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36"/>
  </p:notesMasterIdLst>
  <p:handoutMasterIdLst>
    <p:handoutMasterId r:id="rId37"/>
  </p:handoutMasterIdLst>
  <p:sldIdLst>
    <p:sldId id="256" r:id="rId5"/>
    <p:sldId id="302" r:id="rId6"/>
    <p:sldId id="303" r:id="rId7"/>
    <p:sldId id="347" r:id="rId8"/>
    <p:sldId id="336" r:id="rId9"/>
    <p:sldId id="346" r:id="rId10"/>
    <p:sldId id="304" r:id="rId11"/>
    <p:sldId id="305" r:id="rId12"/>
    <p:sldId id="348" r:id="rId13"/>
    <p:sldId id="306" r:id="rId14"/>
    <p:sldId id="349" r:id="rId15"/>
    <p:sldId id="307" r:id="rId16"/>
    <p:sldId id="337" r:id="rId17"/>
    <p:sldId id="308" r:id="rId18"/>
    <p:sldId id="338" r:id="rId19"/>
    <p:sldId id="339" r:id="rId20"/>
    <p:sldId id="309" r:id="rId21"/>
    <p:sldId id="340" r:id="rId22"/>
    <p:sldId id="341" r:id="rId23"/>
    <p:sldId id="310" r:id="rId24"/>
    <p:sldId id="312" r:id="rId25"/>
    <p:sldId id="313" r:id="rId26"/>
    <p:sldId id="342" r:id="rId27"/>
    <p:sldId id="314" r:id="rId28"/>
    <p:sldId id="315" r:id="rId29"/>
    <p:sldId id="343" r:id="rId30"/>
    <p:sldId id="344" r:id="rId31"/>
    <p:sldId id="317" r:id="rId32"/>
    <p:sldId id="345" r:id="rId33"/>
    <p:sldId id="350" r:id="rId34"/>
    <p:sldId id="351"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R THANGAKUMAR J" initials="DTJ" lastIdx="1" clrIdx="0">
    <p:extLst>
      <p:ext uri="{19B8F6BF-5375-455C-9EA6-DF929625EA0E}">
        <p15:presenceInfo xmlns:p15="http://schemas.microsoft.com/office/powerpoint/2012/main" userId="DR THANGAKUMAR J"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F7F18C2-CEE5-4274-AC0C-C54EF9D727B4}" v="5" dt="2020-10-16T15:51:49.79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7" d="100"/>
          <a:sy n="67" d="100"/>
        </p:scale>
        <p:origin x="644" y="44"/>
      </p:cViewPr>
      <p:guideLst>
        <p:guide orient="horz" pos="2160"/>
        <p:guide pos="3840"/>
      </p:guideLst>
    </p:cSldViewPr>
  </p:slideViewPr>
  <p:notesTextViewPr>
    <p:cViewPr>
      <p:scale>
        <a:sx n="1" d="1"/>
        <a:sy n="1" d="1"/>
      </p:scale>
      <p:origin x="0" y="0"/>
    </p:cViewPr>
  </p:notesTextViewPr>
  <p:notesViewPr>
    <p:cSldViewPr snapToGrid="0">
      <p:cViewPr varScale="1">
        <p:scale>
          <a:sx n="52" d="100"/>
          <a:sy n="52" d="100"/>
        </p:scale>
        <p:origin x="2862" y="8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presProps" Target="presProps.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handoutMaster" Target="handoutMasters/handoutMaster1.xml"/><Relationship Id="rId40"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microsoft.com/office/2016/11/relationships/changesInfo" Target="changesInfos/changesInfo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commentAuthors" Target="commen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hesh pamarthi" userId="S::18113066@student.hindustanuniv.ac.in::352dfb23-f276-46d7-ac72-24e89c7ab451" providerId="AD" clId="Web-{7F7F18C2-CEE5-4274-AC0C-C54EF9D727B4}"/>
    <pc:docChg chg="modSld">
      <pc:chgData name="mahesh pamarthi" userId="S::18113066@student.hindustanuniv.ac.in::352dfb23-f276-46d7-ac72-24e89c7ab451" providerId="AD" clId="Web-{7F7F18C2-CEE5-4274-AC0C-C54EF9D727B4}" dt="2020-10-16T15:51:49.791" v="4" actId="1076"/>
      <pc:docMkLst>
        <pc:docMk/>
      </pc:docMkLst>
      <pc:sldChg chg="modSp">
        <pc:chgData name="mahesh pamarthi" userId="S::18113066@student.hindustanuniv.ac.in::352dfb23-f276-46d7-ac72-24e89c7ab451" providerId="AD" clId="Web-{7F7F18C2-CEE5-4274-AC0C-C54EF9D727B4}" dt="2020-10-16T15:47:28.726" v="3" actId="1076"/>
        <pc:sldMkLst>
          <pc:docMk/>
          <pc:sldMk cId="1117839321" sldId="307"/>
        </pc:sldMkLst>
        <pc:spChg chg="mod">
          <ac:chgData name="mahesh pamarthi" userId="S::18113066@student.hindustanuniv.ac.in::352dfb23-f276-46d7-ac72-24e89c7ab451" providerId="AD" clId="Web-{7F7F18C2-CEE5-4274-AC0C-C54EF9D727B4}" dt="2020-10-16T15:47:28.726" v="3" actId="1076"/>
          <ac:spMkLst>
            <pc:docMk/>
            <pc:sldMk cId="1117839321" sldId="307"/>
            <ac:spMk id="8" creationId="{00000000-0000-0000-0000-000000000000}"/>
          </ac:spMkLst>
        </pc:spChg>
      </pc:sldChg>
      <pc:sldChg chg="modSp">
        <pc:chgData name="mahesh pamarthi" userId="S::18113066@student.hindustanuniv.ac.in::352dfb23-f276-46d7-ac72-24e89c7ab451" providerId="AD" clId="Web-{7F7F18C2-CEE5-4274-AC0C-C54EF9D727B4}" dt="2020-10-16T15:41:45.802" v="1" actId="1076"/>
        <pc:sldMkLst>
          <pc:docMk/>
          <pc:sldMk cId="1393545983" sldId="336"/>
        </pc:sldMkLst>
        <pc:spChg chg="mod">
          <ac:chgData name="mahesh pamarthi" userId="S::18113066@student.hindustanuniv.ac.in::352dfb23-f276-46d7-ac72-24e89c7ab451" providerId="AD" clId="Web-{7F7F18C2-CEE5-4274-AC0C-C54EF9D727B4}" dt="2020-10-16T15:41:45.802" v="1" actId="1076"/>
          <ac:spMkLst>
            <pc:docMk/>
            <pc:sldMk cId="1393545983" sldId="336"/>
            <ac:spMk id="2" creationId="{00000000-0000-0000-0000-000000000000}"/>
          </ac:spMkLst>
        </pc:spChg>
      </pc:sldChg>
      <pc:sldChg chg="modSp">
        <pc:chgData name="mahesh pamarthi" userId="S::18113066@student.hindustanuniv.ac.in::352dfb23-f276-46d7-ac72-24e89c7ab451" providerId="AD" clId="Web-{7F7F18C2-CEE5-4274-AC0C-C54EF9D727B4}" dt="2020-10-16T15:51:49.791" v="4" actId="1076"/>
        <pc:sldMkLst>
          <pc:docMk/>
          <pc:sldMk cId="3143416342" sldId="337"/>
        </pc:sldMkLst>
        <pc:picChg chg="mod">
          <ac:chgData name="mahesh pamarthi" userId="S::18113066@student.hindustanuniv.ac.in::352dfb23-f276-46d7-ac72-24e89c7ab451" providerId="AD" clId="Web-{7F7F18C2-CEE5-4274-AC0C-C54EF9D727B4}" dt="2020-10-16T15:51:49.791" v="4" actId="1076"/>
          <ac:picMkLst>
            <pc:docMk/>
            <pc:sldMk cId="3143416342" sldId="337"/>
            <ac:picMk id="28674" creationId="{00000000-0000-0000-0000-000000000000}"/>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C9F3A78-4BFE-4C17-BFC2-FEA27AD7A4C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23DE6668-234E-4D55-9951-1B74AAEFAEF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A4855DE-1565-47AB-8B39-78992C08112F}" type="datetimeFigureOut">
              <a:rPr lang="en-IN" smtClean="0"/>
              <a:t>26-07-2021</a:t>
            </a:fld>
            <a:endParaRPr lang="en-IN"/>
          </a:p>
        </p:txBody>
      </p:sp>
      <p:sp>
        <p:nvSpPr>
          <p:cNvPr id="4" name="Footer Placeholder 3">
            <a:extLst>
              <a:ext uri="{FF2B5EF4-FFF2-40B4-BE49-F238E27FC236}">
                <a16:creationId xmlns:a16="http://schemas.microsoft.com/office/drawing/2014/main" id="{BAA11243-96DF-4841-82A6-E6A48F9ED57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38D8B6A2-C1DB-4CC5-A2C2-72D5F17C6EE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22D49E6-F9A9-4872-9285-2B59B4A8A566}" type="slidenum">
              <a:rPr lang="en-IN" smtClean="0"/>
              <a:t>‹#›</a:t>
            </a:fld>
            <a:endParaRPr lang="en-IN"/>
          </a:p>
        </p:txBody>
      </p:sp>
    </p:spTree>
    <p:extLst>
      <p:ext uri="{BB962C8B-B14F-4D97-AF65-F5344CB8AC3E}">
        <p14:creationId xmlns:p14="http://schemas.microsoft.com/office/powerpoint/2010/main" val="311244316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CDEEDE8-E329-4D50-9EF7-2D0FC66E5658}" type="datetimeFigureOut">
              <a:rPr lang="en-IN" smtClean="0"/>
              <a:t>26-07-2021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C6EC4D6-0FD4-41A5-8DD4-80759096037E}" type="slidenum">
              <a:rPr lang="en-IN" smtClean="0"/>
              <a:t>‹#›</a:t>
            </a:fld>
            <a:endParaRPr lang="en-IN"/>
          </a:p>
        </p:txBody>
      </p:sp>
    </p:spTree>
    <p:extLst>
      <p:ext uri="{BB962C8B-B14F-4D97-AF65-F5344CB8AC3E}">
        <p14:creationId xmlns:p14="http://schemas.microsoft.com/office/powerpoint/2010/main" val="2939018216"/>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28930B-F6B2-4710-912C-F6D276D1852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0BCBA1B-55AB-4888-A0EA-6BAFA806A38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DCD0204-CEAC-4640-93BC-98E4EA0CC8D6}"/>
              </a:ext>
            </a:extLst>
          </p:cNvPr>
          <p:cNvSpPr>
            <a:spLocks noGrp="1"/>
          </p:cNvSpPr>
          <p:nvPr>
            <p:ph type="dt" sz="half" idx="10"/>
          </p:nvPr>
        </p:nvSpPr>
        <p:spPr/>
        <p:txBody>
          <a:bodyPr/>
          <a:lstStyle/>
          <a:p>
            <a:fld id="{FB4F98B3-5F18-413E-A56A-754C429873D5}" type="datetime1">
              <a:rPr lang="en-IN" smtClean="0"/>
              <a:t>26-07-2021</a:t>
            </a:fld>
            <a:endParaRPr lang="en-IN"/>
          </a:p>
        </p:txBody>
      </p:sp>
      <p:sp>
        <p:nvSpPr>
          <p:cNvPr id="5" name="Footer Placeholder 4">
            <a:extLst>
              <a:ext uri="{FF2B5EF4-FFF2-40B4-BE49-F238E27FC236}">
                <a16:creationId xmlns:a16="http://schemas.microsoft.com/office/drawing/2014/main" id="{DB3311DD-1C40-40E9-B47A-E231B263DE4F}"/>
              </a:ext>
            </a:extLst>
          </p:cNvPr>
          <p:cNvSpPr>
            <a:spLocks noGrp="1"/>
          </p:cNvSpPr>
          <p:nvPr>
            <p:ph type="ftr" sz="quarter" idx="11"/>
          </p:nvPr>
        </p:nvSpPr>
        <p:spPr/>
        <p:txBody>
          <a:bodyPr/>
          <a:lstStyle/>
          <a:p>
            <a:r>
              <a:rPr lang="en-IN"/>
              <a:t>Department of Computer science and Engineering         CSB4301 - WEB TECHNOLOGY            </a:t>
            </a:r>
          </a:p>
        </p:txBody>
      </p:sp>
      <p:sp>
        <p:nvSpPr>
          <p:cNvPr id="6" name="Slide Number Placeholder 5">
            <a:extLst>
              <a:ext uri="{FF2B5EF4-FFF2-40B4-BE49-F238E27FC236}">
                <a16:creationId xmlns:a16="http://schemas.microsoft.com/office/drawing/2014/main" id="{6D9120DA-4DC6-41C4-9D48-3F9D97924686}"/>
              </a:ext>
            </a:extLst>
          </p:cNvPr>
          <p:cNvSpPr>
            <a:spLocks noGrp="1"/>
          </p:cNvSpPr>
          <p:nvPr>
            <p:ph type="sldNum" sz="quarter" idx="12"/>
          </p:nvPr>
        </p:nvSpPr>
        <p:spPr/>
        <p:txBody>
          <a:bodyPr/>
          <a:lstStyle/>
          <a:p>
            <a:fld id="{8BA4E876-1E2A-41C4-BFA0-7D60E841BEBF}" type="slidenum">
              <a:rPr lang="en-IN" smtClean="0"/>
              <a:t>‹#›</a:t>
            </a:fld>
            <a:endParaRPr lang="en-IN"/>
          </a:p>
        </p:txBody>
      </p:sp>
    </p:spTree>
    <p:extLst>
      <p:ext uri="{BB962C8B-B14F-4D97-AF65-F5344CB8AC3E}">
        <p14:creationId xmlns:p14="http://schemas.microsoft.com/office/powerpoint/2010/main" val="3294884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D1C38-E01B-46F4-9B00-79CBD6B582AE}"/>
              </a:ext>
            </a:extLst>
          </p:cNvPr>
          <p:cNvSpPr>
            <a:spLocks noGrp="1"/>
          </p:cNvSpPr>
          <p:nvPr>
            <p:ph type="title"/>
          </p:nvPr>
        </p:nvSpPr>
        <p:spPr/>
        <p:txBody>
          <a:bodyPr/>
          <a:lstStyle/>
          <a:p>
            <a:r>
              <a:rPr lang="en-US" dirty="0"/>
              <a:t>Click to edit Master title style</a:t>
            </a:r>
            <a:endParaRPr lang="en-IN" dirty="0"/>
          </a:p>
        </p:txBody>
      </p:sp>
      <p:sp>
        <p:nvSpPr>
          <p:cNvPr id="3" name="Vertical Text Placeholder 2">
            <a:extLst>
              <a:ext uri="{FF2B5EF4-FFF2-40B4-BE49-F238E27FC236}">
                <a16:creationId xmlns:a16="http://schemas.microsoft.com/office/drawing/2014/main" id="{55D25C72-C170-4C80-A7CE-5AEC0824B2A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466037A-6358-4B67-ABA6-97BE6C71EC8E}"/>
              </a:ext>
            </a:extLst>
          </p:cNvPr>
          <p:cNvSpPr>
            <a:spLocks noGrp="1"/>
          </p:cNvSpPr>
          <p:nvPr>
            <p:ph type="dt" sz="half" idx="10"/>
          </p:nvPr>
        </p:nvSpPr>
        <p:spPr/>
        <p:txBody>
          <a:bodyPr/>
          <a:lstStyle/>
          <a:p>
            <a:fld id="{D0F0411E-830F-4881-8937-C4A89FD8F6E0}" type="datetime1">
              <a:rPr lang="en-IN" smtClean="0"/>
              <a:t>26-07-2021</a:t>
            </a:fld>
            <a:endParaRPr lang="en-IN"/>
          </a:p>
        </p:txBody>
      </p:sp>
      <p:sp>
        <p:nvSpPr>
          <p:cNvPr id="5" name="Footer Placeholder 4">
            <a:extLst>
              <a:ext uri="{FF2B5EF4-FFF2-40B4-BE49-F238E27FC236}">
                <a16:creationId xmlns:a16="http://schemas.microsoft.com/office/drawing/2014/main" id="{39188AE9-2487-40A0-BC98-75DC0443D7B6}"/>
              </a:ext>
            </a:extLst>
          </p:cNvPr>
          <p:cNvSpPr>
            <a:spLocks noGrp="1"/>
          </p:cNvSpPr>
          <p:nvPr>
            <p:ph type="ftr" sz="quarter" idx="11"/>
          </p:nvPr>
        </p:nvSpPr>
        <p:spPr/>
        <p:txBody>
          <a:bodyPr/>
          <a:lstStyle/>
          <a:p>
            <a:r>
              <a:rPr lang="en-IN"/>
              <a:t>Department of Computer science and Engineering         CSB4301 - WEB TECHNOLOGY            </a:t>
            </a:r>
          </a:p>
        </p:txBody>
      </p:sp>
      <p:sp>
        <p:nvSpPr>
          <p:cNvPr id="6" name="Slide Number Placeholder 5">
            <a:extLst>
              <a:ext uri="{FF2B5EF4-FFF2-40B4-BE49-F238E27FC236}">
                <a16:creationId xmlns:a16="http://schemas.microsoft.com/office/drawing/2014/main" id="{F1E17F5A-D710-45EB-9BA9-D094D28A7178}"/>
              </a:ext>
            </a:extLst>
          </p:cNvPr>
          <p:cNvSpPr>
            <a:spLocks noGrp="1"/>
          </p:cNvSpPr>
          <p:nvPr>
            <p:ph type="sldNum" sz="quarter" idx="12"/>
          </p:nvPr>
        </p:nvSpPr>
        <p:spPr/>
        <p:txBody>
          <a:bodyPr/>
          <a:lstStyle/>
          <a:p>
            <a:fld id="{8BA4E876-1E2A-41C4-BFA0-7D60E841BEBF}" type="slidenum">
              <a:rPr lang="en-IN" smtClean="0"/>
              <a:t>‹#›</a:t>
            </a:fld>
            <a:endParaRPr lang="en-IN"/>
          </a:p>
        </p:txBody>
      </p:sp>
    </p:spTree>
    <p:extLst>
      <p:ext uri="{BB962C8B-B14F-4D97-AF65-F5344CB8AC3E}">
        <p14:creationId xmlns:p14="http://schemas.microsoft.com/office/powerpoint/2010/main" val="35533180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39777D9-0D3A-465A-9BF7-1BA48E1A6DB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BD30F04-1AE8-41E1-BF24-88E93ABE1E6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CEB8322-1663-4B11-9096-E75398729362}"/>
              </a:ext>
            </a:extLst>
          </p:cNvPr>
          <p:cNvSpPr>
            <a:spLocks noGrp="1"/>
          </p:cNvSpPr>
          <p:nvPr>
            <p:ph type="dt" sz="half" idx="10"/>
          </p:nvPr>
        </p:nvSpPr>
        <p:spPr/>
        <p:txBody>
          <a:bodyPr/>
          <a:lstStyle/>
          <a:p>
            <a:fld id="{66741B08-1407-426B-8C0B-1CBD220D670F}" type="datetime1">
              <a:rPr lang="en-IN" smtClean="0"/>
              <a:t>26-07-2021</a:t>
            </a:fld>
            <a:endParaRPr lang="en-IN"/>
          </a:p>
        </p:txBody>
      </p:sp>
      <p:sp>
        <p:nvSpPr>
          <p:cNvPr id="5" name="Footer Placeholder 4">
            <a:extLst>
              <a:ext uri="{FF2B5EF4-FFF2-40B4-BE49-F238E27FC236}">
                <a16:creationId xmlns:a16="http://schemas.microsoft.com/office/drawing/2014/main" id="{014D8BDE-9244-4852-B500-2AB8F0DCD59C}"/>
              </a:ext>
            </a:extLst>
          </p:cNvPr>
          <p:cNvSpPr>
            <a:spLocks noGrp="1"/>
          </p:cNvSpPr>
          <p:nvPr>
            <p:ph type="ftr" sz="quarter" idx="11"/>
          </p:nvPr>
        </p:nvSpPr>
        <p:spPr/>
        <p:txBody>
          <a:bodyPr/>
          <a:lstStyle/>
          <a:p>
            <a:r>
              <a:rPr lang="en-IN"/>
              <a:t>Department of Computer science and Engineering         CSB4301 - WEB TECHNOLOGY            </a:t>
            </a:r>
          </a:p>
        </p:txBody>
      </p:sp>
      <p:sp>
        <p:nvSpPr>
          <p:cNvPr id="6" name="Slide Number Placeholder 5">
            <a:extLst>
              <a:ext uri="{FF2B5EF4-FFF2-40B4-BE49-F238E27FC236}">
                <a16:creationId xmlns:a16="http://schemas.microsoft.com/office/drawing/2014/main" id="{B3BA97D3-0B94-4AAA-9DE6-20E161EB06C2}"/>
              </a:ext>
            </a:extLst>
          </p:cNvPr>
          <p:cNvSpPr>
            <a:spLocks noGrp="1"/>
          </p:cNvSpPr>
          <p:nvPr>
            <p:ph type="sldNum" sz="quarter" idx="12"/>
          </p:nvPr>
        </p:nvSpPr>
        <p:spPr/>
        <p:txBody>
          <a:bodyPr/>
          <a:lstStyle/>
          <a:p>
            <a:fld id="{8BA4E876-1E2A-41C4-BFA0-7D60E841BEBF}" type="slidenum">
              <a:rPr lang="en-IN" smtClean="0"/>
              <a:t>‹#›</a:t>
            </a:fld>
            <a:endParaRPr lang="en-IN"/>
          </a:p>
        </p:txBody>
      </p:sp>
    </p:spTree>
    <p:extLst>
      <p:ext uri="{BB962C8B-B14F-4D97-AF65-F5344CB8AC3E}">
        <p14:creationId xmlns:p14="http://schemas.microsoft.com/office/powerpoint/2010/main" val="22776790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E48DBC-BC11-4378-98F3-3D70877051B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3FFA553-0C62-439F-862B-1945727962F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F212165-AAA9-4C86-84A5-B0D929014464}"/>
              </a:ext>
            </a:extLst>
          </p:cNvPr>
          <p:cNvSpPr>
            <a:spLocks noGrp="1"/>
          </p:cNvSpPr>
          <p:nvPr>
            <p:ph type="dt" sz="half" idx="10"/>
          </p:nvPr>
        </p:nvSpPr>
        <p:spPr/>
        <p:txBody>
          <a:bodyPr/>
          <a:lstStyle/>
          <a:p>
            <a:fld id="{AD399846-4A61-4A96-AEE0-2BF2E938C8E5}" type="datetime1">
              <a:rPr lang="en-IN" smtClean="0"/>
              <a:t>26-07-2021</a:t>
            </a:fld>
            <a:endParaRPr lang="en-IN"/>
          </a:p>
        </p:txBody>
      </p:sp>
      <p:sp>
        <p:nvSpPr>
          <p:cNvPr id="5" name="Footer Placeholder 4">
            <a:extLst>
              <a:ext uri="{FF2B5EF4-FFF2-40B4-BE49-F238E27FC236}">
                <a16:creationId xmlns:a16="http://schemas.microsoft.com/office/drawing/2014/main" id="{941CB5D3-5747-46A3-BABE-92E0F2426A45}"/>
              </a:ext>
            </a:extLst>
          </p:cNvPr>
          <p:cNvSpPr>
            <a:spLocks noGrp="1"/>
          </p:cNvSpPr>
          <p:nvPr>
            <p:ph type="ftr" sz="quarter" idx="11"/>
          </p:nvPr>
        </p:nvSpPr>
        <p:spPr/>
        <p:txBody>
          <a:bodyPr/>
          <a:lstStyle/>
          <a:p>
            <a:r>
              <a:rPr lang="en-IN"/>
              <a:t>Department of Computer science and Engineering         CSB4301 - WEB TECHNOLOGY            </a:t>
            </a:r>
          </a:p>
        </p:txBody>
      </p:sp>
      <p:sp>
        <p:nvSpPr>
          <p:cNvPr id="6" name="Slide Number Placeholder 5">
            <a:extLst>
              <a:ext uri="{FF2B5EF4-FFF2-40B4-BE49-F238E27FC236}">
                <a16:creationId xmlns:a16="http://schemas.microsoft.com/office/drawing/2014/main" id="{7F7D12A2-DF32-4D73-A48D-D50A91349B37}"/>
              </a:ext>
            </a:extLst>
          </p:cNvPr>
          <p:cNvSpPr>
            <a:spLocks noGrp="1"/>
          </p:cNvSpPr>
          <p:nvPr>
            <p:ph type="sldNum" sz="quarter" idx="12"/>
          </p:nvPr>
        </p:nvSpPr>
        <p:spPr/>
        <p:txBody>
          <a:bodyPr/>
          <a:lstStyle/>
          <a:p>
            <a:fld id="{8BA4E876-1E2A-41C4-BFA0-7D60E841BEBF}" type="slidenum">
              <a:rPr lang="en-IN" smtClean="0"/>
              <a:t>‹#›</a:t>
            </a:fld>
            <a:endParaRPr lang="en-IN"/>
          </a:p>
        </p:txBody>
      </p:sp>
    </p:spTree>
    <p:extLst>
      <p:ext uri="{BB962C8B-B14F-4D97-AF65-F5344CB8AC3E}">
        <p14:creationId xmlns:p14="http://schemas.microsoft.com/office/powerpoint/2010/main" val="41203554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B4838B-743A-4A08-8AC3-E044CDFCD08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E76ABC4-9136-4E43-BC8D-6A4E892D374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516BB1E-B163-436B-8187-8864877D92CA}"/>
              </a:ext>
            </a:extLst>
          </p:cNvPr>
          <p:cNvSpPr>
            <a:spLocks noGrp="1"/>
          </p:cNvSpPr>
          <p:nvPr>
            <p:ph type="dt" sz="half" idx="10"/>
          </p:nvPr>
        </p:nvSpPr>
        <p:spPr/>
        <p:txBody>
          <a:bodyPr/>
          <a:lstStyle/>
          <a:p>
            <a:fld id="{7576D4BF-A670-481A-9EC3-92F3DD804048}" type="datetime1">
              <a:rPr lang="en-IN" smtClean="0"/>
              <a:t>26-07-2021</a:t>
            </a:fld>
            <a:endParaRPr lang="en-IN"/>
          </a:p>
        </p:txBody>
      </p:sp>
      <p:sp>
        <p:nvSpPr>
          <p:cNvPr id="5" name="Footer Placeholder 4">
            <a:extLst>
              <a:ext uri="{FF2B5EF4-FFF2-40B4-BE49-F238E27FC236}">
                <a16:creationId xmlns:a16="http://schemas.microsoft.com/office/drawing/2014/main" id="{3EEB2E47-B18A-420A-A68C-3917FC86F50D}"/>
              </a:ext>
            </a:extLst>
          </p:cNvPr>
          <p:cNvSpPr>
            <a:spLocks noGrp="1"/>
          </p:cNvSpPr>
          <p:nvPr>
            <p:ph type="ftr" sz="quarter" idx="11"/>
          </p:nvPr>
        </p:nvSpPr>
        <p:spPr/>
        <p:txBody>
          <a:bodyPr/>
          <a:lstStyle/>
          <a:p>
            <a:r>
              <a:rPr lang="en-IN"/>
              <a:t>Department of Computer science and Engineering         CSB4301 - WEB TECHNOLOGY            </a:t>
            </a:r>
          </a:p>
        </p:txBody>
      </p:sp>
      <p:sp>
        <p:nvSpPr>
          <p:cNvPr id="6" name="Slide Number Placeholder 5">
            <a:extLst>
              <a:ext uri="{FF2B5EF4-FFF2-40B4-BE49-F238E27FC236}">
                <a16:creationId xmlns:a16="http://schemas.microsoft.com/office/drawing/2014/main" id="{9EB540B5-689E-4E73-BC5D-279675D7AA55}"/>
              </a:ext>
            </a:extLst>
          </p:cNvPr>
          <p:cNvSpPr>
            <a:spLocks noGrp="1"/>
          </p:cNvSpPr>
          <p:nvPr>
            <p:ph type="sldNum" sz="quarter" idx="12"/>
          </p:nvPr>
        </p:nvSpPr>
        <p:spPr/>
        <p:txBody>
          <a:bodyPr/>
          <a:lstStyle/>
          <a:p>
            <a:fld id="{8BA4E876-1E2A-41C4-BFA0-7D60E841BEBF}" type="slidenum">
              <a:rPr lang="en-IN" smtClean="0"/>
              <a:t>‹#›</a:t>
            </a:fld>
            <a:endParaRPr lang="en-IN"/>
          </a:p>
        </p:txBody>
      </p:sp>
    </p:spTree>
    <p:extLst>
      <p:ext uri="{BB962C8B-B14F-4D97-AF65-F5344CB8AC3E}">
        <p14:creationId xmlns:p14="http://schemas.microsoft.com/office/powerpoint/2010/main" val="28769503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34B69A-FC15-4D10-B856-1BB196B87E7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29E8E83-868E-4E47-BE58-294331C65D5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9E6ED80-1646-42A4-BF48-3E1B34D2375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C7D1786-B3C3-4A46-B744-CB54D950AC87}"/>
              </a:ext>
            </a:extLst>
          </p:cNvPr>
          <p:cNvSpPr>
            <a:spLocks noGrp="1"/>
          </p:cNvSpPr>
          <p:nvPr>
            <p:ph type="dt" sz="half" idx="10"/>
          </p:nvPr>
        </p:nvSpPr>
        <p:spPr/>
        <p:txBody>
          <a:bodyPr/>
          <a:lstStyle/>
          <a:p>
            <a:fld id="{FE7FDB2D-6796-47AB-AF3A-13FA96A5A3D9}" type="datetime1">
              <a:rPr lang="en-IN" smtClean="0"/>
              <a:t>26-07-2021</a:t>
            </a:fld>
            <a:endParaRPr lang="en-IN"/>
          </a:p>
        </p:txBody>
      </p:sp>
      <p:sp>
        <p:nvSpPr>
          <p:cNvPr id="6" name="Footer Placeholder 5">
            <a:extLst>
              <a:ext uri="{FF2B5EF4-FFF2-40B4-BE49-F238E27FC236}">
                <a16:creationId xmlns:a16="http://schemas.microsoft.com/office/drawing/2014/main" id="{03F7D358-400E-4C9A-A0EF-F1C431FAFAB4}"/>
              </a:ext>
            </a:extLst>
          </p:cNvPr>
          <p:cNvSpPr>
            <a:spLocks noGrp="1"/>
          </p:cNvSpPr>
          <p:nvPr>
            <p:ph type="ftr" sz="quarter" idx="11"/>
          </p:nvPr>
        </p:nvSpPr>
        <p:spPr/>
        <p:txBody>
          <a:bodyPr/>
          <a:lstStyle/>
          <a:p>
            <a:r>
              <a:rPr lang="en-IN"/>
              <a:t>Department of Computer science and Engineering         CSB4301 - WEB TECHNOLOGY            </a:t>
            </a:r>
          </a:p>
        </p:txBody>
      </p:sp>
      <p:sp>
        <p:nvSpPr>
          <p:cNvPr id="7" name="Slide Number Placeholder 6">
            <a:extLst>
              <a:ext uri="{FF2B5EF4-FFF2-40B4-BE49-F238E27FC236}">
                <a16:creationId xmlns:a16="http://schemas.microsoft.com/office/drawing/2014/main" id="{D97B7A76-D904-48E5-B8FB-12B3CA200EEE}"/>
              </a:ext>
            </a:extLst>
          </p:cNvPr>
          <p:cNvSpPr>
            <a:spLocks noGrp="1"/>
          </p:cNvSpPr>
          <p:nvPr>
            <p:ph type="sldNum" sz="quarter" idx="12"/>
          </p:nvPr>
        </p:nvSpPr>
        <p:spPr/>
        <p:txBody>
          <a:bodyPr/>
          <a:lstStyle/>
          <a:p>
            <a:fld id="{8BA4E876-1E2A-41C4-BFA0-7D60E841BEBF}" type="slidenum">
              <a:rPr lang="en-IN" smtClean="0"/>
              <a:t>‹#›</a:t>
            </a:fld>
            <a:endParaRPr lang="en-IN"/>
          </a:p>
        </p:txBody>
      </p:sp>
    </p:spTree>
    <p:extLst>
      <p:ext uri="{BB962C8B-B14F-4D97-AF65-F5344CB8AC3E}">
        <p14:creationId xmlns:p14="http://schemas.microsoft.com/office/powerpoint/2010/main" val="2300282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70C618-3FAF-4542-B5C4-63881ABC679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1636A16-8724-4637-B7CA-0E06D5FCFFB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F1F429B-C130-402C-94BA-6DB5E5F097A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6170A65-508F-4530-9772-FA122704C6E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B381CC0-5921-4CB4-950B-66B8D0C606A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6D25CDF-414B-4752-A07F-DFDA29431177}"/>
              </a:ext>
            </a:extLst>
          </p:cNvPr>
          <p:cNvSpPr>
            <a:spLocks noGrp="1"/>
          </p:cNvSpPr>
          <p:nvPr>
            <p:ph type="dt" sz="half" idx="10"/>
          </p:nvPr>
        </p:nvSpPr>
        <p:spPr/>
        <p:txBody>
          <a:bodyPr/>
          <a:lstStyle/>
          <a:p>
            <a:fld id="{B5CA57C6-58C6-4F5E-8370-61FE3A8F5F24}" type="datetime1">
              <a:rPr lang="en-IN" smtClean="0"/>
              <a:t>26-07-2021</a:t>
            </a:fld>
            <a:endParaRPr lang="en-IN"/>
          </a:p>
        </p:txBody>
      </p:sp>
      <p:sp>
        <p:nvSpPr>
          <p:cNvPr id="8" name="Footer Placeholder 7">
            <a:extLst>
              <a:ext uri="{FF2B5EF4-FFF2-40B4-BE49-F238E27FC236}">
                <a16:creationId xmlns:a16="http://schemas.microsoft.com/office/drawing/2014/main" id="{488D9921-8FEB-421B-949A-748701D169C7}"/>
              </a:ext>
            </a:extLst>
          </p:cNvPr>
          <p:cNvSpPr>
            <a:spLocks noGrp="1"/>
          </p:cNvSpPr>
          <p:nvPr>
            <p:ph type="ftr" sz="quarter" idx="11"/>
          </p:nvPr>
        </p:nvSpPr>
        <p:spPr/>
        <p:txBody>
          <a:bodyPr/>
          <a:lstStyle/>
          <a:p>
            <a:r>
              <a:rPr lang="en-IN"/>
              <a:t>Department of Computer science and Engineering         CSB4301 - WEB TECHNOLOGY            </a:t>
            </a:r>
          </a:p>
        </p:txBody>
      </p:sp>
      <p:sp>
        <p:nvSpPr>
          <p:cNvPr id="9" name="Slide Number Placeholder 8">
            <a:extLst>
              <a:ext uri="{FF2B5EF4-FFF2-40B4-BE49-F238E27FC236}">
                <a16:creationId xmlns:a16="http://schemas.microsoft.com/office/drawing/2014/main" id="{1EBC6D36-E8E3-4E11-AACD-6D07662A9F6F}"/>
              </a:ext>
            </a:extLst>
          </p:cNvPr>
          <p:cNvSpPr>
            <a:spLocks noGrp="1"/>
          </p:cNvSpPr>
          <p:nvPr>
            <p:ph type="sldNum" sz="quarter" idx="12"/>
          </p:nvPr>
        </p:nvSpPr>
        <p:spPr/>
        <p:txBody>
          <a:bodyPr/>
          <a:lstStyle/>
          <a:p>
            <a:fld id="{8BA4E876-1E2A-41C4-BFA0-7D60E841BEBF}" type="slidenum">
              <a:rPr lang="en-IN" smtClean="0"/>
              <a:t>‹#›</a:t>
            </a:fld>
            <a:endParaRPr lang="en-IN"/>
          </a:p>
        </p:txBody>
      </p:sp>
    </p:spTree>
    <p:extLst>
      <p:ext uri="{BB962C8B-B14F-4D97-AF65-F5344CB8AC3E}">
        <p14:creationId xmlns:p14="http://schemas.microsoft.com/office/powerpoint/2010/main" val="4019477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5EA072-DCB1-49F8-8C10-C09BF88E382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D8B4FDC-BEA0-41AF-B590-D21013D22A3F}"/>
              </a:ext>
            </a:extLst>
          </p:cNvPr>
          <p:cNvSpPr>
            <a:spLocks noGrp="1"/>
          </p:cNvSpPr>
          <p:nvPr>
            <p:ph type="dt" sz="half" idx="10"/>
          </p:nvPr>
        </p:nvSpPr>
        <p:spPr/>
        <p:txBody>
          <a:bodyPr/>
          <a:lstStyle/>
          <a:p>
            <a:fld id="{B88A09BD-320E-4A78-A549-37E25CBC3E8E}" type="datetime1">
              <a:rPr lang="en-IN" smtClean="0"/>
              <a:t>26-07-2021</a:t>
            </a:fld>
            <a:endParaRPr lang="en-IN"/>
          </a:p>
        </p:txBody>
      </p:sp>
      <p:sp>
        <p:nvSpPr>
          <p:cNvPr id="4" name="Footer Placeholder 3">
            <a:extLst>
              <a:ext uri="{FF2B5EF4-FFF2-40B4-BE49-F238E27FC236}">
                <a16:creationId xmlns:a16="http://schemas.microsoft.com/office/drawing/2014/main" id="{B985D7F1-FAC9-4379-B1F6-4529D5105D30}"/>
              </a:ext>
            </a:extLst>
          </p:cNvPr>
          <p:cNvSpPr>
            <a:spLocks noGrp="1"/>
          </p:cNvSpPr>
          <p:nvPr>
            <p:ph type="ftr" sz="quarter" idx="11"/>
          </p:nvPr>
        </p:nvSpPr>
        <p:spPr/>
        <p:txBody>
          <a:bodyPr/>
          <a:lstStyle/>
          <a:p>
            <a:r>
              <a:rPr lang="en-IN"/>
              <a:t>Department of Computer science and Engineering         CSB4301 - WEB TECHNOLOGY            </a:t>
            </a:r>
          </a:p>
        </p:txBody>
      </p:sp>
      <p:sp>
        <p:nvSpPr>
          <p:cNvPr id="5" name="Slide Number Placeholder 4">
            <a:extLst>
              <a:ext uri="{FF2B5EF4-FFF2-40B4-BE49-F238E27FC236}">
                <a16:creationId xmlns:a16="http://schemas.microsoft.com/office/drawing/2014/main" id="{17A2FA80-21DD-46A6-BA3D-3AA7748DF101}"/>
              </a:ext>
            </a:extLst>
          </p:cNvPr>
          <p:cNvSpPr>
            <a:spLocks noGrp="1"/>
          </p:cNvSpPr>
          <p:nvPr>
            <p:ph type="sldNum" sz="quarter" idx="12"/>
          </p:nvPr>
        </p:nvSpPr>
        <p:spPr/>
        <p:txBody>
          <a:bodyPr/>
          <a:lstStyle/>
          <a:p>
            <a:fld id="{8BA4E876-1E2A-41C4-BFA0-7D60E841BEBF}" type="slidenum">
              <a:rPr lang="en-IN" smtClean="0"/>
              <a:t>‹#›</a:t>
            </a:fld>
            <a:endParaRPr lang="en-IN"/>
          </a:p>
        </p:txBody>
      </p:sp>
    </p:spTree>
    <p:extLst>
      <p:ext uri="{BB962C8B-B14F-4D97-AF65-F5344CB8AC3E}">
        <p14:creationId xmlns:p14="http://schemas.microsoft.com/office/powerpoint/2010/main" val="35901553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FD9DB21-3289-48FD-89BC-F10B93C3CF30}"/>
              </a:ext>
            </a:extLst>
          </p:cNvPr>
          <p:cNvSpPr>
            <a:spLocks noGrp="1"/>
          </p:cNvSpPr>
          <p:nvPr>
            <p:ph type="dt" sz="half" idx="10"/>
          </p:nvPr>
        </p:nvSpPr>
        <p:spPr/>
        <p:txBody>
          <a:bodyPr/>
          <a:lstStyle/>
          <a:p>
            <a:fld id="{B357FF9A-AF9B-4C19-BB4E-C9C6295A0D49}" type="datetime1">
              <a:rPr lang="en-IN" smtClean="0"/>
              <a:t>26-07-2021</a:t>
            </a:fld>
            <a:endParaRPr lang="en-IN"/>
          </a:p>
        </p:txBody>
      </p:sp>
      <p:sp>
        <p:nvSpPr>
          <p:cNvPr id="3" name="Footer Placeholder 2">
            <a:extLst>
              <a:ext uri="{FF2B5EF4-FFF2-40B4-BE49-F238E27FC236}">
                <a16:creationId xmlns:a16="http://schemas.microsoft.com/office/drawing/2014/main" id="{9342A39D-334B-4CDD-98C3-49DFE9935917}"/>
              </a:ext>
            </a:extLst>
          </p:cNvPr>
          <p:cNvSpPr>
            <a:spLocks noGrp="1"/>
          </p:cNvSpPr>
          <p:nvPr>
            <p:ph type="ftr" sz="quarter" idx="11"/>
          </p:nvPr>
        </p:nvSpPr>
        <p:spPr/>
        <p:txBody>
          <a:bodyPr/>
          <a:lstStyle/>
          <a:p>
            <a:r>
              <a:rPr lang="en-IN"/>
              <a:t>Department of Computer science and Engineering         CSB4301 - WEB TECHNOLOGY            </a:t>
            </a:r>
          </a:p>
        </p:txBody>
      </p:sp>
      <p:sp>
        <p:nvSpPr>
          <p:cNvPr id="4" name="Slide Number Placeholder 3">
            <a:extLst>
              <a:ext uri="{FF2B5EF4-FFF2-40B4-BE49-F238E27FC236}">
                <a16:creationId xmlns:a16="http://schemas.microsoft.com/office/drawing/2014/main" id="{BD36C21A-831C-4FEF-96AB-4DCDB243DD65}"/>
              </a:ext>
            </a:extLst>
          </p:cNvPr>
          <p:cNvSpPr>
            <a:spLocks noGrp="1"/>
          </p:cNvSpPr>
          <p:nvPr>
            <p:ph type="sldNum" sz="quarter" idx="12"/>
          </p:nvPr>
        </p:nvSpPr>
        <p:spPr/>
        <p:txBody>
          <a:bodyPr/>
          <a:lstStyle/>
          <a:p>
            <a:fld id="{8BA4E876-1E2A-41C4-BFA0-7D60E841BEBF}" type="slidenum">
              <a:rPr lang="en-IN" smtClean="0"/>
              <a:t>‹#›</a:t>
            </a:fld>
            <a:endParaRPr lang="en-IN"/>
          </a:p>
        </p:txBody>
      </p:sp>
    </p:spTree>
    <p:extLst>
      <p:ext uri="{BB962C8B-B14F-4D97-AF65-F5344CB8AC3E}">
        <p14:creationId xmlns:p14="http://schemas.microsoft.com/office/powerpoint/2010/main" val="36624262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21080B-F798-42E9-BF75-E12B4896B73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AFB721E-DCE2-497F-925E-DC303606182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FAB0222-38EB-49C4-8A37-B3CF4747D67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29597D9-283C-4F97-A323-93AFDC82DD55}"/>
              </a:ext>
            </a:extLst>
          </p:cNvPr>
          <p:cNvSpPr>
            <a:spLocks noGrp="1"/>
          </p:cNvSpPr>
          <p:nvPr>
            <p:ph type="dt" sz="half" idx="10"/>
          </p:nvPr>
        </p:nvSpPr>
        <p:spPr/>
        <p:txBody>
          <a:bodyPr/>
          <a:lstStyle/>
          <a:p>
            <a:fld id="{7FA53D9B-0DC6-4C20-A916-0511904BEC1E}" type="datetime1">
              <a:rPr lang="en-IN" smtClean="0"/>
              <a:t>26-07-2021</a:t>
            </a:fld>
            <a:endParaRPr lang="en-IN"/>
          </a:p>
        </p:txBody>
      </p:sp>
      <p:sp>
        <p:nvSpPr>
          <p:cNvPr id="6" name="Footer Placeholder 5">
            <a:extLst>
              <a:ext uri="{FF2B5EF4-FFF2-40B4-BE49-F238E27FC236}">
                <a16:creationId xmlns:a16="http://schemas.microsoft.com/office/drawing/2014/main" id="{49BCFF8F-ABAD-4A1A-B7DA-5EC2C5212EFB}"/>
              </a:ext>
            </a:extLst>
          </p:cNvPr>
          <p:cNvSpPr>
            <a:spLocks noGrp="1"/>
          </p:cNvSpPr>
          <p:nvPr>
            <p:ph type="ftr" sz="quarter" idx="11"/>
          </p:nvPr>
        </p:nvSpPr>
        <p:spPr/>
        <p:txBody>
          <a:bodyPr/>
          <a:lstStyle/>
          <a:p>
            <a:r>
              <a:rPr lang="en-IN"/>
              <a:t>Department of Computer science and Engineering         CSB4301 - WEB TECHNOLOGY            </a:t>
            </a:r>
          </a:p>
        </p:txBody>
      </p:sp>
      <p:sp>
        <p:nvSpPr>
          <p:cNvPr id="7" name="Slide Number Placeholder 6">
            <a:extLst>
              <a:ext uri="{FF2B5EF4-FFF2-40B4-BE49-F238E27FC236}">
                <a16:creationId xmlns:a16="http://schemas.microsoft.com/office/drawing/2014/main" id="{B3A995E0-0463-4DE4-BEA2-8FFBEB4BEA0D}"/>
              </a:ext>
            </a:extLst>
          </p:cNvPr>
          <p:cNvSpPr>
            <a:spLocks noGrp="1"/>
          </p:cNvSpPr>
          <p:nvPr>
            <p:ph type="sldNum" sz="quarter" idx="12"/>
          </p:nvPr>
        </p:nvSpPr>
        <p:spPr/>
        <p:txBody>
          <a:bodyPr/>
          <a:lstStyle/>
          <a:p>
            <a:fld id="{8BA4E876-1E2A-41C4-BFA0-7D60E841BEBF}" type="slidenum">
              <a:rPr lang="en-IN" smtClean="0"/>
              <a:t>‹#›</a:t>
            </a:fld>
            <a:endParaRPr lang="en-IN"/>
          </a:p>
        </p:txBody>
      </p:sp>
    </p:spTree>
    <p:extLst>
      <p:ext uri="{BB962C8B-B14F-4D97-AF65-F5344CB8AC3E}">
        <p14:creationId xmlns:p14="http://schemas.microsoft.com/office/powerpoint/2010/main" val="6373852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583BF-470B-4F91-8BE8-1A8CCA1875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D7D1479-8EA5-459C-985D-D7704475C65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B41C362-DD79-426F-A246-9E9ED2900C4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5291855-09E6-44C8-A445-3D770DE9245A}"/>
              </a:ext>
            </a:extLst>
          </p:cNvPr>
          <p:cNvSpPr>
            <a:spLocks noGrp="1"/>
          </p:cNvSpPr>
          <p:nvPr>
            <p:ph type="dt" sz="half" idx="10"/>
          </p:nvPr>
        </p:nvSpPr>
        <p:spPr/>
        <p:txBody>
          <a:bodyPr/>
          <a:lstStyle/>
          <a:p>
            <a:fld id="{96D59FA9-C3B2-4C66-9F90-CA66B90B39EF}" type="datetime1">
              <a:rPr lang="en-IN" smtClean="0"/>
              <a:t>26-07-2021</a:t>
            </a:fld>
            <a:endParaRPr lang="en-IN"/>
          </a:p>
        </p:txBody>
      </p:sp>
      <p:sp>
        <p:nvSpPr>
          <p:cNvPr id="6" name="Footer Placeholder 5">
            <a:extLst>
              <a:ext uri="{FF2B5EF4-FFF2-40B4-BE49-F238E27FC236}">
                <a16:creationId xmlns:a16="http://schemas.microsoft.com/office/drawing/2014/main" id="{7132D0C3-A75C-406C-8F58-00A15F631BAD}"/>
              </a:ext>
            </a:extLst>
          </p:cNvPr>
          <p:cNvSpPr>
            <a:spLocks noGrp="1"/>
          </p:cNvSpPr>
          <p:nvPr>
            <p:ph type="ftr" sz="quarter" idx="11"/>
          </p:nvPr>
        </p:nvSpPr>
        <p:spPr/>
        <p:txBody>
          <a:bodyPr/>
          <a:lstStyle/>
          <a:p>
            <a:r>
              <a:rPr lang="en-IN"/>
              <a:t>Department of Computer science and Engineering         CSB4301 - WEB TECHNOLOGY            </a:t>
            </a:r>
          </a:p>
        </p:txBody>
      </p:sp>
      <p:sp>
        <p:nvSpPr>
          <p:cNvPr id="7" name="Slide Number Placeholder 6">
            <a:extLst>
              <a:ext uri="{FF2B5EF4-FFF2-40B4-BE49-F238E27FC236}">
                <a16:creationId xmlns:a16="http://schemas.microsoft.com/office/drawing/2014/main" id="{2F7C4917-7974-43CF-80DC-882417A9B2D0}"/>
              </a:ext>
            </a:extLst>
          </p:cNvPr>
          <p:cNvSpPr>
            <a:spLocks noGrp="1"/>
          </p:cNvSpPr>
          <p:nvPr>
            <p:ph type="sldNum" sz="quarter" idx="12"/>
          </p:nvPr>
        </p:nvSpPr>
        <p:spPr/>
        <p:txBody>
          <a:bodyPr/>
          <a:lstStyle/>
          <a:p>
            <a:fld id="{8BA4E876-1E2A-41C4-BFA0-7D60E841BEBF}" type="slidenum">
              <a:rPr lang="en-IN" smtClean="0"/>
              <a:t>‹#›</a:t>
            </a:fld>
            <a:endParaRPr lang="en-IN"/>
          </a:p>
        </p:txBody>
      </p:sp>
    </p:spTree>
    <p:extLst>
      <p:ext uri="{BB962C8B-B14F-4D97-AF65-F5344CB8AC3E}">
        <p14:creationId xmlns:p14="http://schemas.microsoft.com/office/powerpoint/2010/main" val="13912466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0DE3EC-DD57-471D-87F8-788E3A0B626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5840A49-423D-4626-B22A-D09065F26F3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Date Placeholder 3">
            <a:extLst>
              <a:ext uri="{FF2B5EF4-FFF2-40B4-BE49-F238E27FC236}">
                <a16:creationId xmlns:a16="http://schemas.microsoft.com/office/drawing/2014/main" id="{29353D1D-BDE3-46D5-9566-6B86FE81EAF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F3F135-776F-44EF-8E22-81EB2686006E}" type="datetime1">
              <a:rPr lang="en-IN" smtClean="0"/>
              <a:t>26-07-2021</a:t>
            </a:fld>
            <a:endParaRPr lang="en-IN"/>
          </a:p>
        </p:txBody>
      </p:sp>
      <p:sp>
        <p:nvSpPr>
          <p:cNvPr id="5" name="Footer Placeholder 4">
            <a:extLst>
              <a:ext uri="{FF2B5EF4-FFF2-40B4-BE49-F238E27FC236}">
                <a16:creationId xmlns:a16="http://schemas.microsoft.com/office/drawing/2014/main" id="{34A07D07-0343-43EF-9D64-97059411324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a:t>Department of Computer science and Engineering         CSB4301 - WEB TECHNOLOGY            </a:t>
            </a:r>
          </a:p>
        </p:txBody>
      </p:sp>
      <p:sp>
        <p:nvSpPr>
          <p:cNvPr id="6" name="Slide Number Placeholder 5">
            <a:extLst>
              <a:ext uri="{FF2B5EF4-FFF2-40B4-BE49-F238E27FC236}">
                <a16:creationId xmlns:a16="http://schemas.microsoft.com/office/drawing/2014/main" id="{742751E9-B8F7-43D3-BC70-5A2B9E97529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BA4E876-1E2A-41C4-BFA0-7D60E841BEBF}" type="slidenum">
              <a:rPr lang="en-IN" smtClean="0"/>
              <a:t>‹#›</a:t>
            </a:fld>
            <a:endParaRPr lang="en-IN"/>
          </a:p>
        </p:txBody>
      </p:sp>
    </p:spTree>
    <p:extLst>
      <p:ext uri="{BB962C8B-B14F-4D97-AF65-F5344CB8AC3E}">
        <p14:creationId xmlns:p14="http://schemas.microsoft.com/office/powerpoint/2010/main" val="27124434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28" name="Rectangle 73">
            <a:extLst>
              <a:ext uri="{FF2B5EF4-FFF2-40B4-BE49-F238E27FC236}">
                <a16:creationId xmlns:a16="http://schemas.microsoft.com/office/drawing/2014/main" id="{D55CA618-78A6-47F6-B865-E9315164FB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29" name="Group 75">
            <a:extLst>
              <a:ext uri="{FF2B5EF4-FFF2-40B4-BE49-F238E27FC236}">
                <a16:creationId xmlns:a16="http://schemas.microsoft.com/office/drawing/2014/main" id="{B83D307E-DF68-43F8-97CE-0AAE950A712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271255" y="-1"/>
            <a:ext cx="7649490" cy="5728133"/>
            <a:chOff x="329184" y="1"/>
            <a:chExt cx="524256" cy="5728133"/>
          </a:xfrm>
        </p:grpSpPr>
        <p:cxnSp>
          <p:nvCxnSpPr>
            <p:cNvPr id="77" name="Straight Connector 76">
              <a:extLst>
                <a:ext uri="{FF2B5EF4-FFF2-40B4-BE49-F238E27FC236}">
                  <a16:creationId xmlns:a16="http://schemas.microsoft.com/office/drawing/2014/main" id="{5546E3D2-37BF-4528-9851-2B2F628234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329184" y="5728134"/>
              <a:ext cx="523824"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1030" name="Rectangle 77">
              <a:extLst>
                <a:ext uri="{FF2B5EF4-FFF2-40B4-BE49-F238E27FC236}">
                  <a16:creationId xmlns:a16="http://schemas.microsoft.com/office/drawing/2014/main" id="{752A0C69-DC4E-4FC0-843C-BAA27B3A56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184" y="1"/>
              <a:ext cx="524256" cy="55321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80" name="Rectangle 79">
            <a:extLst>
              <a:ext uri="{FF2B5EF4-FFF2-40B4-BE49-F238E27FC236}">
                <a16:creationId xmlns:a16="http://schemas.microsoft.com/office/drawing/2014/main" id="{8ED94938-268E-4C0A-A08A-B3980C78BA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464" y="318045"/>
            <a:ext cx="10999072" cy="5325139"/>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C68B822C-8E13-46B2-9A39-B56617C49EE1}"/>
              </a:ext>
            </a:extLst>
          </p:cNvPr>
          <p:cNvSpPr/>
          <p:nvPr/>
        </p:nvSpPr>
        <p:spPr>
          <a:xfrm>
            <a:off x="931539" y="4575696"/>
            <a:ext cx="10071536" cy="929750"/>
          </a:xfrm>
          <a:prstGeom prst="rect">
            <a:avLst/>
          </a:prstGeom>
        </p:spPr>
        <p:txBody>
          <a:bodyPr vert="horz" lIns="91440" tIns="45720" rIns="91440" bIns="45720" rtlCol="0" anchor="b">
            <a:noAutofit/>
          </a:bodyPr>
          <a:lstStyle/>
          <a:p>
            <a:pPr algn="ctr">
              <a:lnSpc>
                <a:spcPct val="90000"/>
              </a:lnSpc>
              <a:spcBef>
                <a:spcPct val="0"/>
              </a:spcBef>
              <a:spcAft>
                <a:spcPts val="600"/>
              </a:spcAft>
            </a:pPr>
            <a:r>
              <a:rPr lang="en-US" sz="3200" b="1" dirty="0">
                <a:latin typeface="Times New Roman" pitchFamily="18" charset="0"/>
                <a:ea typeface="+mj-ea"/>
                <a:cs typeface="Times New Roman" pitchFamily="18" charset="0"/>
              </a:rPr>
              <a:t>CSB4301 - </a:t>
            </a:r>
            <a:r>
              <a:rPr lang="en-IN" sz="3200" b="1" dirty="0">
                <a:latin typeface="Times New Roman" pitchFamily="18" charset="0"/>
                <a:cs typeface="Times New Roman" pitchFamily="18" charset="0"/>
              </a:rPr>
              <a:t>WEB TECHNOLOGY</a:t>
            </a:r>
            <a:endParaRPr lang="en-US" sz="3200" b="1" dirty="0">
              <a:latin typeface="Times New Roman" pitchFamily="18" charset="0"/>
              <a:ea typeface="+mj-ea"/>
              <a:cs typeface="Times New Roman" pitchFamily="18" charset="0"/>
            </a:endParaRPr>
          </a:p>
          <a:p>
            <a:pPr algn="ctr">
              <a:lnSpc>
                <a:spcPct val="90000"/>
              </a:lnSpc>
              <a:spcBef>
                <a:spcPct val="0"/>
              </a:spcBef>
              <a:spcAft>
                <a:spcPts val="600"/>
              </a:spcAft>
            </a:pPr>
            <a:r>
              <a:rPr lang="en-US" sz="3200" b="1" dirty="0">
                <a:latin typeface="Times New Roman" pitchFamily="18" charset="0"/>
                <a:ea typeface="+mj-ea"/>
                <a:cs typeface="Times New Roman" pitchFamily="18" charset="0"/>
              </a:rPr>
              <a:t>B.Tech – V Semester</a:t>
            </a:r>
          </a:p>
          <a:p>
            <a:pPr algn="ctr">
              <a:lnSpc>
                <a:spcPct val="90000"/>
              </a:lnSpc>
              <a:spcBef>
                <a:spcPct val="0"/>
              </a:spcBef>
              <a:spcAft>
                <a:spcPts val="600"/>
              </a:spcAft>
            </a:pPr>
            <a:r>
              <a:rPr lang="en-US" sz="3200" b="1">
                <a:latin typeface="Times New Roman" pitchFamily="18" charset="0"/>
                <a:ea typeface="+mj-ea"/>
                <a:cs typeface="Times New Roman" pitchFamily="18" charset="0"/>
              </a:rPr>
              <a:t>Class 8</a:t>
            </a:r>
            <a:endParaRPr lang="en-US" sz="3200" b="1" dirty="0">
              <a:latin typeface="Times New Roman" pitchFamily="18" charset="0"/>
              <a:ea typeface="+mj-ea"/>
              <a:cs typeface="Times New Roman" pitchFamily="18" charset="0"/>
            </a:endParaRPr>
          </a:p>
        </p:txBody>
      </p:sp>
      <p:pic>
        <p:nvPicPr>
          <p:cNvPr id="5" name="Picture 4" descr="A drawing of a face&#10;&#10;Description automatically generated">
            <a:extLst>
              <a:ext uri="{FF2B5EF4-FFF2-40B4-BE49-F238E27FC236}">
                <a16:creationId xmlns:a16="http://schemas.microsoft.com/office/drawing/2014/main" id="{F66FE3D0-78E3-4BB5-8CF5-4D1761BC2A0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97717" y="1549792"/>
            <a:ext cx="5069590" cy="1242049"/>
          </a:xfrm>
          <a:prstGeom prst="rect">
            <a:avLst/>
          </a:prstGeom>
        </p:spPr>
      </p:pic>
      <p:pic>
        <p:nvPicPr>
          <p:cNvPr id="1026" name="Picture 2" descr="A group of people walking down the street&#10;&#10;Description automatically generated">
            <a:extLst>
              <a:ext uri="{FF2B5EF4-FFF2-40B4-BE49-F238E27FC236}">
                <a16:creationId xmlns:a16="http://schemas.microsoft.com/office/drawing/2014/main" id="{A97A7F0A-04BB-42FC-A57C-919A2FBAD7DF}"/>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531483" y="671201"/>
            <a:ext cx="4459824" cy="2999232"/>
          </a:xfrm>
          <a:prstGeom prst="rect">
            <a:avLst/>
          </a:prstGeom>
          <a:noFill/>
          <a:extLst>
            <a:ext uri="{909E8E84-426E-40DD-AFC4-6F175D3DCCD1}">
              <a14:hiddenFill xmlns:a14="http://schemas.microsoft.com/office/drawing/2010/main">
                <a:solidFill>
                  <a:srgbClr val="FFFFFF"/>
                </a:solidFill>
              </a14:hiddenFill>
            </a:ext>
          </a:extLst>
        </p:spPr>
      </p:pic>
      <p:sp>
        <p:nvSpPr>
          <p:cNvPr id="34" name="Rectangle 33">
            <a:extLst>
              <a:ext uri="{FF2B5EF4-FFF2-40B4-BE49-F238E27FC236}">
                <a16:creationId xmlns:a16="http://schemas.microsoft.com/office/drawing/2014/main" id="{6919AD16-203D-4566-B9F0-BD78C757DBC5}"/>
              </a:ext>
            </a:extLst>
          </p:cNvPr>
          <p:cNvSpPr/>
          <p:nvPr/>
        </p:nvSpPr>
        <p:spPr>
          <a:xfrm>
            <a:off x="1057080" y="5825864"/>
            <a:ext cx="10071536" cy="929750"/>
          </a:xfrm>
          <a:prstGeom prst="rect">
            <a:avLst/>
          </a:prstGeom>
        </p:spPr>
        <p:txBody>
          <a:bodyPr vert="horz" lIns="91440" tIns="45720" rIns="91440" bIns="45720" rtlCol="0" anchor="b">
            <a:normAutofit fontScale="40000" lnSpcReduction="20000"/>
          </a:bodyPr>
          <a:lstStyle/>
          <a:p>
            <a:pPr algn="ctr">
              <a:lnSpc>
                <a:spcPct val="90000"/>
              </a:lnSpc>
              <a:spcBef>
                <a:spcPct val="0"/>
              </a:spcBef>
              <a:spcAft>
                <a:spcPts val="600"/>
              </a:spcAft>
            </a:pPr>
            <a:r>
              <a:rPr lang="en-US" sz="4400" b="1" dirty="0">
                <a:latin typeface="+mj-lt"/>
                <a:ea typeface="+mj-ea"/>
                <a:cs typeface="+mj-cs"/>
              </a:rPr>
              <a:t>Dr. P. N </a:t>
            </a:r>
            <a:r>
              <a:rPr lang="en-US" sz="4400" b="1" dirty="0" err="1">
                <a:latin typeface="+mj-lt"/>
                <a:ea typeface="+mj-ea"/>
                <a:cs typeface="+mj-cs"/>
              </a:rPr>
              <a:t>Renjith</a:t>
            </a:r>
            <a:r>
              <a:rPr lang="en-US" sz="4400" b="1" dirty="0">
                <a:latin typeface="+mj-lt"/>
                <a:ea typeface="+mj-ea"/>
                <a:cs typeface="+mj-cs"/>
              </a:rPr>
              <a:t>, Dr. </a:t>
            </a:r>
            <a:r>
              <a:rPr lang="en-US" sz="4400" b="1" dirty="0" err="1">
                <a:latin typeface="+mj-lt"/>
                <a:ea typeface="+mj-ea"/>
                <a:cs typeface="+mj-cs"/>
              </a:rPr>
              <a:t>Muthukumaran</a:t>
            </a:r>
            <a:r>
              <a:rPr lang="en-US" sz="4400" b="1" dirty="0">
                <a:latin typeface="+mj-lt"/>
                <a:ea typeface="+mj-ea"/>
                <a:cs typeface="+mj-cs"/>
              </a:rPr>
              <a:t>, Mr. </a:t>
            </a:r>
            <a:r>
              <a:rPr lang="en-US" sz="4400" b="1" dirty="0" err="1">
                <a:latin typeface="+mj-lt"/>
                <a:ea typeface="+mj-ea"/>
                <a:cs typeface="+mj-cs"/>
              </a:rPr>
              <a:t>Balasubrmani</a:t>
            </a:r>
            <a:r>
              <a:rPr lang="en-US" sz="4400" b="1" dirty="0">
                <a:latin typeface="+mj-lt"/>
                <a:ea typeface="+mj-ea"/>
                <a:cs typeface="+mj-cs"/>
              </a:rPr>
              <a:t> S</a:t>
            </a:r>
          </a:p>
          <a:p>
            <a:pPr algn="ctr">
              <a:lnSpc>
                <a:spcPct val="90000"/>
              </a:lnSpc>
              <a:spcBef>
                <a:spcPct val="0"/>
              </a:spcBef>
              <a:spcAft>
                <a:spcPts val="600"/>
              </a:spcAft>
            </a:pPr>
            <a:r>
              <a:rPr lang="en-US" sz="4400" b="1">
                <a:latin typeface="+mj-lt"/>
                <a:ea typeface="+mj-ea"/>
                <a:cs typeface="+mj-cs"/>
              </a:rPr>
              <a:t>School </a:t>
            </a:r>
            <a:r>
              <a:rPr lang="en-US" sz="4400" b="1" dirty="0">
                <a:latin typeface="+mj-lt"/>
                <a:ea typeface="+mj-ea"/>
                <a:cs typeface="+mj-cs"/>
              </a:rPr>
              <a:t>of Computing Sciences, </a:t>
            </a:r>
          </a:p>
          <a:p>
            <a:pPr algn="ctr">
              <a:lnSpc>
                <a:spcPct val="90000"/>
              </a:lnSpc>
              <a:spcBef>
                <a:spcPct val="0"/>
              </a:spcBef>
              <a:spcAft>
                <a:spcPts val="600"/>
              </a:spcAft>
            </a:pPr>
            <a:r>
              <a:rPr lang="en-US" sz="4400" b="1" dirty="0">
                <a:latin typeface="+mj-lt"/>
                <a:ea typeface="+mj-ea"/>
                <a:cs typeface="+mj-cs"/>
              </a:rPr>
              <a:t>Department of Computer Science and Engineering</a:t>
            </a:r>
          </a:p>
        </p:txBody>
      </p:sp>
    </p:spTree>
    <p:extLst>
      <p:ext uri="{BB962C8B-B14F-4D97-AF65-F5344CB8AC3E}">
        <p14:creationId xmlns:p14="http://schemas.microsoft.com/office/powerpoint/2010/main" val="34338828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838200" y="365126"/>
            <a:ext cx="10515600" cy="822230"/>
          </a:xfrm>
        </p:spPr>
        <p:txBody>
          <a:bodyPr>
            <a:normAutofit/>
          </a:bodyPr>
          <a:lstStyle/>
          <a:p>
            <a:pPr algn="ctr"/>
            <a:r>
              <a:rPr lang="en-IN" sz="2800" b="1" dirty="0">
                <a:solidFill>
                  <a:srgbClr val="C00000"/>
                </a:solidFill>
                <a:latin typeface="Times New Roman" pitchFamily="18" charset="0"/>
                <a:cs typeface="Times New Roman" pitchFamily="18" charset="0"/>
              </a:rPr>
              <a:t>CSS Pseudo-classes</a:t>
            </a:r>
            <a:endParaRPr lang="en-IN" dirty="0">
              <a:solidFill>
                <a:srgbClr val="C00000"/>
              </a:solidFill>
            </a:endParaRPr>
          </a:p>
        </p:txBody>
      </p:sp>
      <p:sp>
        <p:nvSpPr>
          <p:cNvPr id="8" name="Content Placeholder 7"/>
          <p:cNvSpPr>
            <a:spLocks noGrp="1"/>
          </p:cNvSpPr>
          <p:nvPr>
            <p:ph idx="1"/>
          </p:nvPr>
        </p:nvSpPr>
        <p:spPr>
          <a:xfrm>
            <a:off x="838200" y="1405719"/>
            <a:ext cx="10515600" cy="4771244"/>
          </a:xfrm>
        </p:spPr>
        <p:txBody>
          <a:bodyPr>
            <a:normAutofit fontScale="92500"/>
          </a:bodyPr>
          <a:lstStyle/>
          <a:p>
            <a:pPr marL="0" indent="0" algn="just">
              <a:buNone/>
            </a:pPr>
            <a:r>
              <a:rPr lang="en-IN" sz="2600" b="1" dirty="0">
                <a:latin typeface="Times New Roman" pitchFamily="18" charset="0"/>
                <a:cs typeface="Times New Roman" pitchFamily="18" charset="0"/>
              </a:rPr>
              <a:t>Note:</a:t>
            </a:r>
            <a:r>
              <a:rPr lang="en-IN" sz="2600" dirty="0">
                <a:latin typeface="Times New Roman" pitchFamily="18" charset="0"/>
                <a:cs typeface="Times New Roman" pitchFamily="18" charset="0"/>
              </a:rPr>
              <a:t> </a:t>
            </a:r>
            <a:r>
              <a:rPr lang="en-IN" sz="2600" dirty="0">
                <a:solidFill>
                  <a:srgbClr val="FF0000"/>
                </a:solidFill>
                <a:latin typeface="Times New Roman" pitchFamily="18" charset="0"/>
                <a:cs typeface="Times New Roman" pitchFamily="18" charset="0"/>
              </a:rPr>
              <a:t>a:hover </a:t>
            </a:r>
            <a:r>
              <a:rPr lang="en-IN" sz="2600" dirty="0">
                <a:latin typeface="Times New Roman" pitchFamily="18" charset="0"/>
                <a:cs typeface="Times New Roman" pitchFamily="18" charset="0"/>
              </a:rPr>
              <a:t>MUST come after</a:t>
            </a:r>
            <a:r>
              <a:rPr lang="en-IN" sz="2600" dirty="0">
                <a:solidFill>
                  <a:srgbClr val="FF0000"/>
                </a:solidFill>
                <a:latin typeface="Times New Roman" pitchFamily="18" charset="0"/>
                <a:cs typeface="Times New Roman" pitchFamily="18" charset="0"/>
              </a:rPr>
              <a:t> a:link and a:visited</a:t>
            </a:r>
            <a:r>
              <a:rPr lang="en-IN" sz="2600" dirty="0">
                <a:latin typeface="Times New Roman" pitchFamily="18" charset="0"/>
                <a:cs typeface="Times New Roman" pitchFamily="18" charset="0"/>
              </a:rPr>
              <a:t> in the CSS definition in order to be effective! </a:t>
            </a:r>
          </a:p>
          <a:p>
            <a:pPr marL="0" indent="0" algn="just">
              <a:buNone/>
            </a:pPr>
            <a:r>
              <a:rPr lang="en-IN" sz="2600" dirty="0">
                <a:solidFill>
                  <a:srgbClr val="FF0000"/>
                </a:solidFill>
                <a:latin typeface="Times New Roman" pitchFamily="18" charset="0"/>
                <a:cs typeface="Times New Roman" pitchFamily="18" charset="0"/>
              </a:rPr>
              <a:t>a:active</a:t>
            </a:r>
            <a:r>
              <a:rPr lang="en-IN" sz="2600" dirty="0">
                <a:latin typeface="Times New Roman" pitchFamily="18" charset="0"/>
                <a:cs typeface="Times New Roman" pitchFamily="18" charset="0"/>
              </a:rPr>
              <a:t> MUST come after </a:t>
            </a:r>
            <a:r>
              <a:rPr lang="en-IN" sz="2600" dirty="0">
                <a:solidFill>
                  <a:srgbClr val="FF0000"/>
                </a:solidFill>
                <a:latin typeface="Times New Roman" pitchFamily="18" charset="0"/>
                <a:cs typeface="Times New Roman" pitchFamily="18" charset="0"/>
              </a:rPr>
              <a:t>a:hover</a:t>
            </a:r>
            <a:r>
              <a:rPr lang="en-IN" sz="2600" dirty="0">
                <a:latin typeface="Times New Roman" pitchFamily="18" charset="0"/>
                <a:cs typeface="Times New Roman" pitchFamily="18" charset="0"/>
              </a:rPr>
              <a:t> in the CSS definition in order to be effective! </a:t>
            </a:r>
          </a:p>
          <a:p>
            <a:pPr marL="0" indent="0" algn="just">
              <a:buNone/>
            </a:pPr>
            <a:r>
              <a:rPr lang="en-IN" sz="2600" dirty="0">
                <a:latin typeface="Times New Roman" pitchFamily="18" charset="0"/>
                <a:cs typeface="Times New Roman" pitchFamily="18" charset="0"/>
              </a:rPr>
              <a:t>Pseudo-class names are not case-sensitive.</a:t>
            </a:r>
          </a:p>
          <a:p>
            <a:pPr marL="0" indent="0">
              <a:buNone/>
            </a:pPr>
            <a:endParaRPr lang="en-IN" sz="2600" dirty="0">
              <a:latin typeface="Times New Roman" pitchFamily="18" charset="0"/>
              <a:cs typeface="Times New Roman" pitchFamily="18" charset="0"/>
            </a:endParaRPr>
          </a:p>
          <a:p>
            <a:pPr marL="0" indent="0">
              <a:buNone/>
            </a:pPr>
            <a:r>
              <a:rPr lang="en-IN" sz="2600" b="1" i="1" dirty="0">
                <a:latin typeface="Times New Roman" pitchFamily="18" charset="0"/>
                <a:cs typeface="Times New Roman" pitchFamily="18" charset="0"/>
              </a:rPr>
              <a:t>Pseudo-classes can be combined with CSS classes:</a:t>
            </a:r>
          </a:p>
          <a:p>
            <a:pPr marL="0" indent="0">
              <a:buNone/>
            </a:pPr>
            <a:r>
              <a:rPr lang="en-IN" sz="2600" dirty="0">
                <a:latin typeface="Times New Roman" pitchFamily="18" charset="0"/>
                <a:cs typeface="Times New Roman" pitchFamily="18" charset="0"/>
              </a:rPr>
              <a:t>When you hover over the link in the example, it will change </a:t>
            </a:r>
            <a:r>
              <a:rPr lang="en-IN" sz="2600" dirty="0" err="1">
                <a:latin typeface="Times New Roman" pitchFamily="18" charset="0"/>
                <a:cs typeface="Times New Roman" pitchFamily="18" charset="0"/>
              </a:rPr>
              <a:t>color</a:t>
            </a:r>
            <a:r>
              <a:rPr lang="en-IN" sz="2600" dirty="0">
                <a:latin typeface="Times New Roman" pitchFamily="18" charset="0"/>
                <a:cs typeface="Times New Roman" pitchFamily="18" charset="0"/>
              </a:rPr>
              <a:t>:</a:t>
            </a:r>
          </a:p>
          <a:p>
            <a:pPr marL="0" indent="0">
              <a:buNone/>
            </a:pPr>
            <a:r>
              <a:rPr lang="en-IN" sz="2600" dirty="0">
                <a:latin typeface="Times New Roman" pitchFamily="18" charset="0"/>
                <a:cs typeface="Times New Roman" pitchFamily="18" charset="0"/>
              </a:rPr>
              <a:t>Example</a:t>
            </a:r>
          </a:p>
          <a:p>
            <a:pPr marL="0" indent="0">
              <a:buNone/>
            </a:pPr>
            <a:r>
              <a:rPr lang="en-IN" sz="2600" dirty="0">
                <a:latin typeface="Times New Roman" pitchFamily="18" charset="0"/>
                <a:cs typeface="Times New Roman" pitchFamily="18" charset="0"/>
              </a:rPr>
              <a:t>	</a:t>
            </a:r>
            <a:r>
              <a:rPr lang="en-IN" sz="2600" dirty="0" err="1">
                <a:solidFill>
                  <a:srgbClr val="FF0000"/>
                </a:solidFill>
                <a:latin typeface="Times New Roman" pitchFamily="18" charset="0"/>
                <a:cs typeface="Times New Roman" pitchFamily="18" charset="0"/>
              </a:rPr>
              <a:t>a.highlight:hover</a:t>
            </a:r>
            <a:r>
              <a:rPr lang="en-IN" sz="2600" dirty="0">
                <a:solidFill>
                  <a:srgbClr val="FF0000"/>
                </a:solidFill>
                <a:latin typeface="Times New Roman" pitchFamily="18" charset="0"/>
                <a:cs typeface="Times New Roman" pitchFamily="18" charset="0"/>
              </a:rPr>
              <a:t> {</a:t>
            </a:r>
            <a:br>
              <a:rPr lang="en-IN" sz="2600" dirty="0">
                <a:solidFill>
                  <a:srgbClr val="FF0000"/>
                </a:solidFill>
                <a:latin typeface="Times New Roman" pitchFamily="18" charset="0"/>
                <a:cs typeface="Times New Roman" pitchFamily="18" charset="0"/>
              </a:rPr>
            </a:br>
            <a:r>
              <a:rPr lang="en-IN" sz="2600" dirty="0">
                <a:solidFill>
                  <a:srgbClr val="FF0000"/>
                </a:solidFill>
                <a:latin typeface="Times New Roman" pitchFamily="18" charset="0"/>
                <a:cs typeface="Times New Roman" pitchFamily="18" charset="0"/>
              </a:rPr>
              <a:t>  		</a:t>
            </a:r>
            <a:r>
              <a:rPr lang="en-IN" sz="2600" dirty="0" err="1">
                <a:solidFill>
                  <a:srgbClr val="FF0000"/>
                </a:solidFill>
                <a:latin typeface="Times New Roman" pitchFamily="18" charset="0"/>
                <a:cs typeface="Times New Roman" pitchFamily="18" charset="0"/>
              </a:rPr>
              <a:t>color</a:t>
            </a:r>
            <a:r>
              <a:rPr lang="en-IN" sz="2600" dirty="0">
                <a:solidFill>
                  <a:srgbClr val="FF0000"/>
                </a:solidFill>
                <a:latin typeface="Times New Roman" pitchFamily="18" charset="0"/>
                <a:cs typeface="Times New Roman" pitchFamily="18" charset="0"/>
              </a:rPr>
              <a:t>: #ff0000</a:t>
            </a:r>
            <a:r>
              <a:rPr lang="en-IN" dirty="0">
                <a:solidFill>
                  <a:srgbClr val="FF0000"/>
                </a:solidFill>
                <a:latin typeface="Times New Roman" pitchFamily="18" charset="0"/>
                <a:cs typeface="Times New Roman" pitchFamily="18" charset="0"/>
              </a:rPr>
              <a:t>;</a:t>
            </a:r>
            <a:br>
              <a:rPr lang="en-IN" dirty="0">
                <a:solidFill>
                  <a:srgbClr val="FF0000"/>
                </a:solidFill>
                <a:latin typeface="Times New Roman" pitchFamily="18" charset="0"/>
                <a:cs typeface="Times New Roman" pitchFamily="18" charset="0"/>
              </a:rPr>
            </a:br>
            <a:r>
              <a:rPr lang="en-IN" dirty="0">
                <a:solidFill>
                  <a:srgbClr val="FF0000"/>
                </a:solidFill>
                <a:latin typeface="Times New Roman" pitchFamily="18" charset="0"/>
                <a:cs typeface="Times New Roman" pitchFamily="18" charset="0"/>
              </a:rPr>
              <a:t>	}</a:t>
            </a:r>
          </a:p>
          <a:p>
            <a:pPr marL="0" indent="0">
              <a:buNone/>
            </a:pPr>
            <a:endParaRPr lang="en-IN" dirty="0">
              <a:latin typeface="Times New Roman" pitchFamily="18" charset="0"/>
              <a:cs typeface="Times New Roman" pitchFamily="18" charset="0"/>
            </a:endParaRPr>
          </a:p>
        </p:txBody>
      </p:sp>
      <p:sp>
        <p:nvSpPr>
          <p:cNvPr id="5" name="Footer Placeholder 4"/>
          <p:cNvSpPr>
            <a:spLocks noGrp="1"/>
          </p:cNvSpPr>
          <p:nvPr>
            <p:ph type="ftr" sz="quarter" idx="11"/>
          </p:nvPr>
        </p:nvSpPr>
        <p:spPr/>
        <p:txBody>
          <a:bodyPr/>
          <a:lstStyle/>
          <a:p>
            <a:r>
              <a:rPr lang="en-IN"/>
              <a:t>Department of Computer science and Engineering         CSB4301 - WEB TECHNOLOGY            </a:t>
            </a:r>
          </a:p>
        </p:txBody>
      </p:sp>
      <p:pic>
        <p:nvPicPr>
          <p:cNvPr id="6" name="Picture 5" descr="A drawing of a face&#10;&#10;Description automatically generated">
            <a:extLst>
              <a:ext uri="{FF2B5EF4-FFF2-40B4-BE49-F238E27FC236}">
                <a16:creationId xmlns:a16="http://schemas.microsoft.com/office/drawing/2014/main" id="{3B5C76A8-1BA3-4339-A20B-AFA735DE934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1275" y="6363264"/>
            <a:ext cx="1462088" cy="358211"/>
          </a:xfrm>
          <a:prstGeom prst="rect">
            <a:avLst/>
          </a:prstGeom>
        </p:spPr>
      </p:pic>
      <p:sp>
        <p:nvSpPr>
          <p:cNvPr id="2" name="Slide Number Placeholder 1"/>
          <p:cNvSpPr>
            <a:spLocks noGrp="1"/>
          </p:cNvSpPr>
          <p:nvPr>
            <p:ph type="sldNum" sz="quarter" idx="12"/>
          </p:nvPr>
        </p:nvSpPr>
        <p:spPr/>
        <p:txBody>
          <a:bodyPr/>
          <a:lstStyle/>
          <a:p>
            <a:fld id="{8BA4E876-1E2A-41C4-BFA0-7D60E841BEBF}" type="slidenum">
              <a:rPr lang="en-IN" smtClean="0"/>
              <a:t>10</a:t>
            </a:fld>
            <a:endParaRPr lang="en-IN"/>
          </a:p>
        </p:txBody>
      </p:sp>
    </p:spTree>
    <p:extLst>
      <p:ext uri="{BB962C8B-B14F-4D97-AF65-F5344CB8AC3E}">
        <p14:creationId xmlns:p14="http://schemas.microsoft.com/office/powerpoint/2010/main" val="9915962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399AD3B6-477B-484D-9696-4DFEA3675327}"/>
              </a:ext>
            </a:extLst>
          </p:cNvPr>
          <p:cNvSpPr>
            <a:spLocks noGrp="1"/>
          </p:cNvSpPr>
          <p:nvPr>
            <p:ph type="ftr" sz="quarter" idx="11"/>
          </p:nvPr>
        </p:nvSpPr>
        <p:spPr/>
        <p:txBody>
          <a:bodyPr/>
          <a:lstStyle/>
          <a:p>
            <a:r>
              <a:rPr lang="en-IN"/>
              <a:t>Department of Computer science and Engineering         CSB4301 - WEB TECHNOLOGY            </a:t>
            </a:r>
          </a:p>
        </p:txBody>
      </p:sp>
      <p:sp>
        <p:nvSpPr>
          <p:cNvPr id="5" name="Slide Number Placeholder 4">
            <a:extLst>
              <a:ext uri="{FF2B5EF4-FFF2-40B4-BE49-F238E27FC236}">
                <a16:creationId xmlns:a16="http://schemas.microsoft.com/office/drawing/2014/main" id="{A8612BC7-125F-4E21-802E-586754AAEE0F}"/>
              </a:ext>
            </a:extLst>
          </p:cNvPr>
          <p:cNvSpPr>
            <a:spLocks noGrp="1"/>
          </p:cNvSpPr>
          <p:nvPr>
            <p:ph type="sldNum" sz="quarter" idx="12"/>
          </p:nvPr>
        </p:nvSpPr>
        <p:spPr/>
        <p:txBody>
          <a:bodyPr/>
          <a:lstStyle/>
          <a:p>
            <a:fld id="{8BA4E876-1E2A-41C4-BFA0-7D60E841BEBF}" type="slidenum">
              <a:rPr lang="en-IN" smtClean="0"/>
              <a:t>11</a:t>
            </a:fld>
            <a:endParaRPr lang="en-IN"/>
          </a:p>
        </p:txBody>
      </p:sp>
      <p:sp>
        <p:nvSpPr>
          <p:cNvPr id="7" name="TextBox 6">
            <a:extLst>
              <a:ext uri="{FF2B5EF4-FFF2-40B4-BE49-F238E27FC236}">
                <a16:creationId xmlns:a16="http://schemas.microsoft.com/office/drawing/2014/main" id="{414110F9-3CE7-4C5F-9F39-AA891B49C7F4}"/>
              </a:ext>
            </a:extLst>
          </p:cNvPr>
          <p:cNvSpPr txBox="1"/>
          <p:nvPr/>
        </p:nvSpPr>
        <p:spPr>
          <a:xfrm>
            <a:off x="2924175" y="294640"/>
            <a:ext cx="6096000" cy="5909310"/>
          </a:xfrm>
          <a:prstGeom prst="rect">
            <a:avLst/>
          </a:prstGeom>
          <a:noFill/>
        </p:spPr>
        <p:txBody>
          <a:bodyPr wrap="square">
            <a:spAutoFit/>
          </a:bodyPr>
          <a:lstStyle/>
          <a:p>
            <a:r>
              <a:rPr lang="en-IN" dirty="0"/>
              <a:t>&lt;!DOCTYPE html&gt;</a:t>
            </a:r>
          </a:p>
          <a:p>
            <a:r>
              <a:rPr lang="en-IN" dirty="0"/>
              <a:t>&lt;html&gt;</a:t>
            </a:r>
          </a:p>
          <a:p>
            <a:r>
              <a:rPr lang="en-IN" dirty="0"/>
              <a:t>&lt;head&gt;</a:t>
            </a:r>
          </a:p>
          <a:p>
            <a:r>
              <a:rPr lang="en-IN" dirty="0"/>
              <a:t>&lt;style&gt;</a:t>
            </a:r>
          </a:p>
          <a:p>
            <a:r>
              <a:rPr lang="en-IN" dirty="0" err="1"/>
              <a:t>a.highlight:hover</a:t>
            </a:r>
            <a:r>
              <a:rPr lang="en-IN" dirty="0"/>
              <a:t> {</a:t>
            </a:r>
          </a:p>
          <a:p>
            <a:r>
              <a:rPr lang="en-IN" dirty="0"/>
              <a:t>  </a:t>
            </a:r>
            <a:r>
              <a:rPr lang="en-IN" dirty="0" err="1"/>
              <a:t>color</a:t>
            </a:r>
            <a:r>
              <a:rPr lang="en-IN" dirty="0"/>
              <a:t>: #ff0000;</a:t>
            </a:r>
          </a:p>
          <a:p>
            <a:r>
              <a:rPr lang="en-IN" dirty="0"/>
              <a:t>} </a:t>
            </a:r>
          </a:p>
          <a:p>
            <a:r>
              <a:rPr lang="en-IN" dirty="0"/>
              <a:t>&lt;/style&gt;</a:t>
            </a:r>
          </a:p>
          <a:p>
            <a:r>
              <a:rPr lang="en-IN" dirty="0"/>
              <a:t>&lt;/head&gt;</a:t>
            </a:r>
          </a:p>
          <a:p>
            <a:r>
              <a:rPr lang="en-IN" dirty="0"/>
              <a:t>&lt;body&gt;</a:t>
            </a:r>
          </a:p>
          <a:p>
            <a:endParaRPr lang="en-IN" dirty="0"/>
          </a:p>
          <a:p>
            <a:r>
              <a:rPr lang="en-IN" dirty="0"/>
              <a:t>&lt;h2&gt;Pseudo-classes and CSS Classes&lt;/h2&gt;</a:t>
            </a:r>
          </a:p>
          <a:p>
            <a:r>
              <a:rPr lang="en-IN" dirty="0"/>
              <a:t>&lt;p&gt;When you hover over the first link below, it will change </a:t>
            </a:r>
            <a:r>
              <a:rPr lang="en-IN" dirty="0" err="1"/>
              <a:t>color</a:t>
            </a:r>
            <a:r>
              <a:rPr lang="en-IN" dirty="0"/>
              <a:t>:&lt;/p&gt;</a:t>
            </a:r>
          </a:p>
          <a:p>
            <a:endParaRPr lang="en-IN" dirty="0"/>
          </a:p>
          <a:p>
            <a:r>
              <a:rPr lang="en-IN" dirty="0"/>
              <a:t>&lt;p&gt;&lt;a class="highlight" </a:t>
            </a:r>
            <a:r>
              <a:rPr lang="en-IN" dirty="0" err="1"/>
              <a:t>href</a:t>
            </a:r>
            <a:r>
              <a:rPr lang="en-IN" dirty="0"/>
              <a:t>=“myfirst.html"&gt;CSS Syntax&lt;/a&gt;&lt;/p&gt;</a:t>
            </a:r>
          </a:p>
          <a:p>
            <a:r>
              <a:rPr lang="en-IN" dirty="0"/>
              <a:t>&lt;p&gt;&lt;a </a:t>
            </a:r>
            <a:r>
              <a:rPr lang="en-IN" dirty="0" err="1"/>
              <a:t>href</a:t>
            </a:r>
            <a:r>
              <a:rPr lang="en-IN" dirty="0"/>
              <a:t>=“myfirst.html"&gt;CSS Tutorial&lt;/a&gt;&lt;/p&gt;</a:t>
            </a:r>
          </a:p>
          <a:p>
            <a:endParaRPr lang="en-IN" dirty="0"/>
          </a:p>
          <a:p>
            <a:r>
              <a:rPr lang="en-IN" dirty="0"/>
              <a:t>&lt;/body&gt;</a:t>
            </a:r>
          </a:p>
          <a:p>
            <a:r>
              <a:rPr lang="en-IN" dirty="0"/>
              <a:t>&lt;/html&gt;</a:t>
            </a:r>
          </a:p>
        </p:txBody>
      </p:sp>
    </p:spTree>
    <p:extLst>
      <p:ext uri="{BB962C8B-B14F-4D97-AF65-F5344CB8AC3E}">
        <p14:creationId xmlns:p14="http://schemas.microsoft.com/office/powerpoint/2010/main" val="36624003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697523" y="187569"/>
            <a:ext cx="10515600" cy="764565"/>
          </a:xfrm>
        </p:spPr>
        <p:txBody>
          <a:bodyPr>
            <a:normAutofit/>
          </a:bodyPr>
          <a:lstStyle/>
          <a:p>
            <a:pPr algn="ctr"/>
            <a:r>
              <a:rPr lang="en-IN" sz="2800" b="1" dirty="0">
                <a:solidFill>
                  <a:srgbClr val="C00000"/>
                </a:solidFill>
                <a:latin typeface="Times New Roman" pitchFamily="18" charset="0"/>
                <a:cs typeface="Times New Roman" pitchFamily="18" charset="0"/>
              </a:rPr>
              <a:t>CSS Pseudo-classes</a:t>
            </a:r>
          </a:p>
        </p:txBody>
      </p:sp>
      <p:sp>
        <p:nvSpPr>
          <p:cNvPr id="5" name="Footer Placeholder 4"/>
          <p:cNvSpPr>
            <a:spLocks noGrp="1"/>
          </p:cNvSpPr>
          <p:nvPr>
            <p:ph type="ftr" sz="quarter" idx="11"/>
          </p:nvPr>
        </p:nvSpPr>
        <p:spPr/>
        <p:txBody>
          <a:bodyPr/>
          <a:lstStyle/>
          <a:p>
            <a:r>
              <a:rPr lang="en-IN"/>
              <a:t>Department of Computer science and Engineering         CSB4301 - WEB TECHNOLOGY            </a:t>
            </a:r>
          </a:p>
        </p:txBody>
      </p:sp>
      <p:pic>
        <p:nvPicPr>
          <p:cNvPr id="6" name="Picture 5" descr="A drawing of a face&#10;&#10;Description automatically generated">
            <a:extLst>
              <a:ext uri="{FF2B5EF4-FFF2-40B4-BE49-F238E27FC236}">
                <a16:creationId xmlns:a16="http://schemas.microsoft.com/office/drawing/2014/main" id="{3B5C76A8-1BA3-4339-A20B-AFA735DE934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1275" y="6363264"/>
            <a:ext cx="1462088" cy="358211"/>
          </a:xfrm>
          <a:prstGeom prst="rect">
            <a:avLst/>
          </a:prstGeom>
        </p:spPr>
      </p:pic>
      <p:sp>
        <p:nvSpPr>
          <p:cNvPr id="3" name="Slide Number Placeholder 2"/>
          <p:cNvSpPr>
            <a:spLocks noGrp="1"/>
          </p:cNvSpPr>
          <p:nvPr>
            <p:ph type="sldNum" sz="quarter" idx="12"/>
          </p:nvPr>
        </p:nvSpPr>
        <p:spPr/>
        <p:txBody>
          <a:bodyPr/>
          <a:lstStyle/>
          <a:p>
            <a:fld id="{8BA4E876-1E2A-41C4-BFA0-7D60E841BEBF}" type="slidenum">
              <a:rPr lang="en-IN" smtClean="0"/>
              <a:t>12</a:t>
            </a:fld>
            <a:endParaRPr lang="en-IN"/>
          </a:p>
        </p:txBody>
      </p:sp>
      <p:sp>
        <p:nvSpPr>
          <p:cNvPr id="9" name="TextBox 8">
            <a:extLst>
              <a:ext uri="{FF2B5EF4-FFF2-40B4-BE49-F238E27FC236}">
                <a16:creationId xmlns:a16="http://schemas.microsoft.com/office/drawing/2014/main" id="{46525FF2-584D-4BC4-9706-C6A6FCA4428D}"/>
              </a:ext>
            </a:extLst>
          </p:cNvPr>
          <p:cNvSpPr txBox="1"/>
          <p:nvPr/>
        </p:nvSpPr>
        <p:spPr>
          <a:xfrm>
            <a:off x="1971675" y="730953"/>
            <a:ext cx="6096000" cy="5632311"/>
          </a:xfrm>
          <a:prstGeom prst="rect">
            <a:avLst/>
          </a:prstGeom>
          <a:noFill/>
        </p:spPr>
        <p:txBody>
          <a:bodyPr wrap="square">
            <a:spAutoFit/>
          </a:bodyPr>
          <a:lstStyle/>
          <a:p>
            <a:r>
              <a:rPr lang="en-US" dirty="0"/>
              <a:t>&lt;html&gt;</a:t>
            </a:r>
          </a:p>
          <a:p>
            <a:r>
              <a:rPr lang="en-US" dirty="0"/>
              <a:t>&lt;head&gt;</a:t>
            </a:r>
          </a:p>
          <a:p>
            <a:r>
              <a:rPr lang="en-US" dirty="0"/>
              <a:t>&lt;style&gt;</a:t>
            </a:r>
          </a:p>
          <a:p>
            <a:r>
              <a:rPr lang="en-US" dirty="0"/>
              <a:t>div {</a:t>
            </a:r>
          </a:p>
          <a:p>
            <a:r>
              <a:rPr lang="en-US" dirty="0"/>
              <a:t>  background-color: green;</a:t>
            </a:r>
          </a:p>
          <a:p>
            <a:r>
              <a:rPr lang="en-US" dirty="0"/>
              <a:t>  color: white;</a:t>
            </a:r>
          </a:p>
          <a:p>
            <a:r>
              <a:rPr lang="en-US" dirty="0"/>
              <a:t>  padding: 25px;</a:t>
            </a:r>
          </a:p>
          <a:p>
            <a:r>
              <a:rPr lang="en-US" dirty="0"/>
              <a:t>  text-align: center;</a:t>
            </a:r>
          </a:p>
          <a:p>
            <a:r>
              <a:rPr lang="en-US" dirty="0"/>
              <a:t>}</a:t>
            </a:r>
          </a:p>
          <a:p>
            <a:r>
              <a:rPr lang="en-US" dirty="0" err="1"/>
              <a:t>div:hover</a:t>
            </a:r>
            <a:r>
              <a:rPr lang="en-US" dirty="0"/>
              <a:t> {</a:t>
            </a:r>
          </a:p>
          <a:p>
            <a:r>
              <a:rPr lang="en-US" dirty="0"/>
              <a:t>  background-color: blue;</a:t>
            </a:r>
          </a:p>
          <a:p>
            <a:r>
              <a:rPr lang="en-US" dirty="0"/>
              <a:t>}</a:t>
            </a:r>
          </a:p>
          <a:p>
            <a:r>
              <a:rPr lang="en-US" dirty="0"/>
              <a:t>&lt;/style&gt;</a:t>
            </a:r>
          </a:p>
          <a:p>
            <a:r>
              <a:rPr lang="en-US" dirty="0"/>
              <a:t>&lt;/head&gt;</a:t>
            </a:r>
          </a:p>
          <a:p>
            <a:r>
              <a:rPr lang="en-US" dirty="0"/>
              <a:t>&lt;body&gt;</a:t>
            </a:r>
          </a:p>
          <a:p>
            <a:r>
              <a:rPr lang="en-US" dirty="0"/>
              <a:t>&lt;p&gt;Mouse over the div element below to change its background color:&lt;/p&gt;</a:t>
            </a:r>
          </a:p>
          <a:p>
            <a:r>
              <a:rPr lang="en-US" dirty="0"/>
              <a:t>&lt;div&gt;Mouse Over Me&lt;/div&gt;</a:t>
            </a:r>
          </a:p>
          <a:p>
            <a:r>
              <a:rPr lang="en-US" dirty="0"/>
              <a:t>&lt;/body&gt;</a:t>
            </a:r>
          </a:p>
          <a:p>
            <a:r>
              <a:rPr lang="en-US" dirty="0"/>
              <a:t>&lt;/html&gt;</a:t>
            </a:r>
          </a:p>
        </p:txBody>
      </p:sp>
    </p:spTree>
    <p:extLst>
      <p:ext uri="{BB962C8B-B14F-4D97-AF65-F5344CB8AC3E}">
        <p14:creationId xmlns:p14="http://schemas.microsoft.com/office/powerpoint/2010/main" val="11178393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pPr algn="ctr"/>
            <a:r>
              <a:rPr lang="en-IN" sz="2800" b="1" dirty="0">
                <a:solidFill>
                  <a:srgbClr val="C00000"/>
                </a:solidFill>
                <a:latin typeface="Times New Roman" pitchFamily="18" charset="0"/>
                <a:cs typeface="Times New Roman" pitchFamily="18" charset="0"/>
              </a:rPr>
              <a:t>CSS Pseudo-classes.. (</a:t>
            </a:r>
            <a:r>
              <a:rPr lang="en-IN" sz="2800" b="1" dirty="0" err="1">
                <a:solidFill>
                  <a:srgbClr val="C00000"/>
                </a:solidFill>
                <a:latin typeface="Times New Roman" pitchFamily="18" charset="0"/>
                <a:cs typeface="Times New Roman" pitchFamily="18" charset="0"/>
              </a:rPr>
              <a:t>Cont</a:t>
            </a:r>
            <a:r>
              <a:rPr lang="en-IN" sz="2800" b="1" dirty="0">
                <a:solidFill>
                  <a:srgbClr val="C00000"/>
                </a:solidFill>
                <a:latin typeface="Times New Roman" pitchFamily="18" charset="0"/>
                <a:cs typeface="Times New Roman" pitchFamily="18" charset="0"/>
              </a:rPr>
              <a:t>…)</a:t>
            </a:r>
          </a:p>
        </p:txBody>
      </p:sp>
      <p:sp>
        <p:nvSpPr>
          <p:cNvPr id="5" name="Footer Placeholder 4"/>
          <p:cNvSpPr>
            <a:spLocks noGrp="1"/>
          </p:cNvSpPr>
          <p:nvPr>
            <p:ph type="ftr" sz="quarter" idx="11"/>
          </p:nvPr>
        </p:nvSpPr>
        <p:spPr/>
        <p:txBody>
          <a:bodyPr/>
          <a:lstStyle/>
          <a:p>
            <a:r>
              <a:rPr lang="en-IN"/>
              <a:t>Department of Computer science and Engineering         CSB4301 - WEB TECHNOLOGY            </a:t>
            </a:r>
          </a:p>
        </p:txBody>
      </p:sp>
      <p:pic>
        <p:nvPicPr>
          <p:cNvPr id="28674" name="Picture 2"/>
          <p:cNvPicPr>
            <a:picLocks noGrp="1" noChangeAspect="1" noChangeArrowheads="1"/>
          </p:cNvPicPr>
          <p:nvPr>
            <p:ph sz="half" idx="4294967295"/>
          </p:nvPr>
        </p:nvPicPr>
        <p:blipFill>
          <a:blip r:embed="rId2">
            <a:extLst>
              <a:ext uri="{28A0092B-C50C-407E-A947-70E740481C1C}">
                <a14:useLocalDpi xmlns:a14="http://schemas.microsoft.com/office/drawing/2010/main" val="0"/>
              </a:ext>
            </a:extLst>
          </a:blip>
          <a:srcRect/>
          <a:stretch>
            <a:fillRect/>
          </a:stretch>
        </p:blipFill>
        <p:spPr bwMode="auto">
          <a:xfrm>
            <a:off x="1447800" y="1902356"/>
            <a:ext cx="9144000" cy="3749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5" descr="A drawing of a face&#10;&#10;Description automatically generated">
            <a:extLst>
              <a:ext uri="{FF2B5EF4-FFF2-40B4-BE49-F238E27FC236}">
                <a16:creationId xmlns:a16="http://schemas.microsoft.com/office/drawing/2014/main" id="{3B5C76A8-1BA3-4339-A20B-AFA735DE934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1275" y="6363264"/>
            <a:ext cx="1462088" cy="358211"/>
          </a:xfrm>
          <a:prstGeom prst="rect">
            <a:avLst/>
          </a:prstGeom>
        </p:spPr>
      </p:pic>
      <p:sp>
        <p:nvSpPr>
          <p:cNvPr id="2" name="Slide Number Placeholder 1"/>
          <p:cNvSpPr>
            <a:spLocks noGrp="1"/>
          </p:cNvSpPr>
          <p:nvPr>
            <p:ph type="sldNum" sz="quarter" idx="12"/>
          </p:nvPr>
        </p:nvSpPr>
        <p:spPr/>
        <p:txBody>
          <a:bodyPr/>
          <a:lstStyle/>
          <a:p>
            <a:fld id="{8BA4E876-1E2A-41C4-BFA0-7D60E841BEBF}" type="slidenum">
              <a:rPr lang="en-IN" smtClean="0"/>
              <a:t>13</a:t>
            </a:fld>
            <a:endParaRPr lang="en-IN"/>
          </a:p>
        </p:txBody>
      </p:sp>
    </p:spTree>
    <p:extLst>
      <p:ext uri="{BB962C8B-B14F-4D97-AF65-F5344CB8AC3E}">
        <p14:creationId xmlns:p14="http://schemas.microsoft.com/office/powerpoint/2010/main" val="31434163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838200" y="0"/>
            <a:ext cx="10515600" cy="1325563"/>
          </a:xfrm>
        </p:spPr>
        <p:txBody>
          <a:bodyPr>
            <a:normAutofit/>
          </a:bodyPr>
          <a:lstStyle/>
          <a:p>
            <a:pPr algn="ctr"/>
            <a:r>
              <a:rPr lang="en-IN" sz="2400" b="1" dirty="0">
                <a:solidFill>
                  <a:srgbClr val="C00000"/>
                </a:solidFill>
                <a:latin typeface="Times New Roman" pitchFamily="18" charset="0"/>
                <a:cs typeface="Times New Roman" pitchFamily="18" charset="0"/>
              </a:rPr>
              <a:t>CSS - The :first-child Pseudo-class</a:t>
            </a:r>
          </a:p>
        </p:txBody>
      </p:sp>
      <p:sp>
        <p:nvSpPr>
          <p:cNvPr id="8" name="Content Placeholder 7"/>
          <p:cNvSpPr>
            <a:spLocks noGrp="1"/>
          </p:cNvSpPr>
          <p:nvPr>
            <p:ph idx="1"/>
          </p:nvPr>
        </p:nvSpPr>
        <p:spPr>
          <a:xfrm>
            <a:off x="922319" y="1087071"/>
            <a:ext cx="10515600" cy="5137883"/>
          </a:xfrm>
        </p:spPr>
        <p:txBody>
          <a:bodyPr>
            <a:normAutofit fontScale="92500"/>
          </a:bodyPr>
          <a:lstStyle/>
          <a:p>
            <a:pPr algn="just">
              <a:lnSpc>
                <a:spcPct val="150000"/>
              </a:lnSpc>
            </a:pPr>
            <a:r>
              <a:rPr lang="en-IN" sz="2400" dirty="0">
                <a:latin typeface="Times New Roman" pitchFamily="18" charset="0"/>
                <a:cs typeface="Times New Roman" pitchFamily="18" charset="0"/>
              </a:rPr>
              <a:t>The </a:t>
            </a:r>
            <a:r>
              <a:rPr lang="en-IN" sz="2400" i="1" dirty="0">
                <a:latin typeface="Times New Roman" pitchFamily="18" charset="0"/>
                <a:cs typeface="Times New Roman" pitchFamily="18" charset="0"/>
              </a:rPr>
              <a:t>:first-child </a:t>
            </a:r>
            <a:r>
              <a:rPr lang="en-IN" sz="2400" dirty="0">
                <a:latin typeface="Times New Roman" pitchFamily="18" charset="0"/>
                <a:cs typeface="Times New Roman" pitchFamily="18" charset="0"/>
              </a:rPr>
              <a:t>pseudo-class matches a specified element that is the first child of another element.</a:t>
            </a:r>
          </a:p>
          <a:p>
            <a:pPr>
              <a:lnSpc>
                <a:spcPct val="150000"/>
              </a:lnSpc>
            </a:pPr>
            <a:r>
              <a:rPr lang="en-IN" sz="2400" dirty="0">
                <a:latin typeface="Times New Roman" pitchFamily="18" charset="0"/>
                <a:cs typeface="Times New Roman" pitchFamily="18" charset="0"/>
              </a:rPr>
              <a:t>Match the first &lt;p&gt; element</a:t>
            </a:r>
          </a:p>
          <a:p>
            <a:pPr algn="just">
              <a:lnSpc>
                <a:spcPct val="150000"/>
              </a:lnSpc>
            </a:pPr>
            <a:r>
              <a:rPr lang="en-IN" sz="2400" dirty="0">
                <a:latin typeface="Times New Roman" pitchFamily="18" charset="0"/>
                <a:cs typeface="Times New Roman" pitchFamily="18" charset="0"/>
              </a:rPr>
              <a:t>In the following example, the selector matches any &lt;p&gt; element that is the first child of any element:</a:t>
            </a:r>
          </a:p>
          <a:p>
            <a:pPr marL="0" indent="0">
              <a:lnSpc>
                <a:spcPct val="150000"/>
              </a:lnSpc>
              <a:buNone/>
            </a:pPr>
            <a:r>
              <a:rPr lang="en-IN" sz="2400" dirty="0">
                <a:latin typeface="Times New Roman" pitchFamily="18" charset="0"/>
                <a:cs typeface="Times New Roman" pitchFamily="18" charset="0"/>
              </a:rPr>
              <a:t>Example</a:t>
            </a:r>
          </a:p>
          <a:p>
            <a:pPr marL="0" indent="0">
              <a:lnSpc>
                <a:spcPct val="150000"/>
              </a:lnSpc>
              <a:buNone/>
            </a:pPr>
            <a:r>
              <a:rPr lang="en-IN" sz="2400" dirty="0">
                <a:latin typeface="Times New Roman" pitchFamily="18" charset="0"/>
                <a:cs typeface="Times New Roman" pitchFamily="18" charset="0"/>
              </a:rPr>
              <a:t>	</a:t>
            </a:r>
            <a:r>
              <a:rPr lang="en-IN" sz="2400" dirty="0">
                <a:solidFill>
                  <a:srgbClr val="FF0000"/>
                </a:solidFill>
                <a:latin typeface="Times New Roman" pitchFamily="18" charset="0"/>
                <a:cs typeface="Times New Roman" pitchFamily="18" charset="0"/>
              </a:rPr>
              <a:t>p:first-child {</a:t>
            </a:r>
            <a:br>
              <a:rPr lang="en-IN" sz="2400" dirty="0">
                <a:solidFill>
                  <a:srgbClr val="FF0000"/>
                </a:solidFill>
                <a:latin typeface="Times New Roman" pitchFamily="18" charset="0"/>
                <a:cs typeface="Times New Roman" pitchFamily="18" charset="0"/>
              </a:rPr>
            </a:br>
            <a:r>
              <a:rPr lang="en-IN" sz="2400" dirty="0">
                <a:solidFill>
                  <a:srgbClr val="FF0000"/>
                </a:solidFill>
                <a:latin typeface="Times New Roman" pitchFamily="18" charset="0"/>
                <a:cs typeface="Times New Roman" pitchFamily="18" charset="0"/>
              </a:rPr>
              <a:t>  		</a:t>
            </a:r>
            <a:r>
              <a:rPr lang="en-IN" sz="2400" dirty="0" err="1">
                <a:solidFill>
                  <a:srgbClr val="FF0000"/>
                </a:solidFill>
                <a:latin typeface="Times New Roman" pitchFamily="18" charset="0"/>
                <a:cs typeface="Times New Roman" pitchFamily="18" charset="0"/>
              </a:rPr>
              <a:t>color</a:t>
            </a:r>
            <a:r>
              <a:rPr lang="en-IN" sz="2400" dirty="0">
                <a:solidFill>
                  <a:srgbClr val="FF0000"/>
                </a:solidFill>
                <a:latin typeface="Times New Roman" pitchFamily="18" charset="0"/>
                <a:cs typeface="Times New Roman" pitchFamily="18" charset="0"/>
              </a:rPr>
              <a:t>: blue;</a:t>
            </a:r>
            <a:br>
              <a:rPr lang="en-IN" sz="2400" dirty="0">
                <a:solidFill>
                  <a:srgbClr val="FF0000"/>
                </a:solidFill>
                <a:latin typeface="Times New Roman" pitchFamily="18" charset="0"/>
                <a:cs typeface="Times New Roman" pitchFamily="18" charset="0"/>
              </a:rPr>
            </a:br>
            <a:r>
              <a:rPr lang="en-IN" sz="2400" dirty="0">
                <a:solidFill>
                  <a:srgbClr val="FF0000"/>
                </a:solidFill>
                <a:latin typeface="Times New Roman" pitchFamily="18" charset="0"/>
                <a:cs typeface="Times New Roman" pitchFamily="18" charset="0"/>
              </a:rPr>
              <a:t>	}</a:t>
            </a:r>
          </a:p>
          <a:p>
            <a:pPr marL="0" indent="0">
              <a:buNone/>
            </a:pPr>
            <a:endParaRPr lang="en-IN" sz="5100" dirty="0">
              <a:latin typeface="Times New Roman" pitchFamily="18" charset="0"/>
              <a:cs typeface="Times New Roman" pitchFamily="18" charset="0"/>
            </a:endParaRPr>
          </a:p>
          <a:p>
            <a:pPr marL="0" indent="0">
              <a:buNone/>
            </a:pPr>
            <a:endParaRPr lang="en-IN" sz="2400" dirty="0">
              <a:latin typeface="Times New Roman" pitchFamily="18" charset="0"/>
              <a:cs typeface="Times New Roman" pitchFamily="18" charset="0"/>
            </a:endParaRPr>
          </a:p>
        </p:txBody>
      </p:sp>
      <p:sp>
        <p:nvSpPr>
          <p:cNvPr id="5" name="Footer Placeholder 4"/>
          <p:cNvSpPr>
            <a:spLocks noGrp="1"/>
          </p:cNvSpPr>
          <p:nvPr>
            <p:ph type="ftr" sz="quarter" idx="11"/>
          </p:nvPr>
        </p:nvSpPr>
        <p:spPr/>
        <p:txBody>
          <a:bodyPr/>
          <a:lstStyle/>
          <a:p>
            <a:r>
              <a:rPr lang="en-IN"/>
              <a:t>Department of Computer science and Engineering         CSB4301 - WEB TECHNOLOGY            </a:t>
            </a:r>
          </a:p>
        </p:txBody>
      </p:sp>
      <p:pic>
        <p:nvPicPr>
          <p:cNvPr id="6" name="Picture 5" descr="A drawing of a face&#10;&#10;Description automatically generated">
            <a:extLst>
              <a:ext uri="{FF2B5EF4-FFF2-40B4-BE49-F238E27FC236}">
                <a16:creationId xmlns:a16="http://schemas.microsoft.com/office/drawing/2014/main" id="{3B5C76A8-1BA3-4339-A20B-AFA735DE934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1275" y="6363264"/>
            <a:ext cx="1462088" cy="358211"/>
          </a:xfrm>
          <a:prstGeom prst="rect">
            <a:avLst/>
          </a:prstGeom>
        </p:spPr>
      </p:pic>
      <p:sp>
        <p:nvSpPr>
          <p:cNvPr id="4" name="Slide Number Placeholder 3"/>
          <p:cNvSpPr>
            <a:spLocks noGrp="1"/>
          </p:cNvSpPr>
          <p:nvPr>
            <p:ph type="sldNum" sz="quarter" idx="12"/>
          </p:nvPr>
        </p:nvSpPr>
        <p:spPr/>
        <p:txBody>
          <a:bodyPr/>
          <a:lstStyle/>
          <a:p>
            <a:fld id="{8BA4E876-1E2A-41C4-BFA0-7D60E841BEBF}" type="slidenum">
              <a:rPr lang="en-IN" smtClean="0"/>
              <a:t>14</a:t>
            </a:fld>
            <a:endParaRPr lang="en-IN"/>
          </a:p>
        </p:txBody>
      </p:sp>
    </p:spTree>
    <p:extLst>
      <p:ext uri="{BB962C8B-B14F-4D97-AF65-F5344CB8AC3E}">
        <p14:creationId xmlns:p14="http://schemas.microsoft.com/office/powerpoint/2010/main" val="5753064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814754" y="154110"/>
            <a:ext cx="10515600" cy="1325563"/>
          </a:xfrm>
        </p:spPr>
        <p:txBody>
          <a:bodyPr>
            <a:normAutofit/>
          </a:bodyPr>
          <a:lstStyle/>
          <a:p>
            <a:pPr algn="ctr"/>
            <a:r>
              <a:rPr lang="en-IN" sz="2400" b="1" dirty="0">
                <a:solidFill>
                  <a:srgbClr val="C00000"/>
                </a:solidFill>
                <a:latin typeface="Times New Roman" pitchFamily="18" charset="0"/>
                <a:cs typeface="Times New Roman" pitchFamily="18" charset="0"/>
              </a:rPr>
              <a:t>CSS - The :first-child Pseudo-class</a:t>
            </a:r>
          </a:p>
        </p:txBody>
      </p:sp>
      <p:sp>
        <p:nvSpPr>
          <p:cNvPr id="2" name="Content Placeholder 1"/>
          <p:cNvSpPr>
            <a:spLocks noGrp="1"/>
          </p:cNvSpPr>
          <p:nvPr>
            <p:ph idx="1"/>
          </p:nvPr>
        </p:nvSpPr>
        <p:spPr>
          <a:xfrm>
            <a:off x="838200" y="1113692"/>
            <a:ext cx="10515600" cy="5063271"/>
          </a:xfrm>
        </p:spPr>
        <p:style>
          <a:lnRef idx="1">
            <a:schemeClr val="accent2"/>
          </a:lnRef>
          <a:fillRef idx="2">
            <a:schemeClr val="accent2"/>
          </a:fillRef>
          <a:effectRef idx="1">
            <a:schemeClr val="accent2"/>
          </a:effectRef>
          <a:fontRef idx="minor">
            <a:schemeClr val="dk1"/>
          </a:fontRef>
        </p:style>
        <p:txBody>
          <a:bodyPr>
            <a:noAutofit/>
          </a:bodyPr>
          <a:lstStyle/>
          <a:p>
            <a:pPr marL="0" indent="0">
              <a:lnSpc>
                <a:spcPct val="100000"/>
              </a:lnSpc>
              <a:spcBef>
                <a:spcPts val="0"/>
              </a:spcBef>
              <a:buNone/>
            </a:pPr>
            <a:r>
              <a:rPr lang="en-IN" sz="2000" dirty="0">
                <a:latin typeface="Times New Roman" pitchFamily="18" charset="0"/>
                <a:cs typeface="Times New Roman" pitchFamily="18" charset="0"/>
              </a:rPr>
              <a:t>&lt;!DOCTYPE html&gt;</a:t>
            </a:r>
          </a:p>
          <a:p>
            <a:pPr marL="0" indent="0">
              <a:lnSpc>
                <a:spcPct val="100000"/>
              </a:lnSpc>
              <a:spcBef>
                <a:spcPts val="0"/>
              </a:spcBef>
              <a:buNone/>
            </a:pPr>
            <a:r>
              <a:rPr lang="en-IN" sz="2000" dirty="0">
                <a:latin typeface="Times New Roman" pitchFamily="18" charset="0"/>
                <a:cs typeface="Times New Roman" pitchFamily="18" charset="0"/>
              </a:rPr>
              <a:t>&lt;html&gt;</a:t>
            </a:r>
          </a:p>
          <a:p>
            <a:pPr marL="0" indent="0">
              <a:lnSpc>
                <a:spcPct val="100000"/>
              </a:lnSpc>
              <a:spcBef>
                <a:spcPts val="0"/>
              </a:spcBef>
              <a:buNone/>
            </a:pPr>
            <a:r>
              <a:rPr lang="en-IN" sz="2000" dirty="0">
                <a:latin typeface="Times New Roman" pitchFamily="18" charset="0"/>
                <a:cs typeface="Times New Roman" pitchFamily="18" charset="0"/>
              </a:rPr>
              <a:t>&lt;head&gt;</a:t>
            </a:r>
          </a:p>
          <a:p>
            <a:pPr marL="0" indent="0">
              <a:lnSpc>
                <a:spcPct val="100000"/>
              </a:lnSpc>
              <a:spcBef>
                <a:spcPts val="0"/>
              </a:spcBef>
              <a:buNone/>
            </a:pPr>
            <a:r>
              <a:rPr lang="en-IN" sz="2000" dirty="0">
                <a:latin typeface="Times New Roman" pitchFamily="18" charset="0"/>
                <a:cs typeface="Times New Roman" pitchFamily="18" charset="0"/>
              </a:rPr>
              <a:t>&lt;style&gt;</a:t>
            </a:r>
          </a:p>
          <a:p>
            <a:pPr marL="0" indent="0">
              <a:lnSpc>
                <a:spcPct val="100000"/>
              </a:lnSpc>
              <a:spcBef>
                <a:spcPts val="0"/>
              </a:spcBef>
              <a:buNone/>
            </a:pPr>
            <a:r>
              <a:rPr lang="en-IN" sz="2000" b="1" dirty="0">
                <a:solidFill>
                  <a:schemeClr val="tx1"/>
                </a:solidFill>
                <a:latin typeface="Times New Roman" pitchFamily="18" charset="0"/>
                <a:cs typeface="Times New Roman" pitchFamily="18" charset="0"/>
              </a:rPr>
              <a:t>p:first-child {</a:t>
            </a:r>
          </a:p>
          <a:p>
            <a:pPr marL="0" indent="0">
              <a:lnSpc>
                <a:spcPct val="100000"/>
              </a:lnSpc>
              <a:spcBef>
                <a:spcPts val="0"/>
              </a:spcBef>
              <a:buNone/>
            </a:pPr>
            <a:r>
              <a:rPr lang="en-IN" sz="2000" b="1" dirty="0">
                <a:solidFill>
                  <a:schemeClr val="tx1"/>
                </a:solidFill>
                <a:latin typeface="Times New Roman" pitchFamily="18" charset="0"/>
                <a:cs typeface="Times New Roman" pitchFamily="18" charset="0"/>
              </a:rPr>
              <a:t>  </a:t>
            </a:r>
            <a:r>
              <a:rPr lang="en-IN" sz="2000" b="1" dirty="0" err="1">
                <a:solidFill>
                  <a:schemeClr val="tx1"/>
                </a:solidFill>
                <a:latin typeface="Times New Roman" pitchFamily="18" charset="0"/>
                <a:cs typeface="Times New Roman" pitchFamily="18" charset="0"/>
              </a:rPr>
              <a:t>color</a:t>
            </a:r>
            <a:r>
              <a:rPr lang="en-IN" sz="2000" b="1" dirty="0">
                <a:solidFill>
                  <a:schemeClr val="tx1"/>
                </a:solidFill>
                <a:latin typeface="Times New Roman" pitchFamily="18" charset="0"/>
                <a:cs typeface="Times New Roman" pitchFamily="18" charset="0"/>
              </a:rPr>
              <a:t>: blue;</a:t>
            </a:r>
          </a:p>
          <a:p>
            <a:pPr marL="0" indent="0">
              <a:lnSpc>
                <a:spcPct val="100000"/>
              </a:lnSpc>
              <a:spcBef>
                <a:spcPts val="0"/>
              </a:spcBef>
              <a:buNone/>
            </a:pPr>
            <a:r>
              <a:rPr lang="en-IN" sz="2000" b="1" dirty="0">
                <a:solidFill>
                  <a:schemeClr val="tx1"/>
                </a:solidFill>
                <a:latin typeface="Times New Roman" pitchFamily="18" charset="0"/>
                <a:cs typeface="Times New Roman" pitchFamily="18" charset="0"/>
              </a:rPr>
              <a:t>} </a:t>
            </a:r>
          </a:p>
          <a:p>
            <a:pPr marL="0" indent="0">
              <a:lnSpc>
                <a:spcPct val="100000"/>
              </a:lnSpc>
              <a:spcBef>
                <a:spcPts val="0"/>
              </a:spcBef>
              <a:buNone/>
            </a:pPr>
            <a:r>
              <a:rPr lang="en-IN" sz="2000" dirty="0">
                <a:latin typeface="Times New Roman" pitchFamily="18" charset="0"/>
                <a:cs typeface="Times New Roman" pitchFamily="18" charset="0"/>
              </a:rPr>
              <a:t>&lt;/style&gt;</a:t>
            </a:r>
          </a:p>
          <a:p>
            <a:pPr marL="0" indent="0">
              <a:lnSpc>
                <a:spcPct val="100000"/>
              </a:lnSpc>
              <a:spcBef>
                <a:spcPts val="0"/>
              </a:spcBef>
              <a:buNone/>
            </a:pPr>
            <a:r>
              <a:rPr lang="en-IN" sz="2000" dirty="0">
                <a:latin typeface="Times New Roman" pitchFamily="18" charset="0"/>
                <a:cs typeface="Times New Roman" pitchFamily="18" charset="0"/>
              </a:rPr>
              <a:t>&lt;/head&gt;</a:t>
            </a:r>
          </a:p>
          <a:p>
            <a:pPr marL="0" indent="0">
              <a:lnSpc>
                <a:spcPct val="100000"/>
              </a:lnSpc>
              <a:spcBef>
                <a:spcPts val="0"/>
              </a:spcBef>
              <a:buNone/>
            </a:pPr>
            <a:r>
              <a:rPr lang="en-IN" sz="2000" dirty="0">
                <a:latin typeface="Times New Roman" pitchFamily="18" charset="0"/>
                <a:cs typeface="Times New Roman" pitchFamily="18" charset="0"/>
              </a:rPr>
              <a:t>&lt;body&gt;</a:t>
            </a:r>
          </a:p>
          <a:p>
            <a:pPr marL="0" indent="0">
              <a:lnSpc>
                <a:spcPct val="100000"/>
              </a:lnSpc>
              <a:spcBef>
                <a:spcPts val="0"/>
              </a:spcBef>
              <a:buNone/>
            </a:pPr>
            <a:r>
              <a:rPr lang="en-IN" sz="2000" dirty="0">
                <a:latin typeface="Times New Roman" pitchFamily="18" charset="0"/>
                <a:cs typeface="Times New Roman" pitchFamily="18" charset="0"/>
              </a:rPr>
              <a:t>&lt;p&gt;This is some text.&lt;/p&gt;</a:t>
            </a:r>
          </a:p>
          <a:p>
            <a:pPr marL="0" indent="0">
              <a:lnSpc>
                <a:spcPct val="100000"/>
              </a:lnSpc>
              <a:spcBef>
                <a:spcPts val="0"/>
              </a:spcBef>
              <a:buNone/>
            </a:pPr>
            <a:r>
              <a:rPr lang="en-IN" sz="2000" dirty="0">
                <a:latin typeface="Times New Roman" pitchFamily="18" charset="0"/>
                <a:cs typeface="Times New Roman" pitchFamily="18" charset="0"/>
              </a:rPr>
              <a:t>&lt;p&gt;This is some text.&lt;/p&gt;</a:t>
            </a:r>
          </a:p>
          <a:p>
            <a:pPr marL="0" indent="0">
              <a:lnSpc>
                <a:spcPct val="100000"/>
              </a:lnSpc>
              <a:spcBef>
                <a:spcPts val="0"/>
              </a:spcBef>
              <a:buNone/>
            </a:pPr>
            <a:r>
              <a:rPr lang="en-IN" sz="2000" dirty="0">
                <a:latin typeface="Times New Roman" pitchFamily="18" charset="0"/>
                <a:cs typeface="Times New Roman" pitchFamily="18" charset="0"/>
              </a:rPr>
              <a:t>&lt;p&gt;&lt;b&gt;Note:&lt;/b&gt; For :first-child to work in IE8 and earlier, a DOCTYPE must be declared.&lt;/p&gt;</a:t>
            </a:r>
          </a:p>
          <a:p>
            <a:pPr marL="0" indent="0">
              <a:lnSpc>
                <a:spcPct val="100000"/>
              </a:lnSpc>
              <a:spcBef>
                <a:spcPts val="0"/>
              </a:spcBef>
              <a:buNone/>
            </a:pPr>
            <a:r>
              <a:rPr lang="en-IN" sz="2000" dirty="0">
                <a:latin typeface="Times New Roman" pitchFamily="18" charset="0"/>
                <a:cs typeface="Times New Roman" pitchFamily="18" charset="0"/>
              </a:rPr>
              <a:t>&lt;/body&gt;</a:t>
            </a:r>
          </a:p>
          <a:p>
            <a:pPr marL="0" indent="0">
              <a:lnSpc>
                <a:spcPct val="100000"/>
              </a:lnSpc>
              <a:spcBef>
                <a:spcPts val="0"/>
              </a:spcBef>
              <a:buNone/>
            </a:pPr>
            <a:r>
              <a:rPr lang="en-IN" sz="2000" dirty="0">
                <a:latin typeface="Times New Roman" pitchFamily="18" charset="0"/>
                <a:cs typeface="Times New Roman" pitchFamily="18" charset="0"/>
              </a:rPr>
              <a:t>&lt;/html&gt;</a:t>
            </a:r>
          </a:p>
        </p:txBody>
      </p:sp>
      <p:sp>
        <p:nvSpPr>
          <p:cNvPr id="5" name="Footer Placeholder 4"/>
          <p:cNvSpPr>
            <a:spLocks noGrp="1"/>
          </p:cNvSpPr>
          <p:nvPr>
            <p:ph type="ftr" sz="quarter" idx="11"/>
          </p:nvPr>
        </p:nvSpPr>
        <p:spPr/>
        <p:txBody>
          <a:bodyPr/>
          <a:lstStyle/>
          <a:p>
            <a:r>
              <a:rPr lang="en-IN"/>
              <a:t>Department of Computer science and Engineering         CSB4301 - WEB TECHNOLOGY            </a:t>
            </a:r>
          </a:p>
        </p:txBody>
      </p:sp>
      <p:pic>
        <p:nvPicPr>
          <p:cNvPr id="6" name="Picture 5" descr="A drawing of a face&#10;&#10;Description automatically generated">
            <a:extLst>
              <a:ext uri="{FF2B5EF4-FFF2-40B4-BE49-F238E27FC236}">
                <a16:creationId xmlns:a16="http://schemas.microsoft.com/office/drawing/2014/main" id="{3B5C76A8-1BA3-4339-A20B-AFA735DE934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1275" y="6363264"/>
            <a:ext cx="1462088" cy="358211"/>
          </a:xfrm>
          <a:prstGeom prst="rect">
            <a:avLst/>
          </a:prstGeom>
        </p:spPr>
      </p:pic>
      <p:sp>
        <p:nvSpPr>
          <p:cNvPr id="4" name="Slide Number Placeholder 3"/>
          <p:cNvSpPr>
            <a:spLocks noGrp="1"/>
          </p:cNvSpPr>
          <p:nvPr>
            <p:ph type="sldNum" sz="quarter" idx="12"/>
          </p:nvPr>
        </p:nvSpPr>
        <p:spPr/>
        <p:txBody>
          <a:bodyPr/>
          <a:lstStyle/>
          <a:p>
            <a:fld id="{8BA4E876-1E2A-41C4-BFA0-7D60E841BEBF}" type="slidenum">
              <a:rPr lang="en-IN" smtClean="0"/>
              <a:t>15</a:t>
            </a:fld>
            <a:endParaRPr lang="en-IN"/>
          </a:p>
        </p:txBody>
      </p:sp>
    </p:spTree>
    <p:extLst>
      <p:ext uri="{BB962C8B-B14F-4D97-AF65-F5344CB8AC3E}">
        <p14:creationId xmlns:p14="http://schemas.microsoft.com/office/powerpoint/2010/main" val="14688743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pPr algn="ctr"/>
            <a:r>
              <a:rPr lang="en-IN" sz="2400" b="1" dirty="0">
                <a:solidFill>
                  <a:srgbClr val="C00000"/>
                </a:solidFill>
                <a:latin typeface="Times New Roman" pitchFamily="18" charset="0"/>
                <a:cs typeface="Times New Roman" pitchFamily="18" charset="0"/>
              </a:rPr>
              <a:t>CSS - The :first-child Pseudo-class</a:t>
            </a:r>
          </a:p>
        </p:txBody>
      </p:sp>
      <p:sp>
        <p:nvSpPr>
          <p:cNvPr id="8" name="Content Placeholder 7"/>
          <p:cNvSpPr>
            <a:spLocks noGrp="1"/>
          </p:cNvSpPr>
          <p:nvPr>
            <p:ph idx="1"/>
          </p:nvPr>
        </p:nvSpPr>
        <p:spPr/>
        <p:txBody>
          <a:bodyPr>
            <a:normAutofit/>
          </a:bodyPr>
          <a:lstStyle/>
          <a:p>
            <a:pPr marL="0" indent="0">
              <a:buNone/>
            </a:pPr>
            <a:endParaRPr lang="en-IN" sz="5100" dirty="0">
              <a:latin typeface="Times New Roman" pitchFamily="18" charset="0"/>
              <a:cs typeface="Times New Roman" pitchFamily="18" charset="0"/>
            </a:endParaRPr>
          </a:p>
          <a:p>
            <a:pPr marL="0" indent="0">
              <a:buNone/>
            </a:pPr>
            <a:r>
              <a:rPr lang="en-IN" sz="2400" b="1" i="1" dirty="0">
                <a:solidFill>
                  <a:srgbClr val="FF0000"/>
                </a:solidFill>
                <a:latin typeface="Times New Roman" pitchFamily="18" charset="0"/>
                <a:cs typeface="Times New Roman" pitchFamily="18" charset="0"/>
              </a:rPr>
              <a:t>OUTPUT</a:t>
            </a:r>
          </a:p>
          <a:p>
            <a:pPr marL="0" indent="0">
              <a:buNone/>
            </a:pPr>
            <a:endParaRPr lang="en-IN" sz="2400" dirty="0">
              <a:latin typeface="Times New Roman" pitchFamily="18" charset="0"/>
              <a:cs typeface="Times New Roman" pitchFamily="18" charset="0"/>
            </a:endParaRPr>
          </a:p>
        </p:txBody>
      </p:sp>
      <p:sp>
        <p:nvSpPr>
          <p:cNvPr id="5" name="Footer Placeholder 4"/>
          <p:cNvSpPr>
            <a:spLocks noGrp="1"/>
          </p:cNvSpPr>
          <p:nvPr>
            <p:ph type="ftr" sz="quarter" idx="11"/>
          </p:nvPr>
        </p:nvSpPr>
        <p:spPr/>
        <p:txBody>
          <a:bodyPr/>
          <a:lstStyle/>
          <a:p>
            <a:r>
              <a:rPr lang="en-IN"/>
              <a:t>Department of Computer science and Engineering         CSB4301 - WEB TECHNOLOGY            </a:t>
            </a:r>
          </a:p>
        </p:txBody>
      </p:sp>
      <p:pic>
        <p:nvPicPr>
          <p:cNvPr id="6" name="Picture 5" descr="A drawing of a face&#10;&#10;Description automatically generated">
            <a:extLst>
              <a:ext uri="{FF2B5EF4-FFF2-40B4-BE49-F238E27FC236}">
                <a16:creationId xmlns:a16="http://schemas.microsoft.com/office/drawing/2014/main" id="{3B5C76A8-1BA3-4339-A20B-AFA735DE934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1275" y="6363264"/>
            <a:ext cx="1462088" cy="358211"/>
          </a:xfrm>
          <a:prstGeom prst="rect">
            <a:avLst/>
          </a:prstGeom>
        </p:spPr>
      </p:pic>
      <p:pic>
        <p:nvPicPr>
          <p:cNvPr id="296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4519" y="2854934"/>
            <a:ext cx="7656394" cy="17853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ide Number Placeholder 3"/>
          <p:cNvSpPr>
            <a:spLocks noGrp="1"/>
          </p:cNvSpPr>
          <p:nvPr>
            <p:ph type="sldNum" sz="quarter" idx="12"/>
          </p:nvPr>
        </p:nvSpPr>
        <p:spPr/>
        <p:txBody>
          <a:bodyPr/>
          <a:lstStyle/>
          <a:p>
            <a:fld id="{8BA4E876-1E2A-41C4-BFA0-7D60E841BEBF}" type="slidenum">
              <a:rPr lang="en-IN" smtClean="0"/>
              <a:t>16</a:t>
            </a:fld>
            <a:endParaRPr lang="en-IN"/>
          </a:p>
        </p:txBody>
      </p:sp>
    </p:spTree>
    <p:extLst>
      <p:ext uri="{BB962C8B-B14F-4D97-AF65-F5344CB8AC3E}">
        <p14:creationId xmlns:p14="http://schemas.microsoft.com/office/powerpoint/2010/main" val="6559838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pPr algn="ctr"/>
            <a:r>
              <a:rPr lang="en-IN" sz="2400" b="1" dirty="0">
                <a:solidFill>
                  <a:srgbClr val="C00000"/>
                </a:solidFill>
                <a:latin typeface="Times New Roman" pitchFamily="18" charset="0"/>
                <a:cs typeface="Times New Roman" pitchFamily="18" charset="0"/>
              </a:rPr>
              <a:t>i:first-child Pseudo-class</a:t>
            </a:r>
          </a:p>
        </p:txBody>
      </p:sp>
      <p:sp>
        <p:nvSpPr>
          <p:cNvPr id="8" name="Content Placeholder 7"/>
          <p:cNvSpPr>
            <a:spLocks noGrp="1"/>
          </p:cNvSpPr>
          <p:nvPr>
            <p:ph idx="1"/>
          </p:nvPr>
        </p:nvSpPr>
        <p:spPr/>
        <p:txBody>
          <a:bodyPr>
            <a:normAutofit fontScale="85000" lnSpcReduction="10000"/>
          </a:bodyPr>
          <a:lstStyle/>
          <a:p>
            <a:pPr>
              <a:lnSpc>
                <a:spcPct val="150000"/>
              </a:lnSpc>
            </a:pPr>
            <a:r>
              <a:rPr lang="en-IN" sz="2600" dirty="0">
                <a:latin typeface="Times New Roman" pitchFamily="18" charset="0"/>
                <a:cs typeface="Times New Roman" pitchFamily="18" charset="0"/>
              </a:rPr>
              <a:t>Match the first &lt;i&gt; element in all &lt;p&gt; elements</a:t>
            </a:r>
          </a:p>
          <a:p>
            <a:pPr>
              <a:lnSpc>
                <a:spcPct val="150000"/>
              </a:lnSpc>
            </a:pPr>
            <a:r>
              <a:rPr lang="en-IN" sz="2600" dirty="0">
                <a:latin typeface="Times New Roman" pitchFamily="18" charset="0"/>
                <a:cs typeface="Times New Roman" pitchFamily="18" charset="0"/>
              </a:rPr>
              <a:t>In the following example, the selector matches the first &lt;i&gt; element in all &lt;p&gt; elements:</a:t>
            </a:r>
          </a:p>
          <a:p>
            <a:pPr marL="0" indent="0">
              <a:lnSpc>
                <a:spcPct val="150000"/>
              </a:lnSpc>
              <a:buNone/>
            </a:pPr>
            <a:endParaRPr lang="en-IN" sz="2600" dirty="0">
              <a:latin typeface="Times New Roman" pitchFamily="18" charset="0"/>
              <a:cs typeface="Times New Roman" pitchFamily="18" charset="0"/>
            </a:endParaRPr>
          </a:p>
          <a:p>
            <a:pPr marL="0" indent="0">
              <a:lnSpc>
                <a:spcPct val="150000"/>
              </a:lnSpc>
              <a:buNone/>
            </a:pPr>
            <a:r>
              <a:rPr lang="en-IN" sz="2600" b="1" i="1" dirty="0">
                <a:latin typeface="Times New Roman" pitchFamily="18" charset="0"/>
                <a:cs typeface="Times New Roman" pitchFamily="18" charset="0"/>
              </a:rPr>
              <a:t>Example</a:t>
            </a:r>
          </a:p>
          <a:p>
            <a:pPr marL="0" indent="0">
              <a:lnSpc>
                <a:spcPct val="150000"/>
              </a:lnSpc>
              <a:buNone/>
            </a:pPr>
            <a:r>
              <a:rPr lang="en-IN" sz="2600" dirty="0">
                <a:latin typeface="Times New Roman" pitchFamily="18" charset="0"/>
                <a:cs typeface="Times New Roman" pitchFamily="18" charset="0"/>
              </a:rPr>
              <a:t>	</a:t>
            </a:r>
            <a:r>
              <a:rPr lang="en-IN" sz="2600" dirty="0">
                <a:solidFill>
                  <a:srgbClr val="FF0000"/>
                </a:solidFill>
                <a:latin typeface="Times New Roman" pitchFamily="18" charset="0"/>
                <a:cs typeface="Times New Roman" pitchFamily="18" charset="0"/>
              </a:rPr>
              <a:t>p i:first-child {</a:t>
            </a:r>
            <a:br>
              <a:rPr lang="en-IN" sz="2600" dirty="0">
                <a:solidFill>
                  <a:srgbClr val="FF0000"/>
                </a:solidFill>
                <a:latin typeface="Times New Roman" pitchFamily="18" charset="0"/>
                <a:cs typeface="Times New Roman" pitchFamily="18" charset="0"/>
              </a:rPr>
            </a:br>
            <a:r>
              <a:rPr lang="en-IN" sz="2600" dirty="0">
                <a:solidFill>
                  <a:srgbClr val="FF0000"/>
                </a:solidFill>
                <a:latin typeface="Times New Roman" pitchFamily="18" charset="0"/>
                <a:cs typeface="Times New Roman" pitchFamily="18" charset="0"/>
              </a:rPr>
              <a:t>  		</a:t>
            </a:r>
            <a:r>
              <a:rPr lang="en-IN" sz="2600" dirty="0" err="1">
                <a:solidFill>
                  <a:srgbClr val="FF0000"/>
                </a:solidFill>
                <a:latin typeface="Times New Roman" pitchFamily="18" charset="0"/>
                <a:cs typeface="Times New Roman" pitchFamily="18" charset="0"/>
              </a:rPr>
              <a:t>color</a:t>
            </a:r>
            <a:r>
              <a:rPr lang="en-IN" sz="2600" dirty="0">
                <a:solidFill>
                  <a:srgbClr val="FF0000"/>
                </a:solidFill>
                <a:latin typeface="Times New Roman" pitchFamily="18" charset="0"/>
                <a:cs typeface="Times New Roman" pitchFamily="18" charset="0"/>
              </a:rPr>
              <a:t>: blue;</a:t>
            </a:r>
            <a:br>
              <a:rPr lang="en-IN" sz="2600" dirty="0">
                <a:solidFill>
                  <a:srgbClr val="FF0000"/>
                </a:solidFill>
                <a:latin typeface="Times New Roman" pitchFamily="18" charset="0"/>
                <a:cs typeface="Times New Roman" pitchFamily="18" charset="0"/>
              </a:rPr>
            </a:br>
            <a:r>
              <a:rPr lang="en-IN" sz="2600" dirty="0">
                <a:solidFill>
                  <a:srgbClr val="FF0000"/>
                </a:solidFill>
                <a:latin typeface="Times New Roman" pitchFamily="18" charset="0"/>
                <a:cs typeface="Times New Roman" pitchFamily="18" charset="0"/>
              </a:rPr>
              <a:t>	}</a:t>
            </a:r>
          </a:p>
          <a:p>
            <a:pPr marL="0" indent="0">
              <a:buNone/>
            </a:pPr>
            <a:endParaRPr lang="en-IN" sz="2400" dirty="0">
              <a:latin typeface="Times New Roman" pitchFamily="18" charset="0"/>
              <a:cs typeface="Times New Roman" pitchFamily="18" charset="0"/>
            </a:endParaRPr>
          </a:p>
        </p:txBody>
      </p:sp>
      <p:sp>
        <p:nvSpPr>
          <p:cNvPr id="5" name="Footer Placeholder 4"/>
          <p:cNvSpPr>
            <a:spLocks noGrp="1"/>
          </p:cNvSpPr>
          <p:nvPr>
            <p:ph type="ftr" sz="quarter" idx="11"/>
          </p:nvPr>
        </p:nvSpPr>
        <p:spPr/>
        <p:txBody>
          <a:bodyPr/>
          <a:lstStyle/>
          <a:p>
            <a:r>
              <a:rPr lang="en-IN"/>
              <a:t>Department of Computer science and Engineering         CSB4301 - WEB TECHNOLOGY            </a:t>
            </a:r>
          </a:p>
        </p:txBody>
      </p:sp>
      <p:pic>
        <p:nvPicPr>
          <p:cNvPr id="6" name="Picture 5" descr="A drawing of a face&#10;&#10;Description automatically generated">
            <a:extLst>
              <a:ext uri="{FF2B5EF4-FFF2-40B4-BE49-F238E27FC236}">
                <a16:creationId xmlns:a16="http://schemas.microsoft.com/office/drawing/2014/main" id="{3B5C76A8-1BA3-4339-A20B-AFA735DE934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1275" y="6363264"/>
            <a:ext cx="1462088" cy="358211"/>
          </a:xfrm>
          <a:prstGeom prst="rect">
            <a:avLst/>
          </a:prstGeom>
        </p:spPr>
      </p:pic>
      <p:sp>
        <p:nvSpPr>
          <p:cNvPr id="4" name="Slide Number Placeholder 3"/>
          <p:cNvSpPr>
            <a:spLocks noGrp="1"/>
          </p:cNvSpPr>
          <p:nvPr>
            <p:ph type="sldNum" sz="quarter" idx="12"/>
          </p:nvPr>
        </p:nvSpPr>
        <p:spPr/>
        <p:txBody>
          <a:bodyPr/>
          <a:lstStyle/>
          <a:p>
            <a:fld id="{8BA4E876-1E2A-41C4-BFA0-7D60E841BEBF}" type="slidenum">
              <a:rPr lang="en-IN" smtClean="0"/>
              <a:t>17</a:t>
            </a:fld>
            <a:endParaRPr lang="en-IN"/>
          </a:p>
        </p:txBody>
      </p:sp>
    </p:spTree>
    <p:extLst>
      <p:ext uri="{BB962C8B-B14F-4D97-AF65-F5344CB8AC3E}">
        <p14:creationId xmlns:p14="http://schemas.microsoft.com/office/powerpoint/2010/main" val="4139619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838200" y="365125"/>
            <a:ext cx="10515600" cy="562923"/>
          </a:xfrm>
        </p:spPr>
        <p:txBody>
          <a:bodyPr>
            <a:normAutofit/>
          </a:bodyPr>
          <a:lstStyle/>
          <a:p>
            <a:pPr algn="ctr"/>
            <a:r>
              <a:rPr lang="en-IN" sz="2400" b="1" dirty="0">
                <a:solidFill>
                  <a:srgbClr val="C00000"/>
                </a:solidFill>
                <a:latin typeface="Times New Roman" pitchFamily="18" charset="0"/>
                <a:cs typeface="Times New Roman" pitchFamily="18" charset="0"/>
              </a:rPr>
              <a:t>i:first-child Pseudo-class</a:t>
            </a:r>
          </a:p>
        </p:txBody>
      </p:sp>
      <p:sp>
        <p:nvSpPr>
          <p:cNvPr id="2" name="Content Placeholder 1"/>
          <p:cNvSpPr>
            <a:spLocks noGrp="1"/>
          </p:cNvSpPr>
          <p:nvPr>
            <p:ph idx="1"/>
          </p:nvPr>
        </p:nvSpPr>
        <p:spPr>
          <a:xfrm>
            <a:off x="838200" y="955344"/>
            <a:ext cx="4999892" cy="5221620"/>
          </a:xfrm>
        </p:spPr>
        <p:style>
          <a:lnRef idx="1">
            <a:schemeClr val="accent2"/>
          </a:lnRef>
          <a:fillRef idx="2">
            <a:schemeClr val="accent2"/>
          </a:fillRef>
          <a:effectRef idx="1">
            <a:schemeClr val="accent2"/>
          </a:effectRef>
          <a:fontRef idx="minor">
            <a:schemeClr val="dk1"/>
          </a:fontRef>
        </p:style>
        <p:txBody>
          <a:bodyPr>
            <a:noAutofit/>
          </a:bodyPr>
          <a:lstStyle/>
          <a:p>
            <a:pPr marL="0" indent="0">
              <a:lnSpc>
                <a:spcPct val="150000"/>
              </a:lnSpc>
              <a:spcBef>
                <a:spcPts val="600"/>
              </a:spcBef>
              <a:buNone/>
            </a:pPr>
            <a:r>
              <a:rPr lang="en-IN" sz="1800" dirty="0">
                <a:latin typeface="Times New Roman" pitchFamily="18" charset="0"/>
                <a:cs typeface="Times New Roman" pitchFamily="18" charset="0"/>
              </a:rPr>
              <a:t>&lt;!DOCTYPE html&gt;</a:t>
            </a:r>
          </a:p>
          <a:p>
            <a:pPr marL="0" indent="0">
              <a:lnSpc>
                <a:spcPct val="150000"/>
              </a:lnSpc>
              <a:spcBef>
                <a:spcPts val="600"/>
              </a:spcBef>
              <a:buNone/>
            </a:pPr>
            <a:r>
              <a:rPr lang="en-IN" sz="1800" dirty="0">
                <a:latin typeface="Times New Roman" pitchFamily="18" charset="0"/>
                <a:cs typeface="Times New Roman" pitchFamily="18" charset="0"/>
              </a:rPr>
              <a:t>&lt;html&gt;</a:t>
            </a:r>
          </a:p>
          <a:p>
            <a:pPr marL="0" indent="0">
              <a:lnSpc>
                <a:spcPct val="150000"/>
              </a:lnSpc>
              <a:spcBef>
                <a:spcPts val="600"/>
              </a:spcBef>
              <a:buNone/>
            </a:pPr>
            <a:r>
              <a:rPr lang="en-IN" sz="1800" dirty="0">
                <a:latin typeface="Times New Roman" pitchFamily="18" charset="0"/>
                <a:cs typeface="Times New Roman" pitchFamily="18" charset="0"/>
              </a:rPr>
              <a:t>&lt;head&gt;</a:t>
            </a:r>
          </a:p>
          <a:p>
            <a:pPr marL="0" indent="0">
              <a:lnSpc>
                <a:spcPct val="150000"/>
              </a:lnSpc>
              <a:spcBef>
                <a:spcPts val="600"/>
              </a:spcBef>
              <a:buNone/>
            </a:pPr>
            <a:r>
              <a:rPr lang="en-IN" sz="1800" dirty="0">
                <a:latin typeface="Times New Roman" pitchFamily="18" charset="0"/>
                <a:cs typeface="Times New Roman" pitchFamily="18" charset="0"/>
              </a:rPr>
              <a:t>&lt;style&gt;</a:t>
            </a:r>
          </a:p>
          <a:p>
            <a:pPr marL="0" indent="0">
              <a:lnSpc>
                <a:spcPct val="150000"/>
              </a:lnSpc>
              <a:spcBef>
                <a:spcPts val="600"/>
              </a:spcBef>
              <a:buNone/>
            </a:pPr>
            <a:r>
              <a:rPr lang="en-IN" sz="1800" dirty="0">
                <a:latin typeface="Times New Roman" pitchFamily="18" charset="0"/>
                <a:cs typeface="Times New Roman" pitchFamily="18" charset="0"/>
              </a:rPr>
              <a:t>p i:first-child {</a:t>
            </a:r>
          </a:p>
          <a:p>
            <a:pPr marL="0" indent="0">
              <a:lnSpc>
                <a:spcPct val="150000"/>
              </a:lnSpc>
              <a:spcBef>
                <a:spcPts val="600"/>
              </a:spcBef>
              <a:buNone/>
            </a:pPr>
            <a:r>
              <a:rPr lang="en-IN" sz="1800" dirty="0">
                <a:latin typeface="Times New Roman" pitchFamily="18" charset="0"/>
                <a:cs typeface="Times New Roman" pitchFamily="18" charset="0"/>
              </a:rPr>
              <a:t>  </a:t>
            </a:r>
            <a:r>
              <a:rPr lang="en-IN" sz="1800" dirty="0" err="1">
                <a:latin typeface="Times New Roman" pitchFamily="18" charset="0"/>
                <a:cs typeface="Times New Roman" pitchFamily="18" charset="0"/>
              </a:rPr>
              <a:t>color</a:t>
            </a:r>
            <a:r>
              <a:rPr lang="en-IN" sz="1800" dirty="0">
                <a:latin typeface="Times New Roman" pitchFamily="18" charset="0"/>
                <a:cs typeface="Times New Roman" pitchFamily="18" charset="0"/>
              </a:rPr>
              <a:t>: blue;</a:t>
            </a:r>
          </a:p>
          <a:p>
            <a:pPr marL="0" indent="0">
              <a:lnSpc>
                <a:spcPct val="150000"/>
              </a:lnSpc>
              <a:spcBef>
                <a:spcPts val="600"/>
              </a:spcBef>
              <a:buNone/>
            </a:pPr>
            <a:r>
              <a:rPr lang="en-IN" sz="1800" dirty="0">
                <a:latin typeface="Times New Roman" pitchFamily="18" charset="0"/>
                <a:cs typeface="Times New Roman" pitchFamily="18" charset="0"/>
              </a:rPr>
              <a:t>} </a:t>
            </a:r>
          </a:p>
          <a:p>
            <a:pPr marL="0" indent="0">
              <a:lnSpc>
                <a:spcPct val="150000"/>
              </a:lnSpc>
              <a:spcBef>
                <a:spcPts val="600"/>
              </a:spcBef>
              <a:buNone/>
            </a:pPr>
            <a:r>
              <a:rPr lang="en-IN" sz="1800" dirty="0">
                <a:latin typeface="Times New Roman" pitchFamily="18" charset="0"/>
                <a:cs typeface="Times New Roman" pitchFamily="18" charset="0"/>
              </a:rPr>
              <a:t>&lt;/style&gt;</a:t>
            </a:r>
          </a:p>
          <a:p>
            <a:pPr marL="0" indent="0">
              <a:lnSpc>
                <a:spcPct val="150000"/>
              </a:lnSpc>
              <a:spcBef>
                <a:spcPts val="600"/>
              </a:spcBef>
              <a:buNone/>
            </a:pPr>
            <a:r>
              <a:rPr lang="en-IN" sz="1800" dirty="0">
                <a:latin typeface="Times New Roman" pitchFamily="18" charset="0"/>
                <a:cs typeface="Times New Roman" pitchFamily="18" charset="0"/>
              </a:rPr>
              <a:t>&lt;/head&gt;</a:t>
            </a:r>
          </a:p>
        </p:txBody>
      </p:sp>
      <p:sp>
        <p:nvSpPr>
          <p:cNvPr id="5" name="Footer Placeholder 4"/>
          <p:cNvSpPr>
            <a:spLocks noGrp="1"/>
          </p:cNvSpPr>
          <p:nvPr>
            <p:ph type="ftr" sz="quarter" idx="11"/>
          </p:nvPr>
        </p:nvSpPr>
        <p:spPr/>
        <p:txBody>
          <a:bodyPr/>
          <a:lstStyle/>
          <a:p>
            <a:r>
              <a:rPr lang="en-IN"/>
              <a:t>Department of Computer science and Engineering         CSB4301 - WEB TECHNOLOGY            </a:t>
            </a:r>
          </a:p>
        </p:txBody>
      </p:sp>
      <p:pic>
        <p:nvPicPr>
          <p:cNvPr id="6" name="Picture 5" descr="A drawing of a face&#10;&#10;Description automatically generated">
            <a:extLst>
              <a:ext uri="{FF2B5EF4-FFF2-40B4-BE49-F238E27FC236}">
                <a16:creationId xmlns:a16="http://schemas.microsoft.com/office/drawing/2014/main" id="{3B5C76A8-1BA3-4339-A20B-AFA735DE934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1275" y="6363264"/>
            <a:ext cx="1462088" cy="358211"/>
          </a:xfrm>
          <a:prstGeom prst="rect">
            <a:avLst/>
          </a:prstGeom>
        </p:spPr>
      </p:pic>
      <p:sp>
        <p:nvSpPr>
          <p:cNvPr id="4" name="Slide Number Placeholder 3"/>
          <p:cNvSpPr>
            <a:spLocks noGrp="1"/>
          </p:cNvSpPr>
          <p:nvPr>
            <p:ph type="sldNum" sz="quarter" idx="12"/>
          </p:nvPr>
        </p:nvSpPr>
        <p:spPr/>
        <p:txBody>
          <a:bodyPr/>
          <a:lstStyle/>
          <a:p>
            <a:fld id="{8BA4E876-1E2A-41C4-BFA0-7D60E841BEBF}" type="slidenum">
              <a:rPr lang="en-IN" smtClean="0"/>
              <a:t>18</a:t>
            </a:fld>
            <a:endParaRPr lang="en-IN"/>
          </a:p>
        </p:txBody>
      </p:sp>
      <p:sp>
        <p:nvSpPr>
          <p:cNvPr id="8" name="Content Placeholder 1"/>
          <p:cNvSpPr txBox="1">
            <a:spLocks/>
          </p:cNvSpPr>
          <p:nvPr/>
        </p:nvSpPr>
        <p:spPr>
          <a:xfrm>
            <a:off x="6037386" y="937673"/>
            <a:ext cx="5287108" cy="5221620"/>
          </a:xfrm>
          <a:prstGeom prst="rect">
            <a:avLst/>
          </a:prstGeom>
        </p:spPr>
        <p:style>
          <a:lnRef idx="1">
            <a:schemeClr val="accent2"/>
          </a:lnRef>
          <a:fillRef idx="2">
            <a:schemeClr val="accent2"/>
          </a:fillRef>
          <a:effectRef idx="1">
            <a:schemeClr val="accent2"/>
          </a:effectRef>
          <a:fontRef idx="minor">
            <a:schemeClr val="dk1"/>
          </a:fontRef>
        </p:style>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dk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dk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dk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9pPr>
          </a:lstStyle>
          <a:p>
            <a:pPr marL="0" indent="0">
              <a:lnSpc>
                <a:spcPct val="150000"/>
              </a:lnSpc>
              <a:spcBef>
                <a:spcPts val="600"/>
              </a:spcBef>
              <a:buFont typeface="Arial" panose="020B0604020202020204" pitchFamily="34" charset="0"/>
              <a:buNone/>
            </a:pPr>
            <a:r>
              <a:rPr lang="en-IN" sz="1800" dirty="0">
                <a:latin typeface="Times New Roman" pitchFamily="18" charset="0"/>
                <a:cs typeface="Times New Roman" pitchFamily="18" charset="0"/>
              </a:rPr>
              <a:t>&lt;body&gt;</a:t>
            </a:r>
          </a:p>
          <a:p>
            <a:pPr marL="0" indent="0">
              <a:lnSpc>
                <a:spcPct val="150000"/>
              </a:lnSpc>
              <a:spcBef>
                <a:spcPts val="600"/>
              </a:spcBef>
              <a:buFont typeface="Arial" panose="020B0604020202020204" pitchFamily="34" charset="0"/>
              <a:buNone/>
            </a:pPr>
            <a:r>
              <a:rPr lang="en-IN" sz="1800" dirty="0">
                <a:latin typeface="Times New Roman" pitchFamily="18" charset="0"/>
                <a:cs typeface="Times New Roman" pitchFamily="18" charset="0"/>
              </a:rPr>
              <a:t>&lt;p&gt;I am a &lt;i&gt;strong&lt;/i&gt; person. I am a &lt;i&gt;strong&lt;/i&gt; person.&lt;/p&gt;</a:t>
            </a:r>
          </a:p>
          <a:p>
            <a:pPr marL="0" indent="0">
              <a:lnSpc>
                <a:spcPct val="150000"/>
              </a:lnSpc>
              <a:spcBef>
                <a:spcPts val="600"/>
              </a:spcBef>
              <a:buFont typeface="Arial" panose="020B0604020202020204" pitchFamily="34" charset="0"/>
              <a:buNone/>
            </a:pPr>
            <a:r>
              <a:rPr lang="en-IN" sz="1800" dirty="0">
                <a:latin typeface="Times New Roman" pitchFamily="18" charset="0"/>
                <a:cs typeface="Times New Roman" pitchFamily="18" charset="0"/>
              </a:rPr>
              <a:t>&lt;p&gt;I am a &lt;i&gt;strong&lt;/i&gt; person. I am a &lt;i&gt;strong&lt;/i&gt; person.&lt;/p&gt;</a:t>
            </a:r>
          </a:p>
          <a:p>
            <a:pPr marL="0" indent="0">
              <a:lnSpc>
                <a:spcPct val="150000"/>
              </a:lnSpc>
              <a:spcBef>
                <a:spcPts val="600"/>
              </a:spcBef>
              <a:buFont typeface="Arial" panose="020B0604020202020204" pitchFamily="34" charset="0"/>
              <a:buNone/>
            </a:pPr>
            <a:r>
              <a:rPr lang="en-IN" sz="1800" dirty="0">
                <a:latin typeface="Times New Roman" pitchFamily="18" charset="0"/>
                <a:cs typeface="Times New Roman" pitchFamily="18" charset="0"/>
              </a:rPr>
              <a:t>&lt;p&gt;&lt;b&gt;Note:&lt;/b&gt; For :first-child to work in IE8 and earlier, a DOCTYPE must be declared.&lt;/p&gt;</a:t>
            </a:r>
          </a:p>
          <a:p>
            <a:pPr marL="0" indent="0">
              <a:lnSpc>
                <a:spcPct val="150000"/>
              </a:lnSpc>
              <a:spcBef>
                <a:spcPts val="600"/>
              </a:spcBef>
              <a:buFont typeface="Arial" panose="020B0604020202020204" pitchFamily="34" charset="0"/>
              <a:buNone/>
            </a:pPr>
            <a:r>
              <a:rPr lang="en-IN" sz="1800" dirty="0">
                <a:latin typeface="Times New Roman" pitchFamily="18" charset="0"/>
                <a:cs typeface="Times New Roman" pitchFamily="18" charset="0"/>
              </a:rPr>
              <a:t>&lt;/body&gt;</a:t>
            </a:r>
          </a:p>
          <a:p>
            <a:pPr marL="0" indent="0">
              <a:lnSpc>
                <a:spcPct val="150000"/>
              </a:lnSpc>
              <a:spcBef>
                <a:spcPts val="600"/>
              </a:spcBef>
              <a:buFont typeface="Arial" panose="020B0604020202020204" pitchFamily="34" charset="0"/>
              <a:buNone/>
            </a:pPr>
            <a:r>
              <a:rPr lang="en-IN" sz="1800" dirty="0">
                <a:latin typeface="Times New Roman" pitchFamily="18" charset="0"/>
                <a:cs typeface="Times New Roman" pitchFamily="18" charset="0"/>
              </a:rPr>
              <a:t>&lt;/html&gt;</a:t>
            </a:r>
          </a:p>
        </p:txBody>
      </p:sp>
    </p:spTree>
    <p:extLst>
      <p:ext uri="{BB962C8B-B14F-4D97-AF65-F5344CB8AC3E}">
        <p14:creationId xmlns:p14="http://schemas.microsoft.com/office/powerpoint/2010/main" val="19643512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pPr algn="ctr"/>
            <a:r>
              <a:rPr lang="en-IN" sz="2400" b="1" dirty="0">
                <a:solidFill>
                  <a:srgbClr val="C00000"/>
                </a:solidFill>
                <a:latin typeface="Times New Roman" pitchFamily="18" charset="0"/>
                <a:cs typeface="Times New Roman" pitchFamily="18" charset="0"/>
              </a:rPr>
              <a:t>i:first-child Pseudo-class</a:t>
            </a:r>
          </a:p>
        </p:txBody>
      </p:sp>
      <p:sp>
        <p:nvSpPr>
          <p:cNvPr id="9" name="Content Placeholder 8"/>
          <p:cNvSpPr>
            <a:spLocks noGrp="1"/>
          </p:cNvSpPr>
          <p:nvPr>
            <p:ph idx="1"/>
          </p:nvPr>
        </p:nvSpPr>
        <p:spPr/>
        <p:txBody>
          <a:bodyPr>
            <a:normAutofit/>
          </a:bodyPr>
          <a:lstStyle/>
          <a:p>
            <a:pPr marL="0" indent="0">
              <a:buNone/>
            </a:pPr>
            <a:r>
              <a:rPr lang="en-IN" b="1" u="sng" dirty="0">
                <a:latin typeface="Times New Roman" pitchFamily="18" charset="0"/>
                <a:cs typeface="Times New Roman" pitchFamily="18" charset="0"/>
              </a:rPr>
              <a:t>Output</a:t>
            </a:r>
          </a:p>
        </p:txBody>
      </p:sp>
      <p:sp>
        <p:nvSpPr>
          <p:cNvPr id="5" name="Footer Placeholder 4"/>
          <p:cNvSpPr>
            <a:spLocks noGrp="1"/>
          </p:cNvSpPr>
          <p:nvPr>
            <p:ph type="ftr" sz="quarter" idx="11"/>
          </p:nvPr>
        </p:nvSpPr>
        <p:spPr/>
        <p:txBody>
          <a:bodyPr/>
          <a:lstStyle/>
          <a:p>
            <a:r>
              <a:rPr lang="en-IN"/>
              <a:t>Department of Computer science and Engineering         CSB4301 - WEB TECHNOLOGY            </a:t>
            </a:r>
          </a:p>
        </p:txBody>
      </p:sp>
      <p:pic>
        <p:nvPicPr>
          <p:cNvPr id="6" name="Picture 5" descr="A drawing of a face&#10;&#10;Description automatically generated">
            <a:extLst>
              <a:ext uri="{FF2B5EF4-FFF2-40B4-BE49-F238E27FC236}">
                <a16:creationId xmlns:a16="http://schemas.microsoft.com/office/drawing/2014/main" id="{3B5C76A8-1BA3-4339-A20B-AFA735DE934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1275" y="6363264"/>
            <a:ext cx="1462088" cy="358211"/>
          </a:xfrm>
          <a:prstGeom prst="rect">
            <a:avLst/>
          </a:prstGeom>
        </p:spPr>
      </p:pic>
      <p:pic>
        <p:nvPicPr>
          <p:cNvPr id="307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20620" y="2607145"/>
            <a:ext cx="6829383" cy="14827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Slide Number Placeholder 9"/>
          <p:cNvSpPr>
            <a:spLocks noGrp="1"/>
          </p:cNvSpPr>
          <p:nvPr>
            <p:ph type="sldNum" sz="quarter" idx="12"/>
          </p:nvPr>
        </p:nvSpPr>
        <p:spPr/>
        <p:txBody>
          <a:bodyPr/>
          <a:lstStyle/>
          <a:p>
            <a:fld id="{8BA4E876-1E2A-41C4-BFA0-7D60E841BEBF}" type="slidenum">
              <a:rPr lang="en-IN" smtClean="0"/>
              <a:t>19</a:t>
            </a:fld>
            <a:endParaRPr lang="en-IN"/>
          </a:p>
        </p:txBody>
      </p:sp>
    </p:spTree>
    <p:extLst>
      <p:ext uri="{BB962C8B-B14F-4D97-AF65-F5344CB8AC3E}">
        <p14:creationId xmlns:p14="http://schemas.microsoft.com/office/powerpoint/2010/main" val="39805752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838200" y="365125"/>
            <a:ext cx="10515600" cy="781287"/>
          </a:xfrm>
        </p:spPr>
        <p:txBody>
          <a:bodyPr>
            <a:normAutofit/>
          </a:bodyPr>
          <a:lstStyle/>
          <a:p>
            <a:pPr algn="ctr"/>
            <a:r>
              <a:rPr lang="en-IN" sz="2800" b="1" dirty="0">
                <a:solidFill>
                  <a:srgbClr val="C00000"/>
                </a:solidFill>
                <a:latin typeface="Times New Roman" pitchFamily="18" charset="0"/>
                <a:cs typeface="Times New Roman" pitchFamily="18" charset="0"/>
              </a:rPr>
              <a:t>Lecture 7 - CSS Box Model</a:t>
            </a:r>
          </a:p>
        </p:txBody>
      </p:sp>
      <p:sp>
        <p:nvSpPr>
          <p:cNvPr id="8" name="Content Placeholder 7"/>
          <p:cNvSpPr>
            <a:spLocks noGrp="1"/>
          </p:cNvSpPr>
          <p:nvPr>
            <p:ph idx="1"/>
          </p:nvPr>
        </p:nvSpPr>
        <p:spPr>
          <a:xfrm>
            <a:off x="838200" y="1138059"/>
            <a:ext cx="10515600" cy="4771244"/>
          </a:xfrm>
        </p:spPr>
        <p:txBody>
          <a:bodyPr>
            <a:normAutofit/>
          </a:bodyPr>
          <a:lstStyle/>
          <a:p>
            <a:pPr algn="just">
              <a:lnSpc>
                <a:spcPct val="150000"/>
              </a:lnSpc>
            </a:pPr>
            <a:r>
              <a:rPr lang="en-IN" sz="2000" dirty="0">
                <a:latin typeface="Times New Roman" pitchFamily="18" charset="0"/>
                <a:cs typeface="Times New Roman" pitchFamily="18" charset="0"/>
              </a:rPr>
              <a:t>All HTML elements can be considered as boxes. In CSS, the term "box model" is used when talking about design and layout.</a:t>
            </a:r>
          </a:p>
          <a:p>
            <a:pPr algn="just">
              <a:lnSpc>
                <a:spcPct val="150000"/>
              </a:lnSpc>
            </a:pPr>
            <a:r>
              <a:rPr lang="en-IN" sz="2000" dirty="0">
                <a:latin typeface="Times New Roman" pitchFamily="18" charset="0"/>
                <a:cs typeface="Times New Roman" pitchFamily="18" charset="0"/>
              </a:rPr>
              <a:t>The CSS box model is essentially a box that wraps around every HTML element. It consists of: margins, borders, padding, and the actual content. The image below illustrates the box model:</a:t>
            </a:r>
          </a:p>
          <a:p>
            <a:pPr marL="0" indent="0">
              <a:buNone/>
            </a:pPr>
            <a:endParaRPr lang="en-IN" dirty="0"/>
          </a:p>
        </p:txBody>
      </p:sp>
      <p:sp>
        <p:nvSpPr>
          <p:cNvPr id="5" name="Footer Placeholder 4"/>
          <p:cNvSpPr>
            <a:spLocks noGrp="1"/>
          </p:cNvSpPr>
          <p:nvPr>
            <p:ph type="ftr" sz="quarter" idx="11"/>
          </p:nvPr>
        </p:nvSpPr>
        <p:spPr/>
        <p:txBody>
          <a:bodyPr/>
          <a:lstStyle/>
          <a:p>
            <a:r>
              <a:rPr lang="en-IN"/>
              <a:t>Department of Computer science and Engineering         CSB4301 - WEB TECHNOLOGY            </a:t>
            </a:r>
          </a:p>
        </p:txBody>
      </p:sp>
      <p:pic>
        <p:nvPicPr>
          <p:cNvPr id="276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57430" y="3746183"/>
            <a:ext cx="8136139" cy="29752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5" descr="A drawing of a face&#10;&#10;Description automatically generated">
            <a:extLst>
              <a:ext uri="{FF2B5EF4-FFF2-40B4-BE49-F238E27FC236}">
                <a16:creationId xmlns:a16="http://schemas.microsoft.com/office/drawing/2014/main" id="{3B5C76A8-1BA3-4339-A20B-AFA735DE934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1275" y="6363264"/>
            <a:ext cx="1462088" cy="358211"/>
          </a:xfrm>
          <a:prstGeom prst="rect">
            <a:avLst/>
          </a:prstGeom>
        </p:spPr>
      </p:pic>
      <p:sp>
        <p:nvSpPr>
          <p:cNvPr id="2" name="Slide Number Placeholder 1"/>
          <p:cNvSpPr>
            <a:spLocks noGrp="1"/>
          </p:cNvSpPr>
          <p:nvPr>
            <p:ph type="sldNum" sz="quarter" idx="12"/>
          </p:nvPr>
        </p:nvSpPr>
        <p:spPr/>
        <p:txBody>
          <a:bodyPr/>
          <a:lstStyle/>
          <a:p>
            <a:fld id="{8BA4E876-1E2A-41C4-BFA0-7D60E841BEBF}" type="slidenum">
              <a:rPr lang="en-IN" smtClean="0"/>
              <a:t>2</a:t>
            </a:fld>
            <a:endParaRPr lang="en-IN"/>
          </a:p>
        </p:txBody>
      </p:sp>
    </p:spTree>
    <p:extLst>
      <p:ext uri="{BB962C8B-B14F-4D97-AF65-F5344CB8AC3E}">
        <p14:creationId xmlns:p14="http://schemas.microsoft.com/office/powerpoint/2010/main" val="40066039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767862" y="211014"/>
            <a:ext cx="10515600" cy="616600"/>
          </a:xfrm>
        </p:spPr>
        <p:txBody>
          <a:bodyPr>
            <a:normAutofit/>
          </a:bodyPr>
          <a:lstStyle/>
          <a:p>
            <a:pPr algn="ctr"/>
            <a:r>
              <a:rPr lang="en-IN" sz="2400" b="1" dirty="0">
                <a:solidFill>
                  <a:srgbClr val="C00000"/>
                </a:solidFill>
                <a:latin typeface="Times New Roman" pitchFamily="18" charset="0"/>
                <a:cs typeface="Times New Roman" pitchFamily="18" charset="0"/>
              </a:rPr>
              <a:t>CSS - The :</a:t>
            </a:r>
            <a:r>
              <a:rPr lang="en-IN" sz="2400" b="1" dirty="0" err="1">
                <a:solidFill>
                  <a:srgbClr val="C00000"/>
                </a:solidFill>
                <a:latin typeface="Times New Roman" pitchFamily="18" charset="0"/>
                <a:cs typeface="Times New Roman" pitchFamily="18" charset="0"/>
              </a:rPr>
              <a:t>lang</a:t>
            </a:r>
            <a:r>
              <a:rPr lang="en-IN" sz="2400" b="1" dirty="0">
                <a:solidFill>
                  <a:srgbClr val="C00000"/>
                </a:solidFill>
                <a:latin typeface="Times New Roman" pitchFamily="18" charset="0"/>
                <a:cs typeface="Times New Roman" pitchFamily="18" charset="0"/>
              </a:rPr>
              <a:t> Pseudo-class</a:t>
            </a:r>
          </a:p>
        </p:txBody>
      </p:sp>
      <p:sp>
        <p:nvSpPr>
          <p:cNvPr id="8" name="Content Placeholder 7"/>
          <p:cNvSpPr>
            <a:spLocks noGrp="1"/>
          </p:cNvSpPr>
          <p:nvPr>
            <p:ph idx="1"/>
          </p:nvPr>
        </p:nvSpPr>
        <p:spPr>
          <a:xfrm>
            <a:off x="398585" y="750278"/>
            <a:ext cx="11039334" cy="5612986"/>
          </a:xfrm>
        </p:spPr>
        <p:txBody>
          <a:bodyPr>
            <a:normAutofit fontScale="70000" lnSpcReduction="20000"/>
          </a:bodyPr>
          <a:lstStyle/>
          <a:p>
            <a:r>
              <a:rPr lang="en-IN" sz="3400" dirty="0">
                <a:latin typeface="Times New Roman" pitchFamily="18" charset="0"/>
                <a:cs typeface="Times New Roman" pitchFamily="18" charset="0"/>
              </a:rPr>
              <a:t>The :</a:t>
            </a:r>
            <a:r>
              <a:rPr lang="en-IN" sz="3400" dirty="0" err="1">
                <a:latin typeface="Times New Roman" pitchFamily="18" charset="0"/>
                <a:cs typeface="Times New Roman" pitchFamily="18" charset="0"/>
              </a:rPr>
              <a:t>lang</a:t>
            </a:r>
            <a:r>
              <a:rPr lang="en-IN" sz="3400" dirty="0">
                <a:latin typeface="Times New Roman" pitchFamily="18" charset="0"/>
                <a:cs typeface="Times New Roman" pitchFamily="18" charset="0"/>
              </a:rPr>
              <a:t> pseudo-class allows you to define special rules for different languages.</a:t>
            </a:r>
          </a:p>
          <a:p>
            <a:r>
              <a:rPr lang="en-IN" sz="3400" dirty="0">
                <a:latin typeface="Times New Roman" pitchFamily="18" charset="0"/>
                <a:cs typeface="Times New Roman" pitchFamily="18" charset="0"/>
              </a:rPr>
              <a:t>In the example below, :</a:t>
            </a:r>
            <a:r>
              <a:rPr lang="en-IN" sz="3400" dirty="0" err="1">
                <a:latin typeface="Times New Roman" pitchFamily="18" charset="0"/>
                <a:cs typeface="Times New Roman" pitchFamily="18" charset="0"/>
              </a:rPr>
              <a:t>lang</a:t>
            </a:r>
            <a:r>
              <a:rPr lang="en-IN" sz="3400" dirty="0">
                <a:latin typeface="Times New Roman" pitchFamily="18" charset="0"/>
                <a:cs typeface="Times New Roman" pitchFamily="18" charset="0"/>
              </a:rPr>
              <a:t> defines the quotation marks for &lt;q&gt; elements with </a:t>
            </a:r>
            <a:r>
              <a:rPr lang="en-IN" sz="3400" dirty="0" err="1">
                <a:latin typeface="Times New Roman" pitchFamily="18" charset="0"/>
                <a:cs typeface="Times New Roman" pitchFamily="18" charset="0"/>
              </a:rPr>
              <a:t>lang</a:t>
            </a:r>
            <a:r>
              <a:rPr lang="en-IN" sz="3400" dirty="0">
                <a:latin typeface="Times New Roman" pitchFamily="18" charset="0"/>
                <a:cs typeface="Times New Roman" pitchFamily="18" charset="0"/>
              </a:rPr>
              <a:t>="no":</a:t>
            </a:r>
          </a:p>
          <a:p>
            <a:pPr marL="0" indent="0">
              <a:buNone/>
            </a:pPr>
            <a:r>
              <a:rPr lang="en-IN" sz="3400" dirty="0">
                <a:latin typeface="Times New Roman" pitchFamily="18" charset="0"/>
                <a:cs typeface="Times New Roman" pitchFamily="18" charset="0"/>
              </a:rPr>
              <a:t>Example</a:t>
            </a:r>
          </a:p>
          <a:p>
            <a:pPr marL="0" indent="0">
              <a:buNone/>
            </a:pPr>
            <a:r>
              <a:rPr lang="en-IN" sz="3400" dirty="0">
                <a:latin typeface="Times New Roman" pitchFamily="18" charset="0"/>
                <a:cs typeface="Times New Roman" pitchFamily="18" charset="0"/>
              </a:rPr>
              <a:t>&lt;html&gt;</a:t>
            </a:r>
            <a:br>
              <a:rPr lang="en-IN" sz="3400" dirty="0">
                <a:latin typeface="Times New Roman" pitchFamily="18" charset="0"/>
                <a:cs typeface="Times New Roman" pitchFamily="18" charset="0"/>
              </a:rPr>
            </a:br>
            <a:r>
              <a:rPr lang="en-IN" sz="3400" dirty="0">
                <a:latin typeface="Times New Roman" pitchFamily="18" charset="0"/>
                <a:cs typeface="Times New Roman" pitchFamily="18" charset="0"/>
              </a:rPr>
              <a:t>      &lt;head&gt;</a:t>
            </a:r>
            <a:br>
              <a:rPr lang="en-IN" sz="3400" dirty="0">
                <a:latin typeface="Times New Roman" pitchFamily="18" charset="0"/>
                <a:cs typeface="Times New Roman" pitchFamily="18" charset="0"/>
              </a:rPr>
            </a:br>
            <a:r>
              <a:rPr lang="en-IN" sz="3400" dirty="0">
                <a:latin typeface="Times New Roman" pitchFamily="18" charset="0"/>
                <a:cs typeface="Times New Roman" pitchFamily="18" charset="0"/>
              </a:rPr>
              <a:t>	&lt;style&gt;</a:t>
            </a:r>
            <a:br>
              <a:rPr lang="en-IN" sz="3400" dirty="0">
                <a:latin typeface="Times New Roman" pitchFamily="18" charset="0"/>
                <a:cs typeface="Times New Roman" pitchFamily="18" charset="0"/>
              </a:rPr>
            </a:br>
            <a:r>
              <a:rPr lang="en-IN" sz="3400" dirty="0">
                <a:latin typeface="Times New Roman" pitchFamily="18" charset="0"/>
                <a:cs typeface="Times New Roman" pitchFamily="18" charset="0"/>
              </a:rPr>
              <a:t>		q:lang(no) {</a:t>
            </a:r>
            <a:br>
              <a:rPr lang="en-IN" sz="3400" dirty="0">
                <a:latin typeface="Times New Roman" pitchFamily="18" charset="0"/>
                <a:cs typeface="Times New Roman" pitchFamily="18" charset="0"/>
              </a:rPr>
            </a:br>
            <a:r>
              <a:rPr lang="en-IN" sz="3400" dirty="0">
                <a:latin typeface="Times New Roman" pitchFamily="18" charset="0"/>
                <a:cs typeface="Times New Roman" pitchFamily="18" charset="0"/>
              </a:rPr>
              <a:t>  		quotes: "~" "~";</a:t>
            </a:r>
            <a:br>
              <a:rPr lang="en-IN" sz="3400" dirty="0">
                <a:latin typeface="Times New Roman" pitchFamily="18" charset="0"/>
                <a:cs typeface="Times New Roman" pitchFamily="18" charset="0"/>
              </a:rPr>
            </a:br>
            <a:r>
              <a:rPr lang="en-IN" sz="3400" dirty="0">
                <a:latin typeface="Times New Roman" pitchFamily="18" charset="0"/>
                <a:cs typeface="Times New Roman" pitchFamily="18" charset="0"/>
              </a:rPr>
              <a:t>		}</a:t>
            </a:r>
            <a:br>
              <a:rPr lang="en-IN" sz="3400" dirty="0">
                <a:latin typeface="Times New Roman" pitchFamily="18" charset="0"/>
                <a:cs typeface="Times New Roman" pitchFamily="18" charset="0"/>
              </a:rPr>
            </a:br>
            <a:r>
              <a:rPr lang="en-IN" sz="3400" dirty="0">
                <a:latin typeface="Times New Roman" pitchFamily="18" charset="0"/>
                <a:cs typeface="Times New Roman" pitchFamily="18" charset="0"/>
              </a:rPr>
              <a:t>	&lt;/style&gt;</a:t>
            </a:r>
            <a:br>
              <a:rPr lang="en-IN" sz="3400" dirty="0">
                <a:latin typeface="Times New Roman" pitchFamily="18" charset="0"/>
                <a:cs typeface="Times New Roman" pitchFamily="18" charset="0"/>
              </a:rPr>
            </a:br>
            <a:r>
              <a:rPr lang="en-IN" sz="3400" dirty="0">
                <a:latin typeface="Times New Roman" pitchFamily="18" charset="0"/>
                <a:cs typeface="Times New Roman" pitchFamily="18" charset="0"/>
              </a:rPr>
              <a:t>      &lt;/head&gt;</a:t>
            </a:r>
            <a:br>
              <a:rPr lang="en-IN" sz="3400" dirty="0">
                <a:latin typeface="Times New Roman" pitchFamily="18" charset="0"/>
                <a:cs typeface="Times New Roman" pitchFamily="18" charset="0"/>
              </a:rPr>
            </a:br>
            <a:r>
              <a:rPr lang="en-IN" sz="3400" dirty="0">
                <a:latin typeface="Times New Roman" pitchFamily="18" charset="0"/>
                <a:cs typeface="Times New Roman" pitchFamily="18" charset="0"/>
              </a:rPr>
              <a:t>      &lt;body&gt;</a:t>
            </a:r>
            <a:br>
              <a:rPr lang="en-IN" sz="3400" dirty="0">
                <a:latin typeface="Times New Roman" pitchFamily="18" charset="0"/>
                <a:cs typeface="Times New Roman" pitchFamily="18" charset="0"/>
              </a:rPr>
            </a:br>
            <a:br>
              <a:rPr lang="en-IN" sz="3400" dirty="0">
                <a:latin typeface="Times New Roman" pitchFamily="18" charset="0"/>
                <a:cs typeface="Times New Roman" pitchFamily="18" charset="0"/>
              </a:rPr>
            </a:br>
            <a:r>
              <a:rPr lang="en-IN" sz="3400" dirty="0">
                <a:latin typeface="Times New Roman" pitchFamily="18" charset="0"/>
                <a:cs typeface="Times New Roman" pitchFamily="18" charset="0"/>
              </a:rPr>
              <a:t>		&lt;p&gt;Some text &lt;q </a:t>
            </a:r>
            <a:r>
              <a:rPr lang="en-IN" sz="3400" dirty="0" err="1">
                <a:latin typeface="Times New Roman" pitchFamily="18" charset="0"/>
                <a:cs typeface="Times New Roman" pitchFamily="18" charset="0"/>
              </a:rPr>
              <a:t>lang</a:t>
            </a:r>
            <a:r>
              <a:rPr lang="en-IN" sz="3400" dirty="0">
                <a:latin typeface="Times New Roman" pitchFamily="18" charset="0"/>
                <a:cs typeface="Times New Roman" pitchFamily="18" charset="0"/>
              </a:rPr>
              <a:t>="no"&gt;A quote in a paragraph&lt;/q&gt; Some text.&lt;/p&gt;</a:t>
            </a:r>
            <a:br>
              <a:rPr lang="en-IN" sz="3400" dirty="0">
                <a:latin typeface="Times New Roman" pitchFamily="18" charset="0"/>
                <a:cs typeface="Times New Roman" pitchFamily="18" charset="0"/>
              </a:rPr>
            </a:br>
            <a:br>
              <a:rPr lang="en-IN" sz="3400" dirty="0">
                <a:latin typeface="Times New Roman" pitchFamily="18" charset="0"/>
                <a:cs typeface="Times New Roman" pitchFamily="18" charset="0"/>
              </a:rPr>
            </a:br>
            <a:r>
              <a:rPr lang="en-IN" sz="3400" dirty="0">
                <a:latin typeface="Times New Roman" pitchFamily="18" charset="0"/>
                <a:cs typeface="Times New Roman" pitchFamily="18" charset="0"/>
              </a:rPr>
              <a:t>      &lt;/body&gt;</a:t>
            </a:r>
            <a:br>
              <a:rPr lang="en-IN" sz="3400" dirty="0">
                <a:latin typeface="Times New Roman" pitchFamily="18" charset="0"/>
                <a:cs typeface="Times New Roman" pitchFamily="18" charset="0"/>
              </a:rPr>
            </a:br>
            <a:r>
              <a:rPr lang="en-IN" sz="3400" dirty="0">
                <a:latin typeface="Times New Roman" pitchFamily="18" charset="0"/>
                <a:cs typeface="Times New Roman" pitchFamily="18" charset="0"/>
              </a:rPr>
              <a:t>&lt;/html&gt;</a:t>
            </a:r>
          </a:p>
          <a:p>
            <a:pPr marL="0" indent="0">
              <a:buNone/>
            </a:pPr>
            <a:endParaRPr lang="en-IN" sz="2400" dirty="0">
              <a:latin typeface="Times New Roman" pitchFamily="18" charset="0"/>
              <a:cs typeface="Times New Roman" pitchFamily="18" charset="0"/>
            </a:endParaRPr>
          </a:p>
        </p:txBody>
      </p:sp>
      <p:sp>
        <p:nvSpPr>
          <p:cNvPr id="5" name="Footer Placeholder 4"/>
          <p:cNvSpPr>
            <a:spLocks noGrp="1"/>
          </p:cNvSpPr>
          <p:nvPr>
            <p:ph type="ftr" sz="quarter" idx="11"/>
          </p:nvPr>
        </p:nvSpPr>
        <p:spPr/>
        <p:txBody>
          <a:bodyPr/>
          <a:lstStyle/>
          <a:p>
            <a:r>
              <a:rPr lang="en-IN"/>
              <a:t>Department of Computer science and Engineering         CSB4301 - WEB TECHNOLOGY            </a:t>
            </a:r>
          </a:p>
        </p:txBody>
      </p:sp>
      <p:pic>
        <p:nvPicPr>
          <p:cNvPr id="6" name="Picture 5" descr="A drawing of a face&#10;&#10;Description automatically generated">
            <a:extLst>
              <a:ext uri="{FF2B5EF4-FFF2-40B4-BE49-F238E27FC236}">
                <a16:creationId xmlns:a16="http://schemas.microsoft.com/office/drawing/2014/main" id="{3B5C76A8-1BA3-4339-A20B-AFA735DE934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1275" y="6363264"/>
            <a:ext cx="1462088" cy="358211"/>
          </a:xfrm>
          <a:prstGeom prst="rect">
            <a:avLst/>
          </a:prstGeom>
        </p:spPr>
      </p:pic>
      <p:sp>
        <p:nvSpPr>
          <p:cNvPr id="2" name="Slide Number Placeholder 1"/>
          <p:cNvSpPr>
            <a:spLocks noGrp="1"/>
          </p:cNvSpPr>
          <p:nvPr>
            <p:ph type="sldNum" sz="quarter" idx="12"/>
          </p:nvPr>
        </p:nvSpPr>
        <p:spPr/>
        <p:txBody>
          <a:bodyPr/>
          <a:lstStyle/>
          <a:p>
            <a:fld id="{8BA4E876-1E2A-41C4-BFA0-7D60E841BEBF}" type="slidenum">
              <a:rPr lang="en-IN" smtClean="0"/>
              <a:t>20</a:t>
            </a:fld>
            <a:endParaRPr lang="en-IN"/>
          </a:p>
        </p:txBody>
      </p:sp>
    </p:spTree>
    <p:extLst>
      <p:ext uri="{BB962C8B-B14F-4D97-AF65-F5344CB8AC3E}">
        <p14:creationId xmlns:p14="http://schemas.microsoft.com/office/powerpoint/2010/main" val="4607556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810905" y="160410"/>
            <a:ext cx="10515600" cy="917764"/>
          </a:xfrm>
        </p:spPr>
        <p:txBody>
          <a:bodyPr>
            <a:normAutofit/>
          </a:bodyPr>
          <a:lstStyle/>
          <a:p>
            <a:pPr algn="ctr"/>
            <a:r>
              <a:rPr lang="en-IN" sz="2800" b="1" dirty="0">
                <a:solidFill>
                  <a:srgbClr val="C00000"/>
                </a:solidFill>
                <a:latin typeface="Times New Roman" pitchFamily="18" charset="0"/>
                <a:cs typeface="Times New Roman" pitchFamily="18" charset="0"/>
              </a:rPr>
              <a:t>What are Pseudo-Elements?</a:t>
            </a:r>
          </a:p>
        </p:txBody>
      </p:sp>
      <p:sp>
        <p:nvSpPr>
          <p:cNvPr id="8" name="Content Placeholder 7"/>
          <p:cNvSpPr>
            <a:spLocks noGrp="1"/>
          </p:cNvSpPr>
          <p:nvPr>
            <p:ph sz="half" idx="1"/>
          </p:nvPr>
        </p:nvSpPr>
        <p:spPr>
          <a:xfrm>
            <a:off x="810904" y="1416193"/>
            <a:ext cx="5181600" cy="4351338"/>
          </a:xfrm>
        </p:spPr>
        <p:txBody>
          <a:bodyPr>
            <a:normAutofit/>
          </a:bodyPr>
          <a:lstStyle/>
          <a:p>
            <a:pPr algn="just"/>
            <a:r>
              <a:rPr lang="en-IN" sz="2400" dirty="0">
                <a:latin typeface="Times New Roman" pitchFamily="18" charset="0"/>
                <a:cs typeface="Times New Roman" pitchFamily="18" charset="0"/>
              </a:rPr>
              <a:t>A CSS pseudo-element is used to style specified parts of an element.</a:t>
            </a:r>
          </a:p>
          <a:p>
            <a:pPr marL="0" indent="0" algn="just">
              <a:buNone/>
            </a:pPr>
            <a:endParaRPr lang="en-IN" sz="2400" dirty="0">
              <a:latin typeface="Times New Roman" pitchFamily="18" charset="0"/>
              <a:cs typeface="Times New Roman" pitchFamily="18" charset="0"/>
            </a:endParaRPr>
          </a:p>
          <a:p>
            <a:pPr marL="0" indent="0" algn="just">
              <a:buNone/>
            </a:pPr>
            <a:r>
              <a:rPr lang="en-IN" sz="2400" dirty="0">
                <a:latin typeface="Times New Roman" pitchFamily="18" charset="0"/>
                <a:cs typeface="Times New Roman" pitchFamily="18" charset="0"/>
              </a:rPr>
              <a:t>For example, it can be used to:</a:t>
            </a:r>
          </a:p>
          <a:p>
            <a:pPr algn="just"/>
            <a:r>
              <a:rPr lang="en-IN" sz="2400" dirty="0">
                <a:latin typeface="Times New Roman" pitchFamily="18" charset="0"/>
                <a:cs typeface="Times New Roman" pitchFamily="18" charset="0"/>
              </a:rPr>
              <a:t>Style the first letter, or line, of an element</a:t>
            </a:r>
          </a:p>
          <a:p>
            <a:pPr algn="just"/>
            <a:r>
              <a:rPr lang="en-IN" sz="2400" dirty="0">
                <a:latin typeface="Times New Roman" pitchFamily="18" charset="0"/>
                <a:cs typeface="Times New Roman" pitchFamily="18" charset="0"/>
              </a:rPr>
              <a:t>Insert content before, or after, the content of an element.</a:t>
            </a:r>
            <a:br>
              <a:rPr lang="en-IN" sz="2400" dirty="0">
                <a:latin typeface="Times New Roman" pitchFamily="18" charset="0"/>
                <a:cs typeface="Times New Roman" pitchFamily="18" charset="0"/>
              </a:rPr>
            </a:br>
            <a:endParaRPr lang="en-IN" sz="2400" dirty="0">
              <a:latin typeface="Times New Roman" pitchFamily="18" charset="0"/>
              <a:cs typeface="Times New Roman" pitchFamily="18" charset="0"/>
            </a:endParaRPr>
          </a:p>
        </p:txBody>
      </p:sp>
      <p:sp>
        <p:nvSpPr>
          <p:cNvPr id="5" name="Footer Placeholder 4"/>
          <p:cNvSpPr>
            <a:spLocks noGrp="1"/>
          </p:cNvSpPr>
          <p:nvPr>
            <p:ph type="ftr" sz="quarter" idx="11"/>
          </p:nvPr>
        </p:nvSpPr>
        <p:spPr/>
        <p:txBody>
          <a:bodyPr/>
          <a:lstStyle/>
          <a:p>
            <a:r>
              <a:rPr lang="en-IN"/>
              <a:t>Department of Computer science and Engineering         CSB4301 - WEB TECHNOLOGY            </a:t>
            </a:r>
          </a:p>
        </p:txBody>
      </p:sp>
      <p:pic>
        <p:nvPicPr>
          <p:cNvPr id="6" name="Picture 5" descr="A drawing of a face&#10;&#10;Description automatically generated">
            <a:extLst>
              <a:ext uri="{FF2B5EF4-FFF2-40B4-BE49-F238E27FC236}">
                <a16:creationId xmlns:a16="http://schemas.microsoft.com/office/drawing/2014/main" id="{3B5C76A8-1BA3-4339-A20B-AFA735DE934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1275" y="6363264"/>
            <a:ext cx="1462088" cy="358211"/>
          </a:xfrm>
          <a:prstGeom prst="rect">
            <a:avLst/>
          </a:prstGeom>
        </p:spPr>
      </p:pic>
      <p:sp>
        <p:nvSpPr>
          <p:cNvPr id="2" name="Content Placeholder 1"/>
          <p:cNvSpPr>
            <a:spLocks noGrp="1"/>
          </p:cNvSpPr>
          <p:nvPr>
            <p:ph sz="half" idx="2"/>
          </p:nvPr>
        </p:nvSpPr>
        <p:spPr>
          <a:xfrm>
            <a:off x="6172200" y="1405719"/>
            <a:ext cx="5181600" cy="4771243"/>
          </a:xfrm>
        </p:spPr>
        <p:style>
          <a:lnRef idx="1">
            <a:schemeClr val="accent2"/>
          </a:lnRef>
          <a:fillRef idx="2">
            <a:schemeClr val="accent2"/>
          </a:fillRef>
          <a:effectRef idx="1">
            <a:schemeClr val="accent2"/>
          </a:effectRef>
          <a:fontRef idx="minor">
            <a:schemeClr val="dk1"/>
          </a:fontRef>
        </p:style>
        <p:txBody>
          <a:bodyPr>
            <a:normAutofit/>
          </a:bodyPr>
          <a:lstStyle/>
          <a:p>
            <a:pPr marL="0" indent="0">
              <a:buNone/>
            </a:pPr>
            <a:r>
              <a:rPr lang="en-IN" b="1" i="1" dirty="0">
                <a:latin typeface="Times New Roman" pitchFamily="18" charset="0"/>
                <a:cs typeface="Times New Roman" pitchFamily="18" charset="0"/>
              </a:rPr>
              <a:t>The syntax of pseudo-elements:</a:t>
            </a:r>
          </a:p>
          <a:p>
            <a:pPr marL="0" indent="0">
              <a:buNone/>
            </a:pPr>
            <a:endParaRPr lang="en-IN" dirty="0">
              <a:latin typeface="Times New Roman" pitchFamily="18" charset="0"/>
              <a:cs typeface="Times New Roman" pitchFamily="18" charset="0"/>
            </a:endParaRPr>
          </a:p>
          <a:p>
            <a:pPr marL="0" indent="0">
              <a:buNone/>
            </a:pPr>
            <a:r>
              <a:rPr lang="en-IN" dirty="0">
                <a:latin typeface="Times New Roman" pitchFamily="18" charset="0"/>
                <a:cs typeface="Times New Roman" pitchFamily="18" charset="0"/>
              </a:rPr>
              <a:t>selector::pseudo-element</a:t>
            </a:r>
          </a:p>
          <a:p>
            <a:pPr marL="0" indent="0">
              <a:buNone/>
            </a:pPr>
            <a:r>
              <a:rPr lang="en-IN" dirty="0">
                <a:latin typeface="Times New Roman" pitchFamily="18" charset="0"/>
                <a:cs typeface="Times New Roman" pitchFamily="18" charset="0"/>
              </a:rPr>
              <a:t> {</a:t>
            </a:r>
            <a:br>
              <a:rPr lang="en-IN" dirty="0">
                <a:latin typeface="Times New Roman" pitchFamily="18" charset="0"/>
                <a:cs typeface="Times New Roman" pitchFamily="18" charset="0"/>
              </a:rPr>
            </a:br>
            <a:r>
              <a:rPr lang="en-IN" dirty="0">
                <a:latin typeface="Times New Roman" pitchFamily="18" charset="0"/>
                <a:cs typeface="Times New Roman" pitchFamily="18" charset="0"/>
              </a:rPr>
              <a:t>  property: value;</a:t>
            </a:r>
            <a:br>
              <a:rPr lang="en-IN" dirty="0">
                <a:latin typeface="Times New Roman" pitchFamily="18" charset="0"/>
                <a:cs typeface="Times New Roman" pitchFamily="18" charset="0"/>
              </a:rPr>
            </a:br>
            <a:r>
              <a:rPr lang="en-IN" dirty="0">
                <a:latin typeface="Times New Roman" pitchFamily="18" charset="0"/>
                <a:cs typeface="Times New Roman" pitchFamily="18" charset="0"/>
              </a:rPr>
              <a:t>}</a:t>
            </a:r>
          </a:p>
          <a:p>
            <a:endParaRPr lang="en-IN" dirty="0"/>
          </a:p>
        </p:txBody>
      </p:sp>
      <p:sp>
        <p:nvSpPr>
          <p:cNvPr id="3" name="Slide Number Placeholder 2"/>
          <p:cNvSpPr>
            <a:spLocks noGrp="1"/>
          </p:cNvSpPr>
          <p:nvPr>
            <p:ph type="sldNum" sz="quarter" idx="12"/>
          </p:nvPr>
        </p:nvSpPr>
        <p:spPr/>
        <p:txBody>
          <a:bodyPr/>
          <a:lstStyle/>
          <a:p>
            <a:fld id="{8BA4E876-1E2A-41C4-BFA0-7D60E841BEBF}" type="slidenum">
              <a:rPr lang="en-IN" smtClean="0"/>
              <a:t>21</a:t>
            </a:fld>
            <a:endParaRPr lang="en-IN"/>
          </a:p>
        </p:txBody>
      </p:sp>
    </p:spTree>
    <p:extLst>
      <p:ext uri="{BB962C8B-B14F-4D97-AF65-F5344CB8AC3E}">
        <p14:creationId xmlns:p14="http://schemas.microsoft.com/office/powerpoint/2010/main" val="1642575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744416" y="234462"/>
            <a:ext cx="10515600" cy="987303"/>
          </a:xfrm>
        </p:spPr>
        <p:txBody>
          <a:bodyPr>
            <a:normAutofit/>
          </a:bodyPr>
          <a:lstStyle/>
          <a:p>
            <a:pPr algn="ctr"/>
            <a:r>
              <a:rPr lang="en-IN" sz="2800" b="1" dirty="0">
                <a:solidFill>
                  <a:srgbClr val="C00000"/>
                </a:solidFill>
                <a:latin typeface="Times New Roman" pitchFamily="18" charset="0"/>
                <a:cs typeface="Times New Roman" pitchFamily="18" charset="0"/>
              </a:rPr>
              <a:t>What are Pseudo-Elements?</a:t>
            </a:r>
          </a:p>
        </p:txBody>
      </p:sp>
      <p:sp>
        <p:nvSpPr>
          <p:cNvPr id="8" name="Content Placeholder 7"/>
          <p:cNvSpPr>
            <a:spLocks noGrp="1"/>
          </p:cNvSpPr>
          <p:nvPr>
            <p:ph idx="1"/>
          </p:nvPr>
        </p:nvSpPr>
        <p:spPr>
          <a:xfrm>
            <a:off x="3563815" y="946394"/>
            <a:ext cx="4736123" cy="5196498"/>
          </a:xfrm>
          <a:solidFill>
            <a:schemeClr val="accent4"/>
          </a:solidFill>
        </p:spPr>
        <p:txBody>
          <a:bodyPr>
            <a:normAutofit fontScale="77500" lnSpcReduction="20000"/>
          </a:bodyPr>
          <a:lstStyle/>
          <a:p>
            <a:pPr marL="0" indent="0">
              <a:lnSpc>
                <a:spcPct val="150000"/>
              </a:lnSpc>
              <a:buNone/>
            </a:pPr>
            <a:r>
              <a:rPr lang="en-IN" sz="2400" dirty="0">
                <a:latin typeface="Times New Roman" pitchFamily="18" charset="0"/>
                <a:cs typeface="Times New Roman" pitchFamily="18" charset="0"/>
              </a:rPr>
              <a:t>&lt;!DOCTYPE html&gt;</a:t>
            </a:r>
          </a:p>
          <a:p>
            <a:pPr marL="0" indent="0">
              <a:lnSpc>
                <a:spcPct val="150000"/>
              </a:lnSpc>
              <a:buNone/>
            </a:pPr>
            <a:r>
              <a:rPr lang="en-IN" sz="2400" dirty="0">
                <a:latin typeface="Times New Roman" pitchFamily="18" charset="0"/>
                <a:cs typeface="Times New Roman" pitchFamily="18" charset="0"/>
              </a:rPr>
              <a:t>&lt;html&gt;</a:t>
            </a:r>
          </a:p>
          <a:p>
            <a:pPr marL="0" indent="0">
              <a:lnSpc>
                <a:spcPct val="150000"/>
              </a:lnSpc>
              <a:buNone/>
            </a:pPr>
            <a:r>
              <a:rPr lang="en-IN" sz="2400" dirty="0">
                <a:latin typeface="Times New Roman" pitchFamily="18" charset="0"/>
                <a:cs typeface="Times New Roman" pitchFamily="18" charset="0"/>
              </a:rPr>
              <a:t>&lt;head&gt;</a:t>
            </a:r>
          </a:p>
          <a:p>
            <a:pPr marL="0" indent="0">
              <a:lnSpc>
                <a:spcPct val="150000"/>
              </a:lnSpc>
              <a:buNone/>
            </a:pPr>
            <a:r>
              <a:rPr lang="en-IN" sz="2400" dirty="0">
                <a:latin typeface="Times New Roman" pitchFamily="18" charset="0"/>
                <a:cs typeface="Times New Roman" pitchFamily="18" charset="0"/>
              </a:rPr>
              <a:t>&lt;style&gt;</a:t>
            </a:r>
          </a:p>
          <a:p>
            <a:pPr marL="0" indent="0">
              <a:lnSpc>
                <a:spcPct val="150000"/>
              </a:lnSpc>
              <a:buNone/>
            </a:pPr>
            <a:r>
              <a:rPr lang="en-IN" sz="2400" dirty="0">
                <a:latin typeface="Times New Roman" pitchFamily="18" charset="0"/>
                <a:cs typeface="Times New Roman" pitchFamily="18" charset="0"/>
              </a:rPr>
              <a:t>p::first-line {</a:t>
            </a:r>
          </a:p>
          <a:p>
            <a:pPr marL="0" indent="0">
              <a:lnSpc>
                <a:spcPct val="150000"/>
              </a:lnSpc>
              <a:buNone/>
            </a:pPr>
            <a:r>
              <a:rPr lang="en-IN" sz="2400" dirty="0">
                <a:latin typeface="Times New Roman" pitchFamily="18" charset="0"/>
                <a:cs typeface="Times New Roman" pitchFamily="18" charset="0"/>
              </a:rPr>
              <a:t>  </a:t>
            </a:r>
            <a:r>
              <a:rPr lang="en-IN" sz="2400" dirty="0" err="1">
                <a:latin typeface="Times New Roman" pitchFamily="18" charset="0"/>
                <a:cs typeface="Times New Roman" pitchFamily="18" charset="0"/>
              </a:rPr>
              <a:t>color</a:t>
            </a:r>
            <a:r>
              <a:rPr lang="en-IN" sz="2400" dirty="0">
                <a:latin typeface="Times New Roman" pitchFamily="18" charset="0"/>
                <a:cs typeface="Times New Roman" pitchFamily="18" charset="0"/>
              </a:rPr>
              <a:t>: #ff0000;</a:t>
            </a:r>
          </a:p>
          <a:p>
            <a:pPr marL="0" indent="0">
              <a:lnSpc>
                <a:spcPct val="150000"/>
              </a:lnSpc>
              <a:buNone/>
            </a:pPr>
            <a:r>
              <a:rPr lang="en-IN" sz="2400" dirty="0">
                <a:latin typeface="Times New Roman" pitchFamily="18" charset="0"/>
                <a:cs typeface="Times New Roman" pitchFamily="18" charset="0"/>
              </a:rPr>
              <a:t>  font-variant: small-caps;</a:t>
            </a:r>
          </a:p>
          <a:p>
            <a:pPr marL="0" indent="0">
              <a:lnSpc>
                <a:spcPct val="150000"/>
              </a:lnSpc>
              <a:buNone/>
            </a:pPr>
            <a:r>
              <a:rPr lang="en-IN" sz="2400" dirty="0">
                <a:latin typeface="Times New Roman" pitchFamily="18" charset="0"/>
                <a:cs typeface="Times New Roman" pitchFamily="18" charset="0"/>
              </a:rPr>
              <a:t>}</a:t>
            </a:r>
          </a:p>
          <a:p>
            <a:pPr marL="0" indent="0">
              <a:lnSpc>
                <a:spcPct val="150000"/>
              </a:lnSpc>
              <a:buNone/>
            </a:pPr>
            <a:r>
              <a:rPr lang="en-IN" sz="2400" dirty="0">
                <a:latin typeface="Times New Roman" pitchFamily="18" charset="0"/>
                <a:cs typeface="Times New Roman" pitchFamily="18" charset="0"/>
              </a:rPr>
              <a:t>&lt;/style&gt;</a:t>
            </a:r>
          </a:p>
          <a:p>
            <a:pPr marL="0" indent="0">
              <a:lnSpc>
                <a:spcPct val="150000"/>
              </a:lnSpc>
              <a:buNone/>
            </a:pPr>
            <a:r>
              <a:rPr lang="en-IN" sz="2400" dirty="0">
                <a:latin typeface="Times New Roman" pitchFamily="18" charset="0"/>
                <a:cs typeface="Times New Roman" pitchFamily="18" charset="0"/>
              </a:rPr>
              <a:t>&lt;/head&gt;</a:t>
            </a:r>
          </a:p>
          <a:p>
            <a:pPr marL="0" indent="0">
              <a:buNone/>
            </a:pPr>
            <a:endParaRPr lang="en-IN" sz="2400" dirty="0">
              <a:latin typeface="Times New Roman" pitchFamily="18" charset="0"/>
              <a:cs typeface="Times New Roman" pitchFamily="18" charset="0"/>
            </a:endParaRPr>
          </a:p>
        </p:txBody>
      </p:sp>
      <p:sp>
        <p:nvSpPr>
          <p:cNvPr id="5" name="Footer Placeholder 4"/>
          <p:cNvSpPr>
            <a:spLocks noGrp="1"/>
          </p:cNvSpPr>
          <p:nvPr>
            <p:ph type="ftr" sz="quarter" idx="11"/>
          </p:nvPr>
        </p:nvSpPr>
        <p:spPr/>
        <p:txBody>
          <a:bodyPr/>
          <a:lstStyle/>
          <a:p>
            <a:r>
              <a:rPr lang="en-IN"/>
              <a:t>Department of Computer science and Engineering         CSB4301 - WEB TECHNOLOGY            </a:t>
            </a:r>
          </a:p>
        </p:txBody>
      </p:sp>
      <p:pic>
        <p:nvPicPr>
          <p:cNvPr id="6" name="Picture 5" descr="A drawing of a face&#10;&#10;Description automatically generated">
            <a:extLst>
              <a:ext uri="{FF2B5EF4-FFF2-40B4-BE49-F238E27FC236}">
                <a16:creationId xmlns:a16="http://schemas.microsoft.com/office/drawing/2014/main" id="{3B5C76A8-1BA3-4339-A20B-AFA735DE934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1275" y="6363264"/>
            <a:ext cx="1462088" cy="358211"/>
          </a:xfrm>
          <a:prstGeom prst="rect">
            <a:avLst/>
          </a:prstGeom>
        </p:spPr>
      </p:pic>
      <p:sp>
        <p:nvSpPr>
          <p:cNvPr id="3" name="Slide Number Placeholder 2"/>
          <p:cNvSpPr>
            <a:spLocks noGrp="1"/>
          </p:cNvSpPr>
          <p:nvPr>
            <p:ph type="sldNum" sz="quarter" idx="12"/>
          </p:nvPr>
        </p:nvSpPr>
        <p:spPr/>
        <p:txBody>
          <a:bodyPr/>
          <a:lstStyle/>
          <a:p>
            <a:fld id="{8BA4E876-1E2A-41C4-BFA0-7D60E841BEBF}" type="slidenum">
              <a:rPr lang="en-IN" smtClean="0"/>
              <a:t>22</a:t>
            </a:fld>
            <a:endParaRPr lang="en-IN"/>
          </a:p>
        </p:txBody>
      </p:sp>
    </p:spTree>
    <p:extLst>
      <p:ext uri="{BB962C8B-B14F-4D97-AF65-F5344CB8AC3E}">
        <p14:creationId xmlns:p14="http://schemas.microsoft.com/office/powerpoint/2010/main" val="26347704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756139" y="117231"/>
            <a:ext cx="10515600" cy="846626"/>
          </a:xfrm>
        </p:spPr>
        <p:txBody>
          <a:bodyPr>
            <a:normAutofit/>
          </a:bodyPr>
          <a:lstStyle/>
          <a:p>
            <a:pPr algn="ctr"/>
            <a:r>
              <a:rPr lang="en-IN" sz="2800" b="1" dirty="0">
                <a:solidFill>
                  <a:srgbClr val="C00000"/>
                </a:solidFill>
                <a:latin typeface="Times New Roman" pitchFamily="18" charset="0"/>
                <a:cs typeface="Times New Roman" pitchFamily="18" charset="0"/>
              </a:rPr>
              <a:t>What are Pseudo-Elements?</a:t>
            </a:r>
          </a:p>
        </p:txBody>
      </p:sp>
      <p:sp>
        <p:nvSpPr>
          <p:cNvPr id="8" name="Content Placeholder 7"/>
          <p:cNvSpPr>
            <a:spLocks noGrp="1"/>
          </p:cNvSpPr>
          <p:nvPr>
            <p:ph idx="1"/>
          </p:nvPr>
        </p:nvSpPr>
        <p:spPr>
          <a:xfrm>
            <a:off x="597877" y="832338"/>
            <a:ext cx="10755923" cy="5344625"/>
          </a:xfrm>
        </p:spPr>
        <p:txBody>
          <a:bodyPr>
            <a:normAutofit/>
          </a:bodyPr>
          <a:lstStyle/>
          <a:p>
            <a:pPr marL="0" indent="0">
              <a:buNone/>
            </a:pPr>
            <a:r>
              <a:rPr lang="en-IN" sz="2400" dirty="0">
                <a:latin typeface="Times New Roman" pitchFamily="18" charset="0"/>
                <a:cs typeface="Times New Roman" pitchFamily="18" charset="0"/>
              </a:rPr>
              <a:t>&lt;body&gt;</a:t>
            </a:r>
          </a:p>
          <a:p>
            <a:pPr marL="0" indent="0">
              <a:buNone/>
            </a:pPr>
            <a:r>
              <a:rPr lang="en-IN" sz="2400" dirty="0">
                <a:latin typeface="Times New Roman" pitchFamily="18" charset="0"/>
                <a:cs typeface="Times New Roman" pitchFamily="18" charset="0"/>
              </a:rPr>
              <a:t>&lt;p&gt;You can use the ::first-line pseudo-element to add a special effect to the first line of a text. Some more text. And even more, and more, and more, and more, and more, and more, and more, and more, and more, and more, and more, and more.&lt;/p&gt;</a:t>
            </a:r>
          </a:p>
          <a:p>
            <a:pPr marL="0" indent="0">
              <a:buNone/>
            </a:pPr>
            <a:r>
              <a:rPr lang="en-IN" sz="2400" dirty="0">
                <a:latin typeface="Times New Roman" pitchFamily="18" charset="0"/>
                <a:cs typeface="Times New Roman" pitchFamily="18" charset="0"/>
              </a:rPr>
              <a:t>&lt;/body&gt;</a:t>
            </a:r>
          </a:p>
          <a:p>
            <a:pPr marL="0" indent="0">
              <a:buNone/>
            </a:pPr>
            <a:r>
              <a:rPr lang="en-IN" sz="2400" dirty="0">
                <a:latin typeface="Times New Roman" pitchFamily="18" charset="0"/>
                <a:cs typeface="Times New Roman" pitchFamily="18" charset="0"/>
              </a:rPr>
              <a:t>&lt;/html&gt;</a:t>
            </a:r>
          </a:p>
          <a:p>
            <a:pPr marL="0" indent="0">
              <a:buNone/>
            </a:pPr>
            <a:endParaRPr lang="en-IN" sz="2400" dirty="0">
              <a:latin typeface="Times New Roman" pitchFamily="18" charset="0"/>
              <a:cs typeface="Times New Roman" pitchFamily="18" charset="0"/>
            </a:endParaRPr>
          </a:p>
        </p:txBody>
      </p:sp>
      <p:sp>
        <p:nvSpPr>
          <p:cNvPr id="5" name="Footer Placeholder 4"/>
          <p:cNvSpPr>
            <a:spLocks noGrp="1"/>
          </p:cNvSpPr>
          <p:nvPr>
            <p:ph type="ftr" sz="quarter" idx="11"/>
          </p:nvPr>
        </p:nvSpPr>
        <p:spPr/>
        <p:txBody>
          <a:bodyPr/>
          <a:lstStyle/>
          <a:p>
            <a:r>
              <a:rPr lang="en-IN"/>
              <a:t>Department of Computer science and Engineering         CSB4301 - WEB TECHNOLOGY            </a:t>
            </a:r>
          </a:p>
        </p:txBody>
      </p:sp>
      <p:pic>
        <p:nvPicPr>
          <p:cNvPr id="31746" name="Picture 2"/>
          <p:cNvPicPr>
            <a:picLocks noGrp="1" noChangeAspect="1" noChangeArrowheads="1"/>
          </p:cNvPicPr>
          <p:nvPr>
            <p:ph sz="half" idx="4294967295"/>
          </p:nvPr>
        </p:nvPicPr>
        <p:blipFill>
          <a:blip r:embed="rId2">
            <a:extLst>
              <a:ext uri="{28A0092B-C50C-407E-A947-70E740481C1C}">
                <a14:useLocalDpi xmlns:a14="http://schemas.microsoft.com/office/drawing/2010/main" val="0"/>
              </a:ext>
            </a:extLst>
          </a:blip>
          <a:srcRect/>
          <a:stretch>
            <a:fillRect/>
          </a:stretch>
        </p:blipFill>
        <p:spPr bwMode="auto">
          <a:xfrm>
            <a:off x="2839112" y="2780990"/>
            <a:ext cx="7899225" cy="10759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5" descr="A drawing of a face&#10;&#10;Description automatically generated">
            <a:extLst>
              <a:ext uri="{FF2B5EF4-FFF2-40B4-BE49-F238E27FC236}">
                <a16:creationId xmlns:a16="http://schemas.microsoft.com/office/drawing/2014/main" id="{3B5C76A8-1BA3-4339-A20B-AFA735DE934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1275" y="6363264"/>
            <a:ext cx="1462088" cy="358211"/>
          </a:xfrm>
          <a:prstGeom prst="rect">
            <a:avLst/>
          </a:prstGeom>
        </p:spPr>
      </p:pic>
      <p:sp>
        <p:nvSpPr>
          <p:cNvPr id="2" name="Slide Number Placeholder 1"/>
          <p:cNvSpPr>
            <a:spLocks noGrp="1"/>
          </p:cNvSpPr>
          <p:nvPr>
            <p:ph type="sldNum" sz="quarter" idx="12"/>
          </p:nvPr>
        </p:nvSpPr>
        <p:spPr/>
        <p:txBody>
          <a:bodyPr/>
          <a:lstStyle/>
          <a:p>
            <a:fld id="{8BA4E876-1E2A-41C4-BFA0-7D60E841BEBF}" type="slidenum">
              <a:rPr lang="en-IN" smtClean="0"/>
              <a:t>23</a:t>
            </a:fld>
            <a:endParaRPr lang="en-IN"/>
          </a:p>
        </p:txBody>
      </p:sp>
    </p:spTree>
    <p:extLst>
      <p:ext uri="{BB962C8B-B14F-4D97-AF65-F5344CB8AC3E}">
        <p14:creationId xmlns:p14="http://schemas.microsoft.com/office/powerpoint/2010/main" val="9682626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pPr algn="ctr"/>
            <a:r>
              <a:rPr lang="en-IN" sz="2800" b="1" dirty="0">
                <a:solidFill>
                  <a:srgbClr val="C00000"/>
                </a:solidFill>
                <a:latin typeface="Times New Roman" pitchFamily="18" charset="0"/>
                <a:cs typeface="Times New Roman" pitchFamily="18" charset="0"/>
              </a:rPr>
              <a:t>Notice the double colon notation</a:t>
            </a:r>
            <a:endParaRPr lang="en-IN" sz="2800" dirty="0">
              <a:solidFill>
                <a:srgbClr val="C00000"/>
              </a:solidFill>
              <a:latin typeface="Times New Roman" pitchFamily="18" charset="0"/>
              <a:cs typeface="Times New Roman" pitchFamily="18" charset="0"/>
            </a:endParaRPr>
          </a:p>
        </p:txBody>
      </p:sp>
      <p:sp>
        <p:nvSpPr>
          <p:cNvPr id="8" name="Content Placeholder 7"/>
          <p:cNvSpPr>
            <a:spLocks noGrp="1"/>
          </p:cNvSpPr>
          <p:nvPr>
            <p:ph idx="1"/>
          </p:nvPr>
        </p:nvSpPr>
        <p:spPr/>
        <p:txBody>
          <a:bodyPr>
            <a:normAutofit/>
          </a:bodyPr>
          <a:lstStyle/>
          <a:p>
            <a:pPr marL="0" indent="0">
              <a:lnSpc>
                <a:spcPct val="150000"/>
              </a:lnSpc>
              <a:buNone/>
            </a:pPr>
            <a:r>
              <a:rPr lang="en-IN" sz="2400" b="1" dirty="0">
                <a:latin typeface="Times New Roman" pitchFamily="18" charset="0"/>
                <a:cs typeface="Times New Roman" pitchFamily="18" charset="0"/>
              </a:rPr>
              <a:t>Notice the double colon notation -</a:t>
            </a:r>
            <a:r>
              <a:rPr lang="en-IN" sz="2400" b="1" dirty="0">
                <a:solidFill>
                  <a:srgbClr val="FF0000"/>
                </a:solidFill>
                <a:latin typeface="Times New Roman" pitchFamily="18" charset="0"/>
                <a:cs typeface="Times New Roman" pitchFamily="18" charset="0"/>
              </a:rPr>
              <a:t> </a:t>
            </a:r>
            <a:r>
              <a:rPr lang="en-IN" sz="2400" dirty="0">
                <a:solidFill>
                  <a:srgbClr val="FF0000"/>
                </a:solidFill>
                <a:latin typeface="Times New Roman" pitchFamily="18" charset="0"/>
                <a:cs typeface="Times New Roman" pitchFamily="18" charset="0"/>
              </a:rPr>
              <a:t>::first-line versus :first-line</a:t>
            </a:r>
            <a:br>
              <a:rPr lang="en-IN" sz="2400" dirty="0">
                <a:latin typeface="Times New Roman" pitchFamily="18" charset="0"/>
                <a:cs typeface="Times New Roman" pitchFamily="18" charset="0"/>
              </a:rPr>
            </a:br>
            <a:br>
              <a:rPr lang="en-IN" sz="2400" dirty="0">
                <a:latin typeface="Times New Roman" pitchFamily="18" charset="0"/>
                <a:cs typeface="Times New Roman" pitchFamily="18" charset="0"/>
              </a:rPr>
            </a:br>
            <a:r>
              <a:rPr lang="en-IN" sz="2400" dirty="0">
                <a:latin typeface="Times New Roman" pitchFamily="18" charset="0"/>
                <a:cs typeface="Times New Roman" pitchFamily="18" charset="0"/>
              </a:rPr>
              <a:t>The double colon replaced the single-colon notation for pseudo-elements in CSS3. This was an attempt from W3C to distinguish between </a:t>
            </a:r>
            <a:r>
              <a:rPr lang="en-IN" sz="2400" b="1" dirty="0">
                <a:latin typeface="Times New Roman" pitchFamily="18" charset="0"/>
                <a:cs typeface="Times New Roman" pitchFamily="18" charset="0"/>
              </a:rPr>
              <a:t>pseudo-classes</a:t>
            </a:r>
            <a:r>
              <a:rPr lang="en-IN" sz="2400" dirty="0">
                <a:latin typeface="Times New Roman" pitchFamily="18" charset="0"/>
                <a:cs typeface="Times New Roman" pitchFamily="18" charset="0"/>
              </a:rPr>
              <a:t> and </a:t>
            </a:r>
            <a:r>
              <a:rPr lang="en-IN" sz="2400" b="1" dirty="0">
                <a:latin typeface="Times New Roman" pitchFamily="18" charset="0"/>
                <a:cs typeface="Times New Roman" pitchFamily="18" charset="0"/>
              </a:rPr>
              <a:t>pseudo-elements</a:t>
            </a:r>
            <a:r>
              <a:rPr lang="en-IN" sz="2400" dirty="0">
                <a:latin typeface="Times New Roman" pitchFamily="18" charset="0"/>
                <a:cs typeface="Times New Roman" pitchFamily="18" charset="0"/>
              </a:rPr>
              <a:t>.</a:t>
            </a:r>
            <a:br>
              <a:rPr lang="en-IN" sz="2400" dirty="0">
                <a:latin typeface="Times New Roman" pitchFamily="18" charset="0"/>
                <a:cs typeface="Times New Roman" pitchFamily="18" charset="0"/>
              </a:rPr>
            </a:br>
            <a:endParaRPr lang="en-IN" sz="2400" dirty="0">
              <a:latin typeface="Times New Roman" pitchFamily="18" charset="0"/>
              <a:cs typeface="Times New Roman" pitchFamily="18" charset="0"/>
            </a:endParaRPr>
          </a:p>
        </p:txBody>
      </p:sp>
      <p:sp>
        <p:nvSpPr>
          <p:cNvPr id="5" name="Footer Placeholder 4"/>
          <p:cNvSpPr>
            <a:spLocks noGrp="1"/>
          </p:cNvSpPr>
          <p:nvPr>
            <p:ph type="ftr" sz="quarter" idx="11"/>
          </p:nvPr>
        </p:nvSpPr>
        <p:spPr/>
        <p:txBody>
          <a:bodyPr/>
          <a:lstStyle/>
          <a:p>
            <a:r>
              <a:rPr lang="en-IN"/>
              <a:t>Department of Computer science and Engineering         CSB4301 - WEB TECHNOLOGY            </a:t>
            </a:r>
          </a:p>
        </p:txBody>
      </p:sp>
      <p:pic>
        <p:nvPicPr>
          <p:cNvPr id="6" name="Picture 5" descr="A drawing of a face&#10;&#10;Description automatically generated">
            <a:extLst>
              <a:ext uri="{FF2B5EF4-FFF2-40B4-BE49-F238E27FC236}">
                <a16:creationId xmlns:a16="http://schemas.microsoft.com/office/drawing/2014/main" id="{3B5C76A8-1BA3-4339-A20B-AFA735DE934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1275" y="6363264"/>
            <a:ext cx="1462088" cy="358211"/>
          </a:xfrm>
          <a:prstGeom prst="rect">
            <a:avLst/>
          </a:prstGeom>
        </p:spPr>
      </p:pic>
      <p:sp>
        <p:nvSpPr>
          <p:cNvPr id="2" name="Slide Number Placeholder 1"/>
          <p:cNvSpPr>
            <a:spLocks noGrp="1"/>
          </p:cNvSpPr>
          <p:nvPr>
            <p:ph type="sldNum" sz="quarter" idx="12"/>
          </p:nvPr>
        </p:nvSpPr>
        <p:spPr/>
        <p:txBody>
          <a:bodyPr/>
          <a:lstStyle/>
          <a:p>
            <a:fld id="{8BA4E876-1E2A-41C4-BFA0-7D60E841BEBF}" type="slidenum">
              <a:rPr lang="en-IN" smtClean="0"/>
              <a:t>24</a:t>
            </a:fld>
            <a:endParaRPr lang="en-IN"/>
          </a:p>
        </p:txBody>
      </p:sp>
    </p:spTree>
    <p:extLst>
      <p:ext uri="{BB962C8B-B14F-4D97-AF65-F5344CB8AC3E}">
        <p14:creationId xmlns:p14="http://schemas.microsoft.com/office/powerpoint/2010/main" val="30790798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pPr algn="ctr"/>
            <a:r>
              <a:rPr lang="en-IN" sz="2800" b="1" dirty="0">
                <a:solidFill>
                  <a:srgbClr val="C00000"/>
                </a:solidFill>
                <a:latin typeface="Times New Roman" pitchFamily="18" charset="0"/>
                <a:cs typeface="Times New Roman" pitchFamily="18" charset="0"/>
              </a:rPr>
              <a:t>The ::first-letter Pseudo-element</a:t>
            </a:r>
          </a:p>
        </p:txBody>
      </p:sp>
      <p:sp>
        <p:nvSpPr>
          <p:cNvPr id="8" name="Content Placeholder 7"/>
          <p:cNvSpPr>
            <a:spLocks noGrp="1"/>
          </p:cNvSpPr>
          <p:nvPr>
            <p:ph idx="1"/>
          </p:nvPr>
        </p:nvSpPr>
        <p:spPr/>
        <p:txBody>
          <a:bodyPr>
            <a:noAutofit/>
          </a:bodyPr>
          <a:lstStyle/>
          <a:p>
            <a:pPr>
              <a:lnSpc>
                <a:spcPct val="150000"/>
              </a:lnSpc>
            </a:pPr>
            <a:r>
              <a:rPr lang="en-IN" sz="2400" dirty="0">
                <a:latin typeface="Times New Roman" pitchFamily="18" charset="0"/>
                <a:cs typeface="Times New Roman" pitchFamily="18" charset="0"/>
              </a:rPr>
              <a:t>The ::first-letter pseudo-element is used to add a special style to the first letter of a text.</a:t>
            </a:r>
          </a:p>
          <a:p>
            <a:pPr>
              <a:lnSpc>
                <a:spcPct val="150000"/>
              </a:lnSpc>
            </a:pPr>
            <a:r>
              <a:rPr lang="en-IN" sz="2400" dirty="0">
                <a:latin typeface="Times New Roman" pitchFamily="18" charset="0"/>
                <a:cs typeface="Times New Roman" pitchFamily="18" charset="0"/>
              </a:rPr>
              <a:t>The following example formats the first letter of the text in all &lt;p&gt; elements: </a:t>
            </a:r>
          </a:p>
          <a:p>
            <a:pPr marL="0" indent="0">
              <a:lnSpc>
                <a:spcPct val="150000"/>
              </a:lnSpc>
              <a:buNone/>
            </a:pPr>
            <a:r>
              <a:rPr lang="en-IN" sz="2400" dirty="0">
                <a:latin typeface="Times New Roman" pitchFamily="18" charset="0"/>
                <a:cs typeface="Times New Roman" pitchFamily="18" charset="0"/>
              </a:rPr>
              <a:t>	</a:t>
            </a:r>
            <a:r>
              <a:rPr lang="en-IN" sz="2400" dirty="0">
                <a:solidFill>
                  <a:srgbClr val="FF0000"/>
                </a:solidFill>
                <a:latin typeface="Times New Roman" pitchFamily="18" charset="0"/>
                <a:cs typeface="Times New Roman" pitchFamily="18" charset="0"/>
              </a:rPr>
              <a:t>p::first-letter {</a:t>
            </a:r>
            <a:br>
              <a:rPr lang="en-IN" sz="2400" dirty="0">
                <a:solidFill>
                  <a:srgbClr val="FF0000"/>
                </a:solidFill>
                <a:latin typeface="Times New Roman" pitchFamily="18" charset="0"/>
                <a:cs typeface="Times New Roman" pitchFamily="18" charset="0"/>
              </a:rPr>
            </a:br>
            <a:r>
              <a:rPr lang="en-IN" sz="2400" dirty="0">
                <a:solidFill>
                  <a:srgbClr val="FF0000"/>
                </a:solidFill>
                <a:latin typeface="Times New Roman" pitchFamily="18" charset="0"/>
                <a:cs typeface="Times New Roman" pitchFamily="18" charset="0"/>
              </a:rPr>
              <a:t>  		</a:t>
            </a:r>
            <a:r>
              <a:rPr lang="en-IN" sz="2400" dirty="0" err="1">
                <a:solidFill>
                  <a:srgbClr val="FF0000"/>
                </a:solidFill>
                <a:latin typeface="Times New Roman" pitchFamily="18" charset="0"/>
                <a:cs typeface="Times New Roman" pitchFamily="18" charset="0"/>
              </a:rPr>
              <a:t>color</a:t>
            </a:r>
            <a:r>
              <a:rPr lang="en-IN" sz="2400" dirty="0">
                <a:solidFill>
                  <a:srgbClr val="FF0000"/>
                </a:solidFill>
                <a:latin typeface="Times New Roman" pitchFamily="18" charset="0"/>
                <a:cs typeface="Times New Roman" pitchFamily="18" charset="0"/>
              </a:rPr>
              <a:t>: #ff0000;</a:t>
            </a:r>
            <a:br>
              <a:rPr lang="en-IN" sz="2400" dirty="0">
                <a:solidFill>
                  <a:srgbClr val="FF0000"/>
                </a:solidFill>
                <a:latin typeface="Times New Roman" pitchFamily="18" charset="0"/>
                <a:cs typeface="Times New Roman" pitchFamily="18" charset="0"/>
              </a:rPr>
            </a:br>
            <a:r>
              <a:rPr lang="en-IN" sz="2400" dirty="0">
                <a:solidFill>
                  <a:srgbClr val="FF0000"/>
                </a:solidFill>
                <a:latin typeface="Times New Roman" pitchFamily="18" charset="0"/>
                <a:cs typeface="Times New Roman" pitchFamily="18" charset="0"/>
              </a:rPr>
              <a:t>  		font-size: xx-large;</a:t>
            </a:r>
            <a:br>
              <a:rPr lang="en-IN" sz="2400" dirty="0">
                <a:solidFill>
                  <a:srgbClr val="FF0000"/>
                </a:solidFill>
                <a:latin typeface="Times New Roman" pitchFamily="18" charset="0"/>
                <a:cs typeface="Times New Roman" pitchFamily="18" charset="0"/>
              </a:rPr>
            </a:br>
            <a:r>
              <a:rPr lang="en-IN" sz="2400" dirty="0">
                <a:solidFill>
                  <a:srgbClr val="FF0000"/>
                </a:solidFill>
                <a:latin typeface="Times New Roman" pitchFamily="18" charset="0"/>
                <a:cs typeface="Times New Roman" pitchFamily="18" charset="0"/>
              </a:rPr>
              <a:t>		}</a:t>
            </a:r>
          </a:p>
        </p:txBody>
      </p:sp>
      <p:sp>
        <p:nvSpPr>
          <p:cNvPr id="5" name="Footer Placeholder 4"/>
          <p:cNvSpPr>
            <a:spLocks noGrp="1"/>
          </p:cNvSpPr>
          <p:nvPr>
            <p:ph type="ftr" sz="quarter" idx="11"/>
          </p:nvPr>
        </p:nvSpPr>
        <p:spPr/>
        <p:txBody>
          <a:bodyPr/>
          <a:lstStyle/>
          <a:p>
            <a:r>
              <a:rPr lang="en-IN"/>
              <a:t>Department of Computer science and Engineering         CSB4301 - WEB TECHNOLOGY            </a:t>
            </a:r>
          </a:p>
        </p:txBody>
      </p:sp>
      <p:pic>
        <p:nvPicPr>
          <p:cNvPr id="6" name="Picture 5" descr="A drawing of a face&#10;&#10;Description automatically generated">
            <a:extLst>
              <a:ext uri="{FF2B5EF4-FFF2-40B4-BE49-F238E27FC236}">
                <a16:creationId xmlns:a16="http://schemas.microsoft.com/office/drawing/2014/main" id="{3B5C76A8-1BA3-4339-A20B-AFA735DE934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1275" y="6363264"/>
            <a:ext cx="1462088" cy="358211"/>
          </a:xfrm>
          <a:prstGeom prst="rect">
            <a:avLst/>
          </a:prstGeom>
        </p:spPr>
      </p:pic>
      <p:pic>
        <p:nvPicPr>
          <p:cNvPr id="327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81012" y="3879514"/>
            <a:ext cx="6331757" cy="10324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ide Number Placeholder 3"/>
          <p:cNvSpPr>
            <a:spLocks noGrp="1"/>
          </p:cNvSpPr>
          <p:nvPr>
            <p:ph type="sldNum" sz="quarter" idx="12"/>
          </p:nvPr>
        </p:nvSpPr>
        <p:spPr/>
        <p:txBody>
          <a:bodyPr/>
          <a:lstStyle/>
          <a:p>
            <a:fld id="{8BA4E876-1E2A-41C4-BFA0-7D60E841BEBF}" type="slidenum">
              <a:rPr lang="en-IN" smtClean="0"/>
              <a:t>25</a:t>
            </a:fld>
            <a:endParaRPr lang="en-IN"/>
          </a:p>
        </p:txBody>
      </p:sp>
    </p:spTree>
    <p:extLst>
      <p:ext uri="{BB962C8B-B14F-4D97-AF65-F5344CB8AC3E}">
        <p14:creationId xmlns:p14="http://schemas.microsoft.com/office/powerpoint/2010/main" val="2719842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767861" y="316523"/>
            <a:ext cx="10515600" cy="694226"/>
          </a:xfrm>
        </p:spPr>
        <p:txBody>
          <a:bodyPr>
            <a:normAutofit/>
          </a:bodyPr>
          <a:lstStyle/>
          <a:p>
            <a:pPr algn="ctr"/>
            <a:r>
              <a:rPr lang="en-IN" sz="2800" b="1" dirty="0">
                <a:latin typeface="Times New Roman" pitchFamily="18" charset="0"/>
                <a:cs typeface="Times New Roman" pitchFamily="18" charset="0"/>
              </a:rPr>
              <a:t>The ::first-letter Pseudo-element</a:t>
            </a:r>
          </a:p>
        </p:txBody>
      </p:sp>
      <p:sp>
        <p:nvSpPr>
          <p:cNvPr id="2" name="Content Placeholder 1"/>
          <p:cNvSpPr>
            <a:spLocks noGrp="1"/>
          </p:cNvSpPr>
          <p:nvPr>
            <p:ph idx="1"/>
          </p:nvPr>
        </p:nvSpPr>
        <p:spPr>
          <a:xfrm>
            <a:off x="732501" y="949570"/>
            <a:ext cx="9876884" cy="5111228"/>
          </a:xfrm>
        </p:spPr>
        <p:style>
          <a:lnRef idx="1">
            <a:schemeClr val="accent2"/>
          </a:lnRef>
          <a:fillRef idx="2">
            <a:schemeClr val="accent2"/>
          </a:fillRef>
          <a:effectRef idx="1">
            <a:schemeClr val="accent2"/>
          </a:effectRef>
          <a:fontRef idx="minor">
            <a:schemeClr val="dk1"/>
          </a:fontRef>
        </p:style>
        <p:txBody>
          <a:bodyPr>
            <a:normAutofit fontScale="25000" lnSpcReduction="20000"/>
          </a:bodyPr>
          <a:lstStyle/>
          <a:p>
            <a:pPr marL="0" indent="0">
              <a:buNone/>
            </a:pPr>
            <a:r>
              <a:rPr lang="en-IN" sz="8000" dirty="0">
                <a:latin typeface="Times New Roman" pitchFamily="18" charset="0"/>
                <a:cs typeface="Times New Roman" pitchFamily="18" charset="0"/>
              </a:rPr>
              <a:t>&lt;!DOCTYPE html&gt; &lt;html&gt;</a:t>
            </a:r>
          </a:p>
          <a:p>
            <a:pPr marL="0" indent="0">
              <a:buNone/>
            </a:pPr>
            <a:r>
              <a:rPr lang="en-IN" sz="8000" dirty="0">
                <a:latin typeface="Times New Roman" pitchFamily="18" charset="0"/>
                <a:cs typeface="Times New Roman" pitchFamily="18" charset="0"/>
              </a:rPr>
              <a:t>&lt;head&gt;</a:t>
            </a:r>
          </a:p>
          <a:p>
            <a:pPr marL="0" indent="0">
              <a:buNone/>
            </a:pPr>
            <a:r>
              <a:rPr lang="en-IN" sz="8000" dirty="0">
                <a:latin typeface="Times New Roman" pitchFamily="18" charset="0"/>
                <a:cs typeface="Times New Roman" pitchFamily="18" charset="0"/>
              </a:rPr>
              <a:t>&lt;style&gt;</a:t>
            </a:r>
          </a:p>
          <a:p>
            <a:pPr marL="0" indent="0">
              <a:buNone/>
            </a:pPr>
            <a:r>
              <a:rPr lang="en-IN" sz="8000" dirty="0">
                <a:latin typeface="Times New Roman" pitchFamily="18" charset="0"/>
                <a:cs typeface="Times New Roman" pitchFamily="18" charset="0"/>
              </a:rPr>
              <a:t>p::first-letter {</a:t>
            </a:r>
          </a:p>
          <a:p>
            <a:pPr marL="0" indent="0">
              <a:buNone/>
            </a:pPr>
            <a:r>
              <a:rPr lang="en-IN" sz="8000" dirty="0">
                <a:latin typeface="Times New Roman" pitchFamily="18" charset="0"/>
                <a:cs typeface="Times New Roman" pitchFamily="18" charset="0"/>
              </a:rPr>
              <a:t>  </a:t>
            </a:r>
            <a:r>
              <a:rPr lang="en-IN" sz="8000" dirty="0" err="1">
                <a:latin typeface="Times New Roman" pitchFamily="18" charset="0"/>
                <a:cs typeface="Times New Roman" pitchFamily="18" charset="0"/>
              </a:rPr>
              <a:t>color</a:t>
            </a:r>
            <a:r>
              <a:rPr lang="en-IN" sz="8000" dirty="0">
                <a:latin typeface="Times New Roman" pitchFamily="18" charset="0"/>
                <a:cs typeface="Times New Roman" pitchFamily="18" charset="0"/>
              </a:rPr>
              <a:t>: #ff0000;</a:t>
            </a:r>
          </a:p>
          <a:p>
            <a:pPr marL="0" indent="0">
              <a:buNone/>
            </a:pPr>
            <a:r>
              <a:rPr lang="en-IN" sz="8000" dirty="0">
                <a:latin typeface="Times New Roman" pitchFamily="18" charset="0"/>
                <a:cs typeface="Times New Roman" pitchFamily="18" charset="0"/>
              </a:rPr>
              <a:t>  font-size: xx-large;</a:t>
            </a:r>
          </a:p>
          <a:p>
            <a:pPr marL="0" indent="0">
              <a:buNone/>
            </a:pPr>
            <a:r>
              <a:rPr lang="en-IN" sz="8000" dirty="0">
                <a:latin typeface="Times New Roman" pitchFamily="18" charset="0"/>
                <a:cs typeface="Times New Roman" pitchFamily="18" charset="0"/>
              </a:rPr>
              <a:t>}</a:t>
            </a:r>
          </a:p>
          <a:p>
            <a:pPr marL="0" indent="0">
              <a:buNone/>
            </a:pPr>
            <a:r>
              <a:rPr lang="en-IN" sz="8000" dirty="0">
                <a:latin typeface="Times New Roman" pitchFamily="18" charset="0"/>
                <a:cs typeface="Times New Roman" pitchFamily="18" charset="0"/>
              </a:rPr>
              <a:t>&lt;/style&gt;</a:t>
            </a:r>
          </a:p>
          <a:p>
            <a:pPr marL="0" indent="0">
              <a:buNone/>
            </a:pPr>
            <a:r>
              <a:rPr lang="en-IN" sz="8000" dirty="0">
                <a:latin typeface="Times New Roman" pitchFamily="18" charset="0"/>
                <a:cs typeface="Times New Roman" pitchFamily="18" charset="0"/>
              </a:rPr>
              <a:t>&lt;/head&gt;</a:t>
            </a:r>
          </a:p>
          <a:p>
            <a:pPr marL="0" indent="0">
              <a:buNone/>
            </a:pPr>
            <a:r>
              <a:rPr lang="en-IN" sz="8000" dirty="0">
                <a:latin typeface="Times New Roman" pitchFamily="18" charset="0"/>
                <a:cs typeface="Times New Roman" pitchFamily="18" charset="0"/>
              </a:rPr>
              <a:t>&lt;body&gt;</a:t>
            </a:r>
          </a:p>
          <a:p>
            <a:pPr marL="0" indent="0">
              <a:buNone/>
            </a:pPr>
            <a:r>
              <a:rPr lang="en-IN" sz="8000" dirty="0">
                <a:latin typeface="Times New Roman" pitchFamily="18" charset="0"/>
                <a:cs typeface="Times New Roman" pitchFamily="18" charset="0"/>
              </a:rPr>
              <a:t>&lt;p&gt;You can use the ::first-letter pseudo-element to add a special effect to the first character of a text!&lt;/p&gt;</a:t>
            </a:r>
          </a:p>
          <a:p>
            <a:pPr marL="0" indent="0">
              <a:buNone/>
            </a:pPr>
            <a:r>
              <a:rPr lang="en-IN" sz="8000" dirty="0">
                <a:latin typeface="Times New Roman" pitchFamily="18" charset="0"/>
                <a:cs typeface="Times New Roman" pitchFamily="18" charset="0"/>
              </a:rPr>
              <a:t>&lt;/body&gt;</a:t>
            </a:r>
          </a:p>
          <a:p>
            <a:pPr marL="0" indent="0">
              <a:buNone/>
            </a:pPr>
            <a:r>
              <a:rPr lang="en-IN" sz="8000" dirty="0">
                <a:latin typeface="Times New Roman" pitchFamily="18" charset="0"/>
                <a:cs typeface="Times New Roman" pitchFamily="18" charset="0"/>
              </a:rPr>
              <a:t>&lt;/html&gt;</a:t>
            </a:r>
          </a:p>
          <a:p>
            <a:endParaRPr lang="en-IN" dirty="0"/>
          </a:p>
        </p:txBody>
      </p:sp>
      <p:sp>
        <p:nvSpPr>
          <p:cNvPr id="5" name="Footer Placeholder 4"/>
          <p:cNvSpPr>
            <a:spLocks noGrp="1"/>
          </p:cNvSpPr>
          <p:nvPr>
            <p:ph type="ftr" sz="quarter" idx="11"/>
          </p:nvPr>
        </p:nvSpPr>
        <p:spPr/>
        <p:txBody>
          <a:bodyPr/>
          <a:lstStyle/>
          <a:p>
            <a:r>
              <a:rPr lang="en-IN"/>
              <a:t>Department of Computer science and Engineering         CSB4301 - WEB TECHNOLOGY            </a:t>
            </a:r>
          </a:p>
        </p:txBody>
      </p:sp>
      <p:pic>
        <p:nvPicPr>
          <p:cNvPr id="6" name="Picture 5" descr="A drawing of a face&#10;&#10;Description automatically generated">
            <a:extLst>
              <a:ext uri="{FF2B5EF4-FFF2-40B4-BE49-F238E27FC236}">
                <a16:creationId xmlns:a16="http://schemas.microsoft.com/office/drawing/2014/main" id="{3B5C76A8-1BA3-4339-A20B-AFA735DE934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1275" y="6363264"/>
            <a:ext cx="1462088" cy="358211"/>
          </a:xfrm>
          <a:prstGeom prst="rect">
            <a:avLst/>
          </a:prstGeom>
        </p:spPr>
      </p:pic>
      <p:sp>
        <p:nvSpPr>
          <p:cNvPr id="4" name="Slide Number Placeholder 3"/>
          <p:cNvSpPr>
            <a:spLocks noGrp="1"/>
          </p:cNvSpPr>
          <p:nvPr>
            <p:ph type="sldNum" sz="quarter" idx="12"/>
          </p:nvPr>
        </p:nvSpPr>
        <p:spPr/>
        <p:txBody>
          <a:bodyPr/>
          <a:lstStyle/>
          <a:p>
            <a:fld id="{8BA4E876-1E2A-41C4-BFA0-7D60E841BEBF}" type="slidenum">
              <a:rPr lang="en-IN" smtClean="0"/>
              <a:t>26</a:t>
            </a:fld>
            <a:endParaRPr lang="en-IN"/>
          </a:p>
        </p:txBody>
      </p:sp>
    </p:spTree>
    <p:extLst>
      <p:ext uri="{BB962C8B-B14F-4D97-AF65-F5344CB8AC3E}">
        <p14:creationId xmlns:p14="http://schemas.microsoft.com/office/powerpoint/2010/main" val="23236290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pPr algn="ctr"/>
            <a:r>
              <a:rPr lang="en-IN" sz="2800" b="1" dirty="0">
                <a:latin typeface="Times New Roman" pitchFamily="18" charset="0"/>
                <a:cs typeface="Times New Roman" pitchFamily="18" charset="0"/>
              </a:rPr>
              <a:t>The ::first-letter Pseudo-element</a:t>
            </a:r>
          </a:p>
        </p:txBody>
      </p:sp>
      <p:sp>
        <p:nvSpPr>
          <p:cNvPr id="2" name="Content Placeholder 1"/>
          <p:cNvSpPr>
            <a:spLocks noGrp="1"/>
          </p:cNvSpPr>
          <p:nvPr>
            <p:ph idx="1"/>
          </p:nvPr>
        </p:nvSpPr>
        <p:spPr>
          <a:xfrm>
            <a:off x="732501" y="1330734"/>
            <a:ext cx="10515600" cy="4730063"/>
          </a:xfrm>
        </p:spPr>
        <p:style>
          <a:lnRef idx="1">
            <a:schemeClr val="accent2"/>
          </a:lnRef>
          <a:fillRef idx="2">
            <a:schemeClr val="accent2"/>
          </a:fillRef>
          <a:effectRef idx="1">
            <a:schemeClr val="accent2"/>
          </a:effectRef>
          <a:fontRef idx="minor">
            <a:schemeClr val="dk1"/>
          </a:fontRef>
        </p:style>
        <p:txBody>
          <a:bodyPr>
            <a:normAutofit fontScale="25000" lnSpcReduction="20000"/>
          </a:bodyPr>
          <a:lstStyle/>
          <a:p>
            <a:pPr marL="0" indent="0">
              <a:buNone/>
            </a:pPr>
            <a:r>
              <a:rPr lang="en-IN" sz="8000" dirty="0">
                <a:latin typeface="Times New Roman" pitchFamily="18" charset="0"/>
                <a:cs typeface="Times New Roman" pitchFamily="18" charset="0"/>
              </a:rPr>
              <a:t>&lt;!DOCTYPE html&gt; &lt;html&gt;</a:t>
            </a:r>
          </a:p>
          <a:p>
            <a:pPr marL="0" indent="0">
              <a:buNone/>
            </a:pPr>
            <a:r>
              <a:rPr lang="en-IN" sz="8000" dirty="0">
                <a:latin typeface="Times New Roman" pitchFamily="18" charset="0"/>
                <a:cs typeface="Times New Roman" pitchFamily="18" charset="0"/>
              </a:rPr>
              <a:t>&lt;head&gt;</a:t>
            </a:r>
          </a:p>
          <a:p>
            <a:pPr marL="0" indent="0">
              <a:buNone/>
            </a:pPr>
            <a:r>
              <a:rPr lang="en-IN" sz="8000" dirty="0">
                <a:latin typeface="Times New Roman" pitchFamily="18" charset="0"/>
                <a:cs typeface="Times New Roman" pitchFamily="18" charset="0"/>
              </a:rPr>
              <a:t>&lt;style&gt;</a:t>
            </a:r>
          </a:p>
          <a:p>
            <a:pPr marL="0" indent="0">
              <a:buNone/>
            </a:pPr>
            <a:r>
              <a:rPr lang="en-IN" sz="8000" dirty="0">
                <a:latin typeface="Times New Roman" pitchFamily="18" charset="0"/>
                <a:cs typeface="Times New Roman" pitchFamily="18" charset="0"/>
              </a:rPr>
              <a:t>p::first-letter {</a:t>
            </a:r>
          </a:p>
          <a:p>
            <a:pPr marL="0" indent="0">
              <a:buNone/>
            </a:pPr>
            <a:r>
              <a:rPr lang="en-IN" sz="8000" dirty="0">
                <a:latin typeface="Times New Roman" pitchFamily="18" charset="0"/>
                <a:cs typeface="Times New Roman" pitchFamily="18" charset="0"/>
              </a:rPr>
              <a:t>  </a:t>
            </a:r>
            <a:r>
              <a:rPr lang="en-IN" sz="8000" dirty="0" err="1">
                <a:latin typeface="Times New Roman" pitchFamily="18" charset="0"/>
                <a:cs typeface="Times New Roman" pitchFamily="18" charset="0"/>
              </a:rPr>
              <a:t>color</a:t>
            </a:r>
            <a:r>
              <a:rPr lang="en-IN" sz="8000" dirty="0">
                <a:latin typeface="Times New Roman" pitchFamily="18" charset="0"/>
                <a:cs typeface="Times New Roman" pitchFamily="18" charset="0"/>
              </a:rPr>
              <a:t>: #ff0000;</a:t>
            </a:r>
          </a:p>
          <a:p>
            <a:pPr marL="0" indent="0">
              <a:buNone/>
            </a:pPr>
            <a:r>
              <a:rPr lang="en-IN" sz="8000" dirty="0">
                <a:latin typeface="Times New Roman" pitchFamily="18" charset="0"/>
                <a:cs typeface="Times New Roman" pitchFamily="18" charset="0"/>
              </a:rPr>
              <a:t>  font-size: xx-large;</a:t>
            </a:r>
          </a:p>
          <a:p>
            <a:pPr marL="0" indent="0">
              <a:buNone/>
            </a:pPr>
            <a:r>
              <a:rPr lang="en-IN" sz="8000" dirty="0">
                <a:latin typeface="Times New Roman" pitchFamily="18" charset="0"/>
                <a:cs typeface="Times New Roman" pitchFamily="18" charset="0"/>
              </a:rPr>
              <a:t>}</a:t>
            </a:r>
          </a:p>
          <a:p>
            <a:pPr marL="0" indent="0">
              <a:buNone/>
            </a:pPr>
            <a:r>
              <a:rPr lang="en-IN" sz="8000" dirty="0">
                <a:latin typeface="Times New Roman" pitchFamily="18" charset="0"/>
                <a:cs typeface="Times New Roman" pitchFamily="18" charset="0"/>
              </a:rPr>
              <a:t>&lt;/style&gt;</a:t>
            </a:r>
          </a:p>
          <a:p>
            <a:pPr marL="0" indent="0">
              <a:buNone/>
            </a:pPr>
            <a:r>
              <a:rPr lang="en-IN" sz="8000" dirty="0">
                <a:latin typeface="Times New Roman" pitchFamily="18" charset="0"/>
                <a:cs typeface="Times New Roman" pitchFamily="18" charset="0"/>
              </a:rPr>
              <a:t>&lt;/head&gt;</a:t>
            </a:r>
          </a:p>
          <a:p>
            <a:pPr marL="0" indent="0">
              <a:buNone/>
            </a:pPr>
            <a:r>
              <a:rPr lang="en-IN" sz="8000" dirty="0">
                <a:latin typeface="Times New Roman" pitchFamily="18" charset="0"/>
                <a:cs typeface="Times New Roman" pitchFamily="18" charset="0"/>
              </a:rPr>
              <a:t>&lt;body&gt;</a:t>
            </a:r>
          </a:p>
          <a:p>
            <a:pPr marL="0" indent="0">
              <a:buNone/>
            </a:pPr>
            <a:r>
              <a:rPr lang="en-IN" sz="8000" dirty="0">
                <a:latin typeface="Times New Roman" pitchFamily="18" charset="0"/>
                <a:cs typeface="Times New Roman" pitchFamily="18" charset="0"/>
              </a:rPr>
              <a:t>&lt;p&gt;You can use the ::first-letter pseudo-element to add a special effect to the first character of a text!&lt;/p&gt;</a:t>
            </a:r>
          </a:p>
          <a:p>
            <a:pPr marL="0" indent="0">
              <a:buNone/>
            </a:pPr>
            <a:r>
              <a:rPr lang="en-IN" sz="8000" dirty="0">
                <a:latin typeface="Times New Roman" pitchFamily="18" charset="0"/>
                <a:cs typeface="Times New Roman" pitchFamily="18" charset="0"/>
              </a:rPr>
              <a:t>&lt;/body&gt;</a:t>
            </a:r>
          </a:p>
          <a:p>
            <a:pPr marL="0" indent="0">
              <a:buNone/>
            </a:pPr>
            <a:r>
              <a:rPr lang="en-IN" sz="8000" dirty="0">
                <a:latin typeface="Times New Roman" pitchFamily="18" charset="0"/>
                <a:cs typeface="Times New Roman" pitchFamily="18" charset="0"/>
              </a:rPr>
              <a:t>&lt;/html&gt;</a:t>
            </a:r>
          </a:p>
          <a:p>
            <a:endParaRPr lang="en-IN" dirty="0"/>
          </a:p>
        </p:txBody>
      </p:sp>
      <p:sp>
        <p:nvSpPr>
          <p:cNvPr id="5" name="Footer Placeholder 4"/>
          <p:cNvSpPr>
            <a:spLocks noGrp="1"/>
          </p:cNvSpPr>
          <p:nvPr>
            <p:ph type="ftr" sz="quarter" idx="11"/>
          </p:nvPr>
        </p:nvSpPr>
        <p:spPr/>
        <p:txBody>
          <a:bodyPr/>
          <a:lstStyle/>
          <a:p>
            <a:r>
              <a:rPr lang="en-IN"/>
              <a:t>Department of Computer science and Engineering         CSB4301 - WEB TECHNOLOGY            </a:t>
            </a:r>
          </a:p>
        </p:txBody>
      </p:sp>
      <p:pic>
        <p:nvPicPr>
          <p:cNvPr id="6" name="Picture 5" descr="A drawing of a face&#10;&#10;Description automatically generated">
            <a:extLst>
              <a:ext uri="{FF2B5EF4-FFF2-40B4-BE49-F238E27FC236}">
                <a16:creationId xmlns:a16="http://schemas.microsoft.com/office/drawing/2014/main" id="{3B5C76A8-1BA3-4339-A20B-AFA735DE934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1275" y="6363264"/>
            <a:ext cx="1462088" cy="358211"/>
          </a:xfrm>
          <a:prstGeom prst="rect">
            <a:avLst/>
          </a:prstGeom>
        </p:spPr>
      </p:pic>
      <p:pic>
        <p:nvPicPr>
          <p:cNvPr id="327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75211" y="2812714"/>
            <a:ext cx="8272889" cy="8312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p:cNvSpPr>
            <a:spLocks noGrp="1"/>
          </p:cNvSpPr>
          <p:nvPr>
            <p:ph type="sldNum" sz="quarter" idx="12"/>
          </p:nvPr>
        </p:nvSpPr>
        <p:spPr/>
        <p:txBody>
          <a:bodyPr/>
          <a:lstStyle/>
          <a:p>
            <a:fld id="{8BA4E876-1E2A-41C4-BFA0-7D60E841BEBF}" type="slidenum">
              <a:rPr lang="en-IN" smtClean="0"/>
              <a:t>27</a:t>
            </a:fld>
            <a:endParaRPr lang="en-IN"/>
          </a:p>
        </p:txBody>
      </p:sp>
    </p:spTree>
    <p:extLst>
      <p:ext uri="{BB962C8B-B14F-4D97-AF65-F5344CB8AC3E}">
        <p14:creationId xmlns:p14="http://schemas.microsoft.com/office/powerpoint/2010/main" val="21923523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a:xfrm>
            <a:off x="838200" y="515816"/>
            <a:ext cx="10515600" cy="5661148"/>
          </a:xfrm>
        </p:spPr>
        <p:style>
          <a:lnRef idx="1">
            <a:schemeClr val="accent4"/>
          </a:lnRef>
          <a:fillRef idx="2">
            <a:schemeClr val="accent4"/>
          </a:fillRef>
          <a:effectRef idx="1">
            <a:schemeClr val="accent4"/>
          </a:effectRef>
          <a:fontRef idx="minor">
            <a:schemeClr val="dk1"/>
          </a:fontRef>
        </p:style>
        <p:txBody>
          <a:bodyPr>
            <a:normAutofit lnSpcReduction="10000"/>
          </a:bodyPr>
          <a:lstStyle/>
          <a:p>
            <a:pPr marL="0" indent="0">
              <a:lnSpc>
                <a:spcPct val="150000"/>
              </a:lnSpc>
              <a:buNone/>
            </a:pPr>
            <a:r>
              <a:rPr lang="en-IN" sz="2400" b="1" dirty="0">
                <a:solidFill>
                  <a:srgbClr val="C00000"/>
                </a:solidFill>
                <a:latin typeface="Times New Roman" pitchFamily="18" charset="0"/>
                <a:cs typeface="Times New Roman" pitchFamily="18" charset="0"/>
              </a:rPr>
              <a:t>CSS - The ::before Pseudo-element</a:t>
            </a:r>
          </a:p>
          <a:p>
            <a:pPr algn="just">
              <a:lnSpc>
                <a:spcPct val="150000"/>
              </a:lnSpc>
            </a:pPr>
            <a:r>
              <a:rPr lang="en-IN" sz="2400" dirty="0">
                <a:latin typeface="Times New Roman" pitchFamily="18" charset="0"/>
                <a:cs typeface="Times New Roman" pitchFamily="18" charset="0"/>
              </a:rPr>
              <a:t>The ::before pseudo-element can be used to insert some content before the content of an element.</a:t>
            </a:r>
          </a:p>
          <a:p>
            <a:pPr algn="just">
              <a:lnSpc>
                <a:spcPct val="150000"/>
              </a:lnSpc>
            </a:pPr>
            <a:r>
              <a:rPr lang="en-IN" sz="2400" dirty="0">
                <a:latin typeface="Times New Roman" pitchFamily="18" charset="0"/>
                <a:cs typeface="Times New Roman" pitchFamily="18" charset="0"/>
              </a:rPr>
              <a:t>The following example inserts an image before the content of each &lt;h1&gt; element:</a:t>
            </a:r>
          </a:p>
          <a:p>
            <a:pPr marL="0" indent="0" algn="just">
              <a:lnSpc>
                <a:spcPct val="150000"/>
              </a:lnSpc>
              <a:buNone/>
            </a:pPr>
            <a:endParaRPr lang="en-IN" sz="2400" dirty="0">
              <a:latin typeface="Times New Roman" pitchFamily="18" charset="0"/>
              <a:cs typeface="Times New Roman" pitchFamily="18" charset="0"/>
            </a:endParaRPr>
          </a:p>
          <a:p>
            <a:pPr marL="0" indent="0" algn="just">
              <a:lnSpc>
                <a:spcPct val="150000"/>
              </a:lnSpc>
              <a:buNone/>
            </a:pPr>
            <a:r>
              <a:rPr lang="en-IN" sz="2400" dirty="0">
                <a:latin typeface="Times New Roman" pitchFamily="18" charset="0"/>
                <a:cs typeface="Times New Roman" pitchFamily="18" charset="0"/>
              </a:rPr>
              <a:t>Example</a:t>
            </a:r>
          </a:p>
          <a:p>
            <a:pPr>
              <a:lnSpc>
                <a:spcPct val="150000"/>
              </a:lnSpc>
            </a:pPr>
            <a:r>
              <a:rPr lang="en-IN" sz="2400" dirty="0">
                <a:latin typeface="Times New Roman" pitchFamily="18" charset="0"/>
                <a:cs typeface="Times New Roman" pitchFamily="18" charset="0"/>
              </a:rPr>
              <a:t>h1::before {</a:t>
            </a:r>
            <a:br>
              <a:rPr lang="en-IN" sz="2400" dirty="0">
                <a:latin typeface="Times New Roman" pitchFamily="18" charset="0"/>
                <a:cs typeface="Times New Roman" pitchFamily="18" charset="0"/>
              </a:rPr>
            </a:br>
            <a:r>
              <a:rPr lang="en-IN" sz="2400" dirty="0">
                <a:latin typeface="Times New Roman" pitchFamily="18" charset="0"/>
                <a:cs typeface="Times New Roman" pitchFamily="18" charset="0"/>
              </a:rPr>
              <a:t>  content: </a:t>
            </a:r>
            <a:r>
              <a:rPr lang="en-IN" sz="2400" dirty="0" err="1">
                <a:latin typeface="Times New Roman" pitchFamily="18" charset="0"/>
                <a:cs typeface="Times New Roman" pitchFamily="18" charset="0"/>
              </a:rPr>
              <a:t>url</a:t>
            </a:r>
            <a:r>
              <a:rPr lang="en-IN" sz="2400" dirty="0">
                <a:latin typeface="Times New Roman" pitchFamily="18" charset="0"/>
                <a:cs typeface="Times New Roman" pitchFamily="18" charset="0"/>
              </a:rPr>
              <a:t>(smiley.gif);</a:t>
            </a:r>
            <a:br>
              <a:rPr lang="en-IN" sz="2400" dirty="0">
                <a:latin typeface="Times New Roman" pitchFamily="18" charset="0"/>
                <a:cs typeface="Times New Roman" pitchFamily="18" charset="0"/>
              </a:rPr>
            </a:br>
            <a:r>
              <a:rPr lang="en-IN" sz="2400" dirty="0">
                <a:latin typeface="Times New Roman" pitchFamily="18" charset="0"/>
                <a:cs typeface="Times New Roman" pitchFamily="18" charset="0"/>
              </a:rPr>
              <a:t>}</a:t>
            </a:r>
          </a:p>
          <a:p>
            <a:endParaRPr lang="en-IN" sz="2400" dirty="0"/>
          </a:p>
        </p:txBody>
      </p:sp>
      <p:sp>
        <p:nvSpPr>
          <p:cNvPr id="5" name="Footer Placeholder 4"/>
          <p:cNvSpPr>
            <a:spLocks noGrp="1"/>
          </p:cNvSpPr>
          <p:nvPr>
            <p:ph type="ftr" sz="quarter" idx="11"/>
          </p:nvPr>
        </p:nvSpPr>
        <p:spPr/>
        <p:txBody>
          <a:bodyPr/>
          <a:lstStyle/>
          <a:p>
            <a:r>
              <a:rPr lang="en-IN"/>
              <a:t>Department of Computer science and Engineering         CSB4301 - WEB TECHNOLOGY            </a:t>
            </a:r>
          </a:p>
        </p:txBody>
      </p:sp>
      <p:pic>
        <p:nvPicPr>
          <p:cNvPr id="6" name="Picture 5" descr="A drawing of a face&#10;&#10;Description automatically generated">
            <a:extLst>
              <a:ext uri="{FF2B5EF4-FFF2-40B4-BE49-F238E27FC236}">
                <a16:creationId xmlns:a16="http://schemas.microsoft.com/office/drawing/2014/main" id="{3B5C76A8-1BA3-4339-A20B-AFA735DE934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1275" y="6363264"/>
            <a:ext cx="1462088" cy="358211"/>
          </a:xfrm>
          <a:prstGeom prst="rect">
            <a:avLst/>
          </a:prstGeom>
        </p:spPr>
      </p:pic>
      <p:sp>
        <p:nvSpPr>
          <p:cNvPr id="7" name="Slide Number Placeholder 6"/>
          <p:cNvSpPr>
            <a:spLocks noGrp="1"/>
          </p:cNvSpPr>
          <p:nvPr>
            <p:ph type="sldNum" sz="quarter" idx="12"/>
          </p:nvPr>
        </p:nvSpPr>
        <p:spPr/>
        <p:txBody>
          <a:bodyPr/>
          <a:lstStyle/>
          <a:p>
            <a:fld id="{8BA4E876-1E2A-41C4-BFA0-7D60E841BEBF}" type="slidenum">
              <a:rPr lang="en-IN" smtClean="0"/>
              <a:t>28</a:t>
            </a:fld>
            <a:endParaRPr lang="en-IN"/>
          </a:p>
        </p:txBody>
      </p:sp>
    </p:spTree>
    <p:extLst>
      <p:ext uri="{BB962C8B-B14F-4D97-AF65-F5344CB8AC3E}">
        <p14:creationId xmlns:p14="http://schemas.microsoft.com/office/powerpoint/2010/main" val="19606928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38200" y="846161"/>
            <a:ext cx="10515600" cy="5330802"/>
          </a:xfrm>
        </p:spPr>
        <p:style>
          <a:lnRef idx="1">
            <a:schemeClr val="accent3"/>
          </a:lnRef>
          <a:fillRef idx="2">
            <a:schemeClr val="accent3"/>
          </a:fillRef>
          <a:effectRef idx="1">
            <a:schemeClr val="accent3"/>
          </a:effectRef>
          <a:fontRef idx="minor">
            <a:schemeClr val="dk1"/>
          </a:fontRef>
        </p:style>
        <p:txBody>
          <a:bodyPr>
            <a:normAutofit/>
          </a:bodyPr>
          <a:lstStyle/>
          <a:p>
            <a:pPr marL="0" indent="0">
              <a:buNone/>
            </a:pPr>
            <a:r>
              <a:rPr lang="en-IN" b="1" dirty="0">
                <a:latin typeface="Times New Roman" pitchFamily="18" charset="0"/>
                <a:cs typeface="Times New Roman" pitchFamily="18" charset="0"/>
              </a:rPr>
              <a:t>CSS - The ::after Pseudo-element</a:t>
            </a:r>
          </a:p>
          <a:p>
            <a:r>
              <a:rPr lang="en-IN" dirty="0">
                <a:latin typeface="Times New Roman" pitchFamily="18" charset="0"/>
                <a:cs typeface="Times New Roman" pitchFamily="18" charset="0"/>
              </a:rPr>
              <a:t>The ::after pseudo-element can be used to insert some content after the content of an element.</a:t>
            </a:r>
          </a:p>
          <a:p>
            <a:r>
              <a:rPr lang="en-IN" dirty="0">
                <a:latin typeface="Times New Roman" pitchFamily="18" charset="0"/>
                <a:cs typeface="Times New Roman" pitchFamily="18" charset="0"/>
              </a:rPr>
              <a:t>The following example inserts an image after the content of each &lt;h1&gt; element:</a:t>
            </a:r>
          </a:p>
          <a:p>
            <a:pPr marL="0" indent="0">
              <a:buNone/>
            </a:pPr>
            <a:endParaRPr lang="en-IN" dirty="0">
              <a:latin typeface="Times New Roman" pitchFamily="18" charset="0"/>
              <a:cs typeface="Times New Roman" pitchFamily="18" charset="0"/>
            </a:endParaRPr>
          </a:p>
          <a:p>
            <a:pPr marL="0" indent="0">
              <a:buNone/>
            </a:pPr>
            <a:r>
              <a:rPr lang="en-IN" dirty="0">
                <a:latin typeface="Times New Roman" pitchFamily="18" charset="0"/>
                <a:cs typeface="Times New Roman" pitchFamily="18" charset="0"/>
              </a:rPr>
              <a:t>Example</a:t>
            </a:r>
          </a:p>
          <a:p>
            <a:r>
              <a:rPr lang="en-IN" dirty="0">
                <a:latin typeface="Times New Roman" pitchFamily="18" charset="0"/>
                <a:cs typeface="Times New Roman" pitchFamily="18" charset="0"/>
              </a:rPr>
              <a:t>h1::after {</a:t>
            </a:r>
            <a:br>
              <a:rPr lang="en-IN" dirty="0">
                <a:latin typeface="Times New Roman" pitchFamily="18" charset="0"/>
                <a:cs typeface="Times New Roman" pitchFamily="18" charset="0"/>
              </a:rPr>
            </a:br>
            <a:r>
              <a:rPr lang="en-IN" dirty="0">
                <a:latin typeface="Times New Roman" pitchFamily="18" charset="0"/>
                <a:cs typeface="Times New Roman" pitchFamily="18" charset="0"/>
              </a:rPr>
              <a:t>  content: </a:t>
            </a:r>
            <a:r>
              <a:rPr lang="en-IN" dirty="0" err="1">
                <a:latin typeface="Times New Roman" pitchFamily="18" charset="0"/>
                <a:cs typeface="Times New Roman" pitchFamily="18" charset="0"/>
              </a:rPr>
              <a:t>url</a:t>
            </a:r>
            <a:r>
              <a:rPr lang="en-IN" dirty="0">
                <a:latin typeface="Times New Roman" pitchFamily="18" charset="0"/>
                <a:cs typeface="Times New Roman" pitchFamily="18" charset="0"/>
              </a:rPr>
              <a:t>(smiley.gif);</a:t>
            </a:r>
            <a:br>
              <a:rPr lang="en-IN" dirty="0">
                <a:latin typeface="Times New Roman" pitchFamily="18" charset="0"/>
                <a:cs typeface="Times New Roman" pitchFamily="18" charset="0"/>
              </a:rPr>
            </a:br>
            <a:r>
              <a:rPr lang="en-IN" dirty="0">
                <a:latin typeface="Times New Roman" pitchFamily="18" charset="0"/>
                <a:cs typeface="Times New Roman" pitchFamily="18" charset="0"/>
              </a:rPr>
              <a:t>}</a:t>
            </a:r>
          </a:p>
          <a:p>
            <a:endParaRPr lang="en-IN" dirty="0"/>
          </a:p>
        </p:txBody>
      </p:sp>
      <p:sp>
        <p:nvSpPr>
          <p:cNvPr id="5" name="Footer Placeholder 4"/>
          <p:cNvSpPr>
            <a:spLocks noGrp="1"/>
          </p:cNvSpPr>
          <p:nvPr>
            <p:ph type="ftr" sz="quarter" idx="11"/>
          </p:nvPr>
        </p:nvSpPr>
        <p:spPr/>
        <p:txBody>
          <a:bodyPr/>
          <a:lstStyle/>
          <a:p>
            <a:r>
              <a:rPr lang="en-IN"/>
              <a:t>Department of Computer science and Engineering         CSB4301 - WEB TECHNOLOGY            </a:t>
            </a:r>
          </a:p>
        </p:txBody>
      </p:sp>
      <p:pic>
        <p:nvPicPr>
          <p:cNvPr id="6" name="Picture 5" descr="A drawing of a face&#10;&#10;Description automatically generated">
            <a:extLst>
              <a:ext uri="{FF2B5EF4-FFF2-40B4-BE49-F238E27FC236}">
                <a16:creationId xmlns:a16="http://schemas.microsoft.com/office/drawing/2014/main" id="{3B5C76A8-1BA3-4339-A20B-AFA735DE934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1275" y="6363264"/>
            <a:ext cx="1462088" cy="358211"/>
          </a:xfrm>
          <a:prstGeom prst="rect">
            <a:avLst/>
          </a:prstGeom>
        </p:spPr>
      </p:pic>
      <p:sp>
        <p:nvSpPr>
          <p:cNvPr id="7" name="Slide Number Placeholder 6"/>
          <p:cNvSpPr>
            <a:spLocks noGrp="1"/>
          </p:cNvSpPr>
          <p:nvPr>
            <p:ph type="sldNum" sz="quarter" idx="12"/>
          </p:nvPr>
        </p:nvSpPr>
        <p:spPr/>
        <p:txBody>
          <a:bodyPr/>
          <a:lstStyle/>
          <a:p>
            <a:fld id="{8BA4E876-1E2A-41C4-BFA0-7D60E841BEBF}" type="slidenum">
              <a:rPr lang="en-IN" smtClean="0"/>
              <a:t>29</a:t>
            </a:fld>
            <a:endParaRPr lang="en-IN"/>
          </a:p>
        </p:txBody>
      </p:sp>
    </p:spTree>
    <p:extLst>
      <p:ext uri="{BB962C8B-B14F-4D97-AF65-F5344CB8AC3E}">
        <p14:creationId xmlns:p14="http://schemas.microsoft.com/office/powerpoint/2010/main" val="11318494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pPr algn="ctr"/>
            <a:r>
              <a:rPr lang="en-IN" sz="2800" b="1" dirty="0">
                <a:solidFill>
                  <a:srgbClr val="C00000"/>
                </a:solidFill>
                <a:latin typeface="Times New Roman" pitchFamily="18" charset="0"/>
                <a:cs typeface="Times New Roman" pitchFamily="18" charset="0"/>
              </a:rPr>
              <a:t>CSS Box Model</a:t>
            </a:r>
            <a:endParaRPr lang="en-IN" sz="2800" dirty="0">
              <a:solidFill>
                <a:srgbClr val="C00000"/>
              </a:solidFill>
            </a:endParaRPr>
          </a:p>
        </p:txBody>
      </p:sp>
      <p:sp>
        <p:nvSpPr>
          <p:cNvPr id="8" name="Content Placeholder 7"/>
          <p:cNvSpPr>
            <a:spLocks noGrp="1"/>
          </p:cNvSpPr>
          <p:nvPr>
            <p:ph idx="1"/>
          </p:nvPr>
        </p:nvSpPr>
        <p:spPr>
          <a:xfrm>
            <a:off x="838200" y="1321532"/>
            <a:ext cx="10515600" cy="4844805"/>
          </a:xfrm>
        </p:spPr>
        <p:txBody>
          <a:bodyPr>
            <a:noAutofit/>
          </a:bodyPr>
          <a:lstStyle/>
          <a:p>
            <a:pPr marL="0" indent="0" algn="just">
              <a:lnSpc>
                <a:spcPct val="150000"/>
              </a:lnSpc>
              <a:buNone/>
            </a:pPr>
            <a:r>
              <a:rPr lang="en-IN" sz="2400" dirty="0">
                <a:latin typeface="Times New Roman" pitchFamily="18" charset="0"/>
                <a:cs typeface="Times New Roman" pitchFamily="18" charset="0"/>
              </a:rPr>
              <a:t>Explanation of the different parts:</a:t>
            </a:r>
          </a:p>
          <a:p>
            <a:pPr algn="just">
              <a:lnSpc>
                <a:spcPct val="150000"/>
              </a:lnSpc>
            </a:pPr>
            <a:r>
              <a:rPr lang="en-IN" sz="2400" b="1" dirty="0">
                <a:latin typeface="Times New Roman" pitchFamily="18" charset="0"/>
                <a:cs typeface="Times New Roman" pitchFamily="18" charset="0"/>
              </a:rPr>
              <a:t>Content</a:t>
            </a:r>
            <a:r>
              <a:rPr lang="en-IN" sz="2400" dirty="0">
                <a:latin typeface="Times New Roman" pitchFamily="18" charset="0"/>
                <a:cs typeface="Times New Roman" pitchFamily="18" charset="0"/>
              </a:rPr>
              <a:t> - The content of the box, where text and images appear</a:t>
            </a:r>
          </a:p>
          <a:p>
            <a:pPr algn="just">
              <a:lnSpc>
                <a:spcPct val="150000"/>
              </a:lnSpc>
            </a:pPr>
            <a:r>
              <a:rPr lang="en-IN" sz="2400" b="1" dirty="0">
                <a:latin typeface="Times New Roman" pitchFamily="18" charset="0"/>
                <a:cs typeface="Times New Roman" pitchFamily="18" charset="0"/>
              </a:rPr>
              <a:t>Padding</a:t>
            </a:r>
            <a:r>
              <a:rPr lang="en-IN" sz="2400" dirty="0">
                <a:latin typeface="Times New Roman" pitchFamily="18" charset="0"/>
                <a:cs typeface="Times New Roman" pitchFamily="18" charset="0"/>
              </a:rPr>
              <a:t> - Clears an area around the content. The padding is transparent</a:t>
            </a:r>
          </a:p>
          <a:p>
            <a:pPr algn="just">
              <a:lnSpc>
                <a:spcPct val="150000"/>
              </a:lnSpc>
            </a:pPr>
            <a:r>
              <a:rPr lang="en-IN" sz="2400" b="1" dirty="0">
                <a:latin typeface="Times New Roman" pitchFamily="18" charset="0"/>
                <a:cs typeface="Times New Roman" pitchFamily="18" charset="0"/>
              </a:rPr>
              <a:t>Border</a:t>
            </a:r>
            <a:r>
              <a:rPr lang="en-IN" sz="2400" dirty="0">
                <a:latin typeface="Times New Roman" pitchFamily="18" charset="0"/>
                <a:cs typeface="Times New Roman" pitchFamily="18" charset="0"/>
              </a:rPr>
              <a:t> - A border that goes around the padding and content</a:t>
            </a:r>
          </a:p>
          <a:p>
            <a:pPr algn="just">
              <a:lnSpc>
                <a:spcPct val="150000"/>
              </a:lnSpc>
            </a:pPr>
            <a:r>
              <a:rPr lang="en-IN" sz="2400" b="1" dirty="0">
                <a:latin typeface="Times New Roman" pitchFamily="18" charset="0"/>
                <a:cs typeface="Times New Roman" pitchFamily="18" charset="0"/>
              </a:rPr>
              <a:t>Margin</a:t>
            </a:r>
            <a:r>
              <a:rPr lang="en-IN" sz="2400" dirty="0">
                <a:latin typeface="Times New Roman" pitchFamily="18" charset="0"/>
                <a:cs typeface="Times New Roman" pitchFamily="18" charset="0"/>
              </a:rPr>
              <a:t> - Clears an area outside the border. The margin is transparent</a:t>
            </a:r>
          </a:p>
          <a:p>
            <a:pPr algn="just">
              <a:lnSpc>
                <a:spcPct val="150000"/>
              </a:lnSpc>
            </a:pPr>
            <a:r>
              <a:rPr lang="en-IN" sz="2400" dirty="0">
                <a:latin typeface="Times New Roman" pitchFamily="18" charset="0"/>
                <a:cs typeface="Times New Roman" pitchFamily="18" charset="0"/>
              </a:rPr>
              <a:t>The box model allows us to add a border around elements, and to define space between elements. </a:t>
            </a:r>
          </a:p>
          <a:p>
            <a:pPr marL="0" indent="0">
              <a:lnSpc>
                <a:spcPct val="150000"/>
              </a:lnSpc>
              <a:buNone/>
            </a:pPr>
            <a:endParaRPr lang="en-IN" sz="2400" dirty="0"/>
          </a:p>
        </p:txBody>
      </p:sp>
      <p:sp>
        <p:nvSpPr>
          <p:cNvPr id="5" name="Footer Placeholder 4"/>
          <p:cNvSpPr>
            <a:spLocks noGrp="1"/>
          </p:cNvSpPr>
          <p:nvPr>
            <p:ph type="ftr" sz="quarter" idx="11"/>
          </p:nvPr>
        </p:nvSpPr>
        <p:spPr/>
        <p:txBody>
          <a:bodyPr/>
          <a:lstStyle/>
          <a:p>
            <a:r>
              <a:rPr lang="en-IN"/>
              <a:t>Department of Computer science and Engineering         CSB4301 - WEB TECHNOLOGY            </a:t>
            </a:r>
          </a:p>
        </p:txBody>
      </p:sp>
      <p:pic>
        <p:nvPicPr>
          <p:cNvPr id="9" name="Picture 8" descr="A drawing of a face&#10;&#10;Description automatically generated">
            <a:extLst>
              <a:ext uri="{FF2B5EF4-FFF2-40B4-BE49-F238E27FC236}">
                <a16:creationId xmlns:a16="http://schemas.microsoft.com/office/drawing/2014/main" id="{3B5C76A8-1BA3-4339-A20B-AFA735DE934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1275" y="6363264"/>
            <a:ext cx="1462088" cy="358211"/>
          </a:xfrm>
          <a:prstGeom prst="rect">
            <a:avLst/>
          </a:prstGeom>
        </p:spPr>
      </p:pic>
      <p:sp>
        <p:nvSpPr>
          <p:cNvPr id="4" name="Slide Number Placeholder 3"/>
          <p:cNvSpPr>
            <a:spLocks noGrp="1"/>
          </p:cNvSpPr>
          <p:nvPr>
            <p:ph type="sldNum" sz="quarter" idx="12"/>
          </p:nvPr>
        </p:nvSpPr>
        <p:spPr/>
        <p:txBody>
          <a:bodyPr/>
          <a:lstStyle/>
          <a:p>
            <a:fld id="{8BA4E876-1E2A-41C4-BFA0-7D60E841BEBF}" type="slidenum">
              <a:rPr lang="en-IN" smtClean="0"/>
              <a:t>3</a:t>
            </a:fld>
            <a:endParaRPr lang="en-IN"/>
          </a:p>
        </p:txBody>
      </p:sp>
    </p:spTree>
    <p:extLst>
      <p:ext uri="{BB962C8B-B14F-4D97-AF65-F5344CB8AC3E}">
        <p14:creationId xmlns:p14="http://schemas.microsoft.com/office/powerpoint/2010/main" val="312439889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7E9E344D-8AA3-4C47-9219-7FB5D0E25F5F}"/>
              </a:ext>
            </a:extLst>
          </p:cNvPr>
          <p:cNvSpPr>
            <a:spLocks noGrp="1"/>
          </p:cNvSpPr>
          <p:nvPr>
            <p:ph type="ftr" sz="quarter" idx="11"/>
          </p:nvPr>
        </p:nvSpPr>
        <p:spPr/>
        <p:txBody>
          <a:bodyPr/>
          <a:lstStyle/>
          <a:p>
            <a:r>
              <a:rPr lang="en-IN"/>
              <a:t>Department of Computer science and Engineering         CSB4301 - WEB TECHNOLOGY            </a:t>
            </a:r>
          </a:p>
        </p:txBody>
      </p:sp>
      <p:sp>
        <p:nvSpPr>
          <p:cNvPr id="5" name="Slide Number Placeholder 4">
            <a:extLst>
              <a:ext uri="{FF2B5EF4-FFF2-40B4-BE49-F238E27FC236}">
                <a16:creationId xmlns:a16="http://schemas.microsoft.com/office/drawing/2014/main" id="{8623326F-DAA0-424A-8CD7-95BDE1E7C179}"/>
              </a:ext>
            </a:extLst>
          </p:cNvPr>
          <p:cNvSpPr>
            <a:spLocks noGrp="1"/>
          </p:cNvSpPr>
          <p:nvPr>
            <p:ph type="sldNum" sz="quarter" idx="12"/>
          </p:nvPr>
        </p:nvSpPr>
        <p:spPr/>
        <p:txBody>
          <a:bodyPr/>
          <a:lstStyle/>
          <a:p>
            <a:fld id="{8BA4E876-1E2A-41C4-BFA0-7D60E841BEBF}" type="slidenum">
              <a:rPr lang="en-IN" smtClean="0"/>
              <a:t>30</a:t>
            </a:fld>
            <a:endParaRPr lang="en-IN"/>
          </a:p>
        </p:txBody>
      </p:sp>
      <p:sp>
        <p:nvSpPr>
          <p:cNvPr id="7" name="TextBox 6">
            <a:extLst>
              <a:ext uri="{FF2B5EF4-FFF2-40B4-BE49-F238E27FC236}">
                <a16:creationId xmlns:a16="http://schemas.microsoft.com/office/drawing/2014/main" id="{E58EB3C2-112B-47B5-ACED-8E92AC2F1A99}"/>
              </a:ext>
            </a:extLst>
          </p:cNvPr>
          <p:cNvSpPr txBox="1"/>
          <p:nvPr/>
        </p:nvSpPr>
        <p:spPr>
          <a:xfrm>
            <a:off x="2038350" y="415151"/>
            <a:ext cx="7458075" cy="461665"/>
          </a:xfrm>
          <a:prstGeom prst="rect">
            <a:avLst/>
          </a:prstGeom>
          <a:noFill/>
        </p:spPr>
        <p:txBody>
          <a:bodyPr wrap="square">
            <a:spAutoFit/>
          </a:bodyPr>
          <a:lstStyle/>
          <a:p>
            <a:r>
              <a:rPr lang="en-US" sz="2400" dirty="0">
                <a:latin typeface="Times New Roman" panose="02020603050405020304" pitchFamily="18" charset="0"/>
                <a:cs typeface="Times New Roman" panose="02020603050405020304" pitchFamily="18" charset="0"/>
              </a:rPr>
              <a:t>Set text color to red, for the first line of the &lt;p&gt; element.</a:t>
            </a:r>
            <a:endParaRPr lang="en-IN" sz="24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000B31BF-07D2-482A-9FFF-685B8FB37354}"/>
              </a:ext>
            </a:extLst>
          </p:cNvPr>
          <p:cNvSpPr txBox="1"/>
          <p:nvPr/>
        </p:nvSpPr>
        <p:spPr>
          <a:xfrm>
            <a:off x="2876549" y="1123593"/>
            <a:ext cx="7534275" cy="4524315"/>
          </a:xfrm>
          <a:prstGeom prst="rect">
            <a:avLst/>
          </a:prstGeom>
          <a:noFill/>
        </p:spPr>
        <p:txBody>
          <a:bodyPr wrap="square">
            <a:spAutoFit/>
          </a:bodyPr>
          <a:lstStyle/>
          <a:p>
            <a:r>
              <a:rPr lang="en-US" dirty="0"/>
              <a:t>&lt;!DOCTYPE html&gt;</a:t>
            </a:r>
          </a:p>
          <a:p>
            <a:r>
              <a:rPr lang="en-US" dirty="0"/>
              <a:t>&lt;html&gt;</a:t>
            </a:r>
          </a:p>
          <a:p>
            <a:r>
              <a:rPr lang="en-US" dirty="0"/>
              <a:t>&lt;head&gt;</a:t>
            </a:r>
          </a:p>
          <a:p>
            <a:r>
              <a:rPr lang="en-US" dirty="0"/>
              <a:t>&lt;style&gt;</a:t>
            </a:r>
          </a:p>
          <a:p>
            <a:endParaRPr lang="en-US" dirty="0"/>
          </a:p>
          <a:p>
            <a:r>
              <a:rPr lang="en-US" dirty="0"/>
              <a:t>&lt;/style&gt;</a:t>
            </a:r>
          </a:p>
          <a:p>
            <a:r>
              <a:rPr lang="en-US" dirty="0"/>
              <a:t>&lt;/head&gt;</a:t>
            </a:r>
          </a:p>
          <a:p>
            <a:r>
              <a:rPr lang="en-US" dirty="0"/>
              <a:t>&lt;body&gt;</a:t>
            </a:r>
          </a:p>
          <a:p>
            <a:endParaRPr lang="en-US" dirty="0"/>
          </a:p>
          <a:p>
            <a:r>
              <a:rPr lang="en-US" dirty="0"/>
              <a:t>&lt;p&gt;In my younger and more vulnerable years my father gave me some advice that I've been turning over in my mind ever since. 'Whenever you feel like criticizing anyone,' he told me, 'just remember that all the people in this world haven't had the advantages that you've had.'&lt;/p&gt;</a:t>
            </a:r>
          </a:p>
          <a:p>
            <a:endParaRPr lang="en-US" dirty="0"/>
          </a:p>
          <a:p>
            <a:r>
              <a:rPr lang="en-US" dirty="0"/>
              <a:t>&lt;/body&gt;</a:t>
            </a:r>
          </a:p>
          <a:p>
            <a:r>
              <a:rPr lang="en-US" dirty="0"/>
              <a:t>&lt;/html&gt;</a:t>
            </a:r>
            <a:endParaRPr lang="en-IN" dirty="0"/>
          </a:p>
        </p:txBody>
      </p:sp>
      <p:sp>
        <p:nvSpPr>
          <p:cNvPr id="11" name="TextBox 10">
            <a:extLst>
              <a:ext uri="{FF2B5EF4-FFF2-40B4-BE49-F238E27FC236}">
                <a16:creationId xmlns:a16="http://schemas.microsoft.com/office/drawing/2014/main" id="{FA0BC3FB-93C3-4A92-9914-3ED57AC92E33}"/>
              </a:ext>
            </a:extLst>
          </p:cNvPr>
          <p:cNvSpPr txBox="1"/>
          <p:nvPr/>
        </p:nvSpPr>
        <p:spPr>
          <a:xfrm>
            <a:off x="800100" y="2852261"/>
            <a:ext cx="1485900" cy="1477328"/>
          </a:xfrm>
          <a:prstGeom prst="rect">
            <a:avLst/>
          </a:prstGeom>
          <a:noFill/>
        </p:spPr>
        <p:txBody>
          <a:bodyPr wrap="square">
            <a:spAutoFit/>
          </a:bodyPr>
          <a:lstStyle/>
          <a:p>
            <a:r>
              <a:rPr lang="en-US" dirty="0">
                <a:solidFill>
                  <a:schemeClr val="bg1"/>
                </a:solidFill>
              </a:rPr>
              <a:t>&lt;style&gt;</a:t>
            </a:r>
          </a:p>
          <a:p>
            <a:r>
              <a:rPr lang="en-US" dirty="0">
                <a:solidFill>
                  <a:schemeClr val="bg1"/>
                </a:solidFill>
              </a:rPr>
              <a:t>p::first-line {</a:t>
            </a:r>
          </a:p>
          <a:p>
            <a:r>
              <a:rPr lang="en-US" dirty="0">
                <a:solidFill>
                  <a:schemeClr val="bg1"/>
                </a:solidFill>
              </a:rPr>
              <a:t>  color: red;</a:t>
            </a:r>
          </a:p>
          <a:p>
            <a:r>
              <a:rPr lang="en-US" dirty="0">
                <a:solidFill>
                  <a:schemeClr val="bg1"/>
                </a:solidFill>
              </a:rPr>
              <a:t>}</a:t>
            </a:r>
          </a:p>
          <a:p>
            <a:r>
              <a:rPr lang="en-US" dirty="0">
                <a:solidFill>
                  <a:schemeClr val="bg1"/>
                </a:solidFill>
              </a:rPr>
              <a:t>&lt;/style&gt;</a:t>
            </a:r>
            <a:endParaRPr lang="en-IN" dirty="0">
              <a:solidFill>
                <a:schemeClr val="bg1"/>
              </a:solidFill>
            </a:endParaRPr>
          </a:p>
        </p:txBody>
      </p:sp>
    </p:spTree>
    <p:extLst>
      <p:ext uri="{BB962C8B-B14F-4D97-AF65-F5344CB8AC3E}">
        <p14:creationId xmlns:p14="http://schemas.microsoft.com/office/powerpoint/2010/main" val="222413174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A594CEFD-8E3A-4BEC-A07F-3F7C7E69F23E}"/>
              </a:ext>
            </a:extLst>
          </p:cNvPr>
          <p:cNvSpPr>
            <a:spLocks noGrp="1"/>
          </p:cNvSpPr>
          <p:nvPr>
            <p:ph type="ftr" sz="quarter" idx="11"/>
          </p:nvPr>
        </p:nvSpPr>
        <p:spPr/>
        <p:txBody>
          <a:bodyPr/>
          <a:lstStyle/>
          <a:p>
            <a:r>
              <a:rPr lang="en-IN"/>
              <a:t>Department of Computer science and Engineering         CSB4301 - WEB TECHNOLOGY            </a:t>
            </a:r>
          </a:p>
        </p:txBody>
      </p:sp>
      <p:sp>
        <p:nvSpPr>
          <p:cNvPr id="5" name="Slide Number Placeholder 4">
            <a:extLst>
              <a:ext uri="{FF2B5EF4-FFF2-40B4-BE49-F238E27FC236}">
                <a16:creationId xmlns:a16="http://schemas.microsoft.com/office/drawing/2014/main" id="{6E30AA56-C650-4EAA-8CD9-065A341F66C9}"/>
              </a:ext>
            </a:extLst>
          </p:cNvPr>
          <p:cNvSpPr>
            <a:spLocks noGrp="1"/>
          </p:cNvSpPr>
          <p:nvPr>
            <p:ph type="sldNum" sz="quarter" idx="12"/>
          </p:nvPr>
        </p:nvSpPr>
        <p:spPr/>
        <p:txBody>
          <a:bodyPr/>
          <a:lstStyle/>
          <a:p>
            <a:fld id="{8BA4E876-1E2A-41C4-BFA0-7D60E841BEBF}" type="slidenum">
              <a:rPr lang="en-IN" smtClean="0"/>
              <a:t>31</a:t>
            </a:fld>
            <a:endParaRPr lang="en-IN"/>
          </a:p>
        </p:txBody>
      </p:sp>
      <p:sp>
        <p:nvSpPr>
          <p:cNvPr id="7" name="TextBox 6">
            <a:extLst>
              <a:ext uri="{FF2B5EF4-FFF2-40B4-BE49-F238E27FC236}">
                <a16:creationId xmlns:a16="http://schemas.microsoft.com/office/drawing/2014/main" id="{A476AD0C-1231-4F68-9B86-787407AADD9A}"/>
              </a:ext>
            </a:extLst>
          </p:cNvPr>
          <p:cNvSpPr txBox="1"/>
          <p:nvPr/>
        </p:nvSpPr>
        <p:spPr>
          <a:xfrm>
            <a:off x="714374" y="324535"/>
            <a:ext cx="10182225" cy="830997"/>
          </a:xfrm>
          <a:prstGeom prst="rect">
            <a:avLst/>
          </a:prstGeom>
          <a:noFill/>
        </p:spPr>
        <p:txBody>
          <a:bodyPr wrap="square">
            <a:spAutoFit/>
          </a:bodyPr>
          <a:lstStyle/>
          <a:p>
            <a:r>
              <a:rPr lang="en-US" sz="2400" dirty="0"/>
              <a:t>Set text color to "red", and the text size to "xx-large", for the first letter of the &lt;p&gt; element.</a:t>
            </a:r>
            <a:endParaRPr lang="en-IN" sz="2400" dirty="0"/>
          </a:p>
        </p:txBody>
      </p:sp>
      <p:sp>
        <p:nvSpPr>
          <p:cNvPr id="9" name="TextBox 8">
            <a:extLst>
              <a:ext uri="{FF2B5EF4-FFF2-40B4-BE49-F238E27FC236}">
                <a16:creationId xmlns:a16="http://schemas.microsoft.com/office/drawing/2014/main" id="{195B5A9C-0599-4515-97B3-0518EA7BE2E8}"/>
              </a:ext>
            </a:extLst>
          </p:cNvPr>
          <p:cNvSpPr txBox="1"/>
          <p:nvPr/>
        </p:nvSpPr>
        <p:spPr>
          <a:xfrm>
            <a:off x="3048000" y="1355284"/>
            <a:ext cx="6096000" cy="4801314"/>
          </a:xfrm>
          <a:prstGeom prst="rect">
            <a:avLst/>
          </a:prstGeom>
          <a:noFill/>
        </p:spPr>
        <p:txBody>
          <a:bodyPr wrap="square">
            <a:spAutoFit/>
          </a:bodyPr>
          <a:lstStyle/>
          <a:p>
            <a:r>
              <a:rPr lang="en-US" dirty="0"/>
              <a:t>&lt;!DOCTYPE html&gt;</a:t>
            </a:r>
          </a:p>
          <a:p>
            <a:r>
              <a:rPr lang="en-US" dirty="0"/>
              <a:t>&lt;html&gt;</a:t>
            </a:r>
          </a:p>
          <a:p>
            <a:r>
              <a:rPr lang="en-US" dirty="0"/>
              <a:t>&lt;head&gt;</a:t>
            </a:r>
          </a:p>
          <a:p>
            <a:r>
              <a:rPr lang="en-US" dirty="0"/>
              <a:t>&lt;style&gt;</a:t>
            </a:r>
          </a:p>
          <a:p>
            <a:endParaRPr lang="en-US" dirty="0"/>
          </a:p>
          <a:p>
            <a:r>
              <a:rPr lang="en-US" dirty="0"/>
              <a:t>&lt;/style&gt;</a:t>
            </a:r>
          </a:p>
          <a:p>
            <a:r>
              <a:rPr lang="en-US" dirty="0"/>
              <a:t>&lt;/head&gt;</a:t>
            </a:r>
          </a:p>
          <a:p>
            <a:r>
              <a:rPr lang="en-US" dirty="0"/>
              <a:t>&lt;body&gt;</a:t>
            </a:r>
          </a:p>
          <a:p>
            <a:endParaRPr lang="en-US" dirty="0"/>
          </a:p>
          <a:p>
            <a:r>
              <a:rPr lang="en-US" dirty="0"/>
              <a:t>&lt;p&gt;In my younger and more vulnerable years my father gave me some advice that I've been turning over in my mind ever since. 'Whenever you feel like criticizing anyone,' he told me, 'just remember that all the people in this world haven't had the advantages that you've had.'&lt;/p&gt;</a:t>
            </a:r>
          </a:p>
          <a:p>
            <a:endParaRPr lang="en-US" dirty="0"/>
          </a:p>
          <a:p>
            <a:r>
              <a:rPr lang="en-US" dirty="0"/>
              <a:t>&lt;/body&gt;</a:t>
            </a:r>
          </a:p>
          <a:p>
            <a:r>
              <a:rPr lang="en-US" dirty="0"/>
              <a:t>&lt;/html&gt;</a:t>
            </a:r>
          </a:p>
        </p:txBody>
      </p:sp>
      <p:sp>
        <p:nvSpPr>
          <p:cNvPr id="11" name="TextBox 10">
            <a:extLst>
              <a:ext uri="{FF2B5EF4-FFF2-40B4-BE49-F238E27FC236}">
                <a16:creationId xmlns:a16="http://schemas.microsoft.com/office/drawing/2014/main" id="{66C9D6F3-D52C-44EC-BC83-0185AAE27A76}"/>
              </a:ext>
            </a:extLst>
          </p:cNvPr>
          <p:cNvSpPr txBox="1"/>
          <p:nvPr/>
        </p:nvSpPr>
        <p:spPr>
          <a:xfrm>
            <a:off x="561975" y="2637562"/>
            <a:ext cx="2286000" cy="1754326"/>
          </a:xfrm>
          <a:prstGeom prst="rect">
            <a:avLst/>
          </a:prstGeom>
          <a:noFill/>
        </p:spPr>
        <p:txBody>
          <a:bodyPr wrap="square">
            <a:spAutoFit/>
          </a:bodyPr>
          <a:lstStyle/>
          <a:p>
            <a:r>
              <a:rPr lang="en-IN" dirty="0">
                <a:solidFill>
                  <a:schemeClr val="bg1"/>
                </a:solidFill>
              </a:rPr>
              <a:t>&lt;style&gt;</a:t>
            </a:r>
          </a:p>
          <a:p>
            <a:r>
              <a:rPr lang="en-IN" dirty="0">
                <a:solidFill>
                  <a:schemeClr val="bg1"/>
                </a:solidFill>
              </a:rPr>
              <a:t>p::first-letter {</a:t>
            </a:r>
          </a:p>
          <a:p>
            <a:r>
              <a:rPr lang="en-IN" dirty="0">
                <a:solidFill>
                  <a:schemeClr val="bg1"/>
                </a:solidFill>
              </a:rPr>
              <a:t>  </a:t>
            </a:r>
            <a:r>
              <a:rPr lang="en-IN" dirty="0" err="1">
                <a:solidFill>
                  <a:schemeClr val="bg1"/>
                </a:solidFill>
              </a:rPr>
              <a:t>color</a:t>
            </a:r>
            <a:r>
              <a:rPr lang="en-IN" dirty="0">
                <a:solidFill>
                  <a:schemeClr val="bg1"/>
                </a:solidFill>
              </a:rPr>
              <a:t>: red;</a:t>
            </a:r>
          </a:p>
          <a:p>
            <a:r>
              <a:rPr lang="en-IN" dirty="0">
                <a:solidFill>
                  <a:schemeClr val="bg1"/>
                </a:solidFill>
              </a:rPr>
              <a:t>  font-size: xx-large;</a:t>
            </a:r>
          </a:p>
          <a:p>
            <a:r>
              <a:rPr lang="en-IN" dirty="0">
                <a:solidFill>
                  <a:schemeClr val="bg1"/>
                </a:solidFill>
              </a:rPr>
              <a:t>}</a:t>
            </a:r>
          </a:p>
          <a:p>
            <a:r>
              <a:rPr lang="en-IN" dirty="0">
                <a:solidFill>
                  <a:schemeClr val="bg1"/>
                </a:solidFill>
              </a:rPr>
              <a:t>&lt;/style&gt;</a:t>
            </a:r>
          </a:p>
        </p:txBody>
      </p:sp>
    </p:spTree>
    <p:extLst>
      <p:ext uri="{BB962C8B-B14F-4D97-AF65-F5344CB8AC3E}">
        <p14:creationId xmlns:p14="http://schemas.microsoft.com/office/powerpoint/2010/main" val="28586196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045A3F0F-914E-4FDD-B748-A1824D3534DA}"/>
              </a:ext>
            </a:extLst>
          </p:cNvPr>
          <p:cNvSpPr>
            <a:spLocks noGrp="1"/>
          </p:cNvSpPr>
          <p:nvPr>
            <p:ph type="ftr" sz="quarter" idx="11"/>
          </p:nvPr>
        </p:nvSpPr>
        <p:spPr/>
        <p:txBody>
          <a:bodyPr/>
          <a:lstStyle/>
          <a:p>
            <a:r>
              <a:rPr lang="en-IN"/>
              <a:t>Department of Computer science and Engineering         CSB4301 - WEB TECHNOLOGY            </a:t>
            </a:r>
          </a:p>
        </p:txBody>
      </p:sp>
      <p:sp>
        <p:nvSpPr>
          <p:cNvPr id="5" name="Slide Number Placeholder 4">
            <a:extLst>
              <a:ext uri="{FF2B5EF4-FFF2-40B4-BE49-F238E27FC236}">
                <a16:creationId xmlns:a16="http://schemas.microsoft.com/office/drawing/2014/main" id="{3213B35C-531F-4394-AB4F-645F190CA68D}"/>
              </a:ext>
            </a:extLst>
          </p:cNvPr>
          <p:cNvSpPr>
            <a:spLocks noGrp="1"/>
          </p:cNvSpPr>
          <p:nvPr>
            <p:ph type="sldNum" sz="quarter" idx="12"/>
          </p:nvPr>
        </p:nvSpPr>
        <p:spPr/>
        <p:txBody>
          <a:bodyPr/>
          <a:lstStyle/>
          <a:p>
            <a:fld id="{8BA4E876-1E2A-41C4-BFA0-7D60E841BEBF}" type="slidenum">
              <a:rPr lang="en-IN" smtClean="0"/>
              <a:t>4</a:t>
            </a:fld>
            <a:endParaRPr lang="en-IN"/>
          </a:p>
        </p:txBody>
      </p:sp>
      <p:sp>
        <p:nvSpPr>
          <p:cNvPr id="7" name="TextBox 6">
            <a:extLst>
              <a:ext uri="{FF2B5EF4-FFF2-40B4-BE49-F238E27FC236}">
                <a16:creationId xmlns:a16="http://schemas.microsoft.com/office/drawing/2014/main" id="{45D66C82-D8D5-4228-8A43-19D5DC0627E0}"/>
              </a:ext>
            </a:extLst>
          </p:cNvPr>
          <p:cNvSpPr txBox="1"/>
          <p:nvPr/>
        </p:nvSpPr>
        <p:spPr>
          <a:xfrm>
            <a:off x="990599" y="864364"/>
            <a:ext cx="10449561" cy="3785652"/>
          </a:xfrm>
          <a:prstGeom prst="rect">
            <a:avLst/>
          </a:prstGeom>
          <a:noFill/>
        </p:spPr>
        <p:txBody>
          <a:bodyPr wrap="square">
            <a:spAutoFit/>
          </a:bodyPr>
          <a:lstStyle/>
          <a:p>
            <a:r>
              <a:rPr lang="en-US" sz="2400" b="1" dirty="0">
                <a:latin typeface="Times New Roman" panose="02020603050405020304" pitchFamily="18" charset="0"/>
                <a:cs typeface="Times New Roman" panose="02020603050405020304" pitchFamily="18" charset="0"/>
              </a:rPr>
              <a:t>Definition and Usage</a:t>
            </a:r>
          </a:p>
          <a:p>
            <a:endParaRPr lang="en-US" sz="2400" b="1"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The &lt;div&gt; tag defines a division or a section in an HTML document.</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The &lt;div&gt; tag is used as a container for HTML elements - which is then styled with CSS or manipulated with JavaScript.</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The &lt;div&gt; tag is easily styled by using the class or id attribute.</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Any sort of content can be put inside the &lt;div&gt; tag! </a:t>
            </a:r>
            <a:endParaRPr lang="en-IN" sz="2400" dirty="0">
              <a:latin typeface="Times New Roman" panose="02020603050405020304" pitchFamily="18" charset="0"/>
              <a:cs typeface="Times New Roman" panose="02020603050405020304" pitchFamily="18" charset="0"/>
            </a:endParaRPr>
          </a:p>
        </p:txBody>
      </p:sp>
      <p:pic>
        <p:nvPicPr>
          <p:cNvPr id="8" name="Picture 7" descr="A drawing of a face&#10;&#10;Description automatically generated">
            <a:extLst>
              <a:ext uri="{FF2B5EF4-FFF2-40B4-BE49-F238E27FC236}">
                <a16:creationId xmlns:a16="http://schemas.microsoft.com/office/drawing/2014/main" id="{E16A2BF8-78C2-4D7F-B92C-99411F393DD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1275" y="6363264"/>
            <a:ext cx="1462088" cy="358211"/>
          </a:xfrm>
          <a:prstGeom prst="rect">
            <a:avLst/>
          </a:prstGeom>
        </p:spPr>
      </p:pic>
    </p:spTree>
    <p:extLst>
      <p:ext uri="{BB962C8B-B14F-4D97-AF65-F5344CB8AC3E}">
        <p14:creationId xmlns:p14="http://schemas.microsoft.com/office/powerpoint/2010/main" val="21555772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pPr algn="ctr"/>
            <a:r>
              <a:rPr lang="en-IN" sz="2800" b="1" dirty="0">
                <a:solidFill>
                  <a:srgbClr val="C00000"/>
                </a:solidFill>
                <a:latin typeface="Times New Roman" pitchFamily="18" charset="0"/>
                <a:cs typeface="Times New Roman" pitchFamily="18" charset="0"/>
              </a:rPr>
              <a:t>CSS Box Model</a:t>
            </a:r>
            <a:endParaRPr lang="en-IN" sz="2800" dirty="0">
              <a:solidFill>
                <a:srgbClr val="C00000"/>
              </a:solidFill>
            </a:endParaRPr>
          </a:p>
        </p:txBody>
      </p:sp>
      <p:sp>
        <p:nvSpPr>
          <p:cNvPr id="2" name="Content Placeholder 1"/>
          <p:cNvSpPr>
            <a:spLocks noGrp="1"/>
          </p:cNvSpPr>
          <p:nvPr>
            <p:ph idx="1"/>
          </p:nvPr>
        </p:nvSpPr>
        <p:spPr>
          <a:xfrm>
            <a:off x="3719146" y="1547482"/>
            <a:ext cx="4753708" cy="4351338"/>
          </a:xfrm>
        </p:spPr>
        <p:style>
          <a:lnRef idx="1">
            <a:schemeClr val="accent2"/>
          </a:lnRef>
          <a:fillRef idx="2">
            <a:schemeClr val="accent2"/>
          </a:fillRef>
          <a:effectRef idx="1">
            <a:schemeClr val="accent2"/>
          </a:effectRef>
          <a:fontRef idx="minor">
            <a:schemeClr val="dk1"/>
          </a:fontRef>
        </p:style>
        <p:txBody>
          <a:bodyPr>
            <a:normAutofit lnSpcReduction="10000"/>
          </a:bodyPr>
          <a:lstStyle/>
          <a:p>
            <a:pPr marL="0" indent="0">
              <a:lnSpc>
                <a:spcPct val="170000"/>
              </a:lnSpc>
              <a:buNone/>
            </a:pPr>
            <a:r>
              <a:rPr lang="en-IN" dirty="0">
                <a:latin typeface="Times New Roman" pitchFamily="18" charset="0"/>
                <a:cs typeface="Times New Roman" pitchFamily="18" charset="0"/>
              </a:rPr>
              <a:t>div {</a:t>
            </a:r>
            <a:br>
              <a:rPr lang="en-IN" dirty="0">
                <a:latin typeface="Times New Roman" pitchFamily="18" charset="0"/>
                <a:cs typeface="Times New Roman" pitchFamily="18" charset="0"/>
              </a:rPr>
            </a:br>
            <a:r>
              <a:rPr lang="en-IN" dirty="0">
                <a:latin typeface="Times New Roman" pitchFamily="18" charset="0"/>
                <a:cs typeface="Times New Roman" pitchFamily="18" charset="0"/>
              </a:rPr>
              <a:t>  width: 300px;</a:t>
            </a:r>
            <a:br>
              <a:rPr lang="en-IN" dirty="0">
                <a:latin typeface="Times New Roman" pitchFamily="18" charset="0"/>
                <a:cs typeface="Times New Roman" pitchFamily="18" charset="0"/>
              </a:rPr>
            </a:br>
            <a:r>
              <a:rPr lang="en-IN" dirty="0">
                <a:latin typeface="Times New Roman" pitchFamily="18" charset="0"/>
                <a:cs typeface="Times New Roman" pitchFamily="18" charset="0"/>
              </a:rPr>
              <a:t>  border: 15px solid green;</a:t>
            </a:r>
            <a:br>
              <a:rPr lang="en-IN" dirty="0">
                <a:latin typeface="Times New Roman" pitchFamily="18" charset="0"/>
                <a:cs typeface="Times New Roman" pitchFamily="18" charset="0"/>
              </a:rPr>
            </a:br>
            <a:r>
              <a:rPr lang="en-IN" dirty="0">
                <a:latin typeface="Times New Roman" pitchFamily="18" charset="0"/>
                <a:cs typeface="Times New Roman" pitchFamily="18" charset="0"/>
              </a:rPr>
              <a:t>  padding: 50px;</a:t>
            </a:r>
            <a:br>
              <a:rPr lang="en-IN" dirty="0">
                <a:latin typeface="Times New Roman" pitchFamily="18" charset="0"/>
                <a:cs typeface="Times New Roman" pitchFamily="18" charset="0"/>
              </a:rPr>
            </a:br>
            <a:r>
              <a:rPr lang="en-IN" dirty="0">
                <a:latin typeface="Times New Roman" pitchFamily="18" charset="0"/>
                <a:cs typeface="Times New Roman" pitchFamily="18" charset="0"/>
              </a:rPr>
              <a:t>  margin: 20px;</a:t>
            </a:r>
            <a:br>
              <a:rPr lang="en-IN" dirty="0">
                <a:latin typeface="Times New Roman" pitchFamily="18" charset="0"/>
                <a:cs typeface="Times New Roman" pitchFamily="18" charset="0"/>
              </a:rPr>
            </a:br>
            <a:r>
              <a:rPr lang="en-IN" dirty="0">
                <a:latin typeface="Times New Roman" pitchFamily="18" charset="0"/>
                <a:cs typeface="Times New Roman" pitchFamily="18" charset="0"/>
              </a:rPr>
              <a:t>}</a:t>
            </a:r>
          </a:p>
          <a:p>
            <a:endParaRPr lang="en-IN" dirty="0"/>
          </a:p>
        </p:txBody>
      </p:sp>
      <p:sp>
        <p:nvSpPr>
          <p:cNvPr id="5" name="Footer Placeholder 4"/>
          <p:cNvSpPr>
            <a:spLocks noGrp="1"/>
          </p:cNvSpPr>
          <p:nvPr>
            <p:ph type="ftr" sz="quarter" idx="11"/>
          </p:nvPr>
        </p:nvSpPr>
        <p:spPr/>
        <p:txBody>
          <a:bodyPr/>
          <a:lstStyle/>
          <a:p>
            <a:r>
              <a:rPr lang="en-IN"/>
              <a:t>Department of Computer science and Engineering         CSB4301 - WEB TECHNOLOGY            </a:t>
            </a:r>
          </a:p>
        </p:txBody>
      </p:sp>
      <p:pic>
        <p:nvPicPr>
          <p:cNvPr id="9" name="Picture 8" descr="A drawing of a face&#10;&#10;Description automatically generated">
            <a:extLst>
              <a:ext uri="{FF2B5EF4-FFF2-40B4-BE49-F238E27FC236}">
                <a16:creationId xmlns:a16="http://schemas.microsoft.com/office/drawing/2014/main" id="{3B5C76A8-1BA3-4339-A20B-AFA735DE934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1275" y="6363264"/>
            <a:ext cx="1462088" cy="358211"/>
          </a:xfrm>
          <a:prstGeom prst="rect">
            <a:avLst/>
          </a:prstGeom>
        </p:spPr>
      </p:pic>
      <p:sp>
        <p:nvSpPr>
          <p:cNvPr id="4" name="Slide Number Placeholder 3"/>
          <p:cNvSpPr>
            <a:spLocks noGrp="1"/>
          </p:cNvSpPr>
          <p:nvPr>
            <p:ph type="sldNum" sz="quarter" idx="12"/>
          </p:nvPr>
        </p:nvSpPr>
        <p:spPr/>
        <p:txBody>
          <a:bodyPr/>
          <a:lstStyle/>
          <a:p>
            <a:fld id="{8BA4E876-1E2A-41C4-BFA0-7D60E841BEBF}" type="slidenum">
              <a:rPr lang="en-IN" smtClean="0"/>
              <a:t>5</a:t>
            </a:fld>
            <a:endParaRPr lang="en-IN"/>
          </a:p>
        </p:txBody>
      </p:sp>
    </p:spTree>
    <p:extLst>
      <p:ext uri="{BB962C8B-B14F-4D97-AF65-F5344CB8AC3E}">
        <p14:creationId xmlns:p14="http://schemas.microsoft.com/office/powerpoint/2010/main" val="13935459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752475" y="222251"/>
            <a:ext cx="10515600" cy="615950"/>
          </a:xfrm>
        </p:spPr>
        <p:txBody>
          <a:bodyPr>
            <a:normAutofit/>
          </a:bodyPr>
          <a:lstStyle/>
          <a:p>
            <a:pPr algn="ctr"/>
            <a:r>
              <a:rPr lang="en-IN" sz="2800" b="1" dirty="0">
                <a:solidFill>
                  <a:srgbClr val="C00000"/>
                </a:solidFill>
                <a:latin typeface="Times New Roman" pitchFamily="18" charset="0"/>
                <a:cs typeface="Times New Roman" pitchFamily="18" charset="0"/>
              </a:rPr>
              <a:t>CSS Box Model</a:t>
            </a:r>
            <a:endParaRPr lang="en-IN" sz="2800" dirty="0">
              <a:solidFill>
                <a:srgbClr val="C00000"/>
              </a:solidFill>
            </a:endParaRPr>
          </a:p>
        </p:txBody>
      </p:sp>
      <p:sp>
        <p:nvSpPr>
          <p:cNvPr id="5" name="Footer Placeholder 4"/>
          <p:cNvSpPr>
            <a:spLocks noGrp="1"/>
          </p:cNvSpPr>
          <p:nvPr>
            <p:ph type="ftr" sz="quarter" idx="11"/>
          </p:nvPr>
        </p:nvSpPr>
        <p:spPr/>
        <p:txBody>
          <a:bodyPr/>
          <a:lstStyle/>
          <a:p>
            <a:r>
              <a:rPr lang="en-IN"/>
              <a:t>Department of Computer science and Engineering         CSB4301 - WEB TECHNOLOGY            </a:t>
            </a:r>
          </a:p>
        </p:txBody>
      </p:sp>
      <p:pic>
        <p:nvPicPr>
          <p:cNvPr id="9" name="Picture 8" descr="A drawing of a face&#10;&#10;Description automatically generated">
            <a:extLst>
              <a:ext uri="{FF2B5EF4-FFF2-40B4-BE49-F238E27FC236}">
                <a16:creationId xmlns:a16="http://schemas.microsoft.com/office/drawing/2014/main" id="{3B5C76A8-1BA3-4339-A20B-AFA735DE934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1275" y="6363264"/>
            <a:ext cx="1462088" cy="358211"/>
          </a:xfrm>
          <a:prstGeom prst="rect">
            <a:avLst/>
          </a:prstGeom>
        </p:spPr>
      </p:pic>
      <p:sp>
        <p:nvSpPr>
          <p:cNvPr id="4" name="Slide Number Placeholder 3"/>
          <p:cNvSpPr>
            <a:spLocks noGrp="1"/>
          </p:cNvSpPr>
          <p:nvPr>
            <p:ph type="sldNum" sz="quarter" idx="12"/>
          </p:nvPr>
        </p:nvSpPr>
        <p:spPr/>
        <p:txBody>
          <a:bodyPr/>
          <a:lstStyle/>
          <a:p>
            <a:fld id="{8BA4E876-1E2A-41C4-BFA0-7D60E841BEBF}" type="slidenum">
              <a:rPr lang="en-IN" smtClean="0"/>
              <a:t>6</a:t>
            </a:fld>
            <a:endParaRPr lang="en-IN"/>
          </a:p>
        </p:txBody>
      </p:sp>
      <p:sp>
        <p:nvSpPr>
          <p:cNvPr id="10" name="TextBox 9">
            <a:extLst>
              <a:ext uri="{FF2B5EF4-FFF2-40B4-BE49-F238E27FC236}">
                <a16:creationId xmlns:a16="http://schemas.microsoft.com/office/drawing/2014/main" id="{7EEC489B-203C-4599-8BA2-8AB169293CB7}"/>
              </a:ext>
            </a:extLst>
          </p:cNvPr>
          <p:cNvSpPr txBox="1"/>
          <p:nvPr/>
        </p:nvSpPr>
        <p:spPr>
          <a:xfrm>
            <a:off x="600075" y="1443841"/>
            <a:ext cx="4505325" cy="3970318"/>
          </a:xfrm>
          <a:prstGeom prst="rect">
            <a:avLst/>
          </a:prstGeom>
          <a:noFill/>
        </p:spPr>
        <p:txBody>
          <a:bodyPr wrap="square">
            <a:spAutoFit/>
          </a:bodyPr>
          <a:lstStyle/>
          <a:p>
            <a:r>
              <a:rPr lang="en-IN" dirty="0"/>
              <a:t>&lt;!DOCTYPE html&gt;</a:t>
            </a:r>
          </a:p>
          <a:p>
            <a:r>
              <a:rPr lang="en-IN" dirty="0"/>
              <a:t>&lt;html&gt;</a:t>
            </a:r>
          </a:p>
          <a:p>
            <a:r>
              <a:rPr lang="en-IN" dirty="0"/>
              <a:t>&lt;head&gt;</a:t>
            </a:r>
          </a:p>
          <a:p>
            <a:r>
              <a:rPr lang="en-IN" dirty="0"/>
              <a:t>&lt;style&gt;</a:t>
            </a:r>
          </a:p>
          <a:p>
            <a:r>
              <a:rPr lang="en-IN" dirty="0"/>
              <a:t>.</a:t>
            </a:r>
            <a:r>
              <a:rPr lang="en-IN" dirty="0" err="1"/>
              <a:t>myDiv</a:t>
            </a:r>
            <a:r>
              <a:rPr lang="en-IN" dirty="0"/>
              <a:t> {</a:t>
            </a:r>
          </a:p>
          <a:p>
            <a:r>
              <a:rPr lang="en-IN" dirty="0"/>
              <a:t>  border: 5px outset red;</a:t>
            </a:r>
          </a:p>
          <a:p>
            <a:r>
              <a:rPr lang="en-IN" dirty="0"/>
              <a:t>  background-</a:t>
            </a:r>
            <a:r>
              <a:rPr lang="en-IN" dirty="0" err="1"/>
              <a:t>color</a:t>
            </a:r>
            <a:r>
              <a:rPr lang="en-IN" dirty="0"/>
              <a:t>: </a:t>
            </a:r>
            <a:r>
              <a:rPr lang="en-IN" dirty="0" err="1"/>
              <a:t>lightblue</a:t>
            </a:r>
            <a:r>
              <a:rPr lang="en-IN" dirty="0"/>
              <a:t>;    </a:t>
            </a:r>
          </a:p>
          <a:p>
            <a:r>
              <a:rPr lang="en-IN" dirty="0"/>
              <a:t>  text-align: </a:t>
            </a:r>
            <a:r>
              <a:rPr lang="en-IN" dirty="0" err="1"/>
              <a:t>center</a:t>
            </a:r>
            <a:r>
              <a:rPr lang="en-IN" dirty="0"/>
              <a:t>;</a:t>
            </a:r>
          </a:p>
          <a:p>
            <a:r>
              <a:rPr lang="en-IN" dirty="0"/>
              <a:t>}</a:t>
            </a:r>
          </a:p>
          <a:p>
            <a:r>
              <a:rPr lang="en-IN" dirty="0"/>
              <a:t>&lt;/style&gt;</a:t>
            </a:r>
          </a:p>
          <a:p>
            <a:r>
              <a:rPr lang="en-IN" dirty="0"/>
              <a:t>&lt;/head&gt;</a:t>
            </a:r>
          </a:p>
          <a:p>
            <a:r>
              <a:rPr lang="en-IN" dirty="0"/>
              <a:t>&lt;body&gt;</a:t>
            </a:r>
          </a:p>
          <a:p>
            <a:endParaRPr lang="en-IN" dirty="0"/>
          </a:p>
          <a:p>
            <a:endParaRPr lang="en-IN" dirty="0"/>
          </a:p>
        </p:txBody>
      </p:sp>
      <p:sp>
        <p:nvSpPr>
          <p:cNvPr id="12" name="TextBox 11">
            <a:extLst>
              <a:ext uri="{FF2B5EF4-FFF2-40B4-BE49-F238E27FC236}">
                <a16:creationId xmlns:a16="http://schemas.microsoft.com/office/drawing/2014/main" id="{F498E9F3-86E3-4F06-A61E-379AC1976A94}"/>
              </a:ext>
            </a:extLst>
          </p:cNvPr>
          <p:cNvSpPr txBox="1"/>
          <p:nvPr/>
        </p:nvSpPr>
        <p:spPr>
          <a:xfrm>
            <a:off x="5334000" y="1443841"/>
            <a:ext cx="5010150" cy="3139321"/>
          </a:xfrm>
          <a:prstGeom prst="rect">
            <a:avLst/>
          </a:prstGeom>
          <a:noFill/>
        </p:spPr>
        <p:txBody>
          <a:bodyPr wrap="square">
            <a:spAutoFit/>
          </a:bodyPr>
          <a:lstStyle/>
          <a:p>
            <a:r>
              <a:rPr lang="en-IN" dirty="0"/>
              <a:t>&lt;h1&gt;The div element&lt;/h1&gt;</a:t>
            </a:r>
          </a:p>
          <a:p>
            <a:endParaRPr lang="en-IN" dirty="0"/>
          </a:p>
          <a:p>
            <a:r>
              <a:rPr lang="en-IN" dirty="0"/>
              <a:t>&lt;div class="</a:t>
            </a:r>
            <a:r>
              <a:rPr lang="en-IN" dirty="0" err="1"/>
              <a:t>myDiv</a:t>
            </a:r>
            <a:r>
              <a:rPr lang="en-IN" dirty="0"/>
              <a:t>"&gt;</a:t>
            </a:r>
          </a:p>
          <a:p>
            <a:r>
              <a:rPr lang="en-IN" dirty="0"/>
              <a:t>  &lt;h2&gt;This is a heading in a div element&lt;/h2&gt;</a:t>
            </a:r>
          </a:p>
          <a:p>
            <a:r>
              <a:rPr lang="en-IN" dirty="0"/>
              <a:t>  &lt;p&gt;This is some text in a div element.&lt;/p&gt;</a:t>
            </a:r>
          </a:p>
          <a:p>
            <a:r>
              <a:rPr lang="en-IN" dirty="0"/>
              <a:t>&lt;/div&gt;</a:t>
            </a:r>
          </a:p>
          <a:p>
            <a:endParaRPr lang="en-IN" dirty="0"/>
          </a:p>
          <a:p>
            <a:r>
              <a:rPr lang="en-IN" dirty="0"/>
              <a:t>&lt;p&gt;This is some text outside the div element.&lt;/p&gt;</a:t>
            </a:r>
          </a:p>
          <a:p>
            <a:endParaRPr lang="en-IN" dirty="0"/>
          </a:p>
          <a:p>
            <a:r>
              <a:rPr lang="en-IN" dirty="0"/>
              <a:t>&lt;/body&gt;</a:t>
            </a:r>
          </a:p>
          <a:p>
            <a:r>
              <a:rPr lang="en-IN" dirty="0"/>
              <a:t>&lt;/html&gt;</a:t>
            </a:r>
          </a:p>
        </p:txBody>
      </p:sp>
    </p:spTree>
    <p:extLst>
      <p:ext uri="{BB962C8B-B14F-4D97-AF65-F5344CB8AC3E}">
        <p14:creationId xmlns:p14="http://schemas.microsoft.com/office/powerpoint/2010/main" val="29043646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pPr algn="ctr"/>
            <a:r>
              <a:rPr lang="en-IN" sz="2800" b="1" dirty="0">
                <a:solidFill>
                  <a:srgbClr val="C00000"/>
                </a:solidFill>
                <a:latin typeface="Times New Roman" pitchFamily="18" charset="0"/>
                <a:cs typeface="Times New Roman" pitchFamily="18" charset="0"/>
              </a:rPr>
              <a:t>CSS Pseudo-classes</a:t>
            </a:r>
            <a:br>
              <a:rPr lang="en-IN" dirty="0">
                <a:solidFill>
                  <a:srgbClr val="C00000"/>
                </a:solidFill>
              </a:rPr>
            </a:br>
            <a:endParaRPr lang="en-IN" dirty="0">
              <a:solidFill>
                <a:srgbClr val="C00000"/>
              </a:solidFill>
            </a:endParaRPr>
          </a:p>
        </p:txBody>
      </p:sp>
      <p:sp>
        <p:nvSpPr>
          <p:cNvPr id="8" name="Content Placeholder 7"/>
          <p:cNvSpPr>
            <a:spLocks noGrp="1"/>
          </p:cNvSpPr>
          <p:nvPr>
            <p:ph idx="1"/>
          </p:nvPr>
        </p:nvSpPr>
        <p:spPr>
          <a:xfrm>
            <a:off x="838200" y="1023582"/>
            <a:ext cx="10515600" cy="5153381"/>
          </a:xfrm>
        </p:spPr>
        <p:txBody>
          <a:bodyPr>
            <a:normAutofit fontScale="85000" lnSpcReduction="20000"/>
          </a:bodyPr>
          <a:lstStyle/>
          <a:p>
            <a:pPr marL="0" indent="0">
              <a:lnSpc>
                <a:spcPct val="120000"/>
              </a:lnSpc>
              <a:buNone/>
            </a:pPr>
            <a:r>
              <a:rPr lang="en-IN" b="1" i="1" dirty="0">
                <a:latin typeface="Times New Roman" pitchFamily="18" charset="0"/>
                <a:cs typeface="Times New Roman" pitchFamily="18" charset="0"/>
              </a:rPr>
              <a:t>What are Pseudo-classes?</a:t>
            </a:r>
          </a:p>
          <a:p>
            <a:pPr>
              <a:lnSpc>
                <a:spcPct val="120000"/>
              </a:lnSpc>
            </a:pPr>
            <a:r>
              <a:rPr lang="en-IN" dirty="0">
                <a:latin typeface="Times New Roman" pitchFamily="18" charset="0"/>
                <a:cs typeface="Times New Roman" pitchFamily="18" charset="0"/>
              </a:rPr>
              <a:t>A pseudo-class is used to define a special state of an element.</a:t>
            </a:r>
          </a:p>
          <a:p>
            <a:pPr>
              <a:lnSpc>
                <a:spcPct val="120000"/>
              </a:lnSpc>
            </a:pPr>
            <a:r>
              <a:rPr lang="en-IN" dirty="0">
                <a:latin typeface="Times New Roman" pitchFamily="18" charset="0"/>
                <a:cs typeface="Times New Roman" pitchFamily="18" charset="0"/>
              </a:rPr>
              <a:t>For example, it can be used to:</a:t>
            </a:r>
          </a:p>
          <a:p>
            <a:pPr lvl="1">
              <a:lnSpc>
                <a:spcPct val="120000"/>
              </a:lnSpc>
            </a:pPr>
            <a:r>
              <a:rPr lang="en-IN" sz="2800" dirty="0">
                <a:latin typeface="Times New Roman" pitchFamily="18" charset="0"/>
                <a:cs typeface="Times New Roman" pitchFamily="18" charset="0"/>
              </a:rPr>
              <a:t>Style an element when a user use mouse over it</a:t>
            </a:r>
          </a:p>
          <a:p>
            <a:pPr lvl="1">
              <a:lnSpc>
                <a:spcPct val="120000"/>
              </a:lnSpc>
            </a:pPr>
            <a:r>
              <a:rPr lang="en-IN" sz="2800" dirty="0">
                <a:latin typeface="Times New Roman" pitchFamily="18" charset="0"/>
                <a:cs typeface="Times New Roman" pitchFamily="18" charset="0"/>
              </a:rPr>
              <a:t>Style visited and unvisited links differently</a:t>
            </a:r>
          </a:p>
          <a:p>
            <a:pPr lvl="1">
              <a:lnSpc>
                <a:spcPct val="120000"/>
              </a:lnSpc>
            </a:pPr>
            <a:r>
              <a:rPr lang="en-IN" sz="2800" dirty="0">
                <a:latin typeface="Times New Roman" pitchFamily="18" charset="0"/>
                <a:cs typeface="Times New Roman" pitchFamily="18" charset="0"/>
              </a:rPr>
              <a:t>Style an element when it gets focus.</a:t>
            </a:r>
          </a:p>
          <a:p>
            <a:pPr marL="0" indent="0">
              <a:lnSpc>
                <a:spcPct val="120000"/>
              </a:lnSpc>
              <a:buNone/>
            </a:pPr>
            <a:r>
              <a:rPr lang="en-IN" b="1" i="1" dirty="0">
                <a:latin typeface="Times New Roman" pitchFamily="18" charset="0"/>
                <a:cs typeface="Times New Roman" pitchFamily="18" charset="0"/>
              </a:rPr>
              <a:t>Syntax</a:t>
            </a:r>
          </a:p>
          <a:p>
            <a:pPr>
              <a:lnSpc>
                <a:spcPct val="120000"/>
              </a:lnSpc>
            </a:pPr>
            <a:r>
              <a:rPr lang="en-IN" dirty="0">
                <a:latin typeface="Times New Roman" pitchFamily="18" charset="0"/>
                <a:cs typeface="Times New Roman" pitchFamily="18" charset="0"/>
              </a:rPr>
              <a:t>The syntax of pseudo-classes:</a:t>
            </a:r>
          </a:p>
          <a:p>
            <a:pPr marL="0" indent="0">
              <a:lnSpc>
                <a:spcPct val="120000"/>
              </a:lnSpc>
              <a:buNone/>
            </a:pPr>
            <a:r>
              <a:rPr lang="en-IN" dirty="0">
                <a:latin typeface="Times New Roman" pitchFamily="18" charset="0"/>
                <a:cs typeface="Times New Roman" pitchFamily="18" charset="0"/>
              </a:rPr>
              <a:t>	</a:t>
            </a:r>
            <a:r>
              <a:rPr lang="en-IN" dirty="0">
                <a:solidFill>
                  <a:srgbClr val="FF0000"/>
                </a:solidFill>
                <a:latin typeface="Times New Roman" pitchFamily="18" charset="0"/>
                <a:cs typeface="Times New Roman" pitchFamily="18" charset="0"/>
              </a:rPr>
              <a:t>selector: pseudo-class {</a:t>
            </a:r>
            <a:br>
              <a:rPr lang="en-IN" dirty="0">
                <a:solidFill>
                  <a:srgbClr val="FF0000"/>
                </a:solidFill>
                <a:latin typeface="Times New Roman" pitchFamily="18" charset="0"/>
                <a:cs typeface="Times New Roman" pitchFamily="18" charset="0"/>
              </a:rPr>
            </a:br>
            <a:r>
              <a:rPr lang="en-IN" dirty="0">
                <a:solidFill>
                  <a:srgbClr val="FF0000"/>
                </a:solidFill>
                <a:latin typeface="Times New Roman" pitchFamily="18" charset="0"/>
                <a:cs typeface="Times New Roman" pitchFamily="18" charset="0"/>
              </a:rPr>
              <a:t>  		property: value;</a:t>
            </a:r>
            <a:br>
              <a:rPr lang="en-IN" dirty="0">
                <a:solidFill>
                  <a:srgbClr val="FF0000"/>
                </a:solidFill>
                <a:latin typeface="Times New Roman" pitchFamily="18" charset="0"/>
                <a:cs typeface="Times New Roman" pitchFamily="18" charset="0"/>
              </a:rPr>
            </a:br>
            <a:r>
              <a:rPr lang="en-IN" dirty="0">
                <a:solidFill>
                  <a:srgbClr val="FF0000"/>
                </a:solidFill>
                <a:latin typeface="Times New Roman" pitchFamily="18" charset="0"/>
                <a:cs typeface="Times New Roman" pitchFamily="18" charset="0"/>
              </a:rPr>
              <a:t>	}</a:t>
            </a:r>
          </a:p>
          <a:p>
            <a:pPr marL="0" indent="0">
              <a:buNone/>
            </a:pPr>
            <a:endParaRPr lang="en-IN" dirty="0"/>
          </a:p>
        </p:txBody>
      </p:sp>
      <p:sp>
        <p:nvSpPr>
          <p:cNvPr id="5" name="Footer Placeholder 4"/>
          <p:cNvSpPr>
            <a:spLocks noGrp="1"/>
          </p:cNvSpPr>
          <p:nvPr>
            <p:ph type="ftr" sz="quarter" idx="11"/>
          </p:nvPr>
        </p:nvSpPr>
        <p:spPr/>
        <p:txBody>
          <a:bodyPr/>
          <a:lstStyle/>
          <a:p>
            <a:r>
              <a:rPr lang="en-IN"/>
              <a:t>Department of Computer science and Engineering         CSB4301 - WEB TECHNOLOGY            </a:t>
            </a:r>
          </a:p>
        </p:txBody>
      </p:sp>
      <p:pic>
        <p:nvPicPr>
          <p:cNvPr id="6" name="Picture 5" descr="A drawing of a face&#10;&#10;Description automatically generated">
            <a:extLst>
              <a:ext uri="{FF2B5EF4-FFF2-40B4-BE49-F238E27FC236}">
                <a16:creationId xmlns:a16="http://schemas.microsoft.com/office/drawing/2014/main" id="{3B5C76A8-1BA3-4339-A20B-AFA735DE934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1275" y="6363264"/>
            <a:ext cx="1462088" cy="358211"/>
          </a:xfrm>
          <a:prstGeom prst="rect">
            <a:avLst/>
          </a:prstGeom>
        </p:spPr>
      </p:pic>
      <p:sp>
        <p:nvSpPr>
          <p:cNvPr id="2" name="Slide Number Placeholder 1"/>
          <p:cNvSpPr>
            <a:spLocks noGrp="1"/>
          </p:cNvSpPr>
          <p:nvPr>
            <p:ph type="sldNum" sz="quarter" idx="12"/>
          </p:nvPr>
        </p:nvSpPr>
        <p:spPr/>
        <p:txBody>
          <a:bodyPr/>
          <a:lstStyle/>
          <a:p>
            <a:fld id="{8BA4E876-1E2A-41C4-BFA0-7D60E841BEBF}" type="slidenum">
              <a:rPr lang="en-IN" smtClean="0"/>
              <a:t>7</a:t>
            </a:fld>
            <a:endParaRPr lang="en-IN"/>
          </a:p>
        </p:txBody>
      </p:sp>
    </p:spTree>
    <p:extLst>
      <p:ext uri="{BB962C8B-B14F-4D97-AF65-F5344CB8AC3E}">
        <p14:creationId xmlns:p14="http://schemas.microsoft.com/office/powerpoint/2010/main" val="42486567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838200" y="365126"/>
            <a:ext cx="10515600" cy="740344"/>
          </a:xfrm>
        </p:spPr>
        <p:txBody>
          <a:bodyPr>
            <a:normAutofit/>
          </a:bodyPr>
          <a:lstStyle/>
          <a:p>
            <a:pPr algn="ctr"/>
            <a:r>
              <a:rPr lang="en-IN" sz="2800" b="1" dirty="0">
                <a:solidFill>
                  <a:srgbClr val="C00000"/>
                </a:solidFill>
                <a:latin typeface="Times New Roman" pitchFamily="18" charset="0"/>
                <a:cs typeface="Times New Roman" pitchFamily="18" charset="0"/>
              </a:rPr>
              <a:t>Anchor Pseudo-classes</a:t>
            </a:r>
            <a:endParaRPr lang="en-IN" sz="4000" dirty="0">
              <a:solidFill>
                <a:srgbClr val="C00000"/>
              </a:solidFill>
            </a:endParaRPr>
          </a:p>
        </p:txBody>
      </p:sp>
      <p:sp>
        <p:nvSpPr>
          <p:cNvPr id="8" name="Content Placeholder 7"/>
          <p:cNvSpPr>
            <a:spLocks noGrp="1"/>
          </p:cNvSpPr>
          <p:nvPr>
            <p:ph idx="1"/>
          </p:nvPr>
        </p:nvSpPr>
        <p:spPr>
          <a:xfrm>
            <a:off x="838200" y="1119116"/>
            <a:ext cx="10515600" cy="5057847"/>
          </a:xfrm>
        </p:spPr>
        <p:txBody>
          <a:bodyPr>
            <a:normAutofit fontScale="40000" lnSpcReduction="20000"/>
          </a:bodyPr>
          <a:lstStyle/>
          <a:p>
            <a:pPr marL="0" indent="0">
              <a:buNone/>
            </a:pPr>
            <a:r>
              <a:rPr lang="en-IN" sz="4500" b="1" i="1" dirty="0">
                <a:latin typeface="Times New Roman" pitchFamily="18" charset="0"/>
                <a:cs typeface="Times New Roman" pitchFamily="18" charset="0"/>
              </a:rPr>
              <a:t>Links can be displayed in different ways:</a:t>
            </a:r>
          </a:p>
          <a:p>
            <a:pPr marL="0" indent="0">
              <a:buNone/>
            </a:pPr>
            <a:r>
              <a:rPr lang="en-IN" sz="4500" b="1" i="1" dirty="0">
                <a:latin typeface="Times New Roman" pitchFamily="18" charset="0"/>
                <a:cs typeface="Times New Roman" pitchFamily="18" charset="0"/>
              </a:rPr>
              <a:t>Example</a:t>
            </a:r>
          </a:p>
          <a:p>
            <a:pPr marL="457200" lvl="1" indent="0">
              <a:buNone/>
            </a:pPr>
            <a:r>
              <a:rPr lang="en-IN" sz="5100" dirty="0">
                <a:solidFill>
                  <a:srgbClr val="FF0000"/>
                </a:solidFill>
                <a:latin typeface="Times New Roman" pitchFamily="18" charset="0"/>
                <a:cs typeface="Times New Roman" pitchFamily="18" charset="0"/>
              </a:rPr>
              <a:t>/* unvisited link */</a:t>
            </a:r>
            <a:br>
              <a:rPr lang="en-IN" sz="5100" dirty="0">
                <a:solidFill>
                  <a:srgbClr val="FF0000"/>
                </a:solidFill>
                <a:latin typeface="Times New Roman" pitchFamily="18" charset="0"/>
                <a:cs typeface="Times New Roman" pitchFamily="18" charset="0"/>
              </a:rPr>
            </a:br>
            <a:r>
              <a:rPr lang="en-IN" sz="5100" dirty="0">
                <a:latin typeface="Times New Roman" pitchFamily="18" charset="0"/>
                <a:cs typeface="Times New Roman" pitchFamily="18" charset="0"/>
              </a:rPr>
              <a:t>a:link {</a:t>
            </a:r>
            <a:br>
              <a:rPr lang="en-IN" sz="5100" dirty="0">
                <a:latin typeface="Times New Roman" pitchFamily="18" charset="0"/>
                <a:cs typeface="Times New Roman" pitchFamily="18" charset="0"/>
              </a:rPr>
            </a:br>
            <a:r>
              <a:rPr lang="en-IN" sz="5100" dirty="0">
                <a:latin typeface="Times New Roman" pitchFamily="18" charset="0"/>
                <a:cs typeface="Times New Roman" pitchFamily="18" charset="0"/>
              </a:rPr>
              <a:t>  </a:t>
            </a:r>
            <a:r>
              <a:rPr lang="en-IN" sz="5100" dirty="0" err="1">
                <a:latin typeface="Times New Roman" pitchFamily="18" charset="0"/>
                <a:cs typeface="Times New Roman" pitchFamily="18" charset="0"/>
              </a:rPr>
              <a:t>color</a:t>
            </a:r>
            <a:r>
              <a:rPr lang="en-IN" sz="5100" dirty="0">
                <a:latin typeface="Times New Roman" pitchFamily="18" charset="0"/>
                <a:cs typeface="Times New Roman" pitchFamily="18" charset="0"/>
              </a:rPr>
              <a:t>: #FF0000;</a:t>
            </a:r>
            <a:br>
              <a:rPr lang="en-IN" sz="5100" dirty="0">
                <a:latin typeface="Times New Roman" pitchFamily="18" charset="0"/>
                <a:cs typeface="Times New Roman" pitchFamily="18" charset="0"/>
              </a:rPr>
            </a:br>
            <a:r>
              <a:rPr lang="en-IN" sz="5100" dirty="0">
                <a:latin typeface="Times New Roman" pitchFamily="18" charset="0"/>
                <a:cs typeface="Times New Roman" pitchFamily="18" charset="0"/>
              </a:rPr>
              <a:t>}</a:t>
            </a:r>
            <a:br>
              <a:rPr lang="en-IN" sz="5100" dirty="0">
                <a:latin typeface="Times New Roman" pitchFamily="18" charset="0"/>
                <a:cs typeface="Times New Roman" pitchFamily="18" charset="0"/>
              </a:rPr>
            </a:br>
            <a:br>
              <a:rPr lang="en-IN" sz="5100" dirty="0">
                <a:latin typeface="Times New Roman" pitchFamily="18" charset="0"/>
                <a:cs typeface="Times New Roman" pitchFamily="18" charset="0"/>
              </a:rPr>
            </a:br>
            <a:r>
              <a:rPr lang="en-IN" sz="5100" dirty="0">
                <a:solidFill>
                  <a:srgbClr val="FF0000"/>
                </a:solidFill>
                <a:latin typeface="Times New Roman" pitchFamily="18" charset="0"/>
                <a:cs typeface="Times New Roman" pitchFamily="18" charset="0"/>
              </a:rPr>
              <a:t>/* visited link */</a:t>
            </a:r>
            <a:br>
              <a:rPr lang="en-IN" sz="5100" dirty="0">
                <a:solidFill>
                  <a:srgbClr val="FF0000"/>
                </a:solidFill>
                <a:latin typeface="Times New Roman" pitchFamily="18" charset="0"/>
                <a:cs typeface="Times New Roman" pitchFamily="18" charset="0"/>
              </a:rPr>
            </a:br>
            <a:r>
              <a:rPr lang="en-IN" sz="5100" dirty="0">
                <a:latin typeface="Times New Roman" pitchFamily="18" charset="0"/>
                <a:cs typeface="Times New Roman" pitchFamily="18" charset="0"/>
              </a:rPr>
              <a:t>a:visited {</a:t>
            </a:r>
            <a:br>
              <a:rPr lang="en-IN" sz="5100" dirty="0">
                <a:latin typeface="Times New Roman" pitchFamily="18" charset="0"/>
                <a:cs typeface="Times New Roman" pitchFamily="18" charset="0"/>
              </a:rPr>
            </a:br>
            <a:r>
              <a:rPr lang="en-IN" sz="5100" dirty="0">
                <a:latin typeface="Times New Roman" pitchFamily="18" charset="0"/>
                <a:cs typeface="Times New Roman" pitchFamily="18" charset="0"/>
              </a:rPr>
              <a:t>  </a:t>
            </a:r>
            <a:r>
              <a:rPr lang="en-IN" sz="5100" dirty="0" err="1">
                <a:latin typeface="Times New Roman" pitchFamily="18" charset="0"/>
                <a:cs typeface="Times New Roman" pitchFamily="18" charset="0"/>
              </a:rPr>
              <a:t>color</a:t>
            </a:r>
            <a:r>
              <a:rPr lang="en-IN" sz="5100" dirty="0">
                <a:latin typeface="Times New Roman" pitchFamily="18" charset="0"/>
                <a:cs typeface="Times New Roman" pitchFamily="18" charset="0"/>
              </a:rPr>
              <a:t>: #00FF00;</a:t>
            </a:r>
            <a:br>
              <a:rPr lang="en-IN" sz="5100" dirty="0">
                <a:latin typeface="Times New Roman" pitchFamily="18" charset="0"/>
                <a:cs typeface="Times New Roman" pitchFamily="18" charset="0"/>
              </a:rPr>
            </a:br>
            <a:r>
              <a:rPr lang="en-IN" sz="5100" dirty="0">
                <a:latin typeface="Times New Roman" pitchFamily="18" charset="0"/>
                <a:cs typeface="Times New Roman" pitchFamily="18" charset="0"/>
              </a:rPr>
              <a:t>}</a:t>
            </a:r>
            <a:br>
              <a:rPr lang="en-IN" sz="5100" dirty="0">
                <a:latin typeface="Times New Roman" pitchFamily="18" charset="0"/>
                <a:cs typeface="Times New Roman" pitchFamily="18" charset="0"/>
              </a:rPr>
            </a:br>
            <a:br>
              <a:rPr lang="en-IN" sz="5100" dirty="0">
                <a:latin typeface="Times New Roman" pitchFamily="18" charset="0"/>
                <a:cs typeface="Times New Roman" pitchFamily="18" charset="0"/>
              </a:rPr>
            </a:br>
            <a:r>
              <a:rPr lang="en-IN" sz="5100" dirty="0">
                <a:solidFill>
                  <a:srgbClr val="FF0000"/>
                </a:solidFill>
                <a:latin typeface="Times New Roman" pitchFamily="18" charset="0"/>
                <a:cs typeface="Times New Roman" pitchFamily="18" charset="0"/>
              </a:rPr>
              <a:t>/* mouse over link */</a:t>
            </a:r>
            <a:br>
              <a:rPr lang="en-IN" sz="5100" dirty="0">
                <a:solidFill>
                  <a:srgbClr val="FF0000"/>
                </a:solidFill>
                <a:latin typeface="Times New Roman" pitchFamily="18" charset="0"/>
                <a:cs typeface="Times New Roman" pitchFamily="18" charset="0"/>
              </a:rPr>
            </a:br>
            <a:r>
              <a:rPr lang="en-IN" sz="5100" dirty="0">
                <a:latin typeface="Times New Roman" pitchFamily="18" charset="0"/>
                <a:cs typeface="Times New Roman" pitchFamily="18" charset="0"/>
              </a:rPr>
              <a:t>a:hover {</a:t>
            </a:r>
            <a:br>
              <a:rPr lang="en-IN" sz="5100" dirty="0">
                <a:latin typeface="Times New Roman" pitchFamily="18" charset="0"/>
                <a:cs typeface="Times New Roman" pitchFamily="18" charset="0"/>
              </a:rPr>
            </a:br>
            <a:r>
              <a:rPr lang="en-IN" sz="5100" dirty="0">
                <a:latin typeface="Times New Roman" pitchFamily="18" charset="0"/>
                <a:cs typeface="Times New Roman" pitchFamily="18" charset="0"/>
              </a:rPr>
              <a:t>  </a:t>
            </a:r>
            <a:r>
              <a:rPr lang="en-IN" sz="5100" dirty="0" err="1">
                <a:latin typeface="Times New Roman" pitchFamily="18" charset="0"/>
                <a:cs typeface="Times New Roman" pitchFamily="18" charset="0"/>
              </a:rPr>
              <a:t>color</a:t>
            </a:r>
            <a:r>
              <a:rPr lang="en-IN" sz="5100" dirty="0">
                <a:latin typeface="Times New Roman" pitchFamily="18" charset="0"/>
                <a:cs typeface="Times New Roman" pitchFamily="18" charset="0"/>
              </a:rPr>
              <a:t>: #FF00FF;</a:t>
            </a:r>
            <a:br>
              <a:rPr lang="en-IN" sz="5100" dirty="0">
                <a:latin typeface="Times New Roman" pitchFamily="18" charset="0"/>
                <a:cs typeface="Times New Roman" pitchFamily="18" charset="0"/>
              </a:rPr>
            </a:br>
            <a:r>
              <a:rPr lang="en-IN" sz="5100" dirty="0">
                <a:latin typeface="Times New Roman" pitchFamily="18" charset="0"/>
                <a:cs typeface="Times New Roman" pitchFamily="18" charset="0"/>
              </a:rPr>
              <a:t>}</a:t>
            </a:r>
            <a:br>
              <a:rPr lang="en-IN" sz="5100" dirty="0">
                <a:latin typeface="Times New Roman" pitchFamily="18" charset="0"/>
                <a:cs typeface="Times New Roman" pitchFamily="18" charset="0"/>
              </a:rPr>
            </a:br>
            <a:br>
              <a:rPr lang="en-IN" sz="5100" dirty="0">
                <a:latin typeface="Times New Roman" pitchFamily="18" charset="0"/>
                <a:cs typeface="Times New Roman" pitchFamily="18" charset="0"/>
              </a:rPr>
            </a:br>
            <a:r>
              <a:rPr lang="en-IN" sz="5100" dirty="0">
                <a:solidFill>
                  <a:srgbClr val="FF0000"/>
                </a:solidFill>
                <a:latin typeface="Times New Roman" pitchFamily="18" charset="0"/>
                <a:cs typeface="Times New Roman" pitchFamily="18" charset="0"/>
              </a:rPr>
              <a:t>/* selected link */</a:t>
            </a:r>
            <a:br>
              <a:rPr lang="en-IN" sz="5100" dirty="0">
                <a:solidFill>
                  <a:srgbClr val="FF0000"/>
                </a:solidFill>
                <a:latin typeface="Times New Roman" pitchFamily="18" charset="0"/>
                <a:cs typeface="Times New Roman" pitchFamily="18" charset="0"/>
              </a:rPr>
            </a:br>
            <a:r>
              <a:rPr lang="en-IN" sz="5100" dirty="0">
                <a:latin typeface="Times New Roman" pitchFamily="18" charset="0"/>
                <a:cs typeface="Times New Roman" pitchFamily="18" charset="0"/>
              </a:rPr>
              <a:t>a:active {</a:t>
            </a:r>
            <a:br>
              <a:rPr lang="en-IN" sz="5100" dirty="0">
                <a:latin typeface="Times New Roman" pitchFamily="18" charset="0"/>
                <a:cs typeface="Times New Roman" pitchFamily="18" charset="0"/>
              </a:rPr>
            </a:br>
            <a:r>
              <a:rPr lang="en-IN" sz="5100" dirty="0">
                <a:latin typeface="Times New Roman" pitchFamily="18" charset="0"/>
                <a:cs typeface="Times New Roman" pitchFamily="18" charset="0"/>
              </a:rPr>
              <a:t>  </a:t>
            </a:r>
            <a:r>
              <a:rPr lang="en-IN" sz="5100" dirty="0" err="1">
                <a:latin typeface="Times New Roman" pitchFamily="18" charset="0"/>
                <a:cs typeface="Times New Roman" pitchFamily="18" charset="0"/>
              </a:rPr>
              <a:t>color</a:t>
            </a:r>
            <a:r>
              <a:rPr lang="en-IN" sz="5100" dirty="0">
                <a:latin typeface="Times New Roman" pitchFamily="18" charset="0"/>
                <a:cs typeface="Times New Roman" pitchFamily="18" charset="0"/>
              </a:rPr>
              <a:t>: #0000FF;</a:t>
            </a:r>
            <a:br>
              <a:rPr lang="en-IN" sz="5100" dirty="0">
                <a:latin typeface="Times New Roman" pitchFamily="18" charset="0"/>
                <a:cs typeface="Times New Roman" pitchFamily="18" charset="0"/>
              </a:rPr>
            </a:br>
            <a:r>
              <a:rPr lang="en-IN" sz="5100" dirty="0">
                <a:latin typeface="Times New Roman" pitchFamily="18" charset="0"/>
                <a:cs typeface="Times New Roman" pitchFamily="18" charset="0"/>
              </a:rPr>
              <a:t>}</a:t>
            </a:r>
          </a:p>
          <a:p>
            <a:pPr marL="0" indent="0">
              <a:buNone/>
            </a:pPr>
            <a:endParaRPr lang="en-IN" dirty="0"/>
          </a:p>
        </p:txBody>
      </p:sp>
      <p:sp>
        <p:nvSpPr>
          <p:cNvPr id="5" name="Footer Placeholder 4"/>
          <p:cNvSpPr>
            <a:spLocks noGrp="1"/>
          </p:cNvSpPr>
          <p:nvPr>
            <p:ph type="ftr" sz="quarter" idx="11"/>
          </p:nvPr>
        </p:nvSpPr>
        <p:spPr/>
        <p:txBody>
          <a:bodyPr/>
          <a:lstStyle/>
          <a:p>
            <a:r>
              <a:rPr lang="en-IN"/>
              <a:t>Department of Computer science and Engineering         CSB4301 - WEB TECHNOLOGY            </a:t>
            </a:r>
          </a:p>
        </p:txBody>
      </p:sp>
      <p:pic>
        <p:nvPicPr>
          <p:cNvPr id="6" name="Picture 5" descr="A drawing of a face&#10;&#10;Description automatically generated">
            <a:extLst>
              <a:ext uri="{FF2B5EF4-FFF2-40B4-BE49-F238E27FC236}">
                <a16:creationId xmlns:a16="http://schemas.microsoft.com/office/drawing/2014/main" id="{3B5C76A8-1BA3-4339-A20B-AFA735DE934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1275" y="6363264"/>
            <a:ext cx="1462088" cy="358211"/>
          </a:xfrm>
          <a:prstGeom prst="rect">
            <a:avLst/>
          </a:prstGeom>
        </p:spPr>
      </p:pic>
      <p:sp>
        <p:nvSpPr>
          <p:cNvPr id="2" name="Slide Number Placeholder 1"/>
          <p:cNvSpPr>
            <a:spLocks noGrp="1"/>
          </p:cNvSpPr>
          <p:nvPr>
            <p:ph type="sldNum" sz="quarter" idx="12"/>
          </p:nvPr>
        </p:nvSpPr>
        <p:spPr/>
        <p:txBody>
          <a:bodyPr/>
          <a:lstStyle/>
          <a:p>
            <a:fld id="{8BA4E876-1E2A-41C4-BFA0-7D60E841BEBF}" type="slidenum">
              <a:rPr lang="en-IN" smtClean="0"/>
              <a:t>8</a:t>
            </a:fld>
            <a:endParaRPr lang="en-IN"/>
          </a:p>
        </p:txBody>
      </p:sp>
    </p:spTree>
    <p:extLst>
      <p:ext uri="{BB962C8B-B14F-4D97-AF65-F5344CB8AC3E}">
        <p14:creationId xmlns:p14="http://schemas.microsoft.com/office/powerpoint/2010/main" val="1297436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F2C8F13C-524C-46E4-85F8-DF6ECBA33C37}"/>
              </a:ext>
            </a:extLst>
          </p:cNvPr>
          <p:cNvSpPr>
            <a:spLocks noGrp="1"/>
          </p:cNvSpPr>
          <p:nvPr>
            <p:ph type="ftr" sz="quarter" idx="11"/>
          </p:nvPr>
        </p:nvSpPr>
        <p:spPr/>
        <p:txBody>
          <a:bodyPr/>
          <a:lstStyle/>
          <a:p>
            <a:r>
              <a:rPr lang="en-IN"/>
              <a:t>Department of Computer science and Engineering         CSB4301 - WEB TECHNOLOGY            </a:t>
            </a:r>
          </a:p>
        </p:txBody>
      </p:sp>
      <p:sp>
        <p:nvSpPr>
          <p:cNvPr id="5" name="Slide Number Placeholder 4">
            <a:extLst>
              <a:ext uri="{FF2B5EF4-FFF2-40B4-BE49-F238E27FC236}">
                <a16:creationId xmlns:a16="http://schemas.microsoft.com/office/drawing/2014/main" id="{E715F978-20BA-45BB-B514-2BB2643649DA}"/>
              </a:ext>
            </a:extLst>
          </p:cNvPr>
          <p:cNvSpPr>
            <a:spLocks noGrp="1"/>
          </p:cNvSpPr>
          <p:nvPr>
            <p:ph type="sldNum" sz="quarter" idx="12"/>
          </p:nvPr>
        </p:nvSpPr>
        <p:spPr/>
        <p:txBody>
          <a:bodyPr/>
          <a:lstStyle/>
          <a:p>
            <a:fld id="{8BA4E876-1E2A-41C4-BFA0-7D60E841BEBF}" type="slidenum">
              <a:rPr lang="en-IN" smtClean="0"/>
              <a:t>9</a:t>
            </a:fld>
            <a:endParaRPr lang="en-IN"/>
          </a:p>
        </p:txBody>
      </p:sp>
      <p:sp>
        <p:nvSpPr>
          <p:cNvPr id="7" name="TextBox 6">
            <a:extLst>
              <a:ext uri="{FF2B5EF4-FFF2-40B4-BE49-F238E27FC236}">
                <a16:creationId xmlns:a16="http://schemas.microsoft.com/office/drawing/2014/main" id="{C519A436-E960-4F90-B759-90DF9A9E6CA1}"/>
              </a:ext>
            </a:extLst>
          </p:cNvPr>
          <p:cNvSpPr txBox="1"/>
          <p:nvPr/>
        </p:nvSpPr>
        <p:spPr>
          <a:xfrm>
            <a:off x="800100" y="58846"/>
            <a:ext cx="4000500" cy="6740307"/>
          </a:xfrm>
          <a:prstGeom prst="rect">
            <a:avLst/>
          </a:prstGeom>
          <a:noFill/>
        </p:spPr>
        <p:txBody>
          <a:bodyPr wrap="square">
            <a:spAutoFit/>
          </a:bodyPr>
          <a:lstStyle/>
          <a:p>
            <a:r>
              <a:rPr lang="en-IN" dirty="0"/>
              <a:t>&lt;!DOCTYPE html&gt;</a:t>
            </a:r>
          </a:p>
          <a:p>
            <a:r>
              <a:rPr lang="en-IN" dirty="0"/>
              <a:t>&lt;html&gt;</a:t>
            </a:r>
          </a:p>
          <a:p>
            <a:r>
              <a:rPr lang="en-IN" dirty="0"/>
              <a:t>&lt;head&gt;</a:t>
            </a:r>
          </a:p>
          <a:p>
            <a:r>
              <a:rPr lang="en-IN" dirty="0"/>
              <a:t>&lt;style&gt;</a:t>
            </a:r>
          </a:p>
          <a:p>
            <a:r>
              <a:rPr lang="en-IN" dirty="0"/>
              <a:t>/* unvisited link */</a:t>
            </a:r>
          </a:p>
          <a:p>
            <a:r>
              <a:rPr lang="en-IN" dirty="0"/>
              <a:t>a:link {</a:t>
            </a:r>
          </a:p>
          <a:p>
            <a:r>
              <a:rPr lang="en-IN" dirty="0"/>
              <a:t>  </a:t>
            </a:r>
            <a:r>
              <a:rPr lang="en-IN" dirty="0" err="1"/>
              <a:t>color</a:t>
            </a:r>
            <a:r>
              <a:rPr lang="en-IN" dirty="0"/>
              <a:t>: black;</a:t>
            </a:r>
          </a:p>
          <a:p>
            <a:r>
              <a:rPr lang="en-IN" dirty="0"/>
              <a:t>}</a:t>
            </a:r>
          </a:p>
          <a:p>
            <a:endParaRPr lang="en-IN" dirty="0"/>
          </a:p>
          <a:p>
            <a:r>
              <a:rPr lang="en-IN" dirty="0"/>
              <a:t>/* visited link */</a:t>
            </a:r>
          </a:p>
          <a:p>
            <a:r>
              <a:rPr lang="en-IN" dirty="0"/>
              <a:t>a:visited {</a:t>
            </a:r>
          </a:p>
          <a:p>
            <a:r>
              <a:rPr lang="en-IN" dirty="0"/>
              <a:t>  </a:t>
            </a:r>
            <a:r>
              <a:rPr lang="en-IN" dirty="0" err="1"/>
              <a:t>color</a:t>
            </a:r>
            <a:r>
              <a:rPr lang="en-IN" dirty="0"/>
              <a:t>: green;</a:t>
            </a:r>
          </a:p>
          <a:p>
            <a:r>
              <a:rPr lang="en-IN" dirty="0"/>
              <a:t>}</a:t>
            </a:r>
          </a:p>
          <a:p>
            <a:endParaRPr lang="en-IN" dirty="0"/>
          </a:p>
          <a:p>
            <a:r>
              <a:rPr lang="en-IN" dirty="0"/>
              <a:t>/* mouse over link */</a:t>
            </a:r>
          </a:p>
          <a:p>
            <a:r>
              <a:rPr lang="en-IN" dirty="0"/>
              <a:t>a:hover {</a:t>
            </a:r>
          </a:p>
          <a:p>
            <a:r>
              <a:rPr lang="en-IN" dirty="0"/>
              <a:t>  </a:t>
            </a:r>
            <a:r>
              <a:rPr lang="en-IN" dirty="0" err="1"/>
              <a:t>color</a:t>
            </a:r>
            <a:r>
              <a:rPr lang="en-IN" dirty="0"/>
              <a:t>: </a:t>
            </a:r>
            <a:r>
              <a:rPr lang="en-IN" dirty="0" err="1"/>
              <a:t>hotpink</a:t>
            </a:r>
            <a:r>
              <a:rPr lang="en-IN" dirty="0"/>
              <a:t>;</a:t>
            </a:r>
          </a:p>
          <a:p>
            <a:r>
              <a:rPr lang="en-IN" dirty="0"/>
              <a:t>}</a:t>
            </a:r>
          </a:p>
          <a:p>
            <a:endParaRPr lang="en-IN" dirty="0"/>
          </a:p>
          <a:p>
            <a:r>
              <a:rPr lang="en-IN" dirty="0"/>
              <a:t>/* selected link */</a:t>
            </a:r>
          </a:p>
          <a:p>
            <a:r>
              <a:rPr lang="en-IN" dirty="0"/>
              <a:t>a:active {</a:t>
            </a:r>
          </a:p>
          <a:p>
            <a:r>
              <a:rPr lang="en-IN" dirty="0"/>
              <a:t>  </a:t>
            </a:r>
            <a:r>
              <a:rPr lang="en-IN" dirty="0" err="1"/>
              <a:t>color</a:t>
            </a:r>
            <a:r>
              <a:rPr lang="en-IN" dirty="0"/>
              <a:t>: blue;</a:t>
            </a:r>
          </a:p>
          <a:p>
            <a:r>
              <a:rPr lang="en-IN" dirty="0"/>
              <a:t>}</a:t>
            </a:r>
          </a:p>
          <a:p>
            <a:r>
              <a:rPr lang="en-IN" dirty="0"/>
              <a:t>&lt;/style&gt;</a:t>
            </a:r>
          </a:p>
        </p:txBody>
      </p:sp>
      <p:sp>
        <p:nvSpPr>
          <p:cNvPr id="9" name="TextBox 8">
            <a:extLst>
              <a:ext uri="{FF2B5EF4-FFF2-40B4-BE49-F238E27FC236}">
                <a16:creationId xmlns:a16="http://schemas.microsoft.com/office/drawing/2014/main" id="{C25D292C-DD29-4ED2-8B49-46EAD6353E7D}"/>
              </a:ext>
            </a:extLst>
          </p:cNvPr>
          <p:cNvSpPr txBox="1"/>
          <p:nvPr/>
        </p:nvSpPr>
        <p:spPr>
          <a:xfrm>
            <a:off x="5429250" y="448866"/>
            <a:ext cx="6096000" cy="2585323"/>
          </a:xfrm>
          <a:prstGeom prst="rect">
            <a:avLst/>
          </a:prstGeom>
          <a:noFill/>
        </p:spPr>
        <p:txBody>
          <a:bodyPr wrap="square">
            <a:spAutoFit/>
          </a:bodyPr>
          <a:lstStyle/>
          <a:p>
            <a:r>
              <a:rPr lang="en-US" dirty="0"/>
              <a:t>&lt;/head&gt;</a:t>
            </a:r>
          </a:p>
          <a:p>
            <a:r>
              <a:rPr lang="en-US" dirty="0"/>
              <a:t>&lt;body&gt;</a:t>
            </a:r>
          </a:p>
          <a:p>
            <a:endParaRPr lang="en-US" dirty="0"/>
          </a:p>
          <a:p>
            <a:r>
              <a:rPr lang="en-US" dirty="0"/>
              <a:t>&lt;h2&gt;CSS Links&lt;/h2&gt;</a:t>
            </a:r>
          </a:p>
          <a:p>
            <a:r>
              <a:rPr lang="en-US" dirty="0"/>
              <a:t>&lt;p&gt;&lt;b&gt;&lt;a </a:t>
            </a:r>
            <a:r>
              <a:rPr lang="en-US" dirty="0" err="1"/>
              <a:t>href</a:t>
            </a:r>
            <a:r>
              <a:rPr lang="en-US" dirty="0"/>
              <a:t>="myfirst.html" target="_blank"&gt;This is a link&lt;/a&gt;&lt;/b&gt;&lt;/p&gt;</a:t>
            </a:r>
          </a:p>
          <a:p>
            <a:endParaRPr lang="en-US" dirty="0"/>
          </a:p>
          <a:p>
            <a:r>
              <a:rPr lang="en-US" dirty="0"/>
              <a:t>&lt;/body&gt;</a:t>
            </a:r>
          </a:p>
          <a:p>
            <a:r>
              <a:rPr lang="en-US" dirty="0"/>
              <a:t>&lt;/html&gt;</a:t>
            </a:r>
          </a:p>
        </p:txBody>
      </p:sp>
    </p:spTree>
    <p:extLst>
      <p:ext uri="{BB962C8B-B14F-4D97-AF65-F5344CB8AC3E}">
        <p14:creationId xmlns:p14="http://schemas.microsoft.com/office/powerpoint/2010/main" val="30505933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60A39FED5B493047A4A44D29CC209A4D" ma:contentTypeVersion="6" ma:contentTypeDescription="Create a new document." ma:contentTypeScope="" ma:versionID="6997be9b8a2d991ee02f343060fde50b">
  <xsd:schema xmlns:xsd="http://www.w3.org/2001/XMLSchema" xmlns:xs="http://www.w3.org/2001/XMLSchema" xmlns:p="http://schemas.microsoft.com/office/2006/metadata/properties" xmlns:ns2="9a5db21a-d35a-46ce-8c5f-f5d5fc28f889" targetNamespace="http://schemas.microsoft.com/office/2006/metadata/properties" ma:root="true" ma:fieldsID="e472c8126b90682841e80bac351e7dd9" ns2:_="">
    <xsd:import namespace="9a5db21a-d35a-46ce-8c5f-f5d5fc28f889"/>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a5db21a-d35a-46ce-8c5f-f5d5fc28f88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C5FCC42-BFAC-497C-B76C-970814D3F197}">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32D6063F-ECF1-46DC-A470-C0CD602C6EBF}">
  <ds:schemaRefs>
    <ds:schemaRef ds:uri="http://schemas.microsoft.com/sharepoint/v3/contenttype/forms"/>
  </ds:schemaRefs>
</ds:datastoreItem>
</file>

<file path=customXml/itemProps3.xml><?xml version="1.0" encoding="utf-8"?>
<ds:datastoreItem xmlns:ds="http://schemas.openxmlformats.org/officeDocument/2006/customXml" ds:itemID="{62AFC7AC-FE67-49B7-B6B5-8E2236FC64C3}"/>
</file>

<file path=docProps/app.xml><?xml version="1.0" encoding="utf-8"?>
<Properties xmlns="http://schemas.openxmlformats.org/officeDocument/2006/extended-properties" xmlns:vt="http://schemas.openxmlformats.org/officeDocument/2006/docPropsVTypes">
  <TotalTime>1535</TotalTime>
  <Words>2628</Words>
  <Application>Microsoft Office PowerPoint</Application>
  <PresentationFormat>Widescreen</PresentationFormat>
  <Paragraphs>371</Paragraphs>
  <Slides>31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31</vt:i4>
      </vt:variant>
    </vt:vector>
  </HeadingPairs>
  <TitlesOfParts>
    <vt:vector size="36" baseType="lpstr">
      <vt:lpstr>Arial</vt:lpstr>
      <vt:lpstr>Calibri</vt:lpstr>
      <vt:lpstr>Calibri Light</vt:lpstr>
      <vt:lpstr>Times New Roman</vt:lpstr>
      <vt:lpstr>Office Theme</vt:lpstr>
      <vt:lpstr>PowerPoint Presentation</vt:lpstr>
      <vt:lpstr>Lecture 7 - CSS Box Model</vt:lpstr>
      <vt:lpstr>CSS Box Model</vt:lpstr>
      <vt:lpstr>PowerPoint Presentation</vt:lpstr>
      <vt:lpstr>CSS Box Model</vt:lpstr>
      <vt:lpstr>CSS Box Model</vt:lpstr>
      <vt:lpstr>CSS Pseudo-classes </vt:lpstr>
      <vt:lpstr>Anchor Pseudo-classes</vt:lpstr>
      <vt:lpstr>PowerPoint Presentation</vt:lpstr>
      <vt:lpstr>CSS Pseudo-classes</vt:lpstr>
      <vt:lpstr>PowerPoint Presentation</vt:lpstr>
      <vt:lpstr>CSS Pseudo-classes</vt:lpstr>
      <vt:lpstr>CSS Pseudo-classes.. (Cont…)</vt:lpstr>
      <vt:lpstr>CSS - The :first-child Pseudo-class</vt:lpstr>
      <vt:lpstr>CSS - The :first-child Pseudo-class</vt:lpstr>
      <vt:lpstr>CSS - The :first-child Pseudo-class</vt:lpstr>
      <vt:lpstr>i:first-child Pseudo-class</vt:lpstr>
      <vt:lpstr>i:first-child Pseudo-class</vt:lpstr>
      <vt:lpstr>i:first-child Pseudo-class</vt:lpstr>
      <vt:lpstr>CSS - The :lang Pseudo-class</vt:lpstr>
      <vt:lpstr>What are Pseudo-Elements?</vt:lpstr>
      <vt:lpstr>What are Pseudo-Elements?</vt:lpstr>
      <vt:lpstr>What are Pseudo-Elements?</vt:lpstr>
      <vt:lpstr>Notice the double colon notation</vt:lpstr>
      <vt:lpstr>The ::first-letter Pseudo-element</vt:lpstr>
      <vt:lpstr>The ::first-letter Pseudo-element</vt:lpstr>
      <vt:lpstr>The ::first-letter Pseudo-element</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THANGAKUMAR J</dc:creator>
  <cp:lastModifiedBy>Muthukumaran M</cp:lastModifiedBy>
  <cp:revision>138</cp:revision>
  <dcterms:created xsi:type="dcterms:W3CDTF">2020-06-15T12:13:30Z</dcterms:created>
  <dcterms:modified xsi:type="dcterms:W3CDTF">2021-07-26T05:18:56Z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0x01010060A39FED5B493047A4A44D29CC209A4D</vt:lpwstr>
  </property>
</Properties>
</file>