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handoutMasterIdLst>
    <p:handoutMasterId r:id="rId25"/>
  </p:handoutMasterIdLst>
  <p:sldIdLst>
    <p:sldId id="256" r:id="rId5"/>
    <p:sldId id="371" r:id="rId6"/>
    <p:sldId id="372" r:id="rId7"/>
    <p:sldId id="373" r:id="rId8"/>
    <p:sldId id="374" r:id="rId9"/>
    <p:sldId id="375" r:id="rId10"/>
    <p:sldId id="376" r:id="rId11"/>
    <p:sldId id="323" r:id="rId12"/>
    <p:sldId id="348" r:id="rId13"/>
    <p:sldId id="350" r:id="rId14"/>
    <p:sldId id="351" r:id="rId15"/>
    <p:sldId id="349" r:id="rId16"/>
    <p:sldId id="352" r:id="rId17"/>
    <p:sldId id="353" r:id="rId18"/>
    <p:sldId id="354" r:id="rId19"/>
    <p:sldId id="355" r:id="rId20"/>
    <p:sldId id="356" r:id="rId21"/>
    <p:sldId id="357" r:id="rId22"/>
    <p:sldId id="3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28-07-2021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28-07-2021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28-07-2021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28-07-2021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28-07-2021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28-07-2021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28-07-2021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28-07-2021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28-07-2021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28-07-2021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28-07-2021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28-07-2021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28-07-2021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28-07-2021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400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03031" y="140677"/>
            <a:ext cx="10515600" cy="846626"/>
          </a:xfrm>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sz="half" idx="1"/>
          </p:nvPr>
        </p:nvSpPr>
        <p:spPr>
          <a:xfrm>
            <a:off x="769961" y="1375249"/>
            <a:ext cx="5181600" cy="4814536"/>
          </a:xfrm>
        </p:spPr>
        <p:txBody>
          <a:bodyPr>
            <a:normAutofit fontScale="25000" lnSpcReduction="20000"/>
          </a:bodyPr>
          <a:lstStyle/>
          <a:p>
            <a:pPr marL="0" indent="0">
              <a:buNone/>
            </a:pPr>
            <a:endParaRPr lang="en-IN" dirty="0"/>
          </a:p>
          <a:p>
            <a:pPr marL="0" indent="0">
              <a:buNone/>
            </a:pPr>
            <a:r>
              <a:rPr lang="en-IN" sz="9600" dirty="0">
                <a:latin typeface="Times New Roman" pitchFamily="18" charset="0"/>
                <a:cs typeface="Times New Roman" pitchFamily="18" charset="0"/>
              </a:rPr>
              <a:t>&lt;!DOCTYPE html&gt;</a:t>
            </a:r>
          </a:p>
          <a:p>
            <a:pPr marL="0" indent="0">
              <a:buNone/>
            </a:pPr>
            <a:r>
              <a:rPr lang="en-IN" sz="9600" dirty="0">
                <a:latin typeface="Times New Roman" pitchFamily="18" charset="0"/>
                <a:cs typeface="Times New Roman" pitchFamily="18" charset="0"/>
              </a:rPr>
              <a:t>&lt;html&gt;</a:t>
            </a:r>
          </a:p>
          <a:p>
            <a:pPr marL="0" indent="0">
              <a:buNone/>
            </a:pPr>
            <a:r>
              <a:rPr lang="en-IN" sz="9600" dirty="0">
                <a:latin typeface="Times New Roman" pitchFamily="18" charset="0"/>
                <a:cs typeface="Times New Roman" pitchFamily="18" charset="0"/>
              </a:rPr>
              <a:t>&lt;head&gt;</a:t>
            </a:r>
          </a:p>
          <a:p>
            <a:pPr marL="0" indent="0">
              <a:buNone/>
            </a:pPr>
            <a:r>
              <a:rPr lang="en-IN" sz="9600" dirty="0">
                <a:latin typeface="Times New Roman" pitchFamily="18" charset="0"/>
                <a:cs typeface="Times New Roman" pitchFamily="18" charset="0"/>
              </a:rPr>
              <a:t>&lt;style&gt;</a:t>
            </a:r>
          </a:p>
          <a:p>
            <a:pPr marL="0" indent="0">
              <a:buNone/>
            </a:pPr>
            <a:r>
              <a:rPr lang="en-IN" sz="9600" dirty="0" err="1">
                <a:latin typeface="Times New Roman" pitchFamily="18" charset="0"/>
                <a:cs typeface="Times New Roman" pitchFamily="18" charset="0"/>
              </a:rPr>
              <a:t>div.static</a:t>
            </a:r>
            <a:r>
              <a:rPr lang="en-IN" sz="9600" dirty="0">
                <a:latin typeface="Times New Roman" pitchFamily="18" charset="0"/>
                <a:cs typeface="Times New Roman" pitchFamily="18" charset="0"/>
              </a:rPr>
              <a:t> {</a:t>
            </a:r>
          </a:p>
          <a:p>
            <a:pPr marL="0" indent="0">
              <a:buNone/>
            </a:pPr>
            <a:r>
              <a:rPr lang="en-IN" sz="9600" dirty="0">
                <a:latin typeface="Times New Roman" pitchFamily="18" charset="0"/>
                <a:cs typeface="Times New Roman" pitchFamily="18" charset="0"/>
              </a:rPr>
              <a:t>  position: static;</a:t>
            </a:r>
          </a:p>
          <a:p>
            <a:pPr marL="0" indent="0">
              <a:buNone/>
            </a:pPr>
            <a:r>
              <a:rPr lang="en-IN" sz="9600" dirty="0">
                <a:latin typeface="Times New Roman" pitchFamily="18" charset="0"/>
                <a:cs typeface="Times New Roman" pitchFamily="18" charset="0"/>
              </a:rPr>
              <a:t>  border: 3px solid #73AD21;</a:t>
            </a:r>
          </a:p>
          <a:p>
            <a:pPr marL="0" indent="0">
              <a:buNone/>
            </a:pPr>
            <a:r>
              <a:rPr lang="en-IN" sz="9600" dirty="0">
                <a:latin typeface="Times New Roman" pitchFamily="18" charset="0"/>
                <a:cs typeface="Times New Roman" pitchFamily="18" charset="0"/>
              </a:rPr>
              <a:t>}</a:t>
            </a:r>
          </a:p>
          <a:p>
            <a:pPr marL="0" indent="0">
              <a:buNone/>
            </a:pPr>
            <a:r>
              <a:rPr lang="en-IN" sz="9600" dirty="0">
                <a:latin typeface="Times New Roman" pitchFamily="18" charset="0"/>
                <a:cs typeface="Times New Roman" pitchFamily="18" charset="0"/>
              </a:rPr>
              <a:t>&lt;/style&gt;</a:t>
            </a:r>
          </a:p>
          <a:p>
            <a:pPr marL="0" indent="0">
              <a:buNone/>
            </a:pPr>
            <a:r>
              <a:rPr lang="en-IN" sz="9600" dirty="0">
                <a:latin typeface="Times New Roman" pitchFamily="18" charset="0"/>
                <a:cs typeface="Times New Roman" pitchFamily="18" charset="0"/>
              </a:rPr>
              <a:t>&lt;/head&gt;</a:t>
            </a:r>
          </a:p>
          <a:p>
            <a:pPr marL="0" indent="0">
              <a:buNone/>
            </a:pPr>
            <a:r>
              <a:rPr lang="en-IN" sz="9600" dirty="0">
                <a:latin typeface="Times New Roman" pitchFamily="18" charset="0"/>
                <a:cs typeface="Times New Roman" pitchFamily="18" charset="0"/>
              </a:rPr>
              <a:t>&lt;body&gt;</a:t>
            </a:r>
          </a:p>
          <a:p>
            <a:pPr marL="0" indent="0">
              <a:buNone/>
            </a:pPr>
            <a:endParaRPr lang="en-IN" sz="9600" dirty="0"/>
          </a:p>
          <a:p>
            <a:pPr marL="0" indent="0">
              <a:buNone/>
            </a:pPr>
            <a:endParaRPr lang="en-IN" sz="9600" dirty="0"/>
          </a:p>
          <a:p>
            <a:pPr marL="0" indent="0">
              <a:buNone/>
            </a:pPr>
            <a:r>
              <a:rPr lang="en-IN" dirty="0"/>
              <a:t>&lt;/html&gt;</a:t>
            </a:r>
          </a:p>
        </p:txBody>
      </p:sp>
      <p:sp>
        <p:nvSpPr>
          <p:cNvPr id="3" name="Content Placeholder 2"/>
          <p:cNvSpPr>
            <a:spLocks noGrp="1"/>
          </p:cNvSpPr>
          <p:nvPr>
            <p:ph sz="half" idx="2"/>
          </p:nvPr>
        </p:nvSpPr>
        <p:spPr>
          <a:xfrm>
            <a:off x="6103961" y="937846"/>
            <a:ext cx="6088039" cy="5310553"/>
          </a:xfrm>
        </p:spPr>
        <p:txBody>
          <a:bodyPr>
            <a:noAutofit/>
          </a:bodyPr>
          <a:lstStyle/>
          <a:p>
            <a:pPr marL="0" indent="0">
              <a:lnSpc>
                <a:spcPct val="150000"/>
              </a:lnSpc>
              <a:buNone/>
            </a:pPr>
            <a:r>
              <a:rPr lang="en-IN" sz="2400" dirty="0">
                <a:latin typeface="Times New Roman" pitchFamily="18" charset="0"/>
                <a:cs typeface="Times New Roman" pitchFamily="18" charset="0"/>
              </a:rPr>
              <a:t>&lt;h2&gt;position: static;&lt;/h2&gt;</a:t>
            </a:r>
          </a:p>
          <a:p>
            <a:pPr marL="0" indent="0">
              <a:lnSpc>
                <a:spcPct val="150000"/>
              </a:lnSpc>
              <a:buNone/>
            </a:pPr>
            <a:r>
              <a:rPr lang="en-IN" sz="2400" dirty="0">
                <a:latin typeface="Times New Roman" pitchFamily="18" charset="0"/>
                <a:cs typeface="Times New Roman" pitchFamily="18" charset="0"/>
              </a:rPr>
              <a:t>&lt;p&gt;An element with position: static; is not positioned in any special way; it is </a:t>
            </a:r>
          </a:p>
          <a:p>
            <a:pPr marL="0" indent="0">
              <a:lnSpc>
                <a:spcPct val="150000"/>
              </a:lnSpc>
              <a:buNone/>
            </a:pPr>
            <a:r>
              <a:rPr lang="en-IN" sz="2400" dirty="0">
                <a:latin typeface="Times New Roman" pitchFamily="18" charset="0"/>
                <a:cs typeface="Times New Roman" pitchFamily="18" charset="0"/>
              </a:rPr>
              <a:t>always positioned according to the normal flow of the page:&lt;/p&gt;</a:t>
            </a:r>
          </a:p>
          <a:p>
            <a:pPr marL="0" indent="0">
              <a:lnSpc>
                <a:spcPct val="150000"/>
              </a:lnSpc>
              <a:buNone/>
            </a:pPr>
            <a:r>
              <a:rPr lang="en-IN" sz="2400" dirty="0">
                <a:latin typeface="Times New Roman" pitchFamily="18" charset="0"/>
                <a:cs typeface="Times New Roman" pitchFamily="18" charset="0"/>
              </a:rPr>
              <a:t>&lt;div class="static"&gt;</a:t>
            </a:r>
          </a:p>
          <a:p>
            <a:pPr marL="0" indent="0">
              <a:lnSpc>
                <a:spcPct val="150000"/>
              </a:lnSpc>
              <a:buNone/>
            </a:pPr>
            <a:r>
              <a:rPr lang="en-IN" sz="2400" dirty="0">
                <a:latin typeface="Times New Roman" pitchFamily="18" charset="0"/>
                <a:cs typeface="Times New Roman" pitchFamily="18" charset="0"/>
              </a:rPr>
              <a:t>  This div element has position: static;</a:t>
            </a:r>
          </a:p>
          <a:p>
            <a:pPr marL="0" indent="0">
              <a:lnSpc>
                <a:spcPct val="150000"/>
              </a:lnSpc>
              <a:buNone/>
            </a:pPr>
            <a:r>
              <a:rPr lang="en-IN" sz="2400" dirty="0">
                <a:latin typeface="Times New Roman" pitchFamily="18" charset="0"/>
                <a:cs typeface="Times New Roman" pitchFamily="18" charset="0"/>
              </a:rPr>
              <a:t>&lt;/div&gt;    &lt;/body&gt;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10</a:t>
            </a:fld>
            <a:endParaRPr lang="en-IN"/>
          </a:p>
        </p:txBody>
      </p:sp>
    </p:spTree>
    <p:extLst>
      <p:ext uri="{BB962C8B-B14F-4D97-AF65-F5344CB8AC3E}">
        <p14:creationId xmlns:p14="http://schemas.microsoft.com/office/powerpoint/2010/main" val="4039226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862" y="1615220"/>
            <a:ext cx="8323384" cy="2780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8BA4E876-1E2A-41C4-BFA0-7D60E841BEBF}" type="slidenum">
              <a:rPr lang="en-IN" smtClean="0"/>
              <a:t>11</a:t>
            </a:fld>
            <a:endParaRPr lang="en-IN"/>
          </a:p>
        </p:txBody>
      </p:sp>
    </p:spTree>
    <p:extLst>
      <p:ext uri="{BB962C8B-B14F-4D97-AF65-F5344CB8AC3E}">
        <p14:creationId xmlns:p14="http://schemas.microsoft.com/office/powerpoint/2010/main" val="2185432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7862" y="457200"/>
            <a:ext cx="10515600" cy="600442"/>
          </a:xfrm>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922319" y="1334306"/>
            <a:ext cx="10515600" cy="4834482"/>
          </a:xfrm>
        </p:spPr>
        <p:txBody>
          <a:bodyPr>
            <a:normAutofit/>
          </a:bodyPr>
          <a:lstStyle/>
          <a:p>
            <a:pPr marL="0" indent="0">
              <a:lnSpc>
                <a:spcPct val="150000"/>
              </a:lnSpc>
              <a:buNone/>
            </a:pPr>
            <a:r>
              <a:rPr lang="en-IN" sz="2400" b="1" dirty="0">
                <a:latin typeface="Times New Roman" pitchFamily="18" charset="0"/>
                <a:cs typeface="Times New Roman" pitchFamily="18" charset="0"/>
              </a:rPr>
              <a:t>position: relative;</a:t>
            </a:r>
          </a:p>
          <a:p>
            <a:pPr>
              <a:lnSpc>
                <a:spcPct val="150000"/>
              </a:lnSpc>
            </a:pPr>
            <a:r>
              <a:rPr lang="en-IN" sz="2400" dirty="0">
                <a:latin typeface="Times New Roman" pitchFamily="18" charset="0"/>
                <a:cs typeface="Times New Roman" pitchFamily="18" charset="0"/>
              </a:rPr>
              <a:t>An element with position: relative; is positioned relative to its normal position.</a:t>
            </a:r>
          </a:p>
          <a:p>
            <a:pPr>
              <a:lnSpc>
                <a:spcPct val="150000"/>
              </a:lnSpc>
            </a:pPr>
            <a:r>
              <a:rPr lang="en-IN" sz="2400" dirty="0">
                <a:latin typeface="Times New Roman" pitchFamily="18" charset="0"/>
                <a:cs typeface="Times New Roman" pitchFamily="18" charset="0"/>
              </a:rPr>
              <a:t>Setting the top, right, bottom, and left properties of a relatively-positioned element will cause it to be adjusted away from its normal position. Other content will not be adjusted to fit into any gap left by the element.</a:t>
            </a:r>
          </a:p>
          <a:p>
            <a:pPr>
              <a:lnSpc>
                <a:spcPct val="150000"/>
              </a:lnSpc>
            </a:pPr>
            <a:r>
              <a:rPr lang="en-IN" sz="2400" dirty="0">
                <a:latin typeface="Times New Roman" pitchFamily="18" charset="0"/>
                <a:cs typeface="Times New Roman" pitchFamily="18" charset="0"/>
              </a:rPr>
              <a:t>This &lt;div&gt; element has position: relative;</a:t>
            </a:r>
          </a:p>
          <a:p>
            <a:pPr>
              <a:lnSpc>
                <a:spcPct val="150000"/>
              </a:lnSpc>
            </a:pPr>
            <a:r>
              <a:rPr lang="en-IN" sz="2400" dirty="0">
                <a:latin typeface="Times New Roman" pitchFamily="18" charset="0"/>
                <a:cs typeface="Times New Roman" pitchFamily="18" charset="0"/>
              </a:rPr>
              <a:t>Here is the CSS that is used:</a:t>
            </a:r>
          </a:p>
          <a:p>
            <a:pPr marL="0" indent="0">
              <a:buNone/>
            </a:pPr>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12</a:t>
            </a:fld>
            <a:endParaRPr lang="en-IN"/>
          </a:p>
        </p:txBody>
      </p:sp>
    </p:spTree>
    <p:extLst>
      <p:ext uri="{BB962C8B-B14F-4D97-AF65-F5344CB8AC3E}">
        <p14:creationId xmlns:p14="http://schemas.microsoft.com/office/powerpoint/2010/main" val="1679101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922319" y="1334306"/>
            <a:ext cx="10515600" cy="4834482"/>
          </a:xfrm>
        </p:spPr>
        <p:txBody>
          <a:bodyPr>
            <a:normAutofit/>
          </a:bodyPr>
          <a:lstStyle/>
          <a:p>
            <a:pPr marL="0" indent="0">
              <a:lnSpc>
                <a:spcPct val="150000"/>
              </a:lnSpc>
              <a:buNone/>
            </a:pPr>
            <a:r>
              <a:rPr lang="en-IN" sz="2400" dirty="0">
                <a:latin typeface="Times New Roman" pitchFamily="18" charset="0"/>
                <a:cs typeface="Times New Roman" pitchFamily="18" charset="0"/>
              </a:rPr>
              <a:t>position: relative;</a:t>
            </a:r>
          </a:p>
          <a:p>
            <a:pPr marL="0" indent="0">
              <a:lnSpc>
                <a:spcPct val="150000"/>
              </a:lnSpc>
              <a:buNone/>
            </a:pPr>
            <a:r>
              <a:rPr lang="en-IN" sz="2400" dirty="0">
                <a:latin typeface="Times New Roman" pitchFamily="18" charset="0"/>
                <a:cs typeface="Times New Roman" pitchFamily="18" charset="0"/>
              </a:rPr>
              <a:t>Example</a:t>
            </a:r>
          </a:p>
          <a:p>
            <a:pPr>
              <a:lnSpc>
                <a:spcPct val="150000"/>
              </a:lnSpc>
            </a:pPr>
            <a:r>
              <a:rPr lang="en-IN" sz="2400" dirty="0" err="1">
                <a:latin typeface="Times New Roman" pitchFamily="18" charset="0"/>
                <a:cs typeface="Times New Roman" pitchFamily="18" charset="0"/>
              </a:rPr>
              <a:t>div.relative</a:t>
            </a:r>
            <a:r>
              <a:rPr lang="en-IN" sz="2400" dirty="0">
                <a:latin typeface="Times New Roman" pitchFamily="18" charset="0"/>
                <a:cs typeface="Times New Roman" pitchFamily="18" charset="0"/>
              </a:rPr>
              <a:t> {</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position: relative;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left: 30px;</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border: 3px solid #73AD21;</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13</a:t>
            </a:fld>
            <a:endParaRPr lang="en-IN"/>
          </a:p>
        </p:txBody>
      </p:sp>
    </p:spTree>
    <p:extLst>
      <p:ext uri="{BB962C8B-B14F-4D97-AF65-F5344CB8AC3E}">
        <p14:creationId xmlns:p14="http://schemas.microsoft.com/office/powerpoint/2010/main" val="2238113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922319" y="1334306"/>
            <a:ext cx="10515600" cy="4834482"/>
          </a:xfrm>
        </p:spPr>
        <p:txBody>
          <a:bodyPr>
            <a:normAutofit/>
          </a:bodyPr>
          <a:lstStyle/>
          <a:p>
            <a:pPr marL="0" indent="0">
              <a:lnSpc>
                <a:spcPct val="150000"/>
              </a:lnSpc>
              <a:buNone/>
            </a:pPr>
            <a:r>
              <a:rPr lang="en-IN" sz="2400" dirty="0">
                <a:latin typeface="Times New Roman" pitchFamily="18" charset="0"/>
                <a:cs typeface="Times New Roman" pitchFamily="18" charset="0"/>
              </a:rPr>
              <a:t>position: fixed;</a:t>
            </a:r>
          </a:p>
          <a:p>
            <a:pPr>
              <a:lnSpc>
                <a:spcPct val="150000"/>
              </a:lnSpc>
            </a:pPr>
            <a:r>
              <a:rPr lang="en-IN" sz="2400" dirty="0">
                <a:latin typeface="Times New Roman" pitchFamily="18" charset="0"/>
                <a:cs typeface="Times New Roman" pitchFamily="18" charset="0"/>
              </a:rPr>
              <a:t>An element with position: fixed; is positioned relative to the viewport, which means it always stays in the same place even if the page is scrolled. The top, right, bottom, and left properties are used to position the element.</a:t>
            </a:r>
          </a:p>
          <a:p>
            <a:pPr>
              <a:lnSpc>
                <a:spcPct val="150000"/>
              </a:lnSpc>
            </a:pPr>
            <a:r>
              <a:rPr lang="en-IN" sz="2400" dirty="0">
                <a:latin typeface="Times New Roman" pitchFamily="18" charset="0"/>
                <a:cs typeface="Times New Roman" pitchFamily="18" charset="0"/>
              </a:rPr>
              <a:t>A fixed element does not leave a gap in the page where it would normally have been located.</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14</a:t>
            </a:fld>
            <a:endParaRPr lang="en-IN"/>
          </a:p>
        </p:txBody>
      </p:sp>
    </p:spTree>
    <p:extLst>
      <p:ext uri="{BB962C8B-B14F-4D97-AF65-F5344CB8AC3E}">
        <p14:creationId xmlns:p14="http://schemas.microsoft.com/office/powerpoint/2010/main" val="2344392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922319" y="1334306"/>
            <a:ext cx="10515600" cy="4834482"/>
          </a:xfrm>
        </p:spPr>
        <p:txBody>
          <a:bodyPr>
            <a:normAutofit fontScale="92500" lnSpcReduction="10000"/>
          </a:bodyPr>
          <a:lstStyle/>
          <a:p>
            <a:pPr marL="0" indent="0">
              <a:lnSpc>
                <a:spcPct val="150000"/>
              </a:lnSpc>
              <a:buNone/>
            </a:pPr>
            <a:r>
              <a:rPr lang="en-IN" sz="2400" dirty="0">
                <a:latin typeface="Times New Roman" pitchFamily="18" charset="0"/>
                <a:cs typeface="Times New Roman" pitchFamily="18" charset="0"/>
              </a:rPr>
              <a:t>Notice the fixed element in the lower-right corner of the page. Here is the CSS that is used:</a:t>
            </a:r>
          </a:p>
          <a:p>
            <a:pPr marL="0" indent="0">
              <a:lnSpc>
                <a:spcPct val="150000"/>
              </a:lnSpc>
              <a:buNone/>
            </a:pPr>
            <a:r>
              <a:rPr lang="en-IN" sz="2400" dirty="0">
                <a:latin typeface="Times New Roman" pitchFamily="18" charset="0"/>
                <a:cs typeface="Times New Roman" pitchFamily="18" charset="0"/>
              </a:rPr>
              <a:t>Example</a:t>
            </a:r>
          </a:p>
          <a:p>
            <a:pPr>
              <a:lnSpc>
                <a:spcPct val="150000"/>
              </a:lnSpc>
            </a:pPr>
            <a:r>
              <a:rPr lang="en-IN" sz="2400" dirty="0" err="1">
                <a:latin typeface="Times New Roman" pitchFamily="18" charset="0"/>
                <a:cs typeface="Times New Roman" pitchFamily="18" charset="0"/>
              </a:rPr>
              <a:t>div.fixed</a:t>
            </a:r>
            <a:r>
              <a:rPr lang="en-IN" sz="2400" dirty="0">
                <a:latin typeface="Times New Roman" pitchFamily="18" charset="0"/>
                <a:cs typeface="Times New Roman" pitchFamily="18" charset="0"/>
              </a:rPr>
              <a:t> {</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position: fixed;</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bottom: 0;</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right: 0;</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width: 300px;</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border: 3px solid #73AD21;</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15</a:t>
            </a:fld>
            <a:endParaRPr lang="en-IN"/>
          </a:p>
        </p:txBody>
      </p:sp>
    </p:spTree>
    <p:extLst>
      <p:ext uri="{BB962C8B-B14F-4D97-AF65-F5344CB8AC3E}">
        <p14:creationId xmlns:p14="http://schemas.microsoft.com/office/powerpoint/2010/main" val="2701080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922319" y="1334306"/>
            <a:ext cx="10515600" cy="4834482"/>
          </a:xfrm>
        </p:spPr>
        <p:txBody>
          <a:bodyPr>
            <a:normAutofit/>
          </a:bodyPr>
          <a:lstStyle/>
          <a:p>
            <a:pPr marL="0" indent="0">
              <a:lnSpc>
                <a:spcPct val="150000"/>
              </a:lnSpc>
              <a:buNone/>
            </a:pPr>
            <a:r>
              <a:rPr lang="en-IN" sz="2400" b="1" dirty="0">
                <a:latin typeface="Times New Roman" pitchFamily="18" charset="0"/>
                <a:cs typeface="Times New Roman" pitchFamily="18" charset="0"/>
              </a:rPr>
              <a:t>position: absolute;</a:t>
            </a:r>
          </a:p>
          <a:p>
            <a:pPr>
              <a:lnSpc>
                <a:spcPct val="150000"/>
              </a:lnSpc>
            </a:pPr>
            <a:r>
              <a:rPr lang="en-IN" sz="2400" dirty="0">
                <a:latin typeface="Times New Roman" pitchFamily="18" charset="0"/>
                <a:cs typeface="Times New Roman" pitchFamily="18" charset="0"/>
              </a:rPr>
              <a:t>An element with position: absolute; is positioned relative to the nearest positioned ancestor (instead of positioned relative to the viewport, like fixed).</a:t>
            </a:r>
          </a:p>
          <a:p>
            <a:pPr>
              <a:lnSpc>
                <a:spcPct val="150000"/>
              </a:lnSpc>
            </a:pPr>
            <a:r>
              <a:rPr lang="en-IN" sz="2400" dirty="0">
                <a:latin typeface="Times New Roman" pitchFamily="18" charset="0"/>
                <a:cs typeface="Times New Roman" pitchFamily="18" charset="0"/>
              </a:rPr>
              <a:t>However; if an absolute positioned element has no positioned ancestors, it uses the document body, and moves along with page scrolling.</a:t>
            </a:r>
          </a:p>
          <a:p>
            <a:pPr>
              <a:lnSpc>
                <a:spcPct val="150000"/>
              </a:lnSpc>
            </a:pPr>
            <a:r>
              <a:rPr lang="en-IN" sz="2400" b="1" dirty="0">
                <a:latin typeface="Times New Roman" pitchFamily="18" charset="0"/>
                <a:cs typeface="Times New Roman" pitchFamily="18" charset="0"/>
              </a:rPr>
              <a:t>Note:</a:t>
            </a:r>
            <a:r>
              <a:rPr lang="en-IN" sz="2400" dirty="0">
                <a:latin typeface="Times New Roman" pitchFamily="18" charset="0"/>
                <a:cs typeface="Times New Roman" pitchFamily="18" charset="0"/>
              </a:rPr>
              <a:t> A "positioned" element is one whose position is anything except static.</a:t>
            </a:r>
          </a:p>
          <a:p>
            <a:pPr>
              <a:lnSpc>
                <a:spcPct val="150000"/>
              </a:lnSpc>
            </a:pPr>
            <a:r>
              <a:rPr lang="en-IN" sz="2400" dirty="0">
                <a:latin typeface="Times New Roman" pitchFamily="18" charset="0"/>
                <a:cs typeface="Times New Roman" pitchFamily="18" charset="0"/>
              </a:rPr>
              <a:t>Here is a simple example:</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16</a:t>
            </a:fld>
            <a:endParaRPr lang="en-IN"/>
          </a:p>
        </p:txBody>
      </p:sp>
    </p:spTree>
    <p:extLst>
      <p:ext uri="{BB962C8B-B14F-4D97-AF65-F5344CB8AC3E}">
        <p14:creationId xmlns:p14="http://schemas.microsoft.com/office/powerpoint/2010/main" val="1970922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715108" y="1334306"/>
            <a:ext cx="10722811" cy="4834482"/>
          </a:xfrm>
        </p:spPr>
        <p:txBody>
          <a:bodyPr>
            <a:noAutofit/>
          </a:bodyPr>
          <a:lstStyle/>
          <a:p>
            <a:pPr>
              <a:lnSpc>
                <a:spcPct val="100000"/>
              </a:lnSpc>
            </a:pPr>
            <a:r>
              <a:rPr lang="en-IN" sz="2000" dirty="0" err="1">
                <a:latin typeface="Times New Roman" pitchFamily="18" charset="0"/>
                <a:cs typeface="Times New Roman" pitchFamily="18" charset="0"/>
              </a:rPr>
              <a:t>div.relative</a:t>
            </a:r>
            <a:r>
              <a:rPr lang="en-IN" sz="2000" dirty="0">
                <a:latin typeface="Times New Roman" pitchFamily="18" charset="0"/>
                <a:cs typeface="Times New Roman" pitchFamily="18" charset="0"/>
              </a:rPr>
              <a:t>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position: relative;</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width: 400px;</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height: 200px;</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border: 3px solid #73AD21;</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a:t>
            </a:r>
            <a:br>
              <a:rPr lang="en-IN" sz="2000"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IN" sz="2000" dirty="0" err="1">
                <a:latin typeface="Times New Roman" pitchFamily="18" charset="0"/>
                <a:cs typeface="Times New Roman" pitchFamily="18" charset="0"/>
              </a:rPr>
              <a:t>div.absolute</a:t>
            </a:r>
            <a:r>
              <a:rPr lang="en-IN" sz="2000" dirty="0">
                <a:latin typeface="Times New Roman" pitchFamily="18" charset="0"/>
                <a:cs typeface="Times New Roman" pitchFamily="18" charset="0"/>
              </a:rPr>
              <a:t>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position: absolute;</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top: 80px;</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right: 0;</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width: 200px;</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height: 100px;</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border: 3px solid #73AD21;</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380" y="1688123"/>
            <a:ext cx="3940911" cy="3188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17</a:t>
            </a:fld>
            <a:endParaRPr lang="en-IN"/>
          </a:p>
        </p:txBody>
      </p:sp>
    </p:spTree>
    <p:extLst>
      <p:ext uri="{BB962C8B-B14F-4D97-AF65-F5344CB8AC3E}">
        <p14:creationId xmlns:p14="http://schemas.microsoft.com/office/powerpoint/2010/main" val="311310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922319" y="1334306"/>
            <a:ext cx="10515600" cy="4834482"/>
          </a:xfrm>
        </p:spPr>
        <p:txBody>
          <a:bodyPr>
            <a:noAutofit/>
          </a:bodyPr>
          <a:lstStyle/>
          <a:p>
            <a:pPr marL="0" indent="0">
              <a:lnSpc>
                <a:spcPct val="100000"/>
              </a:lnSpc>
              <a:buNone/>
            </a:pPr>
            <a:r>
              <a:rPr lang="en-IN" sz="2400" b="1" dirty="0">
                <a:latin typeface="Times New Roman" pitchFamily="18" charset="0"/>
                <a:cs typeface="Times New Roman" pitchFamily="18" charset="0"/>
              </a:rPr>
              <a:t>Overlapping Elements</a:t>
            </a:r>
          </a:p>
          <a:p>
            <a:pPr>
              <a:lnSpc>
                <a:spcPct val="100000"/>
              </a:lnSpc>
            </a:pPr>
            <a:r>
              <a:rPr lang="en-IN" sz="2400" dirty="0">
                <a:latin typeface="Times New Roman" pitchFamily="18" charset="0"/>
                <a:cs typeface="Times New Roman" pitchFamily="18" charset="0"/>
              </a:rPr>
              <a:t>When elements are positioned, they can overlap other elements.</a:t>
            </a:r>
          </a:p>
          <a:p>
            <a:pPr>
              <a:lnSpc>
                <a:spcPct val="100000"/>
              </a:lnSpc>
            </a:pPr>
            <a:r>
              <a:rPr lang="en-IN" sz="2400" dirty="0">
                <a:latin typeface="Times New Roman" pitchFamily="18" charset="0"/>
                <a:cs typeface="Times New Roman" pitchFamily="18" charset="0"/>
              </a:rPr>
              <a:t>The z-index property specifies the stack order of an element (which element should be placed in front of, or behind, the others).</a:t>
            </a:r>
          </a:p>
          <a:p>
            <a:pPr>
              <a:lnSpc>
                <a:spcPct val="100000"/>
              </a:lnSpc>
            </a:pPr>
            <a:r>
              <a:rPr lang="en-IN" sz="2400" dirty="0">
                <a:latin typeface="Times New Roman" pitchFamily="18" charset="0"/>
                <a:cs typeface="Times New Roman" pitchFamily="18" charset="0"/>
              </a:rPr>
              <a:t>An element can have a positive or negative stack order:</a:t>
            </a:r>
          </a:p>
          <a:p>
            <a:pPr marL="0" indent="0">
              <a:lnSpc>
                <a:spcPct val="100000"/>
              </a:lnSpc>
              <a:buNone/>
            </a:pPr>
            <a:r>
              <a:rPr lang="en-IN" sz="2400" dirty="0" err="1">
                <a:latin typeface="Times New Roman" pitchFamily="18" charset="0"/>
                <a:cs typeface="Times New Roman" pitchFamily="18" charset="0"/>
              </a:rPr>
              <a:t>img</a:t>
            </a:r>
            <a:r>
              <a:rPr lang="en-IN" sz="2400" dirty="0">
                <a:latin typeface="Times New Roman" pitchFamily="18" charset="0"/>
                <a:cs typeface="Times New Roman" pitchFamily="18" charset="0"/>
              </a:rPr>
              <a:t> {</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position: absolute;</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left: 0px;</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top: 0px;</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  z-index: -1;</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18</a:t>
            </a:fld>
            <a:endParaRPr lang="en-IN"/>
          </a:p>
        </p:txBody>
      </p:sp>
    </p:spTree>
    <p:extLst>
      <p:ext uri="{BB962C8B-B14F-4D97-AF65-F5344CB8AC3E}">
        <p14:creationId xmlns:p14="http://schemas.microsoft.com/office/powerpoint/2010/main" val="3079824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ACTIVITY :</a:t>
            </a:r>
          </a:p>
        </p:txBody>
      </p:sp>
      <p:sp>
        <p:nvSpPr>
          <p:cNvPr id="3" name="Content Placeholder 2"/>
          <p:cNvSpPr>
            <a:spLocks noGrp="1"/>
          </p:cNvSpPr>
          <p:nvPr>
            <p:ph idx="1"/>
          </p:nvPr>
        </p:nvSpPr>
        <p:spPr>
          <a:xfrm>
            <a:off x="838200" y="1825625"/>
            <a:ext cx="10515600" cy="882406"/>
          </a:xfrm>
        </p:spPr>
        <p:txBody>
          <a:bodyPr/>
          <a:lstStyle/>
          <a:p>
            <a:r>
              <a:rPr lang="en-IN" dirty="0">
                <a:latin typeface="Times New Roman" pitchFamily="18" charset="0"/>
                <a:cs typeface="Times New Roman" pitchFamily="18" charset="0"/>
              </a:rPr>
              <a:t>Insert an image and position text over an image at various positions such as “top left”, “top right”, “bottom left”, “bottom right”, “centre”.</a:t>
            </a:r>
          </a:p>
        </p:txBody>
      </p:sp>
      <p:sp>
        <p:nvSpPr>
          <p:cNvPr id="4" name="Footer Placeholder 3"/>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p:cNvSpPr>
            <a:spLocks noGrp="1"/>
          </p:cNvSpPr>
          <p:nvPr>
            <p:ph type="sldNum" sz="quarter" idx="12"/>
          </p:nvPr>
        </p:nvSpPr>
        <p:spPr/>
        <p:txBody>
          <a:bodyPr/>
          <a:lstStyle/>
          <a:p>
            <a:fld id="{8BA4E876-1E2A-41C4-BFA0-7D60E841BEBF}" type="slidenum">
              <a:rPr lang="en-IN" smtClean="0"/>
              <a:t>19</a:t>
            </a:fld>
            <a:endParaRPr lang="en-IN"/>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51" y="6201213"/>
            <a:ext cx="1462088" cy="358211"/>
          </a:xfrm>
          <a:prstGeom prst="rect">
            <a:avLst/>
          </a:prstGeom>
        </p:spPr>
      </p:pic>
    </p:spTree>
    <p:extLst>
      <p:ext uri="{BB962C8B-B14F-4D97-AF65-F5344CB8AC3E}">
        <p14:creationId xmlns:p14="http://schemas.microsoft.com/office/powerpoint/2010/main" val="90418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2319" y="228649"/>
            <a:ext cx="10515600" cy="699400"/>
          </a:xfrm>
        </p:spPr>
        <p:txBody>
          <a:bodyPr>
            <a:normAutofit/>
          </a:bodyPr>
          <a:lstStyle/>
          <a:p>
            <a:pPr algn="ctr"/>
            <a:r>
              <a:rPr lang="en-IN" sz="2800" b="1" dirty="0">
                <a:solidFill>
                  <a:srgbClr val="C00000"/>
                </a:solidFill>
                <a:latin typeface="Times New Roman" pitchFamily="18" charset="0"/>
                <a:cs typeface="Times New Roman" pitchFamily="18" charset="0"/>
              </a:rPr>
              <a:t>Lecture 9-Transitions and Positioning</a:t>
            </a:r>
          </a:p>
        </p:txBody>
      </p:sp>
      <p:sp>
        <p:nvSpPr>
          <p:cNvPr id="3" name="Content Placeholder 2"/>
          <p:cNvSpPr>
            <a:spLocks noGrp="1"/>
          </p:cNvSpPr>
          <p:nvPr>
            <p:ph idx="1"/>
          </p:nvPr>
        </p:nvSpPr>
        <p:spPr>
          <a:xfrm>
            <a:off x="824553" y="965816"/>
            <a:ext cx="10515600" cy="4919776"/>
          </a:xfrm>
        </p:spPr>
        <p:txBody>
          <a:bodyPr>
            <a:normAutofit lnSpcReduction="10000"/>
          </a:bodyPr>
          <a:lstStyle/>
          <a:p>
            <a:pPr marL="0" indent="0">
              <a:lnSpc>
                <a:spcPct val="150000"/>
              </a:lnSpc>
              <a:buNone/>
            </a:pPr>
            <a:r>
              <a:rPr lang="en-IN" sz="2400" b="1" dirty="0">
                <a:latin typeface="Times New Roman" pitchFamily="18" charset="0"/>
                <a:cs typeface="Times New Roman" pitchFamily="18" charset="0"/>
              </a:rPr>
              <a:t>CSS Transitions</a:t>
            </a:r>
          </a:p>
          <a:p>
            <a:pPr>
              <a:lnSpc>
                <a:spcPct val="150000"/>
              </a:lnSpc>
            </a:pPr>
            <a:r>
              <a:rPr lang="en-IN" sz="2400" dirty="0">
                <a:latin typeface="Times New Roman" pitchFamily="18" charset="0"/>
                <a:cs typeface="Times New Roman" pitchFamily="18" charset="0"/>
              </a:rPr>
              <a:t>CSS transitions allows you to change property values smoothly, over a given duration.</a:t>
            </a:r>
          </a:p>
          <a:p>
            <a:pPr marL="0" indent="0">
              <a:lnSpc>
                <a:spcPct val="150000"/>
              </a:lnSpc>
              <a:buNone/>
            </a:pPr>
            <a:r>
              <a:rPr lang="en-IN" sz="2400" dirty="0">
                <a:latin typeface="Times New Roman" pitchFamily="18" charset="0"/>
                <a:cs typeface="Times New Roman" pitchFamily="18" charset="0"/>
              </a:rPr>
              <a:t>How to Use CSS Transitions?</a:t>
            </a:r>
          </a:p>
          <a:p>
            <a:pPr>
              <a:lnSpc>
                <a:spcPct val="150000"/>
              </a:lnSpc>
            </a:pPr>
            <a:r>
              <a:rPr lang="en-IN" sz="2400" dirty="0">
                <a:latin typeface="Times New Roman" pitchFamily="18" charset="0"/>
                <a:cs typeface="Times New Roman" pitchFamily="18" charset="0"/>
              </a:rPr>
              <a:t>To create a transition effect, you must specify two things:</a:t>
            </a:r>
          </a:p>
          <a:p>
            <a:pPr>
              <a:lnSpc>
                <a:spcPct val="150000"/>
              </a:lnSpc>
            </a:pPr>
            <a:r>
              <a:rPr lang="en-IN" sz="2400" dirty="0">
                <a:latin typeface="Times New Roman" pitchFamily="18" charset="0"/>
                <a:cs typeface="Times New Roman" pitchFamily="18" charset="0"/>
              </a:rPr>
              <a:t>the CSS property you want to add an </a:t>
            </a:r>
            <a:r>
              <a:rPr lang="en-IN" sz="2400">
                <a:latin typeface="Times New Roman" pitchFamily="18" charset="0"/>
                <a:cs typeface="Times New Roman" pitchFamily="18" charset="0"/>
              </a:rPr>
              <a:t>effect to the </a:t>
            </a:r>
            <a:r>
              <a:rPr lang="en-IN" sz="2400" dirty="0">
                <a:latin typeface="Times New Roman" pitchFamily="18" charset="0"/>
                <a:cs typeface="Times New Roman" pitchFamily="18" charset="0"/>
              </a:rPr>
              <a:t>duration of the effect</a:t>
            </a:r>
          </a:p>
          <a:p>
            <a:pPr>
              <a:lnSpc>
                <a:spcPct val="150000"/>
              </a:lnSpc>
            </a:pPr>
            <a:r>
              <a:rPr lang="en-IN" sz="2400" b="1" dirty="0">
                <a:latin typeface="Times New Roman" pitchFamily="18" charset="0"/>
                <a:cs typeface="Times New Roman" pitchFamily="18" charset="0"/>
              </a:rPr>
              <a:t>Note:</a:t>
            </a:r>
            <a:r>
              <a:rPr lang="en-IN" sz="2400" dirty="0">
                <a:latin typeface="Times New Roman" pitchFamily="18" charset="0"/>
                <a:cs typeface="Times New Roman" pitchFamily="18" charset="0"/>
              </a:rPr>
              <a:t> If the duration part is not specified, the transition will have no effect, because the default value is 0.</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2</a:t>
            </a:fld>
            <a:endParaRPr lang="en-IN"/>
          </a:p>
        </p:txBody>
      </p:sp>
    </p:spTree>
    <p:extLst>
      <p:ext uri="{BB962C8B-B14F-4D97-AF65-F5344CB8AC3E}">
        <p14:creationId xmlns:p14="http://schemas.microsoft.com/office/powerpoint/2010/main" val="186948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22319" y="228649"/>
            <a:ext cx="10515600" cy="699400"/>
          </a:xfrm>
        </p:spPr>
        <p:txBody>
          <a:bodyPr>
            <a:normAutofit/>
          </a:bodyPr>
          <a:lstStyle/>
          <a:p>
            <a:pPr algn="ctr"/>
            <a:r>
              <a:rPr lang="en-IN" sz="2800" b="1" dirty="0">
                <a:solidFill>
                  <a:srgbClr val="C00000"/>
                </a:solidFill>
                <a:latin typeface="Times New Roman" pitchFamily="18" charset="0"/>
                <a:cs typeface="Times New Roman" pitchFamily="18" charset="0"/>
              </a:rPr>
              <a:t>Transitions and Positioning</a:t>
            </a:r>
          </a:p>
        </p:txBody>
      </p:sp>
      <p:sp>
        <p:nvSpPr>
          <p:cNvPr id="3" name="Content Placeholder 2"/>
          <p:cNvSpPr>
            <a:spLocks noGrp="1"/>
          </p:cNvSpPr>
          <p:nvPr>
            <p:ph idx="1"/>
          </p:nvPr>
        </p:nvSpPr>
        <p:spPr>
          <a:xfrm>
            <a:off x="824553" y="965815"/>
            <a:ext cx="10515600" cy="5188799"/>
          </a:xfrm>
        </p:spPr>
        <p:txBody>
          <a:bodyPr>
            <a:normAutofit fontScale="92500"/>
          </a:bodyPr>
          <a:lstStyle/>
          <a:p>
            <a:pPr marL="0" indent="0" algn="just">
              <a:buNone/>
            </a:pPr>
            <a:endParaRPr lang="en-IN" dirty="0">
              <a:latin typeface="Times New Roman" pitchFamily="18" charset="0"/>
              <a:cs typeface="Times New Roman" pitchFamily="18" charset="0"/>
            </a:endParaRPr>
          </a:p>
          <a:p>
            <a:pPr algn="just">
              <a:lnSpc>
                <a:spcPct val="150000"/>
              </a:lnSpc>
            </a:pPr>
            <a:r>
              <a:rPr lang="en-IN" sz="2400" dirty="0">
                <a:latin typeface="Times New Roman" pitchFamily="18" charset="0"/>
                <a:cs typeface="Times New Roman" pitchFamily="18" charset="0"/>
              </a:rPr>
              <a:t>The following example shows a 100px * 100px red &lt;div&gt; element. The &lt;div&gt; element has also specified a transition effect for the width property, with a duration of 2 seconds:</a:t>
            </a:r>
          </a:p>
          <a:p>
            <a:pPr>
              <a:lnSpc>
                <a:spcPct val="150000"/>
              </a:lnSpc>
            </a:pPr>
            <a:r>
              <a:rPr lang="en-IN" sz="2400" dirty="0">
                <a:solidFill>
                  <a:srgbClr val="FF0000"/>
                </a:solidFill>
                <a:latin typeface="Times New Roman" pitchFamily="18" charset="0"/>
                <a:cs typeface="Times New Roman" pitchFamily="18" charset="0"/>
              </a:rPr>
              <a:t>div {</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width: 100px;</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height: 100px;</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background: red;</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a:t>
            </a:r>
            <a:r>
              <a:rPr lang="en-IN" sz="2400" dirty="0">
                <a:solidFill>
                  <a:srgbClr val="00B050"/>
                </a:solidFill>
                <a:latin typeface="Times New Roman" pitchFamily="18" charset="0"/>
                <a:cs typeface="Times New Roman" pitchFamily="18" charset="0"/>
              </a:rPr>
              <a:t>transition: width 2s;</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2" name="Slide Number Placeholder 1"/>
          <p:cNvSpPr>
            <a:spLocks noGrp="1"/>
          </p:cNvSpPr>
          <p:nvPr>
            <p:ph type="sldNum" sz="quarter" idx="12"/>
          </p:nvPr>
        </p:nvSpPr>
        <p:spPr/>
        <p:txBody>
          <a:bodyPr/>
          <a:lstStyle/>
          <a:p>
            <a:fld id="{8BA4E876-1E2A-41C4-BFA0-7D60E841BEBF}" type="slidenum">
              <a:rPr lang="en-IN" smtClean="0"/>
              <a:t>3</a:t>
            </a:fld>
            <a:endParaRPr lang="en-IN"/>
          </a:p>
        </p:txBody>
      </p:sp>
    </p:spTree>
    <p:extLst>
      <p:ext uri="{BB962C8B-B14F-4D97-AF65-F5344CB8AC3E}">
        <p14:creationId xmlns:p14="http://schemas.microsoft.com/office/powerpoint/2010/main" val="414288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20969" y="316523"/>
            <a:ext cx="10515600" cy="788011"/>
          </a:xfrm>
        </p:spPr>
        <p:txBody>
          <a:bodyPr>
            <a:noAutofit/>
          </a:bodyPr>
          <a:lstStyle/>
          <a:p>
            <a:pPr algn="ctr"/>
            <a:r>
              <a:rPr lang="en-IN" sz="2800" b="1" dirty="0">
                <a:solidFill>
                  <a:srgbClr val="C00000"/>
                </a:solidFill>
                <a:latin typeface="Times New Roman" pitchFamily="18" charset="0"/>
                <a:cs typeface="Times New Roman" pitchFamily="18" charset="0"/>
              </a:rPr>
              <a:t>Transitions, and Positioning</a:t>
            </a:r>
          </a:p>
        </p:txBody>
      </p:sp>
      <p:sp>
        <p:nvSpPr>
          <p:cNvPr id="2" name="Content Placeholder 1"/>
          <p:cNvSpPr>
            <a:spLocks noGrp="1"/>
          </p:cNvSpPr>
          <p:nvPr>
            <p:ph idx="1"/>
          </p:nvPr>
        </p:nvSpPr>
        <p:spPr>
          <a:xfrm>
            <a:off x="1653362" y="1164379"/>
            <a:ext cx="4184729" cy="4834483"/>
          </a:xfrm>
        </p:spPr>
        <p:txBody>
          <a:bodyPr>
            <a:normAutofit fontScale="85000" lnSpcReduction="20000"/>
          </a:bodyPr>
          <a:lstStyle/>
          <a:p>
            <a:pPr marL="0" indent="0">
              <a:lnSpc>
                <a:spcPct val="150000"/>
              </a:lnSpc>
              <a:buNone/>
            </a:pPr>
            <a:r>
              <a:rPr lang="en-IN" sz="2400" dirty="0">
                <a:latin typeface="Times New Roman" pitchFamily="18" charset="0"/>
                <a:cs typeface="Times New Roman" pitchFamily="18" charset="0"/>
              </a:rPr>
              <a:t>&lt;!DOCTYPE html&gt;</a:t>
            </a:r>
          </a:p>
          <a:p>
            <a:pPr marL="0" indent="0">
              <a:lnSpc>
                <a:spcPct val="150000"/>
              </a:lnSpc>
              <a:buNone/>
            </a:pPr>
            <a:r>
              <a:rPr lang="en-IN" sz="2400" dirty="0">
                <a:latin typeface="Times New Roman" pitchFamily="18" charset="0"/>
                <a:cs typeface="Times New Roman" pitchFamily="18" charset="0"/>
              </a:rPr>
              <a:t>&lt;html&gt; &lt;head&gt;</a:t>
            </a:r>
          </a:p>
          <a:p>
            <a:pPr marL="0" indent="0">
              <a:lnSpc>
                <a:spcPct val="150000"/>
              </a:lnSpc>
              <a:buNone/>
            </a:pPr>
            <a:r>
              <a:rPr lang="en-IN" sz="2400" dirty="0">
                <a:latin typeface="Times New Roman" pitchFamily="18" charset="0"/>
                <a:cs typeface="Times New Roman" pitchFamily="18" charset="0"/>
              </a:rPr>
              <a:t>&lt;style&gt; </a:t>
            </a:r>
          </a:p>
          <a:p>
            <a:pPr marL="0" indent="0">
              <a:lnSpc>
                <a:spcPct val="150000"/>
              </a:lnSpc>
              <a:buNone/>
            </a:pPr>
            <a:r>
              <a:rPr lang="en-IN" sz="2400" dirty="0">
                <a:latin typeface="Times New Roman" pitchFamily="18" charset="0"/>
                <a:cs typeface="Times New Roman" pitchFamily="18" charset="0"/>
              </a:rPr>
              <a:t>div {</a:t>
            </a:r>
          </a:p>
          <a:p>
            <a:pPr marL="0" indent="0">
              <a:lnSpc>
                <a:spcPct val="150000"/>
              </a:lnSpc>
              <a:buNone/>
            </a:pPr>
            <a:r>
              <a:rPr lang="en-IN" sz="2400" dirty="0">
                <a:latin typeface="Times New Roman" pitchFamily="18" charset="0"/>
                <a:cs typeface="Times New Roman" pitchFamily="18" charset="0"/>
              </a:rPr>
              <a:t>  width: 100px;</a:t>
            </a:r>
          </a:p>
          <a:p>
            <a:pPr marL="0" indent="0">
              <a:lnSpc>
                <a:spcPct val="150000"/>
              </a:lnSpc>
              <a:buNone/>
            </a:pPr>
            <a:r>
              <a:rPr lang="en-IN" sz="2400" dirty="0">
                <a:latin typeface="Times New Roman" pitchFamily="18" charset="0"/>
                <a:cs typeface="Times New Roman" pitchFamily="18" charset="0"/>
              </a:rPr>
              <a:t>  height: 100px;</a:t>
            </a:r>
          </a:p>
          <a:p>
            <a:pPr marL="0" indent="0">
              <a:lnSpc>
                <a:spcPct val="150000"/>
              </a:lnSpc>
              <a:buNone/>
            </a:pPr>
            <a:r>
              <a:rPr lang="en-IN" sz="2400" dirty="0">
                <a:latin typeface="Times New Roman" pitchFamily="18" charset="0"/>
                <a:cs typeface="Times New Roman" pitchFamily="18" charset="0"/>
              </a:rPr>
              <a:t>  background: red;</a:t>
            </a:r>
          </a:p>
          <a:p>
            <a:pPr marL="0" indent="0">
              <a:lnSpc>
                <a:spcPct val="150000"/>
              </a:lnSpc>
              <a:buNone/>
            </a:pPr>
            <a:r>
              <a:rPr lang="en-IN" sz="2400" dirty="0">
                <a:latin typeface="Times New Roman" pitchFamily="18" charset="0"/>
                <a:cs typeface="Times New Roman" pitchFamily="18" charset="0"/>
              </a:rPr>
              <a:t>  transition: width 2s; </a:t>
            </a:r>
          </a:p>
          <a:p>
            <a:pPr marL="0" indent="0">
              <a:lnSpc>
                <a:spcPct val="150000"/>
              </a:lnSpc>
              <a:buNone/>
            </a:pPr>
            <a:r>
              <a:rPr lang="en-IN" sz="2400" dirty="0">
                <a:latin typeface="Times New Roman" pitchFamily="18" charset="0"/>
                <a:cs typeface="Times New Roman" pitchFamily="18" charset="0"/>
              </a:rPr>
              <a:t>}</a:t>
            </a:r>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4" name="Slide Number Placeholder 3"/>
          <p:cNvSpPr>
            <a:spLocks noGrp="1"/>
          </p:cNvSpPr>
          <p:nvPr>
            <p:ph type="sldNum" sz="quarter" idx="12"/>
          </p:nvPr>
        </p:nvSpPr>
        <p:spPr/>
        <p:txBody>
          <a:bodyPr/>
          <a:lstStyle/>
          <a:p>
            <a:fld id="{8BA4E876-1E2A-41C4-BFA0-7D60E841BEBF}" type="slidenum">
              <a:rPr lang="en-IN" smtClean="0"/>
              <a:t>4</a:t>
            </a:fld>
            <a:endParaRPr lang="en-IN"/>
          </a:p>
        </p:txBody>
      </p:sp>
      <p:sp>
        <p:nvSpPr>
          <p:cNvPr id="8" name="Content Placeholder 1"/>
          <p:cNvSpPr txBox="1">
            <a:spLocks/>
          </p:cNvSpPr>
          <p:nvPr/>
        </p:nvSpPr>
        <p:spPr>
          <a:xfrm>
            <a:off x="6881708" y="1209374"/>
            <a:ext cx="4266938" cy="4834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200000"/>
              </a:lnSpc>
              <a:buFont typeface="Arial" panose="020B0604020202020204" pitchFamily="34" charset="0"/>
              <a:buNone/>
            </a:pPr>
            <a:r>
              <a:rPr lang="en-IN" sz="2400" dirty="0" err="1">
                <a:latin typeface="Times New Roman" pitchFamily="18" charset="0"/>
                <a:cs typeface="Times New Roman" pitchFamily="18" charset="0"/>
              </a:rPr>
              <a:t>div:hover</a:t>
            </a:r>
            <a:r>
              <a:rPr lang="en-IN" sz="2400" dirty="0">
                <a:latin typeface="Times New Roman" pitchFamily="18" charset="0"/>
                <a:cs typeface="Times New Roman" pitchFamily="18" charset="0"/>
              </a:rPr>
              <a:t> {</a:t>
            </a:r>
          </a:p>
          <a:p>
            <a:pPr marL="0" indent="0">
              <a:lnSpc>
                <a:spcPct val="200000"/>
              </a:lnSpc>
              <a:buFont typeface="Arial" panose="020B0604020202020204" pitchFamily="34" charset="0"/>
              <a:buNone/>
            </a:pPr>
            <a:r>
              <a:rPr lang="en-IN" sz="2400" dirty="0">
                <a:latin typeface="Times New Roman" pitchFamily="18" charset="0"/>
                <a:cs typeface="Times New Roman" pitchFamily="18" charset="0"/>
              </a:rPr>
              <a:t>  width: 300px; }</a:t>
            </a:r>
          </a:p>
          <a:p>
            <a:pPr marL="0" indent="0">
              <a:lnSpc>
                <a:spcPct val="200000"/>
              </a:lnSpc>
              <a:buFont typeface="Arial" panose="020B0604020202020204" pitchFamily="34" charset="0"/>
              <a:buNone/>
            </a:pPr>
            <a:r>
              <a:rPr lang="en-IN" sz="2400" dirty="0">
                <a:latin typeface="Times New Roman" pitchFamily="18" charset="0"/>
                <a:cs typeface="Times New Roman" pitchFamily="18" charset="0"/>
              </a:rPr>
              <a:t>&lt;/style&gt;</a:t>
            </a:r>
          </a:p>
          <a:p>
            <a:pPr marL="0" indent="0">
              <a:lnSpc>
                <a:spcPct val="200000"/>
              </a:lnSpc>
              <a:buFont typeface="Arial" panose="020B0604020202020204" pitchFamily="34" charset="0"/>
              <a:buNone/>
            </a:pPr>
            <a:r>
              <a:rPr lang="en-IN" sz="2400" dirty="0">
                <a:latin typeface="Times New Roman" pitchFamily="18" charset="0"/>
                <a:cs typeface="Times New Roman" pitchFamily="18" charset="0"/>
              </a:rPr>
              <a:t>&lt;/head&gt;</a:t>
            </a:r>
          </a:p>
        </p:txBody>
      </p:sp>
    </p:spTree>
    <p:extLst>
      <p:ext uri="{BB962C8B-B14F-4D97-AF65-F5344CB8AC3E}">
        <p14:creationId xmlns:p14="http://schemas.microsoft.com/office/powerpoint/2010/main" val="301277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281354"/>
            <a:ext cx="10515600" cy="975580"/>
          </a:xfrm>
        </p:spPr>
        <p:txBody>
          <a:bodyPr>
            <a:noAutofit/>
          </a:bodyPr>
          <a:lstStyle/>
          <a:p>
            <a:pPr algn="ctr"/>
            <a:r>
              <a:rPr lang="en-IN" sz="2800" b="1" dirty="0">
                <a:solidFill>
                  <a:srgbClr val="C00000"/>
                </a:solidFill>
                <a:latin typeface="Times New Roman" pitchFamily="18" charset="0"/>
                <a:cs typeface="Times New Roman" pitchFamily="18" charset="0"/>
              </a:rPr>
              <a:t>Transitions, and Positioning</a:t>
            </a:r>
          </a:p>
        </p:txBody>
      </p:sp>
      <p:sp>
        <p:nvSpPr>
          <p:cNvPr id="2" name="Content Placeholder 1"/>
          <p:cNvSpPr>
            <a:spLocks noGrp="1"/>
          </p:cNvSpPr>
          <p:nvPr>
            <p:ph idx="1"/>
          </p:nvPr>
        </p:nvSpPr>
        <p:spPr>
          <a:xfrm>
            <a:off x="838200" y="1043354"/>
            <a:ext cx="10515600" cy="4033613"/>
          </a:xfrm>
        </p:spPr>
        <p:txBody>
          <a:bodyPr>
            <a:normAutofit fontScale="77500" lnSpcReduction="20000"/>
          </a:bodyPr>
          <a:lstStyle/>
          <a:p>
            <a:pPr marL="0" indent="0">
              <a:lnSpc>
                <a:spcPct val="150000"/>
              </a:lnSpc>
              <a:buNone/>
            </a:pPr>
            <a:r>
              <a:rPr lang="en-IN" sz="2600" dirty="0">
                <a:latin typeface="Times New Roman" pitchFamily="18" charset="0"/>
                <a:cs typeface="Times New Roman" pitchFamily="18" charset="0"/>
              </a:rPr>
              <a:t>&lt;body&gt;</a:t>
            </a:r>
          </a:p>
          <a:p>
            <a:pPr marL="0" indent="0">
              <a:lnSpc>
                <a:spcPct val="150000"/>
              </a:lnSpc>
              <a:buNone/>
            </a:pPr>
            <a:r>
              <a:rPr lang="en-IN" sz="2600" dirty="0">
                <a:latin typeface="Times New Roman" pitchFamily="18" charset="0"/>
                <a:cs typeface="Times New Roman" pitchFamily="18" charset="0"/>
              </a:rPr>
              <a:t>&lt;h1&gt;The transition Property&lt;/h1&gt;</a:t>
            </a:r>
          </a:p>
          <a:p>
            <a:pPr marL="0" indent="0">
              <a:lnSpc>
                <a:spcPct val="150000"/>
              </a:lnSpc>
              <a:buNone/>
            </a:pPr>
            <a:r>
              <a:rPr lang="en-IN" sz="2600" dirty="0">
                <a:latin typeface="Times New Roman" pitchFamily="18" charset="0"/>
                <a:cs typeface="Times New Roman" pitchFamily="18" charset="0"/>
              </a:rPr>
              <a:t>&lt;p&gt;Hover over the div element below, to see the transition effect:&lt;/p&gt;</a:t>
            </a:r>
          </a:p>
          <a:p>
            <a:pPr marL="0" indent="0">
              <a:lnSpc>
                <a:spcPct val="150000"/>
              </a:lnSpc>
              <a:buNone/>
            </a:pPr>
            <a:r>
              <a:rPr lang="en-IN" sz="2600" dirty="0">
                <a:latin typeface="Times New Roman" pitchFamily="18" charset="0"/>
                <a:cs typeface="Times New Roman" pitchFamily="18" charset="0"/>
              </a:rPr>
              <a:t>&lt;div&gt;&lt;/div&gt;</a:t>
            </a:r>
          </a:p>
          <a:p>
            <a:pPr marL="0" indent="0">
              <a:lnSpc>
                <a:spcPct val="150000"/>
              </a:lnSpc>
              <a:buNone/>
            </a:pPr>
            <a:r>
              <a:rPr lang="en-IN" sz="2600" dirty="0">
                <a:latin typeface="Times New Roman" pitchFamily="18" charset="0"/>
                <a:cs typeface="Times New Roman" pitchFamily="18" charset="0"/>
              </a:rPr>
              <a:t>&lt;p&gt;&lt;b&gt;Note:&lt;/b&gt; This example does not work in Internet Explorer 9 and earlier versions.&lt;/p&gt;</a:t>
            </a:r>
          </a:p>
          <a:p>
            <a:pPr marL="0" indent="0">
              <a:lnSpc>
                <a:spcPct val="150000"/>
              </a:lnSpc>
              <a:buNone/>
            </a:pPr>
            <a:r>
              <a:rPr lang="en-IN" sz="2600" dirty="0">
                <a:latin typeface="Times New Roman" pitchFamily="18" charset="0"/>
                <a:cs typeface="Times New Roman" pitchFamily="18" charset="0"/>
              </a:rPr>
              <a:t>&lt;/body&gt;</a:t>
            </a:r>
          </a:p>
          <a:p>
            <a:pPr marL="0" indent="0">
              <a:lnSpc>
                <a:spcPct val="150000"/>
              </a:lnSpc>
              <a:buNone/>
            </a:pPr>
            <a:r>
              <a:rPr lang="en-IN" sz="2600" dirty="0">
                <a:latin typeface="Times New Roman" pitchFamily="18" charset="0"/>
                <a:cs typeface="Times New Roman" pitchFamily="18" charset="0"/>
              </a:rPr>
              <a:t>&lt;/html&gt;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33794" name="Picture 2"/>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bwMode="auto">
          <a:xfrm>
            <a:off x="4010047" y="3787446"/>
            <a:ext cx="5790445" cy="2238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5</a:t>
            </a:fld>
            <a:endParaRPr lang="en-IN"/>
          </a:p>
        </p:txBody>
      </p:sp>
    </p:spTree>
    <p:extLst>
      <p:ext uri="{BB962C8B-B14F-4D97-AF65-F5344CB8AC3E}">
        <p14:creationId xmlns:p14="http://schemas.microsoft.com/office/powerpoint/2010/main" val="218171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365125"/>
            <a:ext cx="10515600" cy="440093"/>
          </a:xfrm>
        </p:spPr>
        <p:txBody>
          <a:bodyPr>
            <a:noAutofit/>
          </a:bodyPr>
          <a:lstStyle/>
          <a:p>
            <a:pPr algn="ctr"/>
            <a:r>
              <a:rPr lang="en-IN" sz="2800" b="1" dirty="0">
                <a:solidFill>
                  <a:srgbClr val="C00000"/>
                </a:solidFill>
                <a:latin typeface="Times New Roman" pitchFamily="18" charset="0"/>
                <a:cs typeface="Times New Roman" pitchFamily="18" charset="0"/>
              </a:rPr>
              <a:t>Transitions, and Positioning</a:t>
            </a:r>
          </a:p>
        </p:txBody>
      </p:sp>
      <p:sp>
        <p:nvSpPr>
          <p:cNvPr id="2" name="Content Placeholder 1"/>
          <p:cNvSpPr>
            <a:spLocks noGrp="1"/>
          </p:cNvSpPr>
          <p:nvPr>
            <p:ph sz="half" idx="1"/>
          </p:nvPr>
        </p:nvSpPr>
        <p:spPr>
          <a:xfrm>
            <a:off x="838200" y="982639"/>
            <a:ext cx="5181600" cy="5194324"/>
          </a:xfrm>
        </p:spPr>
        <p:txBody>
          <a:bodyPr>
            <a:normAutofit lnSpcReduction="10000"/>
          </a:bodyPr>
          <a:lstStyle/>
          <a:p>
            <a:pPr algn="just">
              <a:lnSpc>
                <a:spcPct val="150000"/>
              </a:lnSpc>
            </a:pPr>
            <a:r>
              <a:rPr lang="en-IN" sz="2400" dirty="0">
                <a:latin typeface="Times New Roman" pitchFamily="18" charset="0"/>
                <a:cs typeface="Times New Roman" pitchFamily="18" charset="0"/>
              </a:rPr>
              <a:t>Change Several Property Values</a:t>
            </a:r>
          </a:p>
          <a:p>
            <a:pPr algn="just">
              <a:lnSpc>
                <a:spcPct val="150000"/>
              </a:lnSpc>
            </a:pPr>
            <a:r>
              <a:rPr lang="en-IN" sz="2400" dirty="0">
                <a:latin typeface="Times New Roman" pitchFamily="18" charset="0"/>
                <a:cs typeface="Times New Roman" pitchFamily="18" charset="0"/>
              </a:rPr>
              <a:t>The following example adds a transition effect for both the width and height property, with a duration of 2 seconds for the width and 4 seconds for the height:</a:t>
            </a:r>
          </a:p>
          <a:p>
            <a:pPr marL="0" indent="0">
              <a:lnSpc>
                <a:spcPct val="150000"/>
              </a:lnSpc>
              <a:buNone/>
            </a:pPr>
            <a:r>
              <a:rPr lang="en-IN" sz="2400" dirty="0">
                <a:solidFill>
                  <a:srgbClr val="FF0000"/>
                </a:solidFill>
                <a:latin typeface="Times New Roman" pitchFamily="18" charset="0"/>
                <a:cs typeface="Times New Roman" pitchFamily="18" charset="0"/>
              </a:rPr>
              <a:t>div {</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transition: width 2s, height 4s;</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33794"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59610" y="1094321"/>
            <a:ext cx="4582821" cy="2352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BA4E876-1E2A-41C4-BFA0-7D60E841BEBF}" type="slidenum">
              <a:rPr lang="en-IN" smtClean="0"/>
              <a:t>6</a:t>
            </a:fld>
            <a:endParaRPr lang="en-IN"/>
          </a:p>
        </p:txBody>
      </p:sp>
    </p:spTree>
    <p:extLst>
      <p:ext uri="{BB962C8B-B14F-4D97-AF65-F5344CB8AC3E}">
        <p14:creationId xmlns:p14="http://schemas.microsoft.com/office/powerpoint/2010/main" val="418822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3200" b="1" dirty="0">
                <a:solidFill>
                  <a:srgbClr val="C00000"/>
                </a:solidFill>
                <a:latin typeface="Times New Roman" pitchFamily="18" charset="0"/>
                <a:cs typeface="Times New Roman" pitchFamily="18" charset="0"/>
              </a:rPr>
              <a:t>Transition + Transformation</a:t>
            </a:r>
          </a:p>
        </p:txBody>
      </p:sp>
      <p:sp>
        <p:nvSpPr>
          <p:cNvPr id="2" name="Content Placeholder 1"/>
          <p:cNvSpPr>
            <a:spLocks noGrp="1"/>
          </p:cNvSpPr>
          <p:nvPr>
            <p:ph idx="1"/>
          </p:nvPr>
        </p:nvSpPr>
        <p:spPr/>
        <p:txBody>
          <a:bodyPr>
            <a:normAutofit/>
          </a:bodyPr>
          <a:lstStyle/>
          <a:p>
            <a:pPr marL="0" indent="0">
              <a:buNone/>
            </a:pPr>
            <a:r>
              <a:rPr lang="en-IN" sz="2400" dirty="0">
                <a:latin typeface="Times New Roman" pitchFamily="18" charset="0"/>
                <a:cs typeface="Times New Roman" pitchFamily="18" charset="0"/>
              </a:rPr>
              <a:t>The following example adds a transition effect to the transformation:</a:t>
            </a:r>
          </a:p>
          <a:p>
            <a:pPr marL="0" indent="0">
              <a:buNone/>
            </a:pPr>
            <a:endParaRPr lang="en-IN" sz="2400" dirty="0">
              <a:latin typeface="Times New Roman" pitchFamily="18" charset="0"/>
              <a:cs typeface="Times New Roman" pitchFamily="18" charset="0"/>
            </a:endParaRPr>
          </a:p>
          <a:p>
            <a:pPr marL="0" indent="0">
              <a:buNone/>
            </a:pPr>
            <a:r>
              <a:rPr lang="en-IN" sz="2400" dirty="0">
                <a:solidFill>
                  <a:srgbClr val="FF0000"/>
                </a:solidFill>
                <a:latin typeface="Times New Roman" pitchFamily="18" charset="0"/>
                <a:cs typeface="Times New Roman" pitchFamily="18" charset="0"/>
              </a:rPr>
              <a:t>div {</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  transition: width 2s, height 2s, transform 2s;</a:t>
            </a:r>
            <a:br>
              <a:rPr lang="en-IN" sz="2400" dirty="0">
                <a:solidFill>
                  <a:srgbClr val="FF0000"/>
                </a:solidFill>
                <a:latin typeface="Times New Roman" pitchFamily="18" charset="0"/>
                <a:cs typeface="Times New Roman" pitchFamily="18" charset="0"/>
              </a:rPr>
            </a:br>
            <a:r>
              <a:rPr lang="en-IN" sz="2400" dirty="0">
                <a:solidFill>
                  <a:srgbClr val="FF0000"/>
                </a:solidFill>
                <a:latin typeface="Times New Roman" pitchFamily="18" charset="0"/>
                <a:cs typeface="Times New Roman" pitchFamily="18" charset="0"/>
              </a:rPr>
              <a:t>}</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7</a:t>
            </a:fld>
            <a:endParaRPr lang="en-IN"/>
          </a:p>
        </p:txBody>
      </p:sp>
    </p:spTree>
    <p:extLst>
      <p:ext uri="{BB962C8B-B14F-4D97-AF65-F5344CB8AC3E}">
        <p14:creationId xmlns:p14="http://schemas.microsoft.com/office/powerpoint/2010/main" val="406331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56138" y="269630"/>
            <a:ext cx="10515600" cy="916965"/>
          </a:xfrm>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504092" y="1334306"/>
            <a:ext cx="10933827" cy="4834482"/>
          </a:xfrm>
        </p:spPr>
        <p:txBody>
          <a:bodyPr>
            <a:normAutofit lnSpcReduction="10000"/>
          </a:bodyPr>
          <a:lstStyle/>
          <a:p>
            <a:pPr algn="just"/>
            <a:r>
              <a:rPr lang="en-IN" sz="2600" dirty="0">
                <a:latin typeface="Times New Roman" pitchFamily="18" charset="0"/>
                <a:cs typeface="Times New Roman" pitchFamily="18" charset="0"/>
              </a:rPr>
              <a:t>The position property specifies the type of positioning method used for an element.</a:t>
            </a:r>
          </a:p>
          <a:p>
            <a:pPr algn="just"/>
            <a:r>
              <a:rPr lang="en-IN" sz="2600" dirty="0">
                <a:latin typeface="Times New Roman" pitchFamily="18" charset="0"/>
                <a:cs typeface="Times New Roman" pitchFamily="18" charset="0"/>
              </a:rPr>
              <a:t>There are five different position values:</a:t>
            </a:r>
          </a:p>
          <a:p>
            <a:pPr marL="627063" indent="273050" algn="just"/>
            <a:r>
              <a:rPr lang="en-IN" sz="2600" dirty="0">
                <a:latin typeface="Times New Roman" pitchFamily="18" charset="0"/>
                <a:cs typeface="Times New Roman" pitchFamily="18" charset="0"/>
              </a:rPr>
              <a:t>static</a:t>
            </a:r>
          </a:p>
          <a:p>
            <a:pPr marL="627063" indent="273050" algn="just"/>
            <a:r>
              <a:rPr lang="en-IN" sz="2600" dirty="0">
                <a:latin typeface="Times New Roman" pitchFamily="18" charset="0"/>
                <a:cs typeface="Times New Roman" pitchFamily="18" charset="0"/>
              </a:rPr>
              <a:t>relative</a:t>
            </a:r>
          </a:p>
          <a:p>
            <a:pPr marL="627063" indent="273050" algn="just"/>
            <a:r>
              <a:rPr lang="en-IN" sz="2600" dirty="0">
                <a:latin typeface="Times New Roman" pitchFamily="18" charset="0"/>
                <a:cs typeface="Times New Roman" pitchFamily="18" charset="0"/>
              </a:rPr>
              <a:t>fixed</a:t>
            </a:r>
          </a:p>
          <a:p>
            <a:pPr marL="627063" indent="273050" algn="just"/>
            <a:r>
              <a:rPr lang="en-IN" sz="2600" dirty="0">
                <a:latin typeface="Times New Roman" pitchFamily="18" charset="0"/>
                <a:cs typeface="Times New Roman" pitchFamily="18" charset="0"/>
              </a:rPr>
              <a:t>absolute</a:t>
            </a:r>
          </a:p>
          <a:p>
            <a:pPr marL="627063" indent="273050" algn="just"/>
            <a:r>
              <a:rPr lang="en-IN" sz="2600" dirty="0">
                <a:latin typeface="Times New Roman" pitchFamily="18" charset="0"/>
                <a:cs typeface="Times New Roman" pitchFamily="18" charset="0"/>
              </a:rPr>
              <a:t>sticky</a:t>
            </a:r>
          </a:p>
          <a:p>
            <a:pPr algn="just"/>
            <a:r>
              <a:rPr lang="en-IN" sz="2600" dirty="0">
                <a:latin typeface="Times New Roman" pitchFamily="18" charset="0"/>
                <a:cs typeface="Times New Roman" pitchFamily="18" charset="0"/>
              </a:rPr>
              <a:t>Elements are then positioned using the top, bottom, left, and right properties. However, these properties will not work unless the position property is set first. They also work differently depending on the position value.</a:t>
            </a:r>
          </a:p>
          <a:p>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8</a:t>
            </a:fld>
            <a:endParaRPr lang="en-IN"/>
          </a:p>
        </p:txBody>
      </p:sp>
    </p:spTree>
    <p:extLst>
      <p:ext uri="{BB962C8B-B14F-4D97-AF65-F5344CB8AC3E}">
        <p14:creationId xmlns:p14="http://schemas.microsoft.com/office/powerpoint/2010/main" val="133911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7861" y="246184"/>
            <a:ext cx="10515600" cy="905242"/>
          </a:xfrm>
        </p:spPr>
        <p:txBody>
          <a:bodyPr>
            <a:normAutofit/>
          </a:bodyPr>
          <a:lstStyle/>
          <a:p>
            <a:pPr algn="ctr"/>
            <a:r>
              <a:rPr lang="en-IN" sz="2800" b="1" dirty="0">
                <a:solidFill>
                  <a:srgbClr val="C00000"/>
                </a:solidFill>
                <a:latin typeface="Times New Roman" pitchFamily="18" charset="0"/>
                <a:cs typeface="Times New Roman" pitchFamily="18" charset="0"/>
              </a:rPr>
              <a:t>The position Property</a:t>
            </a:r>
          </a:p>
        </p:txBody>
      </p:sp>
      <p:sp>
        <p:nvSpPr>
          <p:cNvPr id="2" name="Content Placeholder 1"/>
          <p:cNvSpPr>
            <a:spLocks noGrp="1"/>
          </p:cNvSpPr>
          <p:nvPr>
            <p:ph idx="1"/>
          </p:nvPr>
        </p:nvSpPr>
        <p:spPr>
          <a:xfrm>
            <a:off x="922319" y="1334306"/>
            <a:ext cx="10515600" cy="4834482"/>
          </a:xfrm>
        </p:spPr>
        <p:txBody>
          <a:bodyPr>
            <a:normAutofit lnSpcReduction="10000"/>
          </a:bodyPr>
          <a:lstStyle/>
          <a:p>
            <a:pPr marL="0" indent="0">
              <a:lnSpc>
                <a:spcPct val="150000"/>
              </a:lnSpc>
              <a:buNone/>
            </a:pPr>
            <a:r>
              <a:rPr lang="en-IN" sz="2400" b="1" i="1" dirty="0">
                <a:latin typeface="Times New Roman" pitchFamily="18" charset="0"/>
                <a:cs typeface="Times New Roman" pitchFamily="18" charset="0"/>
              </a:rPr>
              <a:t>position: static;</a:t>
            </a:r>
          </a:p>
          <a:p>
            <a:pPr>
              <a:lnSpc>
                <a:spcPct val="150000"/>
              </a:lnSpc>
            </a:pPr>
            <a:r>
              <a:rPr lang="en-IN" sz="2400" dirty="0">
                <a:latin typeface="Times New Roman" pitchFamily="18" charset="0"/>
                <a:cs typeface="Times New Roman" pitchFamily="18" charset="0"/>
              </a:rPr>
              <a:t>HTML elements are positioned static by default.</a:t>
            </a:r>
          </a:p>
          <a:p>
            <a:pPr>
              <a:lnSpc>
                <a:spcPct val="150000"/>
              </a:lnSpc>
            </a:pPr>
            <a:r>
              <a:rPr lang="en-IN" sz="2400" dirty="0">
                <a:latin typeface="Times New Roman" pitchFamily="18" charset="0"/>
                <a:cs typeface="Times New Roman" pitchFamily="18" charset="0"/>
              </a:rPr>
              <a:t>Static positioned elements are not affected by the top, bottom, left, and right properties.</a:t>
            </a:r>
          </a:p>
          <a:p>
            <a:pPr>
              <a:lnSpc>
                <a:spcPct val="150000"/>
              </a:lnSpc>
            </a:pPr>
            <a:r>
              <a:rPr lang="en-IN" sz="2400" dirty="0">
                <a:latin typeface="Times New Roman" pitchFamily="18" charset="0"/>
                <a:cs typeface="Times New Roman" pitchFamily="18" charset="0"/>
              </a:rPr>
              <a:t>An element with position: static; is not positioned in any special way; it is always positioned according to the normal flow of the page:</a:t>
            </a:r>
          </a:p>
          <a:p>
            <a:pPr>
              <a:lnSpc>
                <a:spcPct val="150000"/>
              </a:lnSpc>
            </a:pPr>
            <a:r>
              <a:rPr lang="en-IN" sz="2400" dirty="0">
                <a:latin typeface="Times New Roman" pitchFamily="18" charset="0"/>
                <a:cs typeface="Times New Roman" pitchFamily="18" charset="0"/>
              </a:rPr>
              <a:t>This &lt;div&gt; element has position: static;</a:t>
            </a:r>
          </a:p>
          <a:p>
            <a:pPr>
              <a:lnSpc>
                <a:spcPct val="150000"/>
              </a:lnSpc>
            </a:pPr>
            <a:r>
              <a:rPr lang="en-IN" sz="2400" dirty="0">
                <a:latin typeface="Times New Roman" pitchFamily="18" charset="0"/>
                <a:cs typeface="Times New Roman" pitchFamily="18" charset="0"/>
              </a:rPr>
              <a:t>Here is the CSS that is used:</a:t>
            </a:r>
          </a:p>
          <a:p>
            <a:pPr marL="0" indent="0">
              <a:buNone/>
            </a:pPr>
            <a:endParaRPr lang="en-IN" dirty="0"/>
          </a:p>
        </p:txBody>
      </p:sp>
      <p:sp>
        <p:nvSpPr>
          <p:cNvPr id="5" name="Footer Placeholder 4"/>
          <p:cNvSpPr>
            <a:spLocks noGrp="1"/>
          </p:cNvSpPr>
          <p:nvPr>
            <p:ph type="ftr" sz="quarter" idx="11"/>
          </p:nvPr>
        </p:nvSpPr>
        <p:spPr/>
        <p:txBody>
          <a:bodyPr/>
          <a:lstStyle/>
          <a:p>
            <a:r>
              <a:rPr lang="en-IN"/>
              <a:t>Department of Computer science and Engineering         CSB4301 - WEB TECHNOLOGY            </a:t>
            </a:r>
          </a:p>
        </p:txBody>
      </p:sp>
      <p:pic>
        <p:nvPicPr>
          <p:cNvPr id="6" name="Picture 5"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Slide Number Placeholder 2"/>
          <p:cNvSpPr>
            <a:spLocks noGrp="1"/>
          </p:cNvSpPr>
          <p:nvPr>
            <p:ph type="sldNum" sz="quarter" idx="12"/>
          </p:nvPr>
        </p:nvSpPr>
        <p:spPr/>
        <p:txBody>
          <a:bodyPr/>
          <a:lstStyle/>
          <a:p>
            <a:fld id="{8BA4E876-1E2A-41C4-BFA0-7D60E841BEBF}" type="slidenum">
              <a:rPr lang="en-IN" smtClean="0"/>
              <a:t>9</a:t>
            </a:fld>
            <a:endParaRPr lang="en-IN"/>
          </a:p>
        </p:txBody>
      </p:sp>
    </p:spTree>
    <p:extLst>
      <p:ext uri="{BB962C8B-B14F-4D97-AF65-F5344CB8AC3E}">
        <p14:creationId xmlns:p14="http://schemas.microsoft.com/office/powerpoint/2010/main" val="703149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6" ma:contentTypeDescription="Create a new document." ma:contentTypeScope="" ma:versionID="6997be9b8a2d991ee02f343060fde50b">
  <xsd:schema xmlns:xsd="http://www.w3.org/2001/XMLSchema" xmlns:xs="http://www.w3.org/2001/XMLSchema" xmlns:p="http://schemas.microsoft.com/office/2006/metadata/properties" xmlns:ns2="9a5db21a-d35a-46ce-8c5f-f5d5fc28f889" targetNamespace="http://schemas.microsoft.com/office/2006/metadata/properties" ma:root="true" ma:fieldsID="e472c8126b90682841e80bac351e7dd9"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1DBDD4-0F97-4402-976B-7C17E532C582}">
  <ds:schemaRefs>
    <ds:schemaRef ds:uri="http://schemas.microsoft.com/sharepoint/v3/contenttype/forms"/>
  </ds:schemaRefs>
</ds:datastoreItem>
</file>

<file path=customXml/itemProps2.xml><?xml version="1.0" encoding="utf-8"?>
<ds:datastoreItem xmlns:ds="http://schemas.openxmlformats.org/officeDocument/2006/customXml" ds:itemID="{C26460A4-AB97-4D49-A76D-E875D41927F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42C7DB7-7BAC-44E8-92EB-2DA435ACE50E}"/>
</file>

<file path=docProps/app.xml><?xml version="1.0" encoding="utf-8"?>
<Properties xmlns="http://schemas.openxmlformats.org/officeDocument/2006/extended-properties" xmlns:vt="http://schemas.openxmlformats.org/officeDocument/2006/docPropsVTypes">
  <TotalTime>1549</TotalTime>
  <Words>1401</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PowerPoint Presentation</vt:lpstr>
      <vt:lpstr>Lecture 9-Transitions and Positioning</vt:lpstr>
      <vt:lpstr>Transitions and Positioning</vt:lpstr>
      <vt:lpstr>Transitions, and Positioning</vt:lpstr>
      <vt:lpstr>Transitions, and Positioning</vt:lpstr>
      <vt:lpstr>Transitions, and Positioning</vt:lpstr>
      <vt:lpstr>Transition + Transformation</vt:lpstr>
      <vt:lpstr>The position Property</vt:lpstr>
      <vt:lpstr>The position Property</vt:lpstr>
      <vt:lpstr>The position Property</vt:lpstr>
      <vt:lpstr>PowerPoint Presentation</vt:lpstr>
      <vt:lpstr>The position Property</vt:lpstr>
      <vt:lpstr>The position Property</vt:lpstr>
      <vt:lpstr>The position Property</vt:lpstr>
      <vt:lpstr>The position Property</vt:lpstr>
      <vt:lpstr>The position Property</vt:lpstr>
      <vt:lpstr>The position Property</vt:lpstr>
      <vt:lpstr>The position Property</vt:lpstr>
      <vt:lpstr>ACTIVITY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147</cp:revision>
  <dcterms:created xsi:type="dcterms:W3CDTF">2020-06-15T12:13:30Z</dcterms:created>
  <dcterms:modified xsi:type="dcterms:W3CDTF">2021-07-28T06:33:20Z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