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405" r:id="rId6"/>
    <p:sldId id="406" r:id="rId7"/>
    <p:sldId id="408" r:id="rId8"/>
    <p:sldId id="409" r:id="rId9"/>
    <p:sldId id="410" r:id="rId10"/>
    <p:sldId id="411" r:id="rId11"/>
    <p:sldId id="412" r:id="rId12"/>
    <p:sldId id="414" r:id="rId13"/>
    <p:sldId id="371" r:id="rId14"/>
    <p:sldId id="372" r:id="rId15"/>
    <p:sldId id="373" r:id="rId16"/>
    <p:sldId id="374" r:id="rId17"/>
    <p:sldId id="415" r:id="rId18"/>
    <p:sldId id="416" r:id="rId19"/>
    <p:sldId id="417" r:id="rId20"/>
    <p:sldId id="418" r:id="rId21"/>
    <p:sldId id="419" r:id="rId22"/>
    <p:sldId id="420" r:id="rId23"/>
    <p:sldId id="42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28-07-2021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F98B3-5F18-413E-A56A-754C429873D5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411E-830F-4881-8937-C4A89FD8F6E0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1B08-1407-426B-8C0B-1CBD220D670F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99846-4A61-4A96-AEE0-2BF2E938C8E5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D4BF-A670-481A-9EC3-92F3DD804048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DB2D-6796-47AB-AF3A-13FA96A5A3D9}" type="datetime1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A57C6-58C6-4F5E-8370-61FE3A8F5F24}" type="datetime1">
              <a:rPr lang="en-IN" smtClean="0"/>
              <a:t>28-07-2021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9BD-320E-4A78-A549-37E25CBC3E8E}" type="datetime1">
              <a:rPr lang="en-IN" smtClean="0"/>
              <a:t>28-07-2021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7FF9A-AF9B-4C19-BB4E-C9C6295A0D49}" type="datetime1">
              <a:rPr lang="en-IN" smtClean="0"/>
              <a:t>28-07-2021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3D9B-0DC6-4C20-A916-0511904BEC1E}" type="datetime1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9FA9-C3B2-4C66-9F90-CA66B90B39EF}" type="datetime1">
              <a:rPr lang="en-IN" smtClean="0"/>
              <a:t>28-07-2021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3F135-776F-44EF-8E22-81EB2686006E}" type="datetime1">
              <a:rPr lang="en-IN" smtClean="0"/>
              <a:t>28-07-2021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CSB4301 - 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WEB TECHNOLOGY</a:t>
            </a:r>
            <a:endParaRPr lang="en-US" sz="32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Times New Roman" pitchFamily="18" charset="0"/>
                <a:ea typeface="+mj-ea"/>
                <a:cs typeface="Times New Roman" pitchFamily="18" charset="0"/>
              </a:rPr>
              <a:t>B.Tech – V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Muthukumaran 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First Web Page With Bootstrap 4</a:t>
            </a:r>
            <a:b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3"/>
            <a:ext cx="10515600" cy="5098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Add the HTML5 doctype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Bootstrap 4 uses HTML elements and CSS properties that require the HTML5 doctype.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Always include the HTML5 doctype at the beginning of the page, along with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attribute and the correct character set: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&lt;!DOCTYPE html&gt;</a:t>
            </a:r>
            <a:b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&lt;html </a:t>
            </a:r>
            <a:r>
              <a:rPr lang="en-IN" sz="2000" b="1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lang</a:t>
            </a: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="en"&gt;</a:t>
            </a:r>
            <a:b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 &lt;head&gt;</a:t>
            </a:r>
            <a:b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   &lt;meta charset="utf-8"&gt;</a:t>
            </a:r>
            <a:b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  &lt;/head&gt;</a:t>
            </a:r>
            <a:b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8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First Web Page With Bootstrap 4</a:t>
            </a:r>
            <a:br>
              <a:rPr lang="en-IN" sz="3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3"/>
            <a:ext cx="10515600" cy="509879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2. Bootstrap 4 is mobile-first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is designed to be responsive to mobile devices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. Mobile-first styles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part of the core framework.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ensure proper rendering and touch zooming, add the following &lt;meta&gt; tag inside the &lt;head&gt; element: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&lt;meta name="viewport" content="width=device-width, initial-scale=1"&gt;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width=device-width part sets the width of the page to follow the screen-width of the device (which will vary depending on the device).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initial-scale=1 part sets the initial zoom level when the page is first loaded by the browser.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First Web Page With Bootstrap 4</a:t>
            </a:r>
            <a:b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3"/>
            <a:ext cx="10515600" cy="509879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3. Containers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also requires a containing element to wrap site contents.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two container classes to choose from: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.container class provides a responsive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fixed width container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 .container-fluid class provides a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full width container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spanning the entire width of the viewport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57650"/>
            <a:ext cx="85344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38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b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8173"/>
            <a:ext cx="9431215" cy="255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Differentiate 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page (with a responsive fixed width container) </a:t>
            </a:r>
            <a:r>
              <a:rPr lang="en-IN" sz="2400" b="1" i="1" dirty="0" err="1">
                <a:latin typeface="Times New Roman" pitchFamily="18" charset="0"/>
                <a:cs typeface="Times New Roman" pitchFamily="18" charset="0"/>
              </a:rPr>
              <a:t>Vs</a:t>
            </a:r>
            <a:endParaRPr lang="en-IN" sz="24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page (with a full width container)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implementing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6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4C091-5F45-4E72-ABCD-7DC42786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BEA88-7F3C-4C2E-9386-EC61B1DE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128C9-971F-4123-8E51-64D1D2F94A54}"/>
              </a:ext>
            </a:extLst>
          </p:cNvPr>
          <p:cNvSpPr txBox="1"/>
          <p:nvPr/>
        </p:nvSpPr>
        <p:spPr>
          <a:xfrm>
            <a:off x="885825" y="3201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Basic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25F9F-54E4-436B-B18F-6C43D957B7D3}"/>
              </a:ext>
            </a:extLst>
          </p:cNvPr>
          <p:cNvSpPr txBox="1"/>
          <p:nvPr/>
        </p:nvSpPr>
        <p:spPr>
          <a:xfrm>
            <a:off x="885825" y="1066711"/>
            <a:ext cx="9696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basic Bootstrap table has a light padding and only horizontal dividers.</a:t>
            </a:r>
          </a:p>
          <a:p>
            <a:endParaRPr lang="en-US" sz="2400" dirty="0"/>
          </a:p>
          <a:p>
            <a:r>
              <a:rPr lang="en-US" sz="2400" dirty="0"/>
              <a:t>The .table class adds basic styling to a table:</a:t>
            </a:r>
            <a:endParaRPr lang="en-IN" sz="2400" dirty="0"/>
          </a:p>
        </p:txBody>
      </p:sp>
      <p:pic>
        <p:nvPicPr>
          <p:cNvPr id="14" name="Picture 13" descr="A drawing of a face&#10;&#10;Description automatically generated">
            <a:extLst>
              <a:ext uri="{FF2B5EF4-FFF2-40B4-BE49-F238E27FC236}">
                <a16:creationId xmlns:a16="http://schemas.microsoft.com/office/drawing/2014/main" id="{248C6C67-076E-4836-86AD-325E5FBB25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3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2F2D5-4871-48E1-AAB6-13D7BCD1A511}"/>
              </a:ext>
            </a:extLst>
          </p:cNvPr>
          <p:cNvSpPr txBox="1"/>
          <p:nvPr/>
        </p:nvSpPr>
        <p:spPr>
          <a:xfrm>
            <a:off x="3048000" y="665221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&lt;title&gt;Bootstrap Example&lt;/title&gt;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="https://maxcdn.bootstrapcdn.com/bootstrap/3.4.1/</a:t>
            </a:r>
            <a:r>
              <a:rPr lang="en-IN" dirty="0" err="1"/>
              <a:t>css</a:t>
            </a:r>
            <a:r>
              <a:rPr lang="en-IN" dirty="0"/>
              <a:t>/bootstrap.min.css"&gt;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="https://maxcdn.bootstrapcdn.com/bootstrap/3.4.1/</a:t>
            </a:r>
            <a:r>
              <a:rPr lang="en-IN" dirty="0" err="1"/>
              <a:t>js</a:t>
            </a:r>
            <a:r>
              <a:rPr lang="en-IN" dirty="0"/>
              <a:t>/bootstrap.min.js"&gt;&lt;/script&gt;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12CD3B82-9EAE-41B3-BB38-3CFE8F333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44BEED-F1B8-4955-A8FC-88B3C54DE831}"/>
              </a:ext>
            </a:extLst>
          </p:cNvPr>
          <p:cNvSpPr txBox="1"/>
          <p:nvPr/>
        </p:nvSpPr>
        <p:spPr>
          <a:xfrm>
            <a:off x="533400" y="64219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&lt;h2&gt;Basic Table&lt;/h2&gt;</a:t>
            </a:r>
          </a:p>
          <a:p>
            <a:r>
              <a:rPr lang="en-US" dirty="0"/>
              <a:t>  &lt;p&gt;The .table class adds basic styling (light padding and only horizontal dividers) to a table:&lt;/p&gt;            </a:t>
            </a:r>
          </a:p>
          <a:p>
            <a:r>
              <a:rPr lang="en-US" dirty="0"/>
              <a:t>  &lt;table class="table"&gt;</a:t>
            </a:r>
          </a:p>
          <a:p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  &lt;tr&gt;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&gt;Email&lt;/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&lt;/tr&gt;</a:t>
            </a:r>
          </a:p>
          <a:p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&lt;tr&gt;</a:t>
            </a:r>
          </a:p>
          <a:p>
            <a:r>
              <a:rPr lang="en-US" dirty="0"/>
              <a:t>        &lt;td&gt;John&lt;/td&gt;</a:t>
            </a:r>
          </a:p>
          <a:p>
            <a:r>
              <a:rPr lang="en-US" dirty="0"/>
              <a:t>        &lt;td&gt;Doe&lt;/td&gt;</a:t>
            </a:r>
          </a:p>
          <a:p>
            <a:r>
              <a:rPr lang="en-US" dirty="0"/>
              <a:t>        &lt;td&gt;john@example.com&lt;/td&gt;</a:t>
            </a:r>
          </a:p>
          <a:p>
            <a:r>
              <a:rPr lang="en-US" dirty="0"/>
              <a:t>      &lt;/tr&gt;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F8509-C7CF-4B30-8DB6-D591EBF28B12}"/>
              </a:ext>
            </a:extLst>
          </p:cNvPr>
          <p:cNvSpPr txBox="1"/>
          <p:nvPr/>
        </p:nvSpPr>
        <p:spPr>
          <a:xfrm>
            <a:off x="7143750" y="471518"/>
            <a:ext cx="4114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&lt;tr&gt;</a:t>
            </a:r>
          </a:p>
          <a:p>
            <a:r>
              <a:rPr lang="en-IN" dirty="0"/>
              <a:t>        &lt;td&gt;Mary&lt;/td&gt;</a:t>
            </a:r>
          </a:p>
          <a:p>
            <a:r>
              <a:rPr lang="en-IN" dirty="0"/>
              <a:t>        &lt;td&gt;Moe&lt;/td&gt;</a:t>
            </a:r>
          </a:p>
          <a:p>
            <a:r>
              <a:rPr lang="en-IN" dirty="0"/>
              <a:t>        &lt;td&gt;mary@example.com&lt;/td&gt;</a:t>
            </a:r>
          </a:p>
          <a:p>
            <a:r>
              <a:rPr lang="en-IN" dirty="0"/>
              <a:t>      &lt;/tr&gt;</a:t>
            </a:r>
          </a:p>
          <a:p>
            <a:r>
              <a:rPr lang="en-IN" dirty="0"/>
              <a:t>      &lt;tr&gt;</a:t>
            </a:r>
          </a:p>
          <a:p>
            <a:r>
              <a:rPr lang="en-IN" dirty="0"/>
              <a:t>        &lt;td&gt;July&lt;/td&gt;</a:t>
            </a:r>
          </a:p>
          <a:p>
            <a:r>
              <a:rPr lang="en-IN" dirty="0"/>
              <a:t>        &lt;td&gt;Dooley&lt;/td&gt;</a:t>
            </a:r>
          </a:p>
          <a:p>
            <a:r>
              <a:rPr lang="en-IN" dirty="0"/>
              <a:t>        &lt;td&gt;july@example.com&lt;/td&gt;</a:t>
            </a:r>
          </a:p>
          <a:p>
            <a:r>
              <a:rPr lang="en-IN" dirty="0"/>
              <a:t>      &lt;/tr&gt;</a:t>
            </a:r>
          </a:p>
          <a:p>
            <a:r>
              <a:rPr lang="en-IN" dirty="0"/>
              <a:t>    &lt;/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  &lt;/table&gt;</a:t>
            </a:r>
          </a:p>
          <a:p>
            <a:r>
              <a:rPr lang="en-IN" dirty="0"/>
              <a:t>&lt;/div&gt;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051E68AF-89D1-45AA-8468-C12230848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2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48365-CCF5-4D45-B569-AA34317C5361}"/>
              </a:ext>
            </a:extLst>
          </p:cNvPr>
          <p:cNvSpPr txBox="1"/>
          <p:nvPr/>
        </p:nvSpPr>
        <p:spPr>
          <a:xfrm>
            <a:off x="400049" y="261461"/>
            <a:ext cx="11287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Responsive Tables</a:t>
            </a:r>
          </a:p>
          <a:p>
            <a:pPr algn="just"/>
            <a:r>
              <a:rPr lang="en-US" sz="2400" dirty="0"/>
              <a:t>The .table-responsive class creates a responsive table. The table will then scroll horizontally on small devices (under 768px). When viewing on anything larger than 768px wide, there is no difference: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4DDDC-5098-436C-8706-F1A1B0BB8263}"/>
              </a:ext>
            </a:extLst>
          </p:cNvPr>
          <p:cNvSpPr txBox="1"/>
          <p:nvPr/>
        </p:nvSpPr>
        <p:spPr>
          <a:xfrm>
            <a:off x="1228725" y="2259746"/>
            <a:ext cx="98678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="https://maxcdn.bootstrapcdn.com/bootstrap/3.4.1/</a:t>
            </a:r>
            <a:r>
              <a:rPr lang="en-IN" dirty="0" err="1"/>
              <a:t>css</a:t>
            </a:r>
            <a:r>
              <a:rPr lang="en-IN" dirty="0"/>
              <a:t>/bootstrap.min.css"&gt;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/3.5.1/jquery.min.js"&gt;&lt;/script&gt;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="https://maxcdn.bootstrapcdn.com/bootstrap/3.4.1/</a:t>
            </a:r>
            <a:r>
              <a:rPr lang="en-IN" dirty="0" err="1"/>
              <a:t>js</a:t>
            </a:r>
            <a:r>
              <a:rPr lang="en-IN" dirty="0"/>
              <a:t>/bootstrap.min.js"&gt;&lt;/script&gt;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1412A7A7-62FE-483E-90FE-03619A84F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7EBDD-AAB1-46E3-A2B5-1103D8C30739}"/>
              </a:ext>
            </a:extLst>
          </p:cNvPr>
          <p:cNvSpPr txBox="1"/>
          <p:nvPr/>
        </p:nvSpPr>
        <p:spPr>
          <a:xfrm>
            <a:off x="7934325" y="540752"/>
            <a:ext cx="35147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&lt;tr&gt;</a:t>
            </a:r>
          </a:p>
          <a:p>
            <a:r>
              <a:rPr lang="en-US" dirty="0"/>
              <a:t>        &lt;td&gt;1&lt;/td&gt;</a:t>
            </a:r>
          </a:p>
          <a:p>
            <a:r>
              <a:rPr lang="en-US" dirty="0"/>
              <a:t>        &lt;td&gt;Anna&lt;/td&gt;</a:t>
            </a:r>
          </a:p>
          <a:p>
            <a:r>
              <a:rPr lang="en-US" dirty="0"/>
              <a:t>        &lt;td&gt;Pitt&lt;/td&gt;</a:t>
            </a:r>
          </a:p>
          <a:p>
            <a:r>
              <a:rPr lang="en-US" dirty="0"/>
              <a:t>        &lt;td&gt;35&lt;/td&gt;</a:t>
            </a:r>
          </a:p>
          <a:p>
            <a:r>
              <a:rPr lang="en-US" dirty="0"/>
              <a:t>        &lt;td&gt;New York&lt;/td&gt;</a:t>
            </a:r>
          </a:p>
          <a:p>
            <a:r>
              <a:rPr lang="en-US" dirty="0"/>
              <a:t>        &lt;td&gt;USA&lt;/td&gt;</a:t>
            </a:r>
          </a:p>
          <a:p>
            <a:r>
              <a:rPr lang="en-US" dirty="0"/>
              <a:t>      &lt;/tr&gt;</a:t>
            </a:r>
          </a:p>
          <a:p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&lt;/table&gt;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2E265-5F97-4B3A-9738-FE364AE8E9D8}"/>
              </a:ext>
            </a:extLst>
          </p:cNvPr>
          <p:cNvSpPr txBox="1"/>
          <p:nvPr/>
        </p:nvSpPr>
        <p:spPr>
          <a:xfrm>
            <a:off x="657225" y="54075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&lt;h2&gt;Table&lt;/h2&gt;</a:t>
            </a:r>
          </a:p>
          <a:p>
            <a:r>
              <a:rPr lang="en-US" dirty="0"/>
              <a:t>  &lt;p&gt;The .table-responsive class creates a responsive table which will scroll horizontally on small devices (under 768px). When viewing on anything larger than 768px wide, there is no difference:&lt;/p&gt;                                                                                      </a:t>
            </a:r>
          </a:p>
          <a:p>
            <a:r>
              <a:rPr lang="en-US" dirty="0"/>
              <a:t>  &lt;div class="table-responsive"&gt;          </a:t>
            </a:r>
          </a:p>
          <a:p>
            <a:r>
              <a:rPr lang="en-US" dirty="0"/>
              <a:t>  &lt;table class="table"&gt;</a:t>
            </a:r>
          </a:p>
          <a:p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  &lt;tr&gt;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&gt;#&lt;/th&gt;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Lastname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&gt;City&lt;/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&gt;Country&lt;/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&lt;/tr&gt;</a:t>
            </a:r>
          </a:p>
          <a:p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  <a:endParaRPr lang="en-IN" dirty="0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9A4B364C-EEDD-4E69-BB9F-9E24890656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44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6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is a free front-end framework for faster and easier web development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also gives you the ability to easily create responsive designs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4930-02FB-4911-82DB-7327EA95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40DB-6D34-4BDE-983A-A7EFE5B6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88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4" y="133325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What is Responsive Web Design?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Responsive web design is about creating web sites which automatically adjust themselves to look good on all devices, from small phones to large desktops.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95" y="2942491"/>
            <a:ext cx="10406712" cy="305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76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970" y="723331"/>
            <a:ext cx="5287108" cy="5453632"/>
          </a:xfrm>
          <a:solidFill>
            <a:schemeClr val="accent4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&lt;div class="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jumbotron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text-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&lt;h1&gt;My First Bootstrap Page&lt;/h1&gt;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&lt;p&gt;Resize this responsive page to see the effect!&lt;/p&gt;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&lt;div class="container"&gt;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&lt;div class="row"&gt;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&lt;div class="col-sm-4"&gt;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&lt;h3&gt;Column 1&lt;/h3&gt;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&lt;p&gt;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dolor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..&lt;/p&gt;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697414" y="747581"/>
            <a:ext cx="5673969" cy="545363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       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&lt;div class="col-sm-4"&gt;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&lt;h3&gt;Column 2&lt;/h3&gt;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&lt;p&gt;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dolor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..&lt;/p&gt;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&lt;div class="col-sm-4"&gt;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&lt;h3&gt;Column 3&lt;/h3&gt;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  &lt;p&gt;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Lorem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ipsum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dolor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..&lt;/p&gt;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  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&lt;/div&gt;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2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5785"/>
            <a:ext cx="10515600" cy="578117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44" y="1289540"/>
            <a:ext cx="8172450" cy="3938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594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Bootstrap 3 vs. Bootstrap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is the newest version of Bootstrap; with new components, faster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more responsiveness.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Bootstrap 4 supports the latest, stable releases of all major browsers and platforms. However, Internet Explorer 9 and down is not supported.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Use Bootstrap?</a:t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Advantages of Bootstrap: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Easy to use: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Anybody with just basic knowledge of HTML and CSS can start using Bootstrap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Responsive features: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Bootstrap's responsive CSS adjusts to phones, tablets, and desktops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Mobile-first approach: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In Bootstrap, mobile-first styles are part of the core framework</a:t>
            </a:r>
          </a:p>
          <a:p>
            <a:pPr algn="just">
              <a:lnSpc>
                <a:spcPct val="10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Browser compatibility: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Bootstrap 4 is compatible with all modern browsers (Chrome, Firefox, Internet Explorer 10+, Edge, Safari, and Opera)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Where to Get Bootstrap 4?</a:t>
            </a:r>
            <a:br>
              <a:rPr lang="en-IN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There are two ways to start using Bootstrap 4 on your own web site.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can: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Include Bootstrap 4 from a CDN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Download Bootstrap 4 from getbootstrap.com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5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295" y="569843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Activity</a:t>
            </a:r>
            <a:b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477124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Downloading Bootstrap 4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download and host Bootstrap 4 yourself, go to </a:t>
            </a:r>
            <a:r>
              <a:rPr lang="en-IN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https://getbootstrap.com/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follow the instructions there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CSB4301 - WEB TECHNOLOGY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1" y="6201213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6" ma:contentTypeDescription="Create a new document." ma:contentTypeScope="" ma:versionID="6997be9b8a2d991ee02f343060fde50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e472c8126b90682841e80bac351e7dd9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6B0A56-7596-48D9-A39C-B1E436EE8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B6C29-0CCD-4994-A591-EC89DED8B8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873203-4B02-49DC-9267-752AC7397DCD}"/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1788</Words>
  <Application>Microsoft Office PowerPoint</Application>
  <PresentationFormat>Widescreen</PresentationFormat>
  <Paragraphs>184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Bootstrap?</vt:lpstr>
      <vt:lpstr>What is Bootstrap?</vt:lpstr>
      <vt:lpstr>PowerPoint Presentation</vt:lpstr>
      <vt:lpstr>PowerPoint Presentation</vt:lpstr>
      <vt:lpstr>Bootstrap 3 vs. Bootstrap 4</vt:lpstr>
      <vt:lpstr>Why Use Bootstrap? </vt:lpstr>
      <vt:lpstr>Where to Get Bootstrap 4? </vt:lpstr>
      <vt:lpstr>Activity </vt:lpstr>
      <vt:lpstr>Create First Web Page With Bootstrap 4 </vt:lpstr>
      <vt:lpstr>Create First Web Page With Bootstrap 4 </vt:lpstr>
      <vt:lpstr>Create First Web Page With Bootstrap 4 </vt:lpstr>
      <vt:lpstr>Activity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Muthukumaran M</cp:lastModifiedBy>
  <cp:revision>156</cp:revision>
  <dcterms:created xsi:type="dcterms:W3CDTF">2020-06-15T12:13:30Z</dcterms:created>
  <dcterms:modified xsi:type="dcterms:W3CDTF">2021-07-28T16:39:13Z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