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4" r:id="rId6"/>
    <p:sldId id="324" r:id="rId7"/>
    <p:sldId id="265" r:id="rId8"/>
    <p:sldId id="266" r:id="rId9"/>
    <p:sldId id="325" r:id="rId10"/>
    <p:sldId id="267" r:id="rId11"/>
    <p:sldId id="268" r:id="rId12"/>
    <p:sldId id="326" r:id="rId13"/>
    <p:sldId id="331" r:id="rId14"/>
    <p:sldId id="269" r:id="rId15"/>
    <p:sldId id="270" r:id="rId16"/>
    <p:sldId id="271" r:id="rId17"/>
    <p:sldId id="272" r:id="rId18"/>
    <p:sldId id="273" r:id="rId19"/>
    <p:sldId id="274" r:id="rId20"/>
    <p:sldId id="327" r:id="rId21"/>
    <p:sldId id="275" r:id="rId22"/>
    <p:sldId id="276" r:id="rId23"/>
    <p:sldId id="288" r:id="rId24"/>
    <p:sldId id="277" r:id="rId25"/>
    <p:sldId id="328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6D80D-9197-46E2-924B-356AA8888B33}" v="18" dt="2020-12-03T04:03:57.993"/>
    <p1510:client id="{3D25D727-2B32-4BC9-868F-0495991199FE}" v="2" dt="2020-12-11T04:39:5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 SAI  GADA" userId="S::18113023@student.hindustanuniv.ac.in::34de704a-e02c-44d2-ba3f-234925169835" providerId="AD" clId="Web-{0636D80D-9197-46E2-924B-356AA8888B33}"/>
    <pc:docChg chg="addSld delSld">
      <pc:chgData name="CHARAN SAI  GADA" userId="S::18113023@student.hindustanuniv.ac.in::34de704a-e02c-44d2-ba3f-234925169835" providerId="AD" clId="Web-{0636D80D-9197-46E2-924B-356AA8888B33}" dt="2020-12-03T04:03:52.196" v="1"/>
      <pc:docMkLst>
        <pc:docMk/>
      </pc:docMkLst>
      <pc:sldChg chg="new del">
        <pc:chgData name="CHARAN SAI  GADA" userId="S::18113023@student.hindustanuniv.ac.in::34de704a-e02c-44d2-ba3f-234925169835" providerId="AD" clId="Web-{0636D80D-9197-46E2-924B-356AA8888B33}" dt="2020-12-03T04:03:52.196" v="1"/>
        <pc:sldMkLst>
          <pc:docMk/>
          <pc:sldMk cId="2048622343" sldId="328"/>
        </pc:sldMkLst>
      </pc:sldChg>
    </pc:docChg>
  </pc:docChgLst>
  <pc:docChgLst>
    <pc:chgData name="Swami Venkatesh" userId="S::17113114@student.hindustanuniv.ac.in::1967c322-8d1b-46bc-8a36-e460d7fc8e07" providerId="AD" clId="Web-{3D25D727-2B32-4BC9-868F-0495991199FE}"/>
    <pc:docChg chg="addSld delSld">
      <pc:chgData name="Swami Venkatesh" userId="S::17113114@student.hindustanuniv.ac.in::1967c322-8d1b-46bc-8a36-e460d7fc8e07" providerId="AD" clId="Web-{3D25D727-2B32-4BC9-868F-0495991199FE}" dt="2020-12-11T04:39:56.546" v="1"/>
      <pc:docMkLst>
        <pc:docMk/>
      </pc:docMkLst>
      <pc:sldChg chg="new del">
        <pc:chgData name="Swami Venkatesh" userId="S::17113114@student.hindustanuniv.ac.in::1967c322-8d1b-46bc-8a36-e460d7fc8e07" providerId="AD" clId="Web-{3D25D727-2B32-4BC9-868F-0495991199FE}" dt="2020-12-11T04:39:56.546" v="1"/>
        <pc:sldMkLst>
          <pc:docMk/>
          <pc:sldMk cId="4083946778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98B3-5F18-413E-A56A-754C429873D5}" type="datetime1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411E-830F-4881-8937-C4A89FD8F6E0}" type="datetime1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B08-1407-426B-8C0B-1CBD220D670F}" type="datetime1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9846-4A61-4A96-AEE0-2BF2E938C8E5}" type="datetime1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D4BF-A670-481A-9EC3-92F3DD804048}" type="datetime1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DB2D-6796-47AB-AF3A-13FA96A5A3D9}" type="datetime1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7C6-58C6-4F5E-8370-61FE3A8F5F24}" type="datetime1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9BD-320E-4A78-A549-37E25CBC3E8E}" type="datetime1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F9A-AF9B-4C19-BB4E-C9C6295A0D49}" type="datetime1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D9B-0DC6-4C20-A916-0511904BEC1E}" type="datetime1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9FA9-C3B2-4C66-9F90-CA66B90B39EF}" type="datetime1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F135-776F-44EF-8E22-81EB2686006E}" type="datetime1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CSB4301 -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B.Tech – V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Muthukumaran 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D3B8A-BF6D-46D3-BE89-16B4DE5D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289F-903E-49F6-91A8-3060F040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000F7-CECA-479A-B7E7-C9D99E59EDEF}"/>
              </a:ext>
            </a:extLst>
          </p:cNvPr>
          <p:cNvSpPr txBox="1"/>
          <p:nvPr/>
        </p:nvSpPr>
        <p:spPr>
          <a:xfrm>
            <a:off x="5553075" y="2409825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POLL</a:t>
            </a:r>
            <a:endParaRPr lang="en-IN" sz="2800" b="1" dirty="0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EA8B63BD-EB09-460E-94AF-8191ECDB1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Web Browsers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purpose of a web browser (Chrome, Edge, Firefox, Safari) is to read HTML documents and display them correctly.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browser does not display the HTML tags, but uses them to determine how to display the document: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21" y="3524028"/>
            <a:ext cx="49053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6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Page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9" y="1267819"/>
            <a:ext cx="7519916" cy="458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713" y="852309"/>
            <a:ext cx="10515600" cy="54625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HTML Headings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headings are defined with the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&lt;h1&gt; to &lt;h6&gt;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tags.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&lt;h1&gt; defines the most important heading. &lt;h6&gt; defines the least important heading: 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&lt;h1&gt;This is heading 1&lt;/h1&gt;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&lt;h2&gt;This is heading 2&lt;/h2&gt;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&lt;h3&gt;This is heading 3&lt;/h3&gt;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HTML Paragraphs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paragraphs are defined with the 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tag: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	&lt;p&gt;This is a paragraph.&lt;/p&gt;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2775" y="1023582"/>
            <a:ext cx="10942709" cy="51533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HTML Links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links are defined with the 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&lt;a&gt;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&lt;a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="https://www.hindustanuniv.ac.in"&gt;This is a link&lt;/a&gt;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HTML Images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images are defined with the 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tag.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source file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), alternative text (alt), width, and height are provided as attributes: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="w3schools.jpg" alt="W3Schools.com" width="104" height="142"&gt;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0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7349" y="1023582"/>
            <a:ext cx="11026451" cy="52912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HTML element is defined by a start tag, some content, and an end tag.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Elements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HTML element is defined by a start tag, some content, and an end tag: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&gt;Content goes here...&lt;/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Empty HTML Elements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elements with no content are called empty elements.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tag defines a line break, and is an empty element without a closing tag: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&lt;p&gt;This is a &lt;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 paragraph with a line break.&lt;/p&gt;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38"/>
            <a:ext cx="10515600" cy="549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 Attributes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712" y="1487606"/>
            <a:ext cx="10971945" cy="41849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attributes provide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additional information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about HTML elements.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All HTML elements can have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Attributes are always specified in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the start tag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Attributes usually come in name/value pairs like: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name="value“</a:t>
            </a:r>
          </a:p>
          <a:p>
            <a:pPr marL="0" indent="0">
              <a:buNone/>
            </a:pP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9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13" y="187711"/>
            <a:ext cx="10515600" cy="549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 Attributes</a:t>
            </a:r>
            <a:br>
              <a:rPr lang="en-IN" sz="2800" dirty="0"/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1123" y="474760"/>
            <a:ext cx="10971945" cy="56681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i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 Attribute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&lt;a&gt; tag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defines a hyperlink. The 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attribute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specifies the URL of the page the link goes 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&lt;a 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="https://www.hindustanuniv.ac.in"&gt;Visit Hindustan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Universitys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i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 Attribute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 tag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used to embed an image in an HTML page. The </a:t>
            </a:r>
            <a:r>
              <a:rPr lang="en-I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attribute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specifies the path to the image to be displayed: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="img_inkl.jpg"&gt;</a:t>
            </a:r>
            <a:b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7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Attributes - Style</a:t>
            </a:r>
            <a:b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7030" y="613400"/>
            <a:ext cx="11324628" cy="535809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3400" b="1" u="sng" dirty="0">
                <a:latin typeface="Times New Roman" pitchFamily="18" charset="0"/>
                <a:cs typeface="Times New Roman" pitchFamily="18" charset="0"/>
              </a:rPr>
              <a:t>Bigger Headings</a:t>
            </a:r>
          </a:p>
          <a:p>
            <a:pPr>
              <a:lnSpc>
                <a:spcPct val="170000"/>
              </a:lnSpc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Each HTML heading has a default size. However, you can specify the size for any heading with the 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 attribute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, using the CSS font-size property: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	&lt;h1 style="font-size:60px;"&gt;Heading 1&lt;/h1&gt;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3400" b="1" u="sng" dirty="0">
                <a:latin typeface="Times New Roman" pitchFamily="18" charset="0"/>
                <a:cs typeface="Times New Roman" pitchFamily="18" charset="0"/>
              </a:rPr>
              <a:t>HTML Styles</a:t>
            </a:r>
          </a:p>
          <a:p>
            <a:pPr>
              <a:lnSpc>
                <a:spcPct val="170000"/>
              </a:lnSpc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The HTML style attribute is used to add styles to an element, such as </a:t>
            </a:r>
            <a:r>
              <a:rPr lang="en-IN" sz="3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font, size, and more.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The HTML style attribute has the following syntax: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IN" sz="3400" i="1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 style="</a:t>
            </a:r>
            <a:r>
              <a:rPr lang="en-IN" sz="3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IN" sz="3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3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3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>
              <a:lnSpc>
                <a:spcPct val="170000"/>
              </a:lnSpc>
            </a:pP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3400" b="1" i="1" dirty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 is a CSS property. The </a:t>
            </a:r>
            <a:r>
              <a:rPr lang="en-IN" sz="3400" b="1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3400" dirty="0">
                <a:latin typeface="Times New Roman" pitchFamily="18" charset="0"/>
                <a:cs typeface="Times New Roman" pitchFamily="18" charset="0"/>
              </a:rPr>
              <a:t> is a CSS value.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5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 Attributes - Style</a:t>
            </a:r>
            <a:br>
              <a:rPr lang="en-IN" sz="2800" dirty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852309"/>
            <a:ext cx="10515600" cy="51533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Background Colour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&lt;body style="background-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powderblue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;"&gt;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&lt;h1&gt;This is a heading&lt;/h1&gt;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Color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CSS 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property defines the text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for an HTML element: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&lt;h1 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style="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blue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;"&gt;This is a heading&lt;/h1&gt;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Fonts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CSS font-family property defines the font to be used for an HTML element: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&lt;h1 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style="font-family : 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verdana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;"&gt;This is a heading&lt;/h1&gt;</a:t>
            </a:r>
          </a:p>
          <a:p>
            <a:pPr marL="0" indent="0">
              <a:buNone/>
            </a:pP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 1 -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HTML5, CSS3 &amp; BOOTSTRAP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6663"/>
            <a:ext cx="10905066" cy="4730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Contents: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HTML: Tags- header, list, table, image, audio &amp; video.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CSS3: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box model,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Psuedo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-classes,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Pseudoelements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Transitions, and Positioning.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Bootstrap4: Buttons, Tables, Images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Attributes - Style</a:t>
            </a:r>
            <a:br>
              <a:rPr lang="en-IN" sz="2800" dirty="0"/>
            </a:b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0375" y="1023582"/>
            <a:ext cx="10893425" cy="51533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i="1" u="sng" dirty="0">
                <a:latin typeface="Times New Roman" pitchFamily="18" charset="0"/>
                <a:cs typeface="Times New Roman" pitchFamily="18" charset="0"/>
              </a:rPr>
              <a:t>Text Size</a:t>
            </a:r>
          </a:p>
          <a:p>
            <a:pPr marL="0" indent="0">
              <a:buNone/>
            </a:pPr>
            <a:endParaRPr lang="en-IN" sz="26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CSS font-size property defines the text size for an HTML element:</a:t>
            </a:r>
          </a:p>
          <a:p>
            <a:pPr marL="0" indent="0"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&lt;h1 style="font-size:300%;"&gt;This is a heading&lt;/h1&gt;</a:t>
            </a:r>
          </a:p>
          <a:p>
            <a:pPr marL="0" indent="0"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00" b="1" i="1" u="sng" dirty="0">
                <a:latin typeface="Times New Roman" pitchFamily="18" charset="0"/>
                <a:cs typeface="Times New Roman" pitchFamily="18" charset="0"/>
              </a:rPr>
              <a:t>Text Alignment</a:t>
            </a:r>
          </a:p>
          <a:p>
            <a:pPr marL="0" indent="0">
              <a:buNone/>
            </a:pPr>
            <a:endParaRPr lang="en-IN" sz="26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CSS text-align property defines the horizontal text alignment for an HTML element: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&lt;h1 style="</a:t>
            </a:r>
            <a:r>
              <a:rPr lang="en-IN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text-align:center</a:t>
            </a:r>
            <a:r>
              <a:rPr lang="en-IN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en-IN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Centered</a:t>
            </a:r>
            <a:r>
              <a:rPr lang="en-IN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Heading&lt;/h1&gt;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Formatting Elements</a:t>
            </a:r>
            <a:b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Formatting elements were designed to display special types of text: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Bold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&lt;strong&gt;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Important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&lt;i&gt; -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Italic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Emphasized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&lt;mark&gt;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Marked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&lt;small&gt;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Smaller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&lt;del&gt;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Deleted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&lt;ins&gt;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Inserted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&lt;sub&gt;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Subscript text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&lt;sup&gt;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 Superscript text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&lt;p&gt;Do not forget to buy &lt;mark&gt;milk&lt;/mark&gt; today.&lt;/p&gt;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&lt;p&gt;My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favorite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&lt;del&gt;blue&lt;/del&gt; &lt;ins&gt;red&lt;/ins&gt;.&lt;/p&gt;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1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22</a:t>
            </a:fld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CAE850-DE6A-4BD0-85D9-DD8CFE486871}"/>
              </a:ext>
            </a:extLst>
          </p:cNvPr>
          <p:cNvSpPr txBox="1"/>
          <p:nvPr/>
        </p:nvSpPr>
        <p:spPr>
          <a:xfrm>
            <a:off x="2390774" y="1600056"/>
            <a:ext cx="8448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webpage that prints your name to the screen.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610EE-72C2-43A0-A3E8-997C94319079}"/>
              </a:ext>
            </a:extLst>
          </p:cNvPr>
          <p:cNvSpPr txBox="1"/>
          <p:nvPr/>
        </p:nvSpPr>
        <p:spPr>
          <a:xfrm>
            <a:off x="4824414" y="330200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Practice Exercises</a:t>
            </a:r>
            <a:endParaRPr lang="en-IN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77419-FEB2-4777-8F8B-424D81AFE479}"/>
              </a:ext>
            </a:extLst>
          </p:cNvPr>
          <p:cNvSpPr txBox="1"/>
          <p:nvPr/>
        </p:nvSpPr>
        <p:spPr>
          <a:xfrm>
            <a:off x="3567111" y="255639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&lt;!-- print name to the screen --&gt;</a:t>
            </a:r>
          </a:p>
          <a:p>
            <a:r>
              <a:rPr lang="en-US" dirty="0"/>
              <a:t>John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8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23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610EE-72C2-43A0-A3E8-997C94319079}"/>
              </a:ext>
            </a:extLst>
          </p:cNvPr>
          <p:cNvSpPr txBox="1"/>
          <p:nvPr/>
        </p:nvSpPr>
        <p:spPr>
          <a:xfrm>
            <a:off x="4824414" y="330200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Practice Exercises</a:t>
            </a:r>
            <a:endParaRPr lang="en-IN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73BB1-595C-4275-9D6A-AB3F16DC3B8E}"/>
              </a:ext>
            </a:extLst>
          </p:cNvPr>
          <p:cNvSpPr txBox="1"/>
          <p:nvPr/>
        </p:nvSpPr>
        <p:spPr>
          <a:xfrm>
            <a:off x="1504950" y="1333212"/>
            <a:ext cx="9029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webpage that prints any text of your choosing to the screen, do not include a head section in the code.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387FD-6984-46F4-8C18-608A6869CED1}"/>
              </a:ext>
            </a:extLst>
          </p:cNvPr>
          <p:cNvSpPr txBox="1"/>
          <p:nvPr/>
        </p:nvSpPr>
        <p:spPr>
          <a:xfrm>
            <a:off x="3048000" y="2596376"/>
            <a:ext cx="77343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&lt;!--there is no head section in this HTML code--&gt;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&lt;!--print a message--&gt;</a:t>
            </a:r>
          </a:p>
          <a:p>
            <a:r>
              <a:rPr lang="en-US" sz="2400" dirty="0"/>
              <a:t>The giraffe is a very interesting animal.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98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24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610EE-72C2-43A0-A3E8-997C94319079}"/>
              </a:ext>
            </a:extLst>
          </p:cNvPr>
          <p:cNvSpPr txBox="1"/>
          <p:nvPr/>
        </p:nvSpPr>
        <p:spPr>
          <a:xfrm>
            <a:off x="4824414" y="330200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Practice Exercises</a:t>
            </a:r>
            <a:endParaRPr lang="en-IN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7ECF8-8DA1-4E09-BE3A-2C974415623B}"/>
              </a:ext>
            </a:extLst>
          </p:cNvPr>
          <p:cNvSpPr txBox="1"/>
          <p:nvPr/>
        </p:nvSpPr>
        <p:spPr>
          <a:xfrm>
            <a:off x="2876550" y="12726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Print your name in green.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08854-99D3-4194-83EF-23DAA6347299}"/>
              </a:ext>
            </a:extLst>
          </p:cNvPr>
          <p:cNvSpPr txBox="1"/>
          <p:nvPr/>
        </p:nvSpPr>
        <p:spPr>
          <a:xfrm>
            <a:off x="3048000" y="262366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&lt;font color="green"&gt;John&lt;/font&gt;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03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 1 - </a:t>
            </a:r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HTML5, CSS3 &amp; BOOTSTRAP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6663"/>
            <a:ext cx="10905066" cy="4730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Learning outcomes: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Understand and apply different tags of HTML5 with CCS3 1,2,3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 Use Bootstrap4 on HTML pages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9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the career outlook for web developers?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6663"/>
            <a:ext cx="10905066" cy="47303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development jobs are projected to increase 15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through 2026.</a:t>
            </a:r>
            <a:r>
              <a:rPr lang="en-IN" sz="24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That’s more than double the average projected growth rate for all occupations.</a:t>
            </a: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“Everyone wants a website”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“As a web developer, you’ll never be short on work.”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Websites have become a critical component for businesses to stay competitive. A company cannot simply utilize a generic online template if it wants to provide a custom, genuine experience for its consumers.  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Experienced developers could also try their hand at freelancing or starting their own business.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 descr="C:\Users\SRIRAM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55" y="-13593"/>
            <a:ext cx="2495360" cy="145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23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5529"/>
            <a:ext cx="10905066" cy="8656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1 - INTRODUCTION</a:t>
            </a:r>
            <a:endParaRPr lang="en-US" sz="28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96536"/>
            <a:ext cx="10905066" cy="50667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is Responsive Web Design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Responsive web design makes your web page look good on all devices.</a:t>
            </a:r>
          </a:p>
          <a:p>
            <a:pPr marL="0" indent="0">
              <a:buNone/>
            </a:pPr>
            <a:endParaRPr lang="en-IN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Designing For The Best Experience For All Users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pages can be viewed using many different devices: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desktops, tablets, and phones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Your web page should look good, and be easy to use, regardless of the device.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74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5529"/>
            <a:ext cx="10905066" cy="8656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1 - INTRODUCTION</a:t>
            </a:r>
            <a:endParaRPr lang="en-US" sz="28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73456"/>
            <a:ext cx="10905066" cy="54898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pages should not leave out information to fit smaller devices, but rather adapt its content to fit any device: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38" y="2569390"/>
            <a:ext cx="77247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83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5529"/>
            <a:ext cx="10905066" cy="8656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 - Introduction</a:t>
            </a:r>
            <a:endParaRPr lang="en-US" sz="28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6288"/>
            <a:ext cx="10905066" cy="5366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What is HTML?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stands for Hyper Text Markup Language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is the standard Markup language for creating Web pages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describes the structure of a Web page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HTML consists of a series of elements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2" descr="HTML5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HTML5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9" name="Picture 5" descr="C:\Users\SRIRAM\Desktop\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33" y="38283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13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HTML: Tags- header</a:t>
            </a:r>
            <a:endParaRPr lang="en-US" sz="2800" b="1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&lt;!DOCTYPE html&gt;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&lt;html&gt;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	&lt;head&gt;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	     &lt;title&gt;Page Title&lt;/title&gt;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	&lt;/head&gt;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&lt;body&gt;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	&lt;h1&gt;My First Heading&lt;/h1&gt;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	&lt;p&gt;My first paragraph.&lt;/p&gt;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&lt;/body&gt;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5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1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HTML: Tags- header</a:t>
            </a:r>
            <a:endParaRPr lang="en-US" sz="2800" b="1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0705" y="1084321"/>
            <a:ext cx="11359229" cy="50937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&lt;!DOCTYPE html&gt;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declaration defines that this document is an HTML5 document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&lt;html&gt;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element is the root element of an HTML page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element contains meta information about the HTML page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&lt;title&gt;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element specifies a title for the HTML page (which is shown in the browser's title bar or in the page's tab)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element defines the document's body, and is a container for all the visible contents, such as headings, paragraphs, images, hyperlinks, tables, lists, etc.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element defines a large heading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&lt;p&gt;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element defines a paragraph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84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6" ma:contentTypeDescription="Create a new document." ma:contentTypeScope="" ma:versionID="6997be9b8a2d991ee02f343060fde50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e472c8126b90682841e80bac351e7dd9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C83BAD-6B55-43FE-A747-6A26CD5660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214E1C-442B-4B08-B193-475C1138E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BE8D6C-3F60-4C80-8508-680CE6F713D5}"/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1780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Unit 1 - HTML5, CSS3 &amp; BOOTSTRAP</vt:lpstr>
      <vt:lpstr>Unit 1 - HTML5, CSS3 &amp; BOOTSTRAP</vt:lpstr>
      <vt:lpstr>What is the career outlook for web developers?</vt:lpstr>
      <vt:lpstr>Lecture 1 - INTRODUCTION</vt:lpstr>
      <vt:lpstr>Lecture 1 - INTRODUCTION</vt:lpstr>
      <vt:lpstr>HTML - Introduction</vt:lpstr>
      <vt:lpstr>HTML: Tags- header</vt:lpstr>
      <vt:lpstr>HTML: Tags- header</vt:lpstr>
      <vt:lpstr>PowerPoint Presentation</vt:lpstr>
      <vt:lpstr>Web Browsers</vt:lpstr>
      <vt:lpstr>HTML Page Structure</vt:lpstr>
      <vt:lpstr>HTML Tags</vt:lpstr>
      <vt:lpstr>HTML Tags</vt:lpstr>
      <vt:lpstr>HTML Elements</vt:lpstr>
      <vt:lpstr>HTML Attributes </vt:lpstr>
      <vt:lpstr>HTML Attributes </vt:lpstr>
      <vt:lpstr>HTML Attributes - Style </vt:lpstr>
      <vt:lpstr>HTML Attributes - Style </vt:lpstr>
      <vt:lpstr>HTML Attributes - Style </vt:lpstr>
      <vt:lpstr>HTML Formatting Elements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Muthukumaran M</cp:lastModifiedBy>
  <cp:revision>119</cp:revision>
  <dcterms:created xsi:type="dcterms:W3CDTF">2020-06-15T12:13:30Z</dcterms:created>
  <dcterms:modified xsi:type="dcterms:W3CDTF">2021-07-14T05:01:57Z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