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1"/>
  </p:notesMasterIdLst>
  <p:handoutMasterIdLst>
    <p:handoutMasterId r:id="rId32"/>
  </p:handoutMasterIdLst>
  <p:sldIdLst>
    <p:sldId id="256" r:id="rId5"/>
    <p:sldId id="422" r:id="rId6"/>
    <p:sldId id="438" r:id="rId7"/>
    <p:sldId id="440" r:id="rId8"/>
    <p:sldId id="441" r:id="rId9"/>
    <p:sldId id="442" r:id="rId10"/>
    <p:sldId id="443" r:id="rId11"/>
    <p:sldId id="444" r:id="rId12"/>
    <p:sldId id="445" r:id="rId13"/>
    <p:sldId id="44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2" r:id="rId29"/>
    <p:sldId id="43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THANGAKUMAR J" initials="DTJ" lastIdx="1" clrIdx="0">
    <p:extLst>
      <p:ext uri="{19B8F6BF-5375-455C-9EA6-DF929625EA0E}">
        <p15:presenceInfo xmlns:p15="http://schemas.microsoft.com/office/powerpoint/2012/main" userId="DR THANGAKUMAR J"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36D80D-9197-46E2-924B-356AA8888B33}" v="18" dt="2020-12-03T04:03:57.993"/>
    <p1510:client id="{3D25D727-2B32-4BC9-868F-0495991199FE}" v="2" dt="2020-12-11T04:39:56.5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644" y="44"/>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286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AN SAI  GADA" userId="S::18113023@student.hindustanuniv.ac.in::34de704a-e02c-44d2-ba3f-234925169835" providerId="AD" clId="Web-{0636D80D-9197-46E2-924B-356AA8888B33}"/>
    <pc:docChg chg="addSld delSld">
      <pc:chgData name="CHARAN SAI  GADA" userId="S::18113023@student.hindustanuniv.ac.in::34de704a-e02c-44d2-ba3f-234925169835" providerId="AD" clId="Web-{0636D80D-9197-46E2-924B-356AA8888B33}" dt="2020-12-03T04:03:52.196" v="1"/>
      <pc:docMkLst>
        <pc:docMk/>
      </pc:docMkLst>
      <pc:sldChg chg="new del">
        <pc:chgData name="CHARAN SAI  GADA" userId="S::18113023@student.hindustanuniv.ac.in::34de704a-e02c-44d2-ba3f-234925169835" providerId="AD" clId="Web-{0636D80D-9197-46E2-924B-356AA8888B33}" dt="2020-12-03T04:03:52.196" v="1"/>
        <pc:sldMkLst>
          <pc:docMk/>
          <pc:sldMk cId="2048622343" sldId="328"/>
        </pc:sldMkLst>
      </pc:sldChg>
    </pc:docChg>
  </pc:docChgLst>
  <pc:docChgLst>
    <pc:chgData name="Swami Venkatesh" userId="S::17113114@student.hindustanuniv.ac.in::1967c322-8d1b-46bc-8a36-e460d7fc8e07" providerId="AD" clId="Web-{3D25D727-2B32-4BC9-868F-0495991199FE}"/>
    <pc:docChg chg="addSld delSld">
      <pc:chgData name="Swami Venkatesh" userId="S::17113114@student.hindustanuniv.ac.in::1967c322-8d1b-46bc-8a36-e460d7fc8e07" providerId="AD" clId="Web-{3D25D727-2B32-4BC9-868F-0495991199FE}" dt="2020-12-11T04:39:56.546" v="1"/>
      <pc:docMkLst>
        <pc:docMk/>
      </pc:docMkLst>
      <pc:sldChg chg="new del">
        <pc:chgData name="Swami Venkatesh" userId="S::17113114@student.hindustanuniv.ac.in::1967c322-8d1b-46bc-8a36-e460d7fc8e07" providerId="AD" clId="Web-{3D25D727-2B32-4BC9-868F-0495991199FE}" dt="2020-12-11T04:39:56.546" v="1"/>
        <pc:sldMkLst>
          <pc:docMk/>
          <pc:sldMk cId="4083946778" sldId="32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C9F3A78-4BFE-4C17-BFC2-FEA27AD7A4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23DE6668-234E-4D55-9951-1B74AAEFAE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4855DE-1565-47AB-8B39-78992C08112F}" type="datetimeFigureOut">
              <a:rPr lang="en-IN" smtClean="0"/>
              <a:t>02-09-2021</a:t>
            </a:fld>
            <a:endParaRPr lang="en-IN"/>
          </a:p>
        </p:txBody>
      </p:sp>
      <p:sp>
        <p:nvSpPr>
          <p:cNvPr id="4" name="Footer Placeholder 3">
            <a:extLst>
              <a:ext uri="{FF2B5EF4-FFF2-40B4-BE49-F238E27FC236}">
                <a16:creationId xmlns:a16="http://schemas.microsoft.com/office/drawing/2014/main" id="{BAA11243-96DF-4841-82A6-E6A48F9ED57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8D8B6A2-C1DB-4CC5-A2C2-72D5F17C6E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2D49E6-F9A9-4872-9285-2B59B4A8A566}" type="slidenum">
              <a:rPr lang="en-IN" smtClean="0"/>
              <a:t>‹#›</a:t>
            </a:fld>
            <a:endParaRPr lang="en-IN"/>
          </a:p>
        </p:txBody>
      </p:sp>
    </p:spTree>
    <p:extLst>
      <p:ext uri="{BB962C8B-B14F-4D97-AF65-F5344CB8AC3E}">
        <p14:creationId xmlns:p14="http://schemas.microsoft.com/office/powerpoint/2010/main" val="31124431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DEEDE8-E329-4D50-9EF7-2D0FC66E5658}" type="datetimeFigureOut">
              <a:rPr lang="en-IN" smtClean="0"/>
              <a:t>02-09-2021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6EC4D6-0FD4-41A5-8DD4-80759096037E}" type="slidenum">
              <a:rPr lang="en-IN" smtClean="0"/>
              <a:t>‹#›</a:t>
            </a:fld>
            <a:endParaRPr lang="en-IN"/>
          </a:p>
        </p:txBody>
      </p:sp>
    </p:spTree>
    <p:extLst>
      <p:ext uri="{BB962C8B-B14F-4D97-AF65-F5344CB8AC3E}">
        <p14:creationId xmlns:p14="http://schemas.microsoft.com/office/powerpoint/2010/main" val="29390182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8930B-F6B2-4710-912C-F6D276D185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BCBA1B-55AB-4888-A0EA-6BAFA806A3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DCD0204-CEAC-4640-93BC-98E4EA0CC8D6}"/>
              </a:ext>
            </a:extLst>
          </p:cNvPr>
          <p:cNvSpPr>
            <a:spLocks noGrp="1"/>
          </p:cNvSpPr>
          <p:nvPr>
            <p:ph type="dt" sz="half" idx="10"/>
          </p:nvPr>
        </p:nvSpPr>
        <p:spPr/>
        <p:txBody>
          <a:bodyPr/>
          <a:lstStyle/>
          <a:p>
            <a:fld id="{FB4F98B3-5F18-413E-A56A-754C429873D5}" type="datetime1">
              <a:rPr lang="en-IN" smtClean="0"/>
              <a:t>02-09-2021</a:t>
            </a:fld>
            <a:endParaRPr lang="en-IN"/>
          </a:p>
        </p:txBody>
      </p:sp>
      <p:sp>
        <p:nvSpPr>
          <p:cNvPr id="5" name="Footer Placeholder 4">
            <a:extLst>
              <a:ext uri="{FF2B5EF4-FFF2-40B4-BE49-F238E27FC236}">
                <a16:creationId xmlns:a16="http://schemas.microsoft.com/office/drawing/2014/main" id="{DB3311DD-1C40-40E9-B47A-E231B263DE4F}"/>
              </a:ext>
            </a:extLst>
          </p:cNvPr>
          <p:cNvSpPr>
            <a:spLocks noGrp="1"/>
          </p:cNvSpPr>
          <p:nvPr>
            <p:ph type="ftr" sz="quarter" idx="11"/>
          </p:nvPr>
        </p:nvSpPr>
        <p:spPr/>
        <p:txBody>
          <a:body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6D9120DA-4DC6-41C4-9D48-3F9D97924686}"/>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29488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1C38-E01B-46F4-9B00-79CBD6B582AE}"/>
              </a:ext>
            </a:extLst>
          </p:cNvPr>
          <p:cNvSpPr>
            <a:spLocks noGrp="1"/>
          </p:cNvSpPr>
          <p:nvPr>
            <p:ph type="title"/>
          </p:nvPr>
        </p:nvSpPr>
        <p:spPr/>
        <p:txBody>
          <a:bodyPr/>
          <a:lstStyle/>
          <a:p>
            <a:r>
              <a:rPr lang="en-US" dirty="0"/>
              <a:t>Click to edit Master title style</a:t>
            </a:r>
            <a:endParaRPr lang="en-IN" dirty="0"/>
          </a:p>
        </p:txBody>
      </p:sp>
      <p:sp>
        <p:nvSpPr>
          <p:cNvPr id="3" name="Vertical Text Placeholder 2">
            <a:extLst>
              <a:ext uri="{FF2B5EF4-FFF2-40B4-BE49-F238E27FC236}">
                <a16:creationId xmlns:a16="http://schemas.microsoft.com/office/drawing/2014/main" id="{55D25C72-C170-4C80-A7CE-5AEC0824B2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66037A-6358-4B67-ABA6-97BE6C71EC8E}"/>
              </a:ext>
            </a:extLst>
          </p:cNvPr>
          <p:cNvSpPr>
            <a:spLocks noGrp="1"/>
          </p:cNvSpPr>
          <p:nvPr>
            <p:ph type="dt" sz="half" idx="10"/>
          </p:nvPr>
        </p:nvSpPr>
        <p:spPr/>
        <p:txBody>
          <a:bodyPr/>
          <a:lstStyle/>
          <a:p>
            <a:fld id="{D0F0411E-830F-4881-8937-C4A89FD8F6E0}" type="datetime1">
              <a:rPr lang="en-IN" smtClean="0"/>
              <a:t>02-09-2021</a:t>
            </a:fld>
            <a:endParaRPr lang="en-IN"/>
          </a:p>
        </p:txBody>
      </p:sp>
      <p:sp>
        <p:nvSpPr>
          <p:cNvPr id="5" name="Footer Placeholder 4">
            <a:extLst>
              <a:ext uri="{FF2B5EF4-FFF2-40B4-BE49-F238E27FC236}">
                <a16:creationId xmlns:a16="http://schemas.microsoft.com/office/drawing/2014/main" id="{39188AE9-2487-40A0-BC98-75DC0443D7B6}"/>
              </a:ext>
            </a:extLst>
          </p:cNvPr>
          <p:cNvSpPr>
            <a:spLocks noGrp="1"/>
          </p:cNvSpPr>
          <p:nvPr>
            <p:ph type="ftr" sz="quarter" idx="11"/>
          </p:nvPr>
        </p:nvSpPr>
        <p:spPr/>
        <p:txBody>
          <a:body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F1E17F5A-D710-45EB-9BA9-D094D28A7178}"/>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553318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9777D9-0D3A-465A-9BF7-1BA48E1A6D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D30F04-1AE8-41E1-BF24-88E93ABE1E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EB8322-1663-4B11-9096-E75398729362}"/>
              </a:ext>
            </a:extLst>
          </p:cNvPr>
          <p:cNvSpPr>
            <a:spLocks noGrp="1"/>
          </p:cNvSpPr>
          <p:nvPr>
            <p:ph type="dt" sz="half" idx="10"/>
          </p:nvPr>
        </p:nvSpPr>
        <p:spPr/>
        <p:txBody>
          <a:bodyPr/>
          <a:lstStyle/>
          <a:p>
            <a:fld id="{66741B08-1407-426B-8C0B-1CBD220D670F}" type="datetime1">
              <a:rPr lang="en-IN" smtClean="0"/>
              <a:t>02-09-2021</a:t>
            </a:fld>
            <a:endParaRPr lang="en-IN"/>
          </a:p>
        </p:txBody>
      </p:sp>
      <p:sp>
        <p:nvSpPr>
          <p:cNvPr id="5" name="Footer Placeholder 4">
            <a:extLst>
              <a:ext uri="{FF2B5EF4-FFF2-40B4-BE49-F238E27FC236}">
                <a16:creationId xmlns:a16="http://schemas.microsoft.com/office/drawing/2014/main" id="{014D8BDE-9244-4852-B500-2AB8F0DCD59C}"/>
              </a:ext>
            </a:extLst>
          </p:cNvPr>
          <p:cNvSpPr>
            <a:spLocks noGrp="1"/>
          </p:cNvSpPr>
          <p:nvPr>
            <p:ph type="ftr" sz="quarter" idx="11"/>
          </p:nvPr>
        </p:nvSpPr>
        <p:spPr/>
        <p:txBody>
          <a:body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B3BA97D3-0B94-4AAA-9DE6-20E161EB06C2}"/>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277679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48DBC-BC11-4378-98F3-3D70877051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FFA553-0C62-439F-862B-1945727962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212165-AAA9-4C86-84A5-B0D929014464}"/>
              </a:ext>
            </a:extLst>
          </p:cNvPr>
          <p:cNvSpPr>
            <a:spLocks noGrp="1"/>
          </p:cNvSpPr>
          <p:nvPr>
            <p:ph type="dt" sz="half" idx="10"/>
          </p:nvPr>
        </p:nvSpPr>
        <p:spPr/>
        <p:txBody>
          <a:bodyPr/>
          <a:lstStyle/>
          <a:p>
            <a:fld id="{AD399846-4A61-4A96-AEE0-2BF2E938C8E5}" type="datetime1">
              <a:rPr lang="en-IN" smtClean="0"/>
              <a:t>02-09-2021</a:t>
            </a:fld>
            <a:endParaRPr lang="en-IN"/>
          </a:p>
        </p:txBody>
      </p:sp>
      <p:sp>
        <p:nvSpPr>
          <p:cNvPr id="5" name="Footer Placeholder 4">
            <a:extLst>
              <a:ext uri="{FF2B5EF4-FFF2-40B4-BE49-F238E27FC236}">
                <a16:creationId xmlns:a16="http://schemas.microsoft.com/office/drawing/2014/main" id="{941CB5D3-5747-46A3-BABE-92E0F2426A45}"/>
              </a:ext>
            </a:extLst>
          </p:cNvPr>
          <p:cNvSpPr>
            <a:spLocks noGrp="1"/>
          </p:cNvSpPr>
          <p:nvPr>
            <p:ph type="ftr" sz="quarter" idx="11"/>
          </p:nvPr>
        </p:nvSpPr>
        <p:spPr/>
        <p:txBody>
          <a:body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7F7D12A2-DF32-4D73-A48D-D50A91349B37}"/>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4120355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838B-743A-4A08-8AC3-E044CDFCD0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76ABC4-9136-4E43-BC8D-6A4E892D37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16BB1E-B163-436B-8187-8864877D92CA}"/>
              </a:ext>
            </a:extLst>
          </p:cNvPr>
          <p:cNvSpPr>
            <a:spLocks noGrp="1"/>
          </p:cNvSpPr>
          <p:nvPr>
            <p:ph type="dt" sz="half" idx="10"/>
          </p:nvPr>
        </p:nvSpPr>
        <p:spPr/>
        <p:txBody>
          <a:bodyPr/>
          <a:lstStyle/>
          <a:p>
            <a:fld id="{7576D4BF-A670-481A-9EC3-92F3DD804048}" type="datetime1">
              <a:rPr lang="en-IN" smtClean="0"/>
              <a:t>02-09-2021</a:t>
            </a:fld>
            <a:endParaRPr lang="en-IN"/>
          </a:p>
        </p:txBody>
      </p:sp>
      <p:sp>
        <p:nvSpPr>
          <p:cNvPr id="5" name="Footer Placeholder 4">
            <a:extLst>
              <a:ext uri="{FF2B5EF4-FFF2-40B4-BE49-F238E27FC236}">
                <a16:creationId xmlns:a16="http://schemas.microsoft.com/office/drawing/2014/main" id="{3EEB2E47-B18A-420A-A68C-3917FC86F50D}"/>
              </a:ext>
            </a:extLst>
          </p:cNvPr>
          <p:cNvSpPr>
            <a:spLocks noGrp="1"/>
          </p:cNvSpPr>
          <p:nvPr>
            <p:ph type="ftr" sz="quarter" idx="11"/>
          </p:nvPr>
        </p:nvSpPr>
        <p:spPr/>
        <p:txBody>
          <a:body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9EB540B5-689E-4E73-BC5D-279675D7AA55}"/>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876950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4B69A-FC15-4D10-B856-1BB196B87E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9E8E83-868E-4E47-BE58-294331C65D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9E6ED80-1646-42A4-BF48-3E1B34D237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7D1786-B3C3-4A46-B744-CB54D950AC87}"/>
              </a:ext>
            </a:extLst>
          </p:cNvPr>
          <p:cNvSpPr>
            <a:spLocks noGrp="1"/>
          </p:cNvSpPr>
          <p:nvPr>
            <p:ph type="dt" sz="half" idx="10"/>
          </p:nvPr>
        </p:nvSpPr>
        <p:spPr/>
        <p:txBody>
          <a:bodyPr/>
          <a:lstStyle/>
          <a:p>
            <a:fld id="{FE7FDB2D-6796-47AB-AF3A-13FA96A5A3D9}" type="datetime1">
              <a:rPr lang="en-IN" smtClean="0"/>
              <a:t>02-09-2021</a:t>
            </a:fld>
            <a:endParaRPr lang="en-IN"/>
          </a:p>
        </p:txBody>
      </p:sp>
      <p:sp>
        <p:nvSpPr>
          <p:cNvPr id="6" name="Footer Placeholder 5">
            <a:extLst>
              <a:ext uri="{FF2B5EF4-FFF2-40B4-BE49-F238E27FC236}">
                <a16:creationId xmlns:a16="http://schemas.microsoft.com/office/drawing/2014/main" id="{03F7D358-400E-4C9A-A0EF-F1C431FAFAB4}"/>
              </a:ext>
            </a:extLst>
          </p:cNvPr>
          <p:cNvSpPr>
            <a:spLocks noGrp="1"/>
          </p:cNvSpPr>
          <p:nvPr>
            <p:ph type="ftr" sz="quarter" idx="11"/>
          </p:nvPr>
        </p:nvSpPr>
        <p:spPr/>
        <p:txBody>
          <a:bodyPr/>
          <a:lstStyle/>
          <a:p>
            <a:r>
              <a:rPr lang="en-IN"/>
              <a:t>Department of Computer science and Engineering         CSB4301 - WEB TECHNOLOGY            </a:t>
            </a:r>
          </a:p>
        </p:txBody>
      </p:sp>
      <p:sp>
        <p:nvSpPr>
          <p:cNvPr id="7" name="Slide Number Placeholder 6">
            <a:extLst>
              <a:ext uri="{FF2B5EF4-FFF2-40B4-BE49-F238E27FC236}">
                <a16:creationId xmlns:a16="http://schemas.microsoft.com/office/drawing/2014/main" id="{D97B7A76-D904-48E5-B8FB-12B3CA200EEE}"/>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300282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0C618-3FAF-4542-B5C4-63881ABC67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636A16-8724-4637-B7CA-0E06D5FCFF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1F429B-C130-402C-94BA-6DB5E5F097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170A65-508F-4530-9772-FA122704C6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381CC0-5921-4CB4-950B-66B8D0C606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6D25CDF-414B-4752-A07F-DFDA29431177}"/>
              </a:ext>
            </a:extLst>
          </p:cNvPr>
          <p:cNvSpPr>
            <a:spLocks noGrp="1"/>
          </p:cNvSpPr>
          <p:nvPr>
            <p:ph type="dt" sz="half" idx="10"/>
          </p:nvPr>
        </p:nvSpPr>
        <p:spPr/>
        <p:txBody>
          <a:bodyPr/>
          <a:lstStyle/>
          <a:p>
            <a:fld id="{B5CA57C6-58C6-4F5E-8370-61FE3A8F5F24}" type="datetime1">
              <a:rPr lang="en-IN" smtClean="0"/>
              <a:t>02-09-2021</a:t>
            </a:fld>
            <a:endParaRPr lang="en-IN"/>
          </a:p>
        </p:txBody>
      </p:sp>
      <p:sp>
        <p:nvSpPr>
          <p:cNvPr id="8" name="Footer Placeholder 7">
            <a:extLst>
              <a:ext uri="{FF2B5EF4-FFF2-40B4-BE49-F238E27FC236}">
                <a16:creationId xmlns:a16="http://schemas.microsoft.com/office/drawing/2014/main" id="{488D9921-8FEB-421B-949A-748701D169C7}"/>
              </a:ext>
            </a:extLst>
          </p:cNvPr>
          <p:cNvSpPr>
            <a:spLocks noGrp="1"/>
          </p:cNvSpPr>
          <p:nvPr>
            <p:ph type="ftr" sz="quarter" idx="11"/>
          </p:nvPr>
        </p:nvSpPr>
        <p:spPr/>
        <p:txBody>
          <a:bodyPr/>
          <a:lstStyle/>
          <a:p>
            <a:r>
              <a:rPr lang="en-IN"/>
              <a:t>Department of Computer science and Engineering         CSB4301 - WEB TECHNOLOGY            </a:t>
            </a:r>
          </a:p>
        </p:txBody>
      </p:sp>
      <p:sp>
        <p:nvSpPr>
          <p:cNvPr id="9" name="Slide Number Placeholder 8">
            <a:extLst>
              <a:ext uri="{FF2B5EF4-FFF2-40B4-BE49-F238E27FC236}">
                <a16:creationId xmlns:a16="http://schemas.microsoft.com/office/drawing/2014/main" id="{1EBC6D36-E8E3-4E11-AACD-6D07662A9F6F}"/>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401947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EA072-DCB1-49F8-8C10-C09BF88E38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D8B4FDC-BEA0-41AF-B590-D21013D22A3F}"/>
              </a:ext>
            </a:extLst>
          </p:cNvPr>
          <p:cNvSpPr>
            <a:spLocks noGrp="1"/>
          </p:cNvSpPr>
          <p:nvPr>
            <p:ph type="dt" sz="half" idx="10"/>
          </p:nvPr>
        </p:nvSpPr>
        <p:spPr/>
        <p:txBody>
          <a:bodyPr/>
          <a:lstStyle/>
          <a:p>
            <a:fld id="{B88A09BD-320E-4A78-A549-37E25CBC3E8E}" type="datetime1">
              <a:rPr lang="en-IN" smtClean="0"/>
              <a:t>02-09-2021</a:t>
            </a:fld>
            <a:endParaRPr lang="en-IN"/>
          </a:p>
        </p:txBody>
      </p:sp>
      <p:sp>
        <p:nvSpPr>
          <p:cNvPr id="4" name="Footer Placeholder 3">
            <a:extLst>
              <a:ext uri="{FF2B5EF4-FFF2-40B4-BE49-F238E27FC236}">
                <a16:creationId xmlns:a16="http://schemas.microsoft.com/office/drawing/2014/main" id="{B985D7F1-FAC9-4379-B1F6-4529D5105D30}"/>
              </a:ext>
            </a:extLst>
          </p:cNvPr>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a:extLst>
              <a:ext uri="{FF2B5EF4-FFF2-40B4-BE49-F238E27FC236}">
                <a16:creationId xmlns:a16="http://schemas.microsoft.com/office/drawing/2014/main" id="{17A2FA80-21DD-46A6-BA3D-3AA7748DF101}"/>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590155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D9DB21-3289-48FD-89BC-F10B93C3CF30}"/>
              </a:ext>
            </a:extLst>
          </p:cNvPr>
          <p:cNvSpPr>
            <a:spLocks noGrp="1"/>
          </p:cNvSpPr>
          <p:nvPr>
            <p:ph type="dt" sz="half" idx="10"/>
          </p:nvPr>
        </p:nvSpPr>
        <p:spPr/>
        <p:txBody>
          <a:bodyPr/>
          <a:lstStyle/>
          <a:p>
            <a:fld id="{B357FF9A-AF9B-4C19-BB4E-C9C6295A0D49}" type="datetime1">
              <a:rPr lang="en-IN" smtClean="0"/>
              <a:t>02-09-2021</a:t>
            </a:fld>
            <a:endParaRPr lang="en-IN"/>
          </a:p>
        </p:txBody>
      </p:sp>
      <p:sp>
        <p:nvSpPr>
          <p:cNvPr id="3" name="Footer Placeholder 2">
            <a:extLst>
              <a:ext uri="{FF2B5EF4-FFF2-40B4-BE49-F238E27FC236}">
                <a16:creationId xmlns:a16="http://schemas.microsoft.com/office/drawing/2014/main" id="{9342A39D-334B-4CDD-98C3-49DFE9935917}"/>
              </a:ext>
            </a:extLst>
          </p:cNvPr>
          <p:cNvSpPr>
            <a:spLocks noGrp="1"/>
          </p:cNvSpPr>
          <p:nvPr>
            <p:ph type="ftr" sz="quarter" idx="11"/>
          </p:nvPr>
        </p:nvSpPr>
        <p:spPr/>
        <p:txBody>
          <a:bodyPr/>
          <a:lstStyle/>
          <a:p>
            <a:r>
              <a:rPr lang="en-IN"/>
              <a:t>Department of Computer science and Engineering         CSB4301 - WEB TECHNOLOGY            </a:t>
            </a:r>
          </a:p>
        </p:txBody>
      </p:sp>
      <p:sp>
        <p:nvSpPr>
          <p:cNvPr id="4" name="Slide Number Placeholder 3">
            <a:extLst>
              <a:ext uri="{FF2B5EF4-FFF2-40B4-BE49-F238E27FC236}">
                <a16:creationId xmlns:a16="http://schemas.microsoft.com/office/drawing/2014/main" id="{BD36C21A-831C-4FEF-96AB-4DCDB243DD65}"/>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662426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080B-F798-42E9-BF75-E12B4896B7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FB721E-DCE2-497F-925E-DC30360618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FAB0222-38EB-49C4-8A37-B3CF4747D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9597D9-283C-4F97-A323-93AFDC82DD55}"/>
              </a:ext>
            </a:extLst>
          </p:cNvPr>
          <p:cNvSpPr>
            <a:spLocks noGrp="1"/>
          </p:cNvSpPr>
          <p:nvPr>
            <p:ph type="dt" sz="half" idx="10"/>
          </p:nvPr>
        </p:nvSpPr>
        <p:spPr/>
        <p:txBody>
          <a:bodyPr/>
          <a:lstStyle/>
          <a:p>
            <a:fld id="{7FA53D9B-0DC6-4C20-A916-0511904BEC1E}" type="datetime1">
              <a:rPr lang="en-IN" smtClean="0"/>
              <a:t>02-09-2021</a:t>
            </a:fld>
            <a:endParaRPr lang="en-IN"/>
          </a:p>
        </p:txBody>
      </p:sp>
      <p:sp>
        <p:nvSpPr>
          <p:cNvPr id="6" name="Footer Placeholder 5">
            <a:extLst>
              <a:ext uri="{FF2B5EF4-FFF2-40B4-BE49-F238E27FC236}">
                <a16:creationId xmlns:a16="http://schemas.microsoft.com/office/drawing/2014/main" id="{49BCFF8F-ABAD-4A1A-B7DA-5EC2C5212EFB}"/>
              </a:ext>
            </a:extLst>
          </p:cNvPr>
          <p:cNvSpPr>
            <a:spLocks noGrp="1"/>
          </p:cNvSpPr>
          <p:nvPr>
            <p:ph type="ftr" sz="quarter" idx="11"/>
          </p:nvPr>
        </p:nvSpPr>
        <p:spPr/>
        <p:txBody>
          <a:bodyPr/>
          <a:lstStyle/>
          <a:p>
            <a:r>
              <a:rPr lang="en-IN"/>
              <a:t>Department of Computer science and Engineering         CSB4301 - WEB TECHNOLOGY            </a:t>
            </a:r>
          </a:p>
        </p:txBody>
      </p:sp>
      <p:sp>
        <p:nvSpPr>
          <p:cNvPr id="7" name="Slide Number Placeholder 6">
            <a:extLst>
              <a:ext uri="{FF2B5EF4-FFF2-40B4-BE49-F238E27FC236}">
                <a16:creationId xmlns:a16="http://schemas.microsoft.com/office/drawing/2014/main" id="{B3A995E0-0463-4DE4-BEA2-8FFBEB4BEA0D}"/>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637385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583BF-470B-4F91-8BE8-1A8CCA1875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D7D1479-8EA5-459C-985D-D7704475C6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B41C362-DD79-426F-A246-9E9ED2900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291855-09E6-44C8-A445-3D770DE9245A}"/>
              </a:ext>
            </a:extLst>
          </p:cNvPr>
          <p:cNvSpPr>
            <a:spLocks noGrp="1"/>
          </p:cNvSpPr>
          <p:nvPr>
            <p:ph type="dt" sz="half" idx="10"/>
          </p:nvPr>
        </p:nvSpPr>
        <p:spPr/>
        <p:txBody>
          <a:bodyPr/>
          <a:lstStyle/>
          <a:p>
            <a:fld id="{96D59FA9-C3B2-4C66-9F90-CA66B90B39EF}" type="datetime1">
              <a:rPr lang="en-IN" smtClean="0"/>
              <a:t>02-09-2021</a:t>
            </a:fld>
            <a:endParaRPr lang="en-IN"/>
          </a:p>
        </p:txBody>
      </p:sp>
      <p:sp>
        <p:nvSpPr>
          <p:cNvPr id="6" name="Footer Placeholder 5">
            <a:extLst>
              <a:ext uri="{FF2B5EF4-FFF2-40B4-BE49-F238E27FC236}">
                <a16:creationId xmlns:a16="http://schemas.microsoft.com/office/drawing/2014/main" id="{7132D0C3-A75C-406C-8F58-00A15F631BAD}"/>
              </a:ext>
            </a:extLst>
          </p:cNvPr>
          <p:cNvSpPr>
            <a:spLocks noGrp="1"/>
          </p:cNvSpPr>
          <p:nvPr>
            <p:ph type="ftr" sz="quarter" idx="11"/>
          </p:nvPr>
        </p:nvSpPr>
        <p:spPr/>
        <p:txBody>
          <a:bodyPr/>
          <a:lstStyle/>
          <a:p>
            <a:r>
              <a:rPr lang="en-IN"/>
              <a:t>Department of Computer science and Engineering         CSB4301 - WEB TECHNOLOGY            </a:t>
            </a:r>
          </a:p>
        </p:txBody>
      </p:sp>
      <p:sp>
        <p:nvSpPr>
          <p:cNvPr id="7" name="Slide Number Placeholder 6">
            <a:extLst>
              <a:ext uri="{FF2B5EF4-FFF2-40B4-BE49-F238E27FC236}">
                <a16:creationId xmlns:a16="http://schemas.microsoft.com/office/drawing/2014/main" id="{2F7C4917-7974-43CF-80DC-882417A9B2D0}"/>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1391246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0DE3EC-DD57-471D-87F8-788E3A0B62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840A49-423D-4626-B22A-D09065F26F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29353D1D-BDE3-46D5-9566-6B86FE81EA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3F135-776F-44EF-8E22-81EB2686006E}" type="datetime1">
              <a:rPr lang="en-IN" smtClean="0"/>
              <a:t>02-09-2021</a:t>
            </a:fld>
            <a:endParaRPr lang="en-IN"/>
          </a:p>
        </p:txBody>
      </p:sp>
      <p:sp>
        <p:nvSpPr>
          <p:cNvPr id="5" name="Footer Placeholder 4">
            <a:extLst>
              <a:ext uri="{FF2B5EF4-FFF2-40B4-BE49-F238E27FC236}">
                <a16:creationId xmlns:a16="http://schemas.microsoft.com/office/drawing/2014/main" id="{34A07D07-0343-43EF-9D64-9705941132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742751E9-B8F7-43D3-BC70-5A2B9E9752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A4E876-1E2A-41C4-BFA0-7D60E841BEBF}" type="slidenum">
              <a:rPr lang="en-IN" smtClean="0"/>
              <a:t>‹#›</a:t>
            </a:fld>
            <a:endParaRPr lang="en-IN"/>
          </a:p>
        </p:txBody>
      </p:sp>
    </p:spTree>
    <p:extLst>
      <p:ext uri="{BB962C8B-B14F-4D97-AF65-F5344CB8AC3E}">
        <p14:creationId xmlns:p14="http://schemas.microsoft.com/office/powerpoint/2010/main" val="2712443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3">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9" name="Group 75">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77" name="Straight Connector 76">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30" name="Rectangle 77">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0" name="Rectangle 79">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68B822C-8E13-46B2-9A39-B56617C49EE1}"/>
              </a:ext>
            </a:extLst>
          </p:cNvPr>
          <p:cNvSpPr/>
          <p:nvPr/>
        </p:nvSpPr>
        <p:spPr>
          <a:xfrm>
            <a:off x="1057080" y="4437305"/>
            <a:ext cx="10071536" cy="929750"/>
          </a:xfrm>
          <a:prstGeom prst="rect">
            <a:avLst/>
          </a:prstGeom>
        </p:spPr>
        <p:txBody>
          <a:bodyPr vert="horz" lIns="91440" tIns="45720" rIns="91440" bIns="45720" rtlCol="0" anchor="b">
            <a:noAutofit/>
          </a:bodyPr>
          <a:lstStyle/>
          <a:p>
            <a:pPr algn="ctr">
              <a:lnSpc>
                <a:spcPct val="90000"/>
              </a:lnSpc>
              <a:spcBef>
                <a:spcPct val="0"/>
              </a:spcBef>
              <a:spcAft>
                <a:spcPts val="600"/>
              </a:spcAft>
            </a:pPr>
            <a:r>
              <a:rPr lang="en-US" sz="3200" b="1" dirty="0">
                <a:latin typeface="Times New Roman" pitchFamily="18" charset="0"/>
                <a:ea typeface="+mj-ea"/>
                <a:cs typeface="Times New Roman" pitchFamily="18" charset="0"/>
              </a:rPr>
              <a:t>CSB4301 - </a:t>
            </a:r>
            <a:r>
              <a:rPr lang="en-IN" sz="3200" b="1" dirty="0">
                <a:latin typeface="Times New Roman" pitchFamily="18" charset="0"/>
                <a:cs typeface="Times New Roman" pitchFamily="18" charset="0"/>
              </a:rPr>
              <a:t>WEB TECHNOLOGY</a:t>
            </a:r>
            <a:endParaRPr lang="en-US" sz="3200" b="1" dirty="0">
              <a:latin typeface="Times New Roman" pitchFamily="18" charset="0"/>
              <a:ea typeface="+mj-ea"/>
              <a:cs typeface="Times New Roman" pitchFamily="18" charset="0"/>
            </a:endParaRPr>
          </a:p>
          <a:p>
            <a:pPr algn="ctr">
              <a:lnSpc>
                <a:spcPct val="90000"/>
              </a:lnSpc>
              <a:spcBef>
                <a:spcPct val="0"/>
              </a:spcBef>
              <a:spcAft>
                <a:spcPts val="600"/>
              </a:spcAft>
            </a:pPr>
            <a:r>
              <a:rPr lang="en-US" sz="3200" b="1" dirty="0">
                <a:latin typeface="Times New Roman" pitchFamily="18" charset="0"/>
                <a:ea typeface="+mj-ea"/>
                <a:cs typeface="Times New Roman" pitchFamily="18" charset="0"/>
              </a:rPr>
              <a:t>B.Tech – V Semester</a:t>
            </a:r>
          </a:p>
          <a:p>
            <a:pPr algn="ctr">
              <a:lnSpc>
                <a:spcPct val="90000"/>
              </a:lnSpc>
              <a:spcBef>
                <a:spcPct val="0"/>
              </a:spcBef>
              <a:spcAft>
                <a:spcPts val="600"/>
              </a:spcAft>
            </a:pPr>
            <a:r>
              <a:rPr lang="en-US" sz="3200" b="1" dirty="0">
                <a:latin typeface="Times New Roman" pitchFamily="18" charset="0"/>
                <a:ea typeface="+mj-ea"/>
                <a:cs typeface="Times New Roman" pitchFamily="18" charset="0"/>
              </a:rPr>
              <a:t>UNIT III</a:t>
            </a:r>
          </a:p>
        </p:txBody>
      </p:sp>
      <p:pic>
        <p:nvPicPr>
          <p:cNvPr id="5" name="Picture 4" descr="A drawing of a face&#10;&#10;Description automatically generated">
            <a:extLst>
              <a:ext uri="{FF2B5EF4-FFF2-40B4-BE49-F238E27FC236}">
                <a16:creationId xmlns:a16="http://schemas.microsoft.com/office/drawing/2014/main" id="{F66FE3D0-78E3-4BB5-8CF5-4D1761BC2A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7717" y="1549792"/>
            <a:ext cx="5069590" cy="1242049"/>
          </a:xfrm>
          <a:prstGeom prst="rect">
            <a:avLst/>
          </a:prstGeom>
        </p:spPr>
      </p:pic>
      <p:pic>
        <p:nvPicPr>
          <p:cNvPr id="1026" name="Picture 2" descr="A group of people walking down the street&#10;&#10;Description automatically generated">
            <a:extLst>
              <a:ext uri="{FF2B5EF4-FFF2-40B4-BE49-F238E27FC236}">
                <a16:creationId xmlns:a16="http://schemas.microsoft.com/office/drawing/2014/main" id="{A97A7F0A-04BB-42FC-A57C-919A2FBAD7D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31483" y="671201"/>
            <a:ext cx="4459824" cy="2999232"/>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6919AD16-203D-4566-B9F0-BD78C757DBC5}"/>
              </a:ext>
            </a:extLst>
          </p:cNvPr>
          <p:cNvSpPr/>
          <p:nvPr/>
        </p:nvSpPr>
        <p:spPr>
          <a:xfrm>
            <a:off x="1057080" y="5825864"/>
            <a:ext cx="10071536" cy="929750"/>
          </a:xfrm>
          <a:prstGeom prst="rect">
            <a:avLst/>
          </a:prstGeom>
        </p:spPr>
        <p:txBody>
          <a:bodyPr vert="horz" lIns="91440" tIns="45720" rIns="91440" bIns="45720" rtlCol="0" anchor="b">
            <a:normAutofit fontScale="32500" lnSpcReduction="20000"/>
          </a:bodyPr>
          <a:lstStyle/>
          <a:p>
            <a:pPr algn="ctr">
              <a:lnSpc>
                <a:spcPct val="90000"/>
              </a:lnSpc>
              <a:spcBef>
                <a:spcPct val="0"/>
              </a:spcBef>
              <a:spcAft>
                <a:spcPts val="600"/>
              </a:spcAft>
            </a:pPr>
            <a:r>
              <a:rPr lang="en-US" sz="4400" b="1" dirty="0">
                <a:latin typeface="+mj-lt"/>
                <a:ea typeface="+mj-ea"/>
                <a:cs typeface="+mj-cs"/>
              </a:rPr>
              <a:t>Dr. Muthukumaran M</a:t>
            </a:r>
          </a:p>
          <a:p>
            <a:pPr algn="ctr">
              <a:lnSpc>
                <a:spcPct val="90000"/>
              </a:lnSpc>
              <a:spcBef>
                <a:spcPct val="0"/>
              </a:spcBef>
              <a:spcAft>
                <a:spcPts val="600"/>
              </a:spcAft>
            </a:pPr>
            <a:r>
              <a:rPr lang="en-US" sz="4400" b="1" dirty="0">
                <a:latin typeface="+mj-lt"/>
                <a:ea typeface="+mj-ea"/>
                <a:cs typeface="+mj-cs"/>
              </a:rPr>
              <a:t>Associate Professor</a:t>
            </a:r>
          </a:p>
          <a:p>
            <a:pPr algn="ctr">
              <a:lnSpc>
                <a:spcPct val="90000"/>
              </a:lnSpc>
              <a:spcBef>
                <a:spcPct val="0"/>
              </a:spcBef>
              <a:spcAft>
                <a:spcPts val="600"/>
              </a:spcAft>
            </a:pPr>
            <a:r>
              <a:rPr lang="en-US" sz="4400" b="1" dirty="0">
                <a:latin typeface="+mj-lt"/>
                <a:ea typeface="+mj-ea"/>
                <a:cs typeface="+mj-cs"/>
              </a:rPr>
              <a:t>School of Computing Sciences, </a:t>
            </a:r>
          </a:p>
          <a:p>
            <a:pPr algn="ctr">
              <a:lnSpc>
                <a:spcPct val="90000"/>
              </a:lnSpc>
              <a:spcBef>
                <a:spcPct val="0"/>
              </a:spcBef>
              <a:spcAft>
                <a:spcPts val="600"/>
              </a:spcAft>
            </a:pPr>
            <a:r>
              <a:rPr lang="en-US" sz="4400" b="1" dirty="0">
                <a:latin typeface="+mj-lt"/>
                <a:ea typeface="+mj-ea"/>
                <a:cs typeface="+mj-cs"/>
              </a:rPr>
              <a:t>Department of Computer Science and Engineering</a:t>
            </a:r>
          </a:p>
        </p:txBody>
      </p:sp>
    </p:spTree>
    <p:extLst>
      <p:ext uri="{BB962C8B-B14F-4D97-AF65-F5344CB8AC3E}">
        <p14:creationId xmlns:p14="http://schemas.microsoft.com/office/powerpoint/2010/main" val="3433882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10</a:t>
            </a:fld>
            <a:endParaRPr lang="en-IN" dirty="0"/>
          </a:p>
        </p:txBody>
      </p:sp>
      <p:sp>
        <p:nvSpPr>
          <p:cNvPr id="12" name="TextBox 11">
            <a:extLst>
              <a:ext uri="{FF2B5EF4-FFF2-40B4-BE49-F238E27FC236}">
                <a16:creationId xmlns:a16="http://schemas.microsoft.com/office/drawing/2014/main" id="{9588C88E-BEDF-43E3-BD2B-EB7B31E58DFB}"/>
              </a:ext>
            </a:extLst>
          </p:cNvPr>
          <p:cNvSpPr txBox="1"/>
          <p:nvPr/>
        </p:nvSpPr>
        <p:spPr>
          <a:xfrm>
            <a:off x="155575" y="227845"/>
            <a:ext cx="11320253" cy="5632311"/>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Initiate the Node.js File</a:t>
            </a:r>
          </a:p>
          <a:p>
            <a:r>
              <a:rPr lang="en-US" sz="2400" dirty="0">
                <a:latin typeface="Times New Roman" panose="02020603050405020304" pitchFamily="18" charset="0"/>
                <a:cs typeface="Times New Roman" panose="02020603050405020304" pitchFamily="18" charset="0"/>
              </a:rPr>
              <a:t>The file you have just created must be initiated by Node.js before any action can take place.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Start your command line interface, write node myfirst.js and hit enter:</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Initiate "myfirst.js":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C:\Users\Your Name&gt;node myfirst.js</a:t>
            </a:r>
          </a:p>
          <a:p>
            <a:r>
              <a:rPr lang="en-US" sz="2400" dirty="0">
                <a:latin typeface="Times New Roman" panose="02020603050405020304" pitchFamily="18" charset="0"/>
                <a:cs typeface="Times New Roman" panose="02020603050405020304" pitchFamily="18" charset="0"/>
              </a:rPr>
              <a:t>Now, your computer works as a server!</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If anyone tries to access your computer on port 8080, they will get a "Hello World!" message in return!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Start your internet browser, and type in the address: http://localhost:8080</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8928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ABDF207-491E-4579-B4C1-A06F57D3D3AE}"/>
              </a:ext>
            </a:extLst>
          </p:cNvPr>
          <p:cNvSpPr txBox="1"/>
          <p:nvPr/>
        </p:nvSpPr>
        <p:spPr>
          <a:xfrm>
            <a:off x="499368" y="843677"/>
            <a:ext cx="11014969" cy="4524315"/>
          </a:xfrm>
          <a:prstGeom prst="rect">
            <a:avLst/>
          </a:prstGeom>
          <a:noFill/>
        </p:spPr>
        <p:txBody>
          <a:bodyPr wrap="square">
            <a:spAutoFit/>
          </a:bodyPr>
          <a:lstStyle/>
          <a:p>
            <a:r>
              <a:rPr lang="en-US" sz="3200" b="1" dirty="0"/>
              <a:t>What is React JS?</a:t>
            </a:r>
          </a:p>
          <a:p>
            <a:r>
              <a:rPr lang="en-US" sz="3200" dirty="0"/>
              <a:t>React JS is basically a JavaScript library built and maintained by Facebook. According to the creator of React JS, Jordan </a:t>
            </a:r>
            <a:r>
              <a:rPr lang="en-US" sz="3200" dirty="0" err="1"/>
              <a:t>Walke</a:t>
            </a:r>
            <a:r>
              <a:rPr lang="en-US" sz="3200" dirty="0"/>
              <a:t>, React is an efficient, declarative, and flexible open-source JavaScript library for building simple, fast, and scalable frontends of web applications.</a:t>
            </a:r>
          </a:p>
          <a:p>
            <a:endParaRPr lang="en-US" sz="3200" dirty="0"/>
          </a:p>
          <a:p>
            <a:r>
              <a:rPr lang="en-US" sz="3200" dirty="0"/>
              <a:t>Ever since its launch, it has taken the front-end development space by storm.</a:t>
            </a:r>
            <a:endParaRPr lang="en-IN" sz="3200" dirty="0"/>
          </a:p>
        </p:txBody>
      </p:sp>
      <p:sp>
        <p:nvSpPr>
          <p:cNvPr id="3" name="Footer Placeholder 3">
            <a:extLst>
              <a:ext uri="{FF2B5EF4-FFF2-40B4-BE49-F238E27FC236}">
                <a16:creationId xmlns:a16="http://schemas.microsoft.com/office/drawing/2014/main" id="{78535EBB-DFE5-4137-97ED-F08F31CF4CDE}"/>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4" name="Picture 3" descr="A drawing of a face&#10;&#10;Description automatically generated">
            <a:extLst>
              <a:ext uri="{FF2B5EF4-FFF2-40B4-BE49-F238E27FC236}">
                <a16:creationId xmlns:a16="http://schemas.microsoft.com/office/drawing/2014/main" id="{84E27DCC-0248-4F64-8AED-C9B2477C0B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Tree>
    <p:extLst>
      <p:ext uri="{BB962C8B-B14F-4D97-AF65-F5344CB8AC3E}">
        <p14:creationId xmlns:p14="http://schemas.microsoft.com/office/powerpoint/2010/main" val="429129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135471-3D4F-41F0-9B98-3081A820C1E8}"/>
              </a:ext>
            </a:extLst>
          </p:cNvPr>
          <p:cNvSpPr txBox="1"/>
          <p:nvPr/>
        </p:nvSpPr>
        <p:spPr>
          <a:xfrm>
            <a:off x="579267" y="487351"/>
            <a:ext cx="11174767" cy="1200329"/>
          </a:xfrm>
          <a:prstGeom prst="rect">
            <a:avLst/>
          </a:prstGeom>
          <a:noFill/>
        </p:spPr>
        <p:txBody>
          <a:bodyPr wrap="square">
            <a:spAutoFit/>
          </a:bodyPr>
          <a:lstStyle/>
          <a:p>
            <a:pPr algn="just"/>
            <a:r>
              <a:rPr lang="en-US" sz="2400" b="1" dirty="0"/>
              <a:t>Key benefits of react </a:t>
            </a:r>
            <a:r>
              <a:rPr lang="en-US" sz="2400" b="1" dirty="0" err="1"/>
              <a:t>js</a:t>
            </a:r>
            <a:r>
              <a:rPr lang="en-US" sz="2400" b="1" dirty="0"/>
              <a:t> for front-end development</a:t>
            </a:r>
          </a:p>
          <a:p>
            <a:pPr algn="just"/>
            <a:r>
              <a:rPr lang="en-US" sz="2400" dirty="0"/>
              <a:t>The React JS offers tons of benefits. Let’s see the key benefits of React JS to understand why it stands out from other front-end development frameworks.</a:t>
            </a:r>
            <a:endParaRPr lang="en-IN" sz="2400" dirty="0"/>
          </a:p>
        </p:txBody>
      </p:sp>
      <p:sp>
        <p:nvSpPr>
          <p:cNvPr id="5" name="TextBox 4">
            <a:extLst>
              <a:ext uri="{FF2B5EF4-FFF2-40B4-BE49-F238E27FC236}">
                <a16:creationId xmlns:a16="http://schemas.microsoft.com/office/drawing/2014/main" id="{69DF8222-D6BE-457F-9992-F932AD6E7B0A}"/>
              </a:ext>
            </a:extLst>
          </p:cNvPr>
          <p:cNvSpPr txBox="1"/>
          <p:nvPr/>
        </p:nvSpPr>
        <p:spPr>
          <a:xfrm>
            <a:off x="579266" y="2016062"/>
            <a:ext cx="10890683" cy="2677656"/>
          </a:xfrm>
          <a:prstGeom prst="rect">
            <a:avLst/>
          </a:prstGeom>
          <a:noFill/>
        </p:spPr>
        <p:txBody>
          <a:bodyPr wrap="square">
            <a:spAutoFit/>
          </a:bodyPr>
          <a:lstStyle/>
          <a:p>
            <a:pPr algn="just"/>
            <a:r>
              <a:rPr lang="en-US" sz="2400" b="1" dirty="0"/>
              <a:t>Speed</a:t>
            </a:r>
          </a:p>
          <a:p>
            <a:pPr algn="just"/>
            <a:r>
              <a:rPr lang="en-US" sz="2400" dirty="0"/>
              <a:t>The React basically allows developers to utilize individual parts of their application on both client-side and the server-side, which ultimately boosts the speed of the development process.</a:t>
            </a:r>
          </a:p>
          <a:p>
            <a:pPr algn="just"/>
            <a:endParaRPr lang="en-US" sz="2400" dirty="0"/>
          </a:p>
          <a:p>
            <a:pPr algn="just"/>
            <a:r>
              <a:rPr lang="en-US" sz="2400" dirty="0"/>
              <a:t>In simple terms, different developers can write individual parts and all changes made won’t cause the logic of the application.</a:t>
            </a:r>
            <a:endParaRPr lang="en-IN" sz="2400" dirty="0"/>
          </a:p>
        </p:txBody>
      </p:sp>
      <p:sp>
        <p:nvSpPr>
          <p:cNvPr id="4" name="Footer Placeholder 3">
            <a:extLst>
              <a:ext uri="{FF2B5EF4-FFF2-40B4-BE49-F238E27FC236}">
                <a16:creationId xmlns:a16="http://schemas.microsoft.com/office/drawing/2014/main" id="{2F384257-482E-4A44-9708-E27B49AC34EF}"/>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6" name="Picture 5" descr="A drawing of a face&#10;&#10;Description automatically generated">
            <a:extLst>
              <a:ext uri="{FF2B5EF4-FFF2-40B4-BE49-F238E27FC236}">
                <a16:creationId xmlns:a16="http://schemas.microsoft.com/office/drawing/2014/main" id="{AB294574-4BC4-4C2B-B8C6-E954EA15C74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Tree>
    <p:extLst>
      <p:ext uri="{BB962C8B-B14F-4D97-AF65-F5344CB8AC3E}">
        <p14:creationId xmlns:p14="http://schemas.microsoft.com/office/powerpoint/2010/main" val="1240250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4ED877-BFFE-4F22-A4CE-ADFBD4D39F27}"/>
              </a:ext>
            </a:extLst>
          </p:cNvPr>
          <p:cNvSpPr txBox="1"/>
          <p:nvPr/>
        </p:nvSpPr>
        <p:spPr>
          <a:xfrm>
            <a:off x="508245" y="719882"/>
            <a:ext cx="11041603" cy="5575052"/>
          </a:xfrm>
          <a:prstGeom prst="rect">
            <a:avLst/>
          </a:prstGeom>
          <a:noFill/>
        </p:spPr>
        <p:txBody>
          <a:bodyPr wrap="square">
            <a:spAutoFit/>
          </a:bodyPr>
          <a:lstStyle/>
          <a:p>
            <a:pPr algn="just">
              <a:lnSpc>
                <a:spcPct val="150000"/>
              </a:lnSpc>
            </a:pPr>
            <a:r>
              <a:rPr lang="en-US" sz="2400" b="1" dirty="0"/>
              <a:t>Flexibility</a:t>
            </a:r>
          </a:p>
          <a:p>
            <a:pPr algn="just">
              <a:lnSpc>
                <a:spcPct val="150000"/>
              </a:lnSpc>
            </a:pPr>
            <a:r>
              <a:rPr lang="en-US" sz="2400" dirty="0"/>
              <a:t>Compared to other frontend frameworks, the React code is easier to maintain and is flexible due to its modular structure. This flexibility, in turn, saves huge amount of time and cost to businesses.</a:t>
            </a:r>
          </a:p>
          <a:p>
            <a:pPr algn="just">
              <a:lnSpc>
                <a:spcPct val="150000"/>
              </a:lnSpc>
            </a:pPr>
            <a:endParaRPr lang="en-US" sz="2400" dirty="0"/>
          </a:p>
          <a:p>
            <a:pPr algn="just">
              <a:lnSpc>
                <a:spcPct val="150000"/>
              </a:lnSpc>
            </a:pPr>
            <a:endParaRPr lang="en-US" sz="2400" dirty="0"/>
          </a:p>
          <a:p>
            <a:pPr algn="just">
              <a:lnSpc>
                <a:spcPct val="150000"/>
              </a:lnSpc>
            </a:pPr>
            <a:r>
              <a:rPr lang="en-US" sz="2400" b="1" dirty="0"/>
              <a:t>Performance</a:t>
            </a:r>
          </a:p>
          <a:p>
            <a:pPr algn="just">
              <a:lnSpc>
                <a:spcPct val="150000"/>
              </a:lnSpc>
            </a:pPr>
            <a:r>
              <a:rPr lang="en-US" sz="2400" dirty="0"/>
              <a:t>React JS was designed to provide high performance in mind. The core of the framework offers a virtual DOM program and server-side rendering, which makes complex apps run extremely fast.</a:t>
            </a:r>
            <a:endParaRPr lang="en-IN" sz="2400" dirty="0"/>
          </a:p>
        </p:txBody>
      </p:sp>
      <p:sp>
        <p:nvSpPr>
          <p:cNvPr id="4" name="Footer Placeholder 3">
            <a:extLst>
              <a:ext uri="{FF2B5EF4-FFF2-40B4-BE49-F238E27FC236}">
                <a16:creationId xmlns:a16="http://schemas.microsoft.com/office/drawing/2014/main" id="{B23C16CD-455C-4661-BBB9-233FA1AA1D52}"/>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5" name="Picture 4" descr="A drawing of a face&#10;&#10;Description automatically generated">
            <a:extLst>
              <a:ext uri="{FF2B5EF4-FFF2-40B4-BE49-F238E27FC236}">
                <a16:creationId xmlns:a16="http://schemas.microsoft.com/office/drawing/2014/main" id="{11A7F5D4-9F9F-4DF5-9D69-86F18D63FA6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Tree>
    <p:extLst>
      <p:ext uri="{BB962C8B-B14F-4D97-AF65-F5344CB8AC3E}">
        <p14:creationId xmlns:p14="http://schemas.microsoft.com/office/powerpoint/2010/main" val="3427236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378521-7EC3-47C6-AEAA-174E87AAD1FC}"/>
              </a:ext>
            </a:extLst>
          </p:cNvPr>
          <p:cNvSpPr txBox="1"/>
          <p:nvPr/>
        </p:nvSpPr>
        <p:spPr>
          <a:xfrm>
            <a:off x="497150" y="364737"/>
            <a:ext cx="10875145" cy="5632311"/>
          </a:xfrm>
          <a:prstGeom prst="rect">
            <a:avLst/>
          </a:prstGeom>
          <a:noFill/>
        </p:spPr>
        <p:txBody>
          <a:bodyPr wrap="square">
            <a:spAutoFit/>
          </a:bodyPr>
          <a:lstStyle/>
          <a:p>
            <a:pPr algn="just"/>
            <a:r>
              <a:rPr lang="en-US" sz="2400" b="1" dirty="0"/>
              <a:t>Usability</a:t>
            </a:r>
          </a:p>
          <a:p>
            <a:pPr algn="just"/>
            <a:r>
              <a:rPr lang="en-US" sz="2400" dirty="0"/>
              <a:t>Deploying React is fairly easy to accomplish if you have some basic knowledge of JavaScript.</a:t>
            </a:r>
          </a:p>
          <a:p>
            <a:pPr algn="just"/>
            <a:endParaRPr lang="en-US" sz="2400" dirty="0"/>
          </a:p>
          <a:p>
            <a:pPr algn="just"/>
            <a:r>
              <a:rPr lang="en-US" sz="2400" dirty="0"/>
              <a:t>In fact, an expert JavaScript developer can easily learn all ins and outs of the React framework in a matter of a day or two.</a:t>
            </a:r>
          </a:p>
          <a:p>
            <a:pPr algn="just"/>
            <a:endParaRPr lang="en-US" sz="2400" dirty="0"/>
          </a:p>
          <a:p>
            <a:pPr algn="just"/>
            <a:endParaRPr lang="en-US" sz="2400" dirty="0"/>
          </a:p>
          <a:p>
            <a:pPr algn="just"/>
            <a:r>
              <a:rPr lang="en-US" sz="2400" b="1" dirty="0"/>
              <a:t>Mobile app development</a:t>
            </a:r>
          </a:p>
          <a:p>
            <a:pPr algn="just"/>
            <a:r>
              <a:rPr lang="en-US" sz="2400" dirty="0"/>
              <a:t>If you thought React is for web development only, you could not be more wrong! Facebook has already upgraded the framework for developing mobile native applications for both Android &amp; iOS platforms.</a:t>
            </a:r>
          </a:p>
          <a:p>
            <a:pPr algn="just"/>
            <a:endParaRPr lang="en-US" sz="2400" dirty="0"/>
          </a:p>
          <a:p>
            <a:pPr algn="just"/>
            <a:r>
              <a:rPr lang="en-US" sz="2400" dirty="0"/>
              <a:t>So, now that you know the key benefits of the React framework, let’s move forward and also check out top reasons to Choose React JS for your next project.</a:t>
            </a:r>
            <a:endParaRPr lang="en-IN" sz="2400" dirty="0"/>
          </a:p>
        </p:txBody>
      </p:sp>
      <p:sp>
        <p:nvSpPr>
          <p:cNvPr id="4" name="Footer Placeholder 3">
            <a:extLst>
              <a:ext uri="{FF2B5EF4-FFF2-40B4-BE49-F238E27FC236}">
                <a16:creationId xmlns:a16="http://schemas.microsoft.com/office/drawing/2014/main" id="{44EFBE19-58C5-4BED-8860-0FD983ED3DDB}"/>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5" name="Picture 4" descr="A drawing of a face&#10;&#10;Description automatically generated">
            <a:extLst>
              <a:ext uri="{FF2B5EF4-FFF2-40B4-BE49-F238E27FC236}">
                <a16:creationId xmlns:a16="http://schemas.microsoft.com/office/drawing/2014/main" id="{203511DB-7A9A-4997-9007-B4A2207B38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Tree>
    <p:extLst>
      <p:ext uri="{BB962C8B-B14F-4D97-AF65-F5344CB8AC3E}">
        <p14:creationId xmlns:p14="http://schemas.microsoft.com/office/powerpoint/2010/main" val="4174588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D70DC8-B717-47D0-A3DE-DA3DA9D9D51B}"/>
              </a:ext>
            </a:extLst>
          </p:cNvPr>
          <p:cNvSpPr txBox="1"/>
          <p:nvPr/>
        </p:nvSpPr>
        <p:spPr>
          <a:xfrm>
            <a:off x="708364" y="1950375"/>
            <a:ext cx="10775271" cy="2308324"/>
          </a:xfrm>
          <a:prstGeom prst="rect">
            <a:avLst/>
          </a:prstGeom>
          <a:noFill/>
        </p:spPr>
        <p:txBody>
          <a:bodyPr wrap="square">
            <a:spAutoFit/>
          </a:bodyPr>
          <a:lstStyle/>
          <a:p>
            <a:r>
              <a:rPr lang="en-US" sz="2400" b="1" dirty="0"/>
              <a:t>10 Reasons why react </a:t>
            </a:r>
            <a:r>
              <a:rPr lang="en-US" sz="2400" b="1" dirty="0" err="1"/>
              <a:t>js</a:t>
            </a:r>
            <a:r>
              <a:rPr lang="en-US" sz="2400" b="1" dirty="0"/>
              <a:t> can be best choice for your project</a:t>
            </a:r>
          </a:p>
          <a:p>
            <a:r>
              <a:rPr lang="en-US" sz="2400" dirty="0"/>
              <a:t>If you have already heard about React but you’re still not sure whether to use it in your project or not, this post will help.</a:t>
            </a:r>
          </a:p>
          <a:p>
            <a:endParaRPr lang="en-US" sz="2400" dirty="0"/>
          </a:p>
          <a:p>
            <a:r>
              <a:rPr lang="en-US" sz="2400" dirty="0"/>
              <a:t>Below we mention the top 7 reasons why React JS can be the best framework for your project.</a:t>
            </a:r>
            <a:endParaRPr lang="en-IN" sz="2400" dirty="0"/>
          </a:p>
        </p:txBody>
      </p:sp>
      <p:sp>
        <p:nvSpPr>
          <p:cNvPr id="4" name="Footer Placeholder 3">
            <a:extLst>
              <a:ext uri="{FF2B5EF4-FFF2-40B4-BE49-F238E27FC236}">
                <a16:creationId xmlns:a16="http://schemas.microsoft.com/office/drawing/2014/main" id="{305A5000-8D66-488A-B57D-F9F634EE047B}"/>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5" name="Picture 4" descr="A drawing of a face&#10;&#10;Description automatically generated">
            <a:extLst>
              <a:ext uri="{FF2B5EF4-FFF2-40B4-BE49-F238E27FC236}">
                <a16:creationId xmlns:a16="http://schemas.microsoft.com/office/drawing/2014/main" id="{60DF4547-279E-4E87-B997-849B9BB5C1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Tree>
    <p:extLst>
      <p:ext uri="{BB962C8B-B14F-4D97-AF65-F5344CB8AC3E}">
        <p14:creationId xmlns:p14="http://schemas.microsoft.com/office/powerpoint/2010/main" val="2523576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28368D-8688-43AD-8FAB-8CF8B4A9E72F}"/>
              </a:ext>
            </a:extLst>
          </p:cNvPr>
          <p:cNvSpPr txBox="1"/>
          <p:nvPr/>
        </p:nvSpPr>
        <p:spPr>
          <a:xfrm>
            <a:off x="426129" y="654158"/>
            <a:ext cx="11168109" cy="4893647"/>
          </a:xfrm>
          <a:prstGeom prst="rect">
            <a:avLst/>
          </a:prstGeom>
          <a:noFill/>
        </p:spPr>
        <p:txBody>
          <a:bodyPr wrap="square">
            <a:spAutoFit/>
          </a:bodyPr>
          <a:lstStyle/>
          <a:p>
            <a:r>
              <a:rPr lang="en-US" sz="2400" b="1" dirty="0"/>
              <a:t>It’s easy to learn</a:t>
            </a:r>
          </a:p>
          <a:p>
            <a:r>
              <a:rPr lang="en-US" sz="2400" dirty="0"/>
              <a:t>React, compared to other popular frontend frameworks like Angular &amp; Vue, is much easier to learn.</a:t>
            </a:r>
          </a:p>
          <a:p>
            <a:endParaRPr lang="en-US" sz="2400" dirty="0"/>
          </a:p>
          <a:p>
            <a:r>
              <a:rPr lang="en-US" sz="2400" dirty="0"/>
              <a:t>In fact, it’s one of the main reasons why React gained so much traction in little time. It helps businesses quickly build their projects.</a:t>
            </a:r>
          </a:p>
          <a:p>
            <a:endParaRPr lang="en-US" sz="2400" dirty="0"/>
          </a:p>
          <a:p>
            <a:r>
              <a:rPr lang="en-US" sz="2400" dirty="0"/>
              <a:t>You see, the harder it is to learn a particular technology or framework, the more time it will take to begin the development process. And we, as human beings, often tend to avoid things that are difficult to learn.</a:t>
            </a:r>
          </a:p>
          <a:p>
            <a:endParaRPr lang="en-US" sz="2400" dirty="0"/>
          </a:p>
          <a:p>
            <a:r>
              <a:rPr lang="en-US" sz="2400" dirty="0"/>
              <a:t>But, since React is a simple framework that is easy to learn and get started, businesses and big brands are more inclined towards using it.</a:t>
            </a:r>
            <a:endParaRPr lang="en-IN" sz="2400" dirty="0"/>
          </a:p>
        </p:txBody>
      </p:sp>
      <p:sp>
        <p:nvSpPr>
          <p:cNvPr id="4" name="Footer Placeholder 3">
            <a:extLst>
              <a:ext uri="{FF2B5EF4-FFF2-40B4-BE49-F238E27FC236}">
                <a16:creationId xmlns:a16="http://schemas.microsoft.com/office/drawing/2014/main" id="{C2465044-4234-473E-AE5E-4A68FAD52088}"/>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5" name="Picture 4" descr="A drawing of a face&#10;&#10;Description automatically generated">
            <a:extLst>
              <a:ext uri="{FF2B5EF4-FFF2-40B4-BE49-F238E27FC236}">
                <a16:creationId xmlns:a16="http://schemas.microsoft.com/office/drawing/2014/main" id="{90F6D389-D0E0-49D8-A52A-5CDE8EEAA2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Tree>
    <p:extLst>
      <p:ext uri="{BB962C8B-B14F-4D97-AF65-F5344CB8AC3E}">
        <p14:creationId xmlns:p14="http://schemas.microsoft.com/office/powerpoint/2010/main" val="2604638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9F36A3-07B3-4120-8E86-ED45F056C4E2}"/>
              </a:ext>
            </a:extLst>
          </p:cNvPr>
          <p:cNvSpPr txBox="1"/>
          <p:nvPr/>
        </p:nvSpPr>
        <p:spPr>
          <a:xfrm>
            <a:off x="428348" y="371862"/>
            <a:ext cx="11512118" cy="4524315"/>
          </a:xfrm>
          <a:prstGeom prst="rect">
            <a:avLst/>
          </a:prstGeom>
          <a:noFill/>
        </p:spPr>
        <p:txBody>
          <a:bodyPr wrap="square">
            <a:spAutoFit/>
          </a:bodyPr>
          <a:lstStyle/>
          <a:p>
            <a:r>
              <a:rPr lang="en-US" sz="2400" b="1" dirty="0"/>
              <a:t>It helps to build rich user interfaces</a:t>
            </a:r>
          </a:p>
          <a:p>
            <a:r>
              <a:rPr lang="en-US" sz="2400" dirty="0"/>
              <a:t>Today, the quality of the user interface in an application plays an important role. If the user interface is poorly designed, then it lowers the chances of an application to succeed.</a:t>
            </a:r>
          </a:p>
          <a:p>
            <a:endParaRPr lang="en-US" sz="2400" dirty="0"/>
          </a:p>
          <a:p>
            <a:r>
              <a:rPr lang="en-US" sz="2400" dirty="0"/>
              <a:t>But, if an application has high-quality UI, then there are better chances that your users will love to use the app.</a:t>
            </a:r>
          </a:p>
          <a:p>
            <a:endParaRPr lang="en-US" sz="2400" dirty="0"/>
          </a:p>
          <a:p>
            <a:r>
              <a:rPr lang="en-US" sz="2400" dirty="0"/>
              <a:t>Therefore, building rich user interfaces is sort of necessary for an application to survive and thrive.</a:t>
            </a:r>
          </a:p>
          <a:p>
            <a:endParaRPr lang="en-US" sz="2400" dirty="0"/>
          </a:p>
          <a:p>
            <a:r>
              <a:rPr lang="en-US" sz="2400" dirty="0"/>
              <a:t>The good news is, React allows building such high-quality, rich user interfaces through its declarative components, which brings us to our next point.</a:t>
            </a:r>
            <a:endParaRPr lang="en-IN" sz="2400" dirty="0"/>
          </a:p>
        </p:txBody>
      </p:sp>
      <p:sp>
        <p:nvSpPr>
          <p:cNvPr id="4" name="Footer Placeholder 3">
            <a:extLst>
              <a:ext uri="{FF2B5EF4-FFF2-40B4-BE49-F238E27FC236}">
                <a16:creationId xmlns:a16="http://schemas.microsoft.com/office/drawing/2014/main" id="{BD84B90E-46F5-4D60-96E5-471BAD129531}"/>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5" name="Picture 4" descr="A drawing of a face&#10;&#10;Description automatically generated">
            <a:extLst>
              <a:ext uri="{FF2B5EF4-FFF2-40B4-BE49-F238E27FC236}">
                <a16:creationId xmlns:a16="http://schemas.microsoft.com/office/drawing/2014/main" id="{9A319CB9-3269-46FC-9847-B7008D513C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Tree>
    <p:extLst>
      <p:ext uri="{BB962C8B-B14F-4D97-AF65-F5344CB8AC3E}">
        <p14:creationId xmlns:p14="http://schemas.microsoft.com/office/powerpoint/2010/main" val="3009548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A551F9-69F0-484E-B575-D3285A5B7A52}"/>
              </a:ext>
            </a:extLst>
          </p:cNvPr>
          <p:cNvSpPr txBox="1"/>
          <p:nvPr/>
        </p:nvSpPr>
        <p:spPr>
          <a:xfrm>
            <a:off x="481613" y="418041"/>
            <a:ext cx="11334565" cy="3785652"/>
          </a:xfrm>
          <a:prstGeom prst="rect">
            <a:avLst/>
          </a:prstGeom>
          <a:noFill/>
        </p:spPr>
        <p:txBody>
          <a:bodyPr wrap="square">
            <a:spAutoFit/>
          </a:bodyPr>
          <a:lstStyle/>
          <a:p>
            <a:pPr algn="just"/>
            <a:r>
              <a:rPr lang="en-US" sz="2400" b="1" dirty="0"/>
              <a:t>It allows writing custom components</a:t>
            </a:r>
          </a:p>
          <a:p>
            <a:pPr algn="just"/>
            <a:r>
              <a:rPr lang="en-US" sz="2400" dirty="0"/>
              <a:t>React comes with JSX, an optional syntax extension, which makes it possible to write your own components.</a:t>
            </a:r>
          </a:p>
          <a:p>
            <a:pPr algn="just"/>
            <a:endParaRPr lang="en-US" sz="2400" dirty="0"/>
          </a:p>
          <a:p>
            <a:pPr algn="just"/>
            <a:r>
              <a:rPr lang="en-US" sz="2400" dirty="0"/>
              <a:t>These components basically accept HTML quoting and also makes all subcomponent rendering a delightful experience for developers.</a:t>
            </a:r>
          </a:p>
          <a:p>
            <a:pPr algn="just"/>
            <a:endParaRPr lang="en-US" sz="2400" dirty="0"/>
          </a:p>
          <a:p>
            <a:pPr algn="just"/>
            <a:r>
              <a:rPr lang="en-US" sz="2400" dirty="0"/>
              <a:t>Though there have been many debates on the matter of JSX, but it has already for writing custom components, building high-volume applications, and converting HTML mockups into </a:t>
            </a:r>
            <a:r>
              <a:rPr lang="en-US" sz="2400" dirty="0" err="1"/>
              <a:t>ReactElement</a:t>
            </a:r>
            <a:r>
              <a:rPr lang="en-US" sz="2400" dirty="0"/>
              <a:t> trees.</a:t>
            </a:r>
            <a:endParaRPr lang="en-IN" sz="2400" dirty="0"/>
          </a:p>
        </p:txBody>
      </p:sp>
      <p:sp>
        <p:nvSpPr>
          <p:cNvPr id="4" name="Footer Placeholder 3">
            <a:extLst>
              <a:ext uri="{FF2B5EF4-FFF2-40B4-BE49-F238E27FC236}">
                <a16:creationId xmlns:a16="http://schemas.microsoft.com/office/drawing/2014/main" id="{BC5854D7-4122-469E-8B0A-75362AE063ED}"/>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5" name="Picture 4" descr="A drawing of a face&#10;&#10;Description automatically generated">
            <a:extLst>
              <a:ext uri="{FF2B5EF4-FFF2-40B4-BE49-F238E27FC236}">
                <a16:creationId xmlns:a16="http://schemas.microsoft.com/office/drawing/2014/main" id="{8B3C6C30-6E60-48E2-B293-B971842312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Tree>
    <p:extLst>
      <p:ext uri="{BB962C8B-B14F-4D97-AF65-F5344CB8AC3E}">
        <p14:creationId xmlns:p14="http://schemas.microsoft.com/office/powerpoint/2010/main" val="687219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5DDC9D-845A-424F-8825-4DEBDAA6D29D}"/>
              </a:ext>
            </a:extLst>
          </p:cNvPr>
          <p:cNvSpPr txBox="1"/>
          <p:nvPr/>
        </p:nvSpPr>
        <p:spPr>
          <a:xfrm>
            <a:off x="230819" y="197813"/>
            <a:ext cx="11461072" cy="6370975"/>
          </a:xfrm>
          <a:prstGeom prst="rect">
            <a:avLst/>
          </a:prstGeom>
          <a:noFill/>
        </p:spPr>
        <p:txBody>
          <a:bodyPr wrap="square">
            <a:spAutoFit/>
          </a:bodyPr>
          <a:lstStyle/>
          <a:p>
            <a:r>
              <a:rPr lang="en-US" sz="2400" b="1" dirty="0"/>
              <a:t>It uplifts developers’ productivity</a:t>
            </a:r>
          </a:p>
          <a:p>
            <a:r>
              <a:rPr lang="en-US" sz="2400" dirty="0"/>
              <a:t>Frequent updates often turn into headaches when an app has a complex logic and when a single modification in one component can dramatically affect other components.</a:t>
            </a:r>
          </a:p>
          <a:p>
            <a:endParaRPr lang="en-US" sz="2400" dirty="0"/>
          </a:p>
          <a:p>
            <a:r>
              <a:rPr lang="en-US" sz="2400" dirty="0"/>
              <a:t>But, to combat this problem, Facebook has amplified React with the component reusability feature.</a:t>
            </a:r>
          </a:p>
          <a:p>
            <a:endParaRPr lang="en-US" sz="2400" dirty="0"/>
          </a:p>
          <a:p>
            <a:r>
              <a:rPr lang="en-US" sz="2400" dirty="0"/>
              <a:t>Component reusability in React basically allows developers to redeploy the same digital objects.</a:t>
            </a:r>
          </a:p>
          <a:p>
            <a:endParaRPr lang="en-US" sz="2400" dirty="0"/>
          </a:p>
          <a:p>
            <a:r>
              <a:rPr lang="en-US" sz="2400" dirty="0"/>
              <a:t>The process is simple too! – developers, for example, can begin adding simple components such as button, text fields, and checkbox and then move them to wrapper components, which are ultimately moved forward to the root component.</a:t>
            </a:r>
          </a:p>
          <a:p>
            <a:endParaRPr lang="en-US" sz="2400" dirty="0"/>
          </a:p>
          <a:p>
            <a:r>
              <a:rPr lang="en-US" sz="2400" dirty="0"/>
              <a:t>This approach basically provides better code maintenance and growth as each component in React has their own internal logic, which is easy to manipulate and as a result, boosts the productivity of application development.</a:t>
            </a:r>
            <a:endParaRPr lang="en-IN" sz="2400" dirty="0"/>
          </a:p>
        </p:txBody>
      </p:sp>
      <p:sp>
        <p:nvSpPr>
          <p:cNvPr id="4" name="Footer Placeholder 3">
            <a:extLst>
              <a:ext uri="{FF2B5EF4-FFF2-40B4-BE49-F238E27FC236}">
                <a16:creationId xmlns:a16="http://schemas.microsoft.com/office/drawing/2014/main" id="{DD51A530-734D-40B9-B0F9-80C720C90BF5}"/>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5" name="Picture 4" descr="A drawing of a face&#10;&#10;Description automatically generated">
            <a:extLst>
              <a:ext uri="{FF2B5EF4-FFF2-40B4-BE49-F238E27FC236}">
                <a16:creationId xmlns:a16="http://schemas.microsoft.com/office/drawing/2014/main" id="{0C30CBAB-2E66-4964-8585-DAFF0EF5ACA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Tree>
    <p:extLst>
      <p:ext uri="{BB962C8B-B14F-4D97-AF65-F5344CB8AC3E}">
        <p14:creationId xmlns:p14="http://schemas.microsoft.com/office/powerpoint/2010/main" val="17425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2</a:t>
            </a:fld>
            <a:endParaRPr lang="en-IN" dirty="0"/>
          </a:p>
        </p:txBody>
      </p:sp>
      <p:sp>
        <p:nvSpPr>
          <p:cNvPr id="13" name="TextBox 12">
            <a:extLst>
              <a:ext uri="{FF2B5EF4-FFF2-40B4-BE49-F238E27FC236}">
                <a16:creationId xmlns:a16="http://schemas.microsoft.com/office/drawing/2014/main" id="{38285C91-86E6-4E2F-875F-AB5929005FBF}"/>
              </a:ext>
            </a:extLst>
          </p:cNvPr>
          <p:cNvSpPr txBox="1"/>
          <p:nvPr/>
        </p:nvSpPr>
        <p:spPr>
          <a:xfrm>
            <a:off x="2343150" y="2220674"/>
            <a:ext cx="7032768" cy="584775"/>
          </a:xfrm>
          <a:prstGeom prst="rect">
            <a:avLst/>
          </a:prstGeom>
          <a:noFill/>
        </p:spPr>
        <p:txBody>
          <a:bodyPr wrap="square">
            <a:sp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NODE.JS - NPM AND REACT JS</a:t>
            </a:r>
            <a:endParaRPr lang="en-IN"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9025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A61E3B-E3F4-4F21-A34E-0F787CB3680B}"/>
              </a:ext>
            </a:extLst>
          </p:cNvPr>
          <p:cNvSpPr txBox="1"/>
          <p:nvPr/>
        </p:nvSpPr>
        <p:spPr>
          <a:xfrm>
            <a:off x="284085" y="289679"/>
            <a:ext cx="11283519" cy="4893647"/>
          </a:xfrm>
          <a:prstGeom prst="rect">
            <a:avLst/>
          </a:prstGeom>
          <a:noFill/>
        </p:spPr>
        <p:txBody>
          <a:bodyPr wrap="square">
            <a:spAutoFit/>
          </a:bodyPr>
          <a:lstStyle/>
          <a:p>
            <a:r>
              <a:rPr lang="en-US" sz="2400" b="1" dirty="0"/>
              <a:t>It offers fast rendering</a:t>
            </a:r>
          </a:p>
          <a:p>
            <a:r>
              <a:rPr lang="en-US" sz="2400" dirty="0"/>
              <a:t>When you’re building a complex, high-load app, it becomes mandatory to define the structure of the app in the beginning since it can impact the performance of your app.</a:t>
            </a:r>
          </a:p>
          <a:p>
            <a:endParaRPr lang="en-US" sz="2400" dirty="0"/>
          </a:p>
          <a:p>
            <a:r>
              <a:rPr lang="en-US" sz="2400" dirty="0"/>
              <a:t>In simple words, the DOM model is tree-structured. So, a minor modification at a higher level layer can awfully impact the user interface of an application. To solve this, Facebook has introduced a virtual DOM feature.</a:t>
            </a:r>
          </a:p>
          <a:p>
            <a:endParaRPr lang="en-US" sz="2400" dirty="0"/>
          </a:p>
          <a:p>
            <a:r>
              <a:rPr lang="en-US" sz="2400" dirty="0"/>
              <a:t>Virtual DOM, as the name suggests, is the virtual representation of DOM that allows testing all changes to the virtual DOM first to calculate risks with each modification.</a:t>
            </a:r>
          </a:p>
          <a:p>
            <a:endParaRPr lang="en-US" sz="2400" dirty="0"/>
          </a:p>
          <a:p>
            <a:r>
              <a:rPr lang="en-US" sz="2400" dirty="0"/>
              <a:t>This approach, as a result, helps to maintain high app performance and guarantees a better user experience.</a:t>
            </a:r>
            <a:endParaRPr lang="en-IN" sz="2400" dirty="0"/>
          </a:p>
        </p:txBody>
      </p:sp>
      <p:sp>
        <p:nvSpPr>
          <p:cNvPr id="4" name="Footer Placeholder 3">
            <a:extLst>
              <a:ext uri="{FF2B5EF4-FFF2-40B4-BE49-F238E27FC236}">
                <a16:creationId xmlns:a16="http://schemas.microsoft.com/office/drawing/2014/main" id="{F4EF47C1-37D7-4FF3-B0A2-5D286E898CCF}"/>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5" name="Picture 4" descr="A drawing of a face&#10;&#10;Description automatically generated">
            <a:extLst>
              <a:ext uri="{FF2B5EF4-FFF2-40B4-BE49-F238E27FC236}">
                <a16:creationId xmlns:a16="http://schemas.microsoft.com/office/drawing/2014/main" id="{772E73DB-0097-4AD3-95A2-0AB0F4C525F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Tree>
    <p:extLst>
      <p:ext uri="{BB962C8B-B14F-4D97-AF65-F5344CB8AC3E}">
        <p14:creationId xmlns:p14="http://schemas.microsoft.com/office/powerpoint/2010/main" val="3102307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77B926-70D0-49BA-81CA-F0578DFA915D}"/>
              </a:ext>
            </a:extLst>
          </p:cNvPr>
          <p:cNvSpPr txBox="1"/>
          <p:nvPr/>
        </p:nvSpPr>
        <p:spPr>
          <a:xfrm>
            <a:off x="481612" y="289679"/>
            <a:ext cx="11183645" cy="3416320"/>
          </a:xfrm>
          <a:prstGeom prst="rect">
            <a:avLst/>
          </a:prstGeom>
          <a:noFill/>
        </p:spPr>
        <p:txBody>
          <a:bodyPr wrap="square">
            <a:spAutoFit/>
          </a:bodyPr>
          <a:lstStyle/>
          <a:p>
            <a:r>
              <a:rPr lang="en-US" sz="2400" b="1" dirty="0"/>
              <a:t>It is SEO-friendly</a:t>
            </a:r>
          </a:p>
          <a:p>
            <a:r>
              <a:rPr lang="en-US" sz="2400" dirty="0"/>
              <a:t>For any online business, search engine optimization is the gateway to success.</a:t>
            </a:r>
          </a:p>
          <a:p>
            <a:endParaRPr lang="en-US" sz="2400" dirty="0"/>
          </a:p>
          <a:p>
            <a:r>
              <a:rPr lang="en-US" sz="2400" dirty="0"/>
              <a:t>According to </a:t>
            </a:r>
            <a:r>
              <a:rPr lang="en-US" sz="2400" dirty="0" err="1"/>
              <a:t>Moz</a:t>
            </a:r>
            <a:r>
              <a:rPr lang="en-US" sz="2400" dirty="0"/>
              <a:t>, the lower the page load time and the faster the rendering speed, the higher an app will rank on Google.</a:t>
            </a:r>
          </a:p>
          <a:p>
            <a:endParaRPr lang="en-US" sz="2400" dirty="0"/>
          </a:p>
          <a:p>
            <a:r>
              <a:rPr lang="en-US" sz="2400" dirty="0"/>
              <a:t>Thanks to the fast rendering, React, compared to other frameworks, significantly reduces the page load time, which greatly helps businesses in securing the first rank on Google Search Engine Result Page.</a:t>
            </a:r>
            <a:endParaRPr lang="en-IN" sz="2400" dirty="0"/>
          </a:p>
        </p:txBody>
      </p:sp>
      <p:sp>
        <p:nvSpPr>
          <p:cNvPr id="4" name="Footer Placeholder 3">
            <a:extLst>
              <a:ext uri="{FF2B5EF4-FFF2-40B4-BE49-F238E27FC236}">
                <a16:creationId xmlns:a16="http://schemas.microsoft.com/office/drawing/2014/main" id="{A5E9707D-F289-46D7-9EA1-420D28547A1A}"/>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5" name="Picture 4" descr="A drawing of a face&#10;&#10;Description automatically generated">
            <a:extLst>
              <a:ext uri="{FF2B5EF4-FFF2-40B4-BE49-F238E27FC236}">
                <a16:creationId xmlns:a16="http://schemas.microsoft.com/office/drawing/2014/main" id="{02F081D4-E491-4467-9F12-C9D868DEF6D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Tree>
    <p:extLst>
      <p:ext uri="{BB962C8B-B14F-4D97-AF65-F5344CB8AC3E}">
        <p14:creationId xmlns:p14="http://schemas.microsoft.com/office/powerpoint/2010/main" val="440750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4BA987-02EE-4663-91F9-63A679AC9427}"/>
              </a:ext>
            </a:extLst>
          </p:cNvPr>
          <p:cNvSpPr txBox="1"/>
          <p:nvPr/>
        </p:nvSpPr>
        <p:spPr>
          <a:xfrm>
            <a:off x="357326" y="169467"/>
            <a:ext cx="11574262" cy="3416320"/>
          </a:xfrm>
          <a:prstGeom prst="rect">
            <a:avLst/>
          </a:prstGeom>
          <a:noFill/>
        </p:spPr>
        <p:txBody>
          <a:bodyPr wrap="square">
            <a:spAutoFit/>
          </a:bodyPr>
          <a:lstStyle/>
          <a:p>
            <a:r>
              <a:rPr lang="en-US" sz="2400" b="1" dirty="0"/>
              <a:t>It comes with useful developer toolset</a:t>
            </a:r>
          </a:p>
          <a:p>
            <a:r>
              <a:rPr lang="en-US" sz="2400" dirty="0"/>
              <a:t>Learning emerging technologies and using them in real-life projects can be both fun and beneficial, but only if they are used correctly.</a:t>
            </a:r>
          </a:p>
          <a:p>
            <a:endParaRPr lang="en-US" sz="2400" dirty="0"/>
          </a:p>
          <a:p>
            <a:r>
              <a:rPr lang="en-US" sz="2400" dirty="0"/>
              <a:t>Facebook understands this and it’s for this reason they have added much needed React dev tools and Chrome dev tools in their React JS framework.</a:t>
            </a:r>
          </a:p>
          <a:p>
            <a:endParaRPr lang="en-US" sz="2400" dirty="0"/>
          </a:p>
          <a:p>
            <a:r>
              <a:rPr lang="en-US" sz="2400" dirty="0"/>
              <a:t>These React tools basically help developers discover child and parent components, observe component hierarchies, and inspect components’ present state and props.</a:t>
            </a:r>
            <a:endParaRPr lang="en-IN" sz="2400" dirty="0"/>
          </a:p>
        </p:txBody>
      </p:sp>
      <p:sp>
        <p:nvSpPr>
          <p:cNvPr id="4" name="Footer Placeholder 3">
            <a:extLst>
              <a:ext uri="{FF2B5EF4-FFF2-40B4-BE49-F238E27FC236}">
                <a16:creationId xmlns:a16="http://schemas.microsoft.com/office/drawing/2014/main" id="{221EEB2B-F5A2-486E-B736-F60568514675}"/>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5" name="Picture 4" descr="A drawing of a face&#10;&#10;Description automatically generated">
            <a:extLst>
              <a:ext uri="{FF2B5EF4-FFF2-40B4-BE49-F238E27FC236}">
                <a16:creationId xmlns:a16="http://schemas.microsoft.com/office/drawing/2014/main" id="{AE8AC99E-1D75-498A-B9A6-EBE15A0A8A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Tree>
    <p:extLst>
      <p:ext uri="{BB962C8B-B14F-4D97-AF65-F5344CB8AC3E}">
        <p14:creationId xmlns:p14="http://schemas.microsoft.com/office/powerpoint/2010/main" val="2537874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745A20-8CA1-42FD-B7CD-2060BAC9478F}"/>
              </a:ext>
            </a:extLst>
          </p:cNvPr>
          <p:cNvSpPr txBox="1"/>
          <p:nvPr/>
        </p:nvSpPr>
        <p:spPr>
          <a:xfrm>
            <a:off x="337351" y="345190"/>
            <a:ext cx="11381173" cy="5632311"/>
          </a:xfrm>
          <a:prstGeom prst="rect">
            <a:avLst/>
          </a:prstGeom>
          <a:noFill/>
        </p:spPr>
        <p:txBody>
          <a:bodyPr wrap="square">
            <a:spAutoFit/>
          </a:bodyPr>
          <a:lstStyle/>
          <a:p>
            <a:r>
              <a:rPr lang="en-US" sz="2400" b="1" dirty="0"/>
              <a:t>Strong community support</a:t>
            </a:r>
          </a:p>
          <a:p>
            <a:r>
              <a:rPr lang="en-US" sz="2400" dirty="0"/>
              <a:t>Like Angular, React also has very strong community support, which is one of the main reasons to adopt React JS in your project.</a:t>
            </a:r>
          </a:p>
          <a:p>
            <a:endParaRPr lang="en-US" sz="2400" dirty="0"/>
          </a:p>
          <a:p>
            <a:r>
              <a:rPr lang="en-US" sz="2400" dirty="0"/>
              <a:t>Every day, a large number of individual React developers are contributing towards making React a better frontend framework. Currently, React JS has attained 136,079 stars on </a:t>
            </a:r>
            <a:r>
              <a:rPr lang="en-US" sz="2400" dirty="0" err="1"/>
              <a:t>Github</a:t>
            </a:r>
            <a:r>
              <a:rPr lang="en-US" sz="2400" dirty="0"/>
              <a:t> and 1,331 regular contributors.</a:t>
            </a:r>
          </a:p>
          <a:p>
            <a:endParaRPr lang="en-US" sz="2400" dirty="0"/>
          </a:p>
          <a:p>
            <a:r>
              <a:rPr lang="en-US" sz="2400" dirty="0"/>
              <a:t>Not only that, but experts are also regularly uploading free React tutorials on </a:t>
            </a:r>
            <a:r>
              <a:rPr lang="en-US" sz="2400" dirty="0" err="1"/>
              <a:t>Youtube</a:t>
            </a:r>
            <a:r>
              <a:rPr lang="en-US" sz="2400" dirty="0"/>
              <a:t> and writing in-depth React tutorial articles &amp; blogs on the internet. For instance, a simple “free React tutorial” search on Google gives 13,00,00,000 results.</a:t>
            </a:r>
          </a:p>
          <a:p>
            <a:endParaRPr lang="en-US" sz="2400" dirty="0"/>
          </a:p>
          <a:p>
            <a:r>
              <a:rPr lang="en-US" sz="2400" dirty="0"/>
              <a:t>Apart from this, React experts are also regularly solving doubts on QA sites like Stack Overflow and Quora, meaning if you ever get stuck while using React, you can always get reliable solutions given by experts.</a:t>
            </a:r>
            <a:endParaRPr lang="en-IN" sz="2400" dirty="0"/>
          </a:p>
        </p:txBody>
      </p:sp>
      <p:sp>
        <p:nvSpPr>
          <p:cNvPr id="4" name="Footer Placeholder 3">
            <a:extLst>
              <a:ext uri="{FF2B5EF4-FFF2-40B4-BE49-F238E27FC236}">
                <a16:creationId xmlns:a16="http://schemas.microsoft.com/office/drawing/2014/main" id="{88C773BA-1C8A-413F-BC3C-10AA5F98F30F}"/>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5" name="Picture 4" descr="A drawing of a face&#10;&#10;Description automatically generated">
            <a:extLst>
              <a:ext uri="{FF2B5EF4-FFF2-40B4-BE49-F238E27FC236}">
                <a16:creationId xmlns:a16="http://schemas.microsoft.com/office/drawing/2014/main" id="{B079A448-9F4A-4151-BDE4-5681726982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Tree>
    <p:extLst>
      <p:ext uri="{BB962C8B-B14F-4D97-AF65-F5344CB8AC3E}">
        <p14:creationId xmlns:p14="http://schemas.microsoft.com/office/powerpoint/2010/main" val="1379656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FC2B63-7124-428C-9507-111B4D5F3DC5}"/>
              </a:ext>
            </a:extLst>
          </p:cNvPr>
          <p:cNvSpPr txBox="1"/>
          <p:nvPr/>
        </p:nvSpPr>
        <p:spPr>
          <a:xfrm>
            <a:off x="526002" y="566678"/>
            <a:ext cx="11210278" cy="3785652"/>
          </a:xfrm>
          <a:prstGeom prst="rect">
            <a:avLst/>
          </a:prstGeom>
          <a:noFill/>
        </p:spPr>
        <p:txBody>
          <a:bodyPr wrap="square">
            <a:spAutoFit/>
          </a:bodyPr>
          <a:lstStyle/>
          <a:p>
            <a:r>
              <a:rPr lang="en-US" sz="2400" b="1" dirty="0"/>
              <a:t>It offer better code stability</a:t>
            </a:r>
          </a:p>
          <a:p>
            <a:r>
              <a:rPr lang="en-US" sz="2400" dirty="0"/>
              <a:t>React follows downward data flow to ensure that the parent structure don’t get affected by any modifications in its child structure.</a:t>
            </a:r>
          </a:p>
          <a:p>
            <a:endParaRPr lang="en-US" sz="2400" dirty="0"/>
          </a:p>
          <a:p>
            <a:r>
              <a:rPr lang="en-US" sz="2400" dirty="0"/>
              <a:t>So, whenever a developer makes changes in an object, he or she only needs to modify its states and make proper amendments. This way only a specific component will be updated.</a:t>
            </a:r>
          </a:p>
          <a:p>
            <a:endParaRPr lang="en-US" sz="2400" dirty="0"/>
          </a:p>
          <a:p>
            <a:r>
              <a:rPr lang="en-US" sz="2400" dirty="0"/>
              <a:t>This data flow and structure, as a result, provide better code stability and smooth performance of the application.</a:t>
            </a:r>
            <a:endParaRPr lang="en-IN" sz="2400" dirty="0"/>
          </a:p>
        </p:txBody>
      </p:sp>
      <p:sp>
        <p:nvSpPr>
          <p:cNvPr id="4" name="Footer Placeholder 3">
            <a:extLst>
              <a:ext uri="{FF2B5EF4-FFF2-40B4-BE49-F238E27FC236}">
                <a16:creationId xmlns:a16="http://schemas.microsoft.com/office/drawing/2014/main" id="{9ED2E885-4B3D-4F44-8274-04F64279956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5" name="Picture 4" descr="A drawing of a face&#10;&#10;Description automatically generated">
            <a:extLst>
              <a:ext uri="{FF2B5EF4-FFF2-40B4-BE49-F238E27FC236}">
                <a16:creationId xmlns:a16="http://schemas.microsoft.com/office/drawing/2014/main" id="{AB4B055B-362C-4404-9581-F372B37E36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Tree>
    <p:extLst>
      <p:ext uri="{BB962C8B-B14F-4D97-AF65-F5344CB8AC3E}">
        <p14:creationId xmlns:p14="http://schemas.microsoft.com/office/powerpoint/2010/main" val="31691910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88662E-857A-4C30-B64C-F26F8565D7FE}"/>
              </a:ext>
            </a:extLst>
          </p:cNvPr>
          <p:cNvSpPr txBox="1"/>
          <p:nvPr/>
        </p:nvSpPr>
        <p:spPr>
          <a:xfrm>
            <a:off x="437224" y="380701"/>
            <a:ext cx="11565385" cy="4401205"/>
          </a:xfrm>
          <a:prstGeom prst="rect">
            <a:avLst/>
          </a:prstGeom>
          <a:noFill/>
        </p:spPr>
        <p:txBody>
          <a:bodyPr wrap="square">
            <a:spAutoFit/>
          </a:bodyPr>
          <a:lstStyle/>
          <a:p>
            <a:r>
              <a:rPr lang="en-US" sz="2000" b="1" dirty="0"/>
              <a:t>It is used by many fortune 500 companies</a:t>
            </a:r>
          </a:p>
          <a:p>
            <a:r>
              <a:rPr lang="en-US" sz="2000" dirty="0"/>
              <a:t>Still, doubt whether to use React or not?</a:t>
            </a:r>
          </a:p>
          <a:p>
            <a:endParaRPr lang="en-US" sz="2000" dirty="0"/>
          </a:p>
          <a:p>
            <a:r>
              <a:rPr lang="en-US" sz="2000" dirty="0"/>
              <a:t>Check out some inspiring examples of React solutions. Thousands of companies, including some Fortune 500 companies, have chosen React JS for their websites and mobile apps.</a:t>
            </a:r>
          </a:p>
          <a:p>
            <a:endParaRPr lang="en-US" sz="2000" dirty="0"/>
          </a:p>
          <a:p>
            <a:r>
              <a:rPr lang="en-US" sz="2000" dirty="0"/>
              <a:t>Airbnb, Tesla, Tencent QQ, and Walmart are among the top brands that built their mobile apps using the React Native framework.</a:t>
            </a:r>
          </a:p>
          <a:p>
            <a:endParaRPr lang="en-US" sz="2000" dirty="0"/>
          </a:p>
          <a:p>
            <a:r>
              <a:rPr lang="en-US" sz="2000" dirty="0"/>
              <a:t>React web framework, on the other hand, is currently being utilized by famous companies including Netflix, </a:t>
            </a:r>
            <a:r>
              <a:rPr lang="en-US" sz="2000" dirty="0" err="1"/>
              <a:t>Paypal</a:t>
            </a:r>
            <a:r>
              <a:rPr lang="en-US" sz="2000" dirty="0"/>
              <a:t>, NASA, BBC, Lyft, and New York Times to name just a few.</a:t>
            </a:r>
          </a:p>
          <a:p>
            <a:endParaRPr lang="en-US" sz="2000" dirty="0"/>
          </a:p>
          <a:p>
            <a:r>
              <a:rPr lang="en-US" sz="2000" dirty="0"/>
              <a:t>The point is, since so many successful and Fortune 500 companies are using React &amp; React Native, then React must be truly useful frontend and mobile app development framework.</a:t>
            </a:r>
            <a:endParaRPr lang="en-IN" sz="2000" dirty="0"/>
          </a:p>
        </p:txBody>
      </p:sp>
      <p:sp>
        <p:nvSpPr>
          <p:cNvPr id="4" name="Footer Placeholder 3">
            <a:extLst>
              <a:ext uri="{FF2B5EF4-FFF2-40B4-BE49-F238E27FC236}">
                <a16:creationId xmlns:a16="http://schemas.microsoft.com/office/drawing/2014/main" id="{1E8F3986-9771-4683-95AD-262448EFDB2E}"/>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5" name="Picture 4" descr="A drawing of a face&#10;&#10;Description automatically generated">
            <a:extLst>
              <a:ext uri="{FF2B5EF4-FFF2-40B4-BE49-F238E27FC236}">
                <a16:creationId xmlns:a16="http://schemas.microsoft.com/office/drawing/2014/main" id="{ABB19EEF-8B7B-47D4-9A72-C75500C56A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Tree>
    <p:extLst>
      <p:ext uri="{BB962C8B-B14F-4D97-AF65-F5344CB8AC3E}">
        <p14:creationId xmlns:p14="http://schemas.microsoft.com/office/powerpoint/2010/main" val="694270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26</a:t>
            </a:fld>
            <a:endParaRPr lang="en-IN" dirty="0"/>
          </a:p>
        </p:txBody>
      </p:sp>
    </p:spTree>
    <p:extLst>
      <p:ext uri="{BB962C8B-B14F-4D97-AF65-F5344CB8AC3E}">
        <p14:creationId xmlns:p14="http://schemas.microsoft.com/office/powerpoint/2010/main" val="2429206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3</a:t>
            </a:fld>
            <a:endParaRPr lang="en-IN" dirty="0"/>
          </a:p>
        </p:txBody>
      </p:sp>
      <p:sp>
        <p:nvSpPr>
          <p:cNvPr id="13" name="TextBox 12">
            <a:extLst>
              <a:ext uri="{FF2B5EF4-FFF2-40B4-BE49-F238E27FC236}">
                <a16:creationId xmlns:a16="http://schemas.microsoft.com/office/drawing/2014/main" id="{29433ADE-BA80-4778-9996-241271FC8C56}"/>
              </a:ext>
            </a:extLst>
          </p:cNvPr>
          <p:cNvSpPr txBox="1"/>
          <p:nvPr/>
        </p:nvSpPr>
        <p:spPr>
          <a:xfrm>
            <a:off x="4462626" y="2808843"/>
            <a:ext cx="6096000"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Node.js Introduction</a:t>
            </a:r>
          </a:p>
        </p:txBody>
      </p:sp>
    </p:spTree>
    <p:extLst>
      <p:ext uri="{BB962C8B-B14F-4D97-AF65-F5344CB8AC3E}">
        <p14:creationId xmlns:p14="http://schemas.microsoft.com/office/powerpoint/2010/main" val="1213505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4</a:t>
            </a:fld>
            <a:endParaRPr lang="en-IN" dirty="0"/>
          </a:p>
        </p:txBody>
      </p:sp>
      <p:sp>
        <p:nvSpPr>
          <p:cNvPr id="14" name="TextBox 13">
            <a:extLst>
              <a:ext uri="{FF2B5EF4-FFF2-40B4-BE49-F238E27FC236}">
                <a16:creationId xmlns:a16="http://schemas.microsoft.com/office/drawing/2014/main" id="{197C60D7-2DF0-4CF9-92E5-1E6AD25FC535}"/>
              </a:ext>
            </a:extLst>
          </p:cNvPr>
          <p:cNvSpPr txBox="1"/>
          <p:nvPr/>
        </p:nvSpPr>
        <p:spPr>
          <a:xfrm>
            <a:off x="1211334" y="1501074"/>
            <a:ext cx="10344150" cy="2795958"/>
          </a:xfrm>
          <a:prstGeom prst="rect">
            <a:avLst/>
          </a:prstGeom>
          <a:noFill/>
        </p:spPr>
        <p:txBody>
          <a:bodyPr wrap="square">
            <a:spAutoFit/>
          </a:bodyPr>
          <a:lstStyle/>
          <a:p>
            <a:pPr algn="ctr">
              <a:lnSpc>
                <a:spcPct val="150000"/>
              </a:lnSpc>
            </a:pPr>
            <a:r>
              <a:rPr lang="en-IN" sz="2400" b="1" dirty="0">
                <a:latin typeface="Times New Roman" panose="02020603050405020304" pitchFamily="18" charset="0"/>
                <a:cs typeface="Times New Roman" panose="02020603050405020304" pitchFamily="18" charset="0"/>
              </a:rPr>
              <a:t>What is Node.js?</a:t>
            </a:r>
          </a:p>
          <a:p>
            <a:pPr>
              <a:lnSpc>
                <a:spcPct val="150000"/>
              </a:lnSpc>
            </a:pPr>
            <a:r>
              <a:rPr lang="en-IN" sz="2400" dirty="0">
                <a:latin typeface="Times New Roman" panose="02020603050405020304" pitchFamily="18" charset="0"/>
                <a:cs typeface="Times New Roman" panose="02020603050405020304" pitchFamily="18" charset="0"/>
              </a:rPr>
              <a:t>Node.js is an open source server environment</a:t>
            </a:r>
          </a:p>
          <a:p>
            <a:pPr>
              <a:lnSpc>
                <a:spcPct val="150000"/>
              </a:lnSpc>
            </a:pPr>
            <a:r>
              <a:rPr lang="en-IN" sz="2400" dirty="0">
                <a:latin typeface="Times New Roman" panose="02020603050405020304" pitchFamily="18" charset="0"/>
                <a:cs typeface="Times New Roman" panose="02020603050405020304" pitchFamily="18" charset="0"/>
              </a:rPr>
              <a:t>Node.js is free</a:t>
            </a:r>
          </a:p>
          <a:p>
            <a:pPr>
              <a:lnSpc>
                <a:spcPct val="150000"/>
              </a:lnSpc>
            </a:pPr>
            <a:r>
              <a:rPr lang="en-IN" sz="2400" dirty="0">
                <a:latin typeface="Times New Roman" panose="02020603050405020304" pitchFamily="18" charset="0"/>
                <a:cs typeface="Times New Roman" panose="02020603050405020304" pitchFamily="18" charset="0"/>
              </a:rPr>
              <a:t>Node.js runs on various platforms (Windows, Linux, Unix, Mac OS X, etc.)</a:t>
            </a:r>
          </a:p>
          <a:p>
            <a:pPr>
              <a:lnSpc>
                <a:spcPct val="150000"/>
              </a:lnSpc>
            </a:pPr>
            <a:r>
              <a:rPr lang="en-IN" sz="2400" dirty="0">
                <a:latin typeface="Times New Roman" panose="02020603050405020304" pitchFamily="18" charset="0"/>
                <a:cs typeface="Times New Roman" panose="02020603050405020304" pitchFamily="18" charset="0"/>
              </a:rPr>
              <a:t>Node.js uses JavaScript on the server</a:t>
            </a:r>
          </a:p>
        </p:txBody>
      </p:sp>
    </p:spTree>
    <p:extLst>
      <p:ext uri="{BB962C8B-B14F-4D97-AF65-F5344CB8AC3E}">
        <p14:creationId xmlns:p14="http://schemas.microsoft.com/office/powerpoint/2010/main" val="2680704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5</a:t>
            </a:fld>
            <a:endParaRPr lang="en-IN" dirty="0"/>
          </a:p>
        </p:txBody>
      </p:sp>
      <p:sp>
        <p:nvSpPr>
          <p:cNvPr id="13" name="TextBox 12">
            <a:extLst>
              <a:ext uri="{FF2B5EF4-FFF2-40B4-BE49-F238E27FC236}">
                <a16:creationId xmlns:a16="http://schemas.microsoft.com/office/drawing/2014/main" id="{3B21217B-0FE5-4941-A68B-3E6F6D3F4CC9}"/>
              </a:ext>
            </a:extLst>
          </p:cNvPr>
          <p:cNvSpPr txBox="1"/>
          <p:nvPr/>
        </p:nvSpPr>
        <p:spPr>
          <a:xfrm>
            <a:off x="4822968" y="200335"/>
            <a:ext cx="6096000"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Why Node.js?</a:t>
            </a:r>
          </a:p>
        </p:txBody>
      </p:sp>
      <p:sp>
        <p:nvSpPr>
          <p:cNvPr id="15" name="TextBox 14">
            <a:extLst>
              <a:ext uri="{FF2B5EF4-FFF2-40B4-BE49-F238E27FC236}">
                <a16:creationId xmlns:a16="http://schemas.microsoft.com/office/drawing/2014/main" id="{357822EF-F8A9-44B9-BD7F-29E5D0700888}"/>
              </a:ext>
            </a:extLst>
          </p:cNvPr>
          <p:cNvSpPr txBox="1"/>
          <p:nvPr/>
        </p:nvSpPr>
        <p:spPr>
          <a:xfrm>
            <a:off x="307976" y="662000"/>
            <a:ext cx="11556676" cy="3785652"/>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Here is how Node.js handles a file request:</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Sends the task to the computer's file system.</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Ready to handle the next request.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When the file system has opened and read the file, the server returns the content to the client.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Node.js eliminates the waiting, and simply continues with the next request.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Node.js runs single-threaded, non-blocking, asynchronously programming, which is very memory efficient.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8299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6</a:t>
            </a:fld>
            <a:endParaRPr lang="en-IN" dirty="0"/>
          </a:p>
        </p:txBody>
      </p:sp>
      <p:sp>
        <p:nvSpPr>
          <p:cNvPr id="13" name="TextBox 12">
            <a:extLst>
              <a:ext uri="{FF2B5EF4-FFF2-40B4-BE49-F238E27FC236}">
                <a16:creationId xmlns:a16="http://schemas.microsoft.com/office/drawing/2014/main" id="{FFCDB3E4-B015-412A-AE1E-BB3A10852084}"/>
              </a:ext>
            </a:extLst>
          </p:cNvPr>
          <p:cNvSpPr txBox="1"/>
          <p:nvPr/>
        </p:nvSpPr>
        <p:spPr>
          <a:xfrm>
            <a:off x="612774" y="910264"/>
            <a:ext cx="10741025" cy="2795958"/>
          </a:xfrm>
          <a:prstGeom prst="rect">
            <a:avLst/>
          </a:prstGeom>
          <a:noFill/>
        </p:spPr>
        <p:txBody>
          <a:bodyPr wrap="square">
            <a:spAutoFit/>
          </a:bodyPr>
          <a:lstStyle/>
          <a:p>
            <a:pPr algn="just">
              <a:lnSpc>
                <a:spcPct val="150000"/>
              </a:lnSpc>
            </a:pPr>
            <a:r>
              <a:rPr lang="en-IN" sz="2400" b="1" dirty="0">
                <a:latin typeface="Times New Roman" panose="02020603050405020304" pitchFamily="18" charset="0"/>
                <a:cs typeface="Times New Roman" panose="02020603050405020304" pitchFamily="18" charset="0"/>
              </a:rPr>
              <a:t>What Can Node.js Do?</a:t>
            </a:r>
          </a:p>
          <a:p>
            <a:pPr marL="342900" indent="-34290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Node.js can generate dynamic page content</a:t>
            </a:r>
          </a:p>
          <a:p>
            <a:pPr marL="342900" indent="-34290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Node.js can create, open, read, write, delete, and close files on the server</a:t>
            </a:r>
          </a:p>
          <a:p>
            <a:pPr marL="342900" indent="-34290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Node.js can collect form data</a:t>
            </a:r>
          </a:p>
          <a:p>
            <a:pPr marL="342900" indent="-34290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Node.js can add, delete, modify data in your database</a:t>
            </a:r>
          </a:p>
        </p:txBody>
      </p:sp>
    </p:spTree>
    <p:extLst>
      <p:ext uri="{BB962C8B-B14F-4D97-AF65-F5344CB8AC3E}">
        <p14:creationId xmlns:p14="http://schemas.microsoft.com/office/powerpoint/2010/main" val="4286671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7</a:t>
            </a:fld>
            <a:endParaRPr lang="en-IN" dirty="0"/>
          </a:p>
        </p:txBody>
      </p:sp>
      <p:sp>
        <p:nvSpPr>
          <p:cNvPr id="13" name="TextBox 12">
            <a:extLst>
              <a:ext uri="{FF2B5EF4-FFF2-40B4-BE49-F238E27FC236}">
                <a16:creationId xmlns:a16="http://schemas.microsoft.com/office/drawing/2014/main" id="{C59CF822-EF85-4B64-9A8F-27F29C0C6CF6}"/>
              </a:ext>
            </a:extLst>
          </p:cNvPr>
          <p:cNvSpPr txBox="1"/>
          <p:nvPr/>
        </p:nvSpPr>
        <p:spPr>
          <a:xfrm>
            <a:off x="360342" y="543147"/>
            <a:ext cx="10993458" cy="2795958"/>
          </a:xfrm>
          <a:prstGeom prst="rect">
            <a:avLst/>
          </a:prstGeom>
          <a:noFill/>
        </p:spPr>
        <p:txBody>
          <a:bodyPr wrap="square">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What is a Node.js File?</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Node.js files contain tasks that will be executed on certain events</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typical event is someone trying to access a port on the server</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Node.js files must be initiated on the server before having any effect</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Node.js files have extension ".</a:t>
            </a:r>
            <a:r>
              <a:rPr lang="en-US" sz="2400" dirty="0" err="1">
                <a:latin typeface="Times New Roman" panose="02020603050405020304" pitchFamily="18" charset="0"/>
                <a:cs typeface="Times New Roman" panose="02020603050405020304" pitchFamily="18" charset="0"/>
              </a:rPr>
              <a:t>js</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5669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8</a:t>
            </a:fld>
            <a:endParaRPr lang="en-IN" dirty="0"/>
          </a:p>
        </p:txBody>
      </p:sp>
      <p:sp>
        <p:nvSpPr>
          <p:cNvPr id="13" name="TextBox 12">
            <a:extLst>
              <a:ext uri="{FF2B5EF4-FFF2-40B4-BE49-F238E27FC236}">
                <a16:creationId xmlns:a16="http://schemas.microsoft.com/office/drawing/2014/main" id="{9113009D-B64A-4B6E-A5A3-0C88ECBA0939}"/>
              </a:ext>
            </a:extLst>
          </p:cNvPr>
          <p:cNvSpPr txBox="1"/>
          <p:nvPr/>
        </p:nvSpPr>
        <p:spPr>
          <a:xfrm>
            <a:off x="507029" y="489229"/>
            <a:ext cx="11027745" cy="830997"/>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Download Node.js</a:t>
            </a:r>
          </a:p>
          <a:p>
            <a:r>
              <a:rPr lang="en-US" sz="2400" dirty="0">
                <a:latin typeface="Times New Roman" panose="02020603050405020304" pitchFamily="18" charset="0"/>
                <a:cs typeface="Times New Roman" panose="02020603050405020304" pitchFamily="18" charset="0"/>
              </a:rPr>
              <a:t>The official Node.js website has installation instructions for Node.js: https://nodejs.org</a:t>
            </a:r>
            <a:endParaRPr lang="en-IN" sz="2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6602D318-A153-4D30-A411-3937D6FE0888}"/>
              </a:ext>
            </a:extLst>
          </p:cNvPr>
          <p:cNvSpPr txBox="1"/>
          <p:nvPr/>
        </p:nvSpPr>
        <p:spPr>
          <a:xfrm>
            <a:off x="612774" y="1966288"/>
            <a:ext cx="10741025" cy="1938992"/>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Getting Started</a:t>
            </a:r>
          </a:p>
          <a:p>
            <a:r>
              <a:rPr lang="en-US" sz="2400" dirty="0">
                <a:latin typeface="Times New Roman" panose="02020603050405020304" pitchFamily="18" charset="0"/>
                <a:cs typeface="Times New Roman" panose="02020603050405020304" pitchFamily="18" charset="0"/>
              </a:rPr>
              <a:t>Once you have downloaded and installed Node.js on your computer, let's try to display "Hello World" in a web browser.</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Create a Node.js file named "myfirst.js", and add the following code:</a:t>
            </a:r>
            <a:endParaRPr lang="en-IN" sz="24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40A1953C-9DEA-43D9-A1D7-3DF635BB3080}"/>
              </a:ext>
            </a:extLst>
          </p:cNvPr>
          <p:cNvSpPr txBox="1"/>
          <p:nvPr/>
        </p:nvSpPr>
        <p:spPr>
          <a:xfrm>
            <a:off x="3367652" y="4158249"/>
            <a:ext cx="6096000" cy="1754326"/>
          </a:xfrm>
          <a:prstGeom prst="rect">
            <a:avLst/>
          </a:prstGeom>
          <a:noFill/>
        </p:spPr>
        <p:txBody>
          <a:bodyPr wrap="square">
            <a:spAutoFit/>
          </a:bodyPr>
          <a:lstStyle/>
          <a:p>
            <a:r>
              <a:rPr lang="en-IN" dirty="0"/>
              <a:t>var http = require('http');</a:t>
            </a:r>
          </a:p>
          <a:p>
            <a:endParaRPr lang="en-IN" dirty="0"/>
          </a:p>
          <a:p>
            <a:r>
              <a:rPr lang="en-IN" dirty="0" err="1"/>
              <a:t>http.createServer</a:t>
            </a:r>
            <a:r>
              <a:rPr lang="en-IN" dirty="0"/>
              <a:t>(function (</a:t>
            </a:r>
            <a:r>
              <a:rPr lang="en-IN" dirty="0" err="1"/>
              <a:t>req</a:t>
            </a:r>
            <a:r>
              <a:rPr lang="en-IN" dirty="0"/>
              <a:t>, res) {</a:t>
            </a:r>
          </a:p>
          <a:p>
            <a:r>
              <a:rPr lang="en-IN" dirty="0"/>
              <a:t>  </a:t>
            </a:r>
            <a:r>
              <a:rPr lang="en-IN" dirty="0" err="1"/>
              <a:t>res.writeHead</a:t>
            </a:r>
            <a:r>
              <a:rPr lang="en-IN" dirty="0"/>
              <a:t>(200, {'Content-Type': 'text/html'});</a:t>
            </a:r>
          </a:p>
          <a:p>
            <a:r>
              <a:rPr lang="en-IN" dirty="0"/>
              <a:t>  </a:t>
            </a:r>
            <a:r>
              <a:rPr lang="en-IN" dirty="0" err="1"/>
              <a:t>res.end</a:t>
            </a:r>
            <a:r>
              <a:rPr lang="en-IN" dirty="0"/>
              <a:t>('Hello World!');</a:t>
            </a:r>
          </a:p>
          <a:p>
            <a:r>
              <a:rPr lang="en-IN" dirty="0"/>
              <a:t>}).listen(8080);</a:t>
            </a:r>
          </a:p>
        </p:txBody>
      </p:sp>
    </p:spTree>
    <p:extLst>
      <p:ext uri="{BB962C8B-B14F-4D97-AF65-F5344CB8AC3E}">
        <p14:creationId xmlns:p14="http://schemas.microsoft.com/office/powerpoint/2010/main" val="1859840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9</a:t>
            </a:fld>
            <a:endParaRPr lang="en-IN" dirty="0"/>
          </a:p>
        </p:txBody>
      </p:sp>
      <p:sp>
        <p:nvSpPr>
          <p:cNvPr id="13" name="TextBox 12">
            <a:extLst>
              <a:ext uri="{FF2B5EF4-FFF2-40B4-BE49-F238E27FC236}">
                <a16:creationId xmlns:a16="http://schemas.microsoft.com/office/drawing/2014/main" id="{24A02BE3-C476-446D-9096-38196F8B8286}"/>
              </a:ext>
            </a:extLst>
          </p:cNvPr>
          <p:cNvSpPr txBox="1"/>
          <p:nvPr/>
        </p:nvSpPr>
        <p:spPr>
          <a:xfrm>
            <a:off x="460374" y="597177"/>
            <a:ext cx="10893425" cy="1569660"/>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Save the file on your computer: C:\Users\Your Name\myfirst.js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code tells the computer to write "Hello World!" if anyone (e.g. a web browser) tries to access your computer on port 8080.</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8180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0A39FED5B493047A4A44D29CC209A4D" ma:contentTypeVersion="8" ma:contentTypeDescription="Create a new document." ma:contentTypeScope="" ma:versionID="d44903e12ac9699d365774d98d3612b5">
  <xsd:schema xmlns:xsd="http://www.w3.org/2001/XMLSchema" xmlns:xs="http://www.w3.org/2001/XMLSchema" xmlns:p="http://schemas.microsoft.com/office/2006/metadata/properties" xmlns:ns2="9a5db21a-d35a-46ce-8c5f-f5d5fc28f889" targetNamespace="http://schemas.microsoft.com/office/2006/metadata/properties" ma:root="true" ma:fieldsID="bd3d0110ebe921f70e0ccdc6526a82c7" ns2:_="">
    <xsd:import namespace="9a5db21a-d35a-46ce-8c5f-f5d5fc28f88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5db21a-d35a-46ce-8c5f-f5d5fc28f8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214E1C-442B-4B08-B193-475C1138E626}">
  <ds:schemaRefs>
    <ds:schemaRef ds:uri="http://schemas.microsoft.com/sharepoint/v3/contenttype/forms"/>
  </ds:schemaRefs>
</ds:datastoreItem>
</file>

<file path=customXml/itemProps2.xml><?xml version="1.0" encoding="utf-8"?>
<ds:datastoreItem xmlns:ds="http://schemas.openxmlformats.org/officeDocument/2006/customXml" ds:itemID="{69C83BAD-6B55-43FE-A747-6A26CD5660B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891CA96-1262-4AD0-8438-4A8D239F9B82}"/>
</file>

<file path=docProps/app.xml><?xml version="1.0" encoding="utf-8"?>
<Properties xmlns="http://schemas.openxmlformats.org/officeDocument/2006/extended-properties" xmlns:vt="http://schemas.openxmlformats.org/officeDocument/2006/docPropsVTypes">
  <TotalTime>1937</TotalTime>
  <Words>2331</Words>
  <Application>Microsoft Office PowerPoint</Application>
  <PresentationFormat>Widescreen</PresentationFormat>
  <Paragraphs>202</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THANGAKUMAR J</dc:creator>
  <cp:lastModifiedBy>Muthukumaran M</cp:lastModifiedBy>
  <cp:revision>309</cp:revision>
  <dcterms:created xsi:type="dcterms:W3CDTF">2020-06-15T12:13:30Z</dcterms:created>
  <dcterms:modified xsi:type="dcterms:W3CDTF">2021-09-02T17:58:13Z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0x01010060A39FED5B493047A4A44D29CC209A4D</vt:lpwstr>
  </property>
</Properties>
</file>