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1"/>
  </p:notesMasterIdLst>
  <p:handoutMasterIdLst>
    <p:handoutMasterId r:id="rId32"/>
  </p:handoutMasterIdLst>
  <p:sldIdLst>
    <p:sldId id="256" r:id="rId5"/>
    <p:sldId id="422" r:id="rId6"/>
    <p:sldId id="448" r:id="rId7"/>
    <p:sldId id="449" r:id="rId8"/>
    <p:sldId id="450" r:id="rId9"/>
    <p:sldId id="451" r:id="rId10"/>
    <p:sldId id="452" r:id="rId11"/>
    <p:sldId id="453" r:id="rId12"/>
    <p:sldId id="454" r:id="rId13"/>
    <p:sldId id="455" r:id="rId14"/>
    <p:sldId id="456" r:id="rId15"/>
    <p:sldId id="457" r:id="rId16"/>
    <p:sldId id="458" r:id="rId17"/>
    <p:sldId id="459" r:id="rId18"/>
    <p:sldId id="460" r:id="rId19"/>
    <p:sldId id="461" r:id="rId20"/>
    <p:sldId id="462" r:id="rId21"/>
    <p:sldId id="463" r:id="rId22"/>
    <p:sldId id="464" r:id="rId23"/>
    <p:sldId id="465" r:id="rId24"/>
    <p:sldId id="466" r:id="rId25"/>
    <p:sldId id="467" r:id="rId26"/>
    <p:sldId id="468" r:id="rId27"/>
    <p:sldId id="469" r:id="rId28"/>
    <p:sldId id="470" r:id="rId29"/>
    <p:sldId id="47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THANGAKUMAR J" initials="DTJ" lastIdx="1" clrIdx="0">
    <p:extLst>
      <p:ext uri="{19B8F6BF-5375-455C-9EA6-DF929625EA0E}">
        <p15:presenceInfo xmlns:p15="http://schemas.microsoft.com/office/powerpoint/2012/main" userId="DR THANGAKUMAR 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36D80D-9197-46E2-924B-356AA8888B33}" v="18" dt="2020-12-03T04:03:57.993"/>
    <p1510:client id="{3D25D727-2B32-4BC9-868F-0495991199FE}" v="2" dt="2020-12-11T04:39:56.5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644" y="52"/>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86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AN SAI  GADA" userId="S::18113023@student.hindustanuniv.ac.in::34de704a-e02c-44d2-ba3f-234925169835" providerId="AD" clId="Web-{0636D80D-9197-46E2-924B-356AA8888B33}"/>
    <pc:docChg chg="addSld delSld">
      <pc:chgData name="CHARAN SAI  GADA" userId="S::18113023@student.hindustanuniv.ac.in::34de704a-e02c-44d2-ba3f-234925169835" providerId="AD" clId="Web-{0636D80D-9197-46E2-924B-356AA8888B33}" dt="2020-12-03T04:03:52.196" v="1"/>
      <pc:docMkLst>
        <pc:docMk/>
      </pc:docMkLst>
      <pc:sldChg chg="new del">
        <pc:chgData name="CHARAN SAI  GADA" userId="S::18113023@student.hindustanuniv.ac.in::34de704a-e02c-44d2-ba3f-234925169835" providerId="AD" clId="Web-{0636D80D-9197-46E2-924B-356AA8888B33}" dt="2020-12-03T04:03:52.196" v="1"/>
        <pc:sldMkLst>
          <pc:docMk/>
          <pc:sldMk cId="2048622343" sldId="328"/>
        </pc:sldMkLst>
      </pc:sldChg>
    </pc:docChg>
  </pc:docChgLst>
  <pc:docChgLst>
    <pc:chgData name="Swami Venkatesh" userId="S::17113114@student.hindustanuniv.ac.in::1967c322-8d1b-46bc-8a36-e460d7fc8e07" providerId="AD" clId="Web-{3D25D727-2B32-4BC9-868F-0495991199FE}"/>
    <pc:docChg chg="addSld delSld">
      <pc:chgData name="Swami Venkatesh" userId="S::17113114@student.hindustanuniv.ac.in::1967c322-8d1b-46bc-8a36-e460d7fc8e07" providerId="AD" clId="Web-{3D25D727-2B32-4BC9-868F-0495991199FE}" dt="2020-12-11T04:39:56.546" v="1"/>
      <pc:docMkLst>
        <pc:docMk/>
      </pc:docMkLst>
      <pc:sldChg chg="new del">
        <pc:chgData name="Swami Venkatesh" userId="S::17113114@student.hindustanuniv.ac.in::1967c322-8d1b-46bc-8a36-e460d7fc8e07" providerId="AD" clId="Web-{3D25D727-2B32-4BC9-868F-0495991199FE}" dt="2020-12-11T04:39:56.546" v="1"/>
        <pc:sldMkLst>
          <pc:docMk/>
          <pc:sldMk cId="4083946778" sldId="32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9F3A78-4BFE-4C17-BFC2-FEA27AD7A4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23DE6668-234E-4D55-9951-1B74AAEFAE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4855DE-1565-47AB-8B39-78992C08112F}" type="datetimeFigureOut">
              <a:rPr lang="en-IN" smtClean="0"/>
              <a:t>08-09-2021</a:t>
            </a:fld>
            <a:endParaRPr lang="en-IN"/>
          </a:p>
        </p:txBody>
      </p:sp>
      <p:sp>
        <p:nvSpPr>
          <p:cNvPr id="4" name="Footer Placeholder 3">
            <a:extLst>
              <a:ext uri="{FF2B5EF4-FFF2-40B4-BE49-F238E27FC236}">
                <a16:creationId xmlns:a16="http://schemas.microsoft.com/office/drawing/2014/main" id="{BAA11243-96DF-4841-82A6-E6A48F9ED57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8D8B6A2-C1DB-4CC5-A2C2-72D5F17C6E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2D49E6-F9A9-4872-9285-2B59B4A8A566}" type="slidenum">
              <a:rPr lang="en-IN" smtClean="0"/>
              <a:t>‹#›</a:t>
            </a:fld>
            <a:endParaRPr lang="en-IN"/>
          </a:p>
        </p:txBody>
      </p:sp>
    </p:spTree>
    <p:extLst>
      <p:ext uri="{BB962C8B-B14F-4D97-AF65-F5344CB8AC3E}">
        <p14:creationId xmlns:p14="http://schemas.microsoft.com/office/powerpoint/2010/main" val="31124431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DEEDE8-E329-4D50-9EF7-2D0FC66E5658}" type="datetimeFigureOut">
              <a:rPr lang="en-IN" smtClean="0"/>
              <a:t>08-09-2021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6EC4D6-0FD4-41A5-8DD4-80759096037E}" type="slidenum">
              <a:rPr lang="en-IN" smtClean="0"/>
              <a:t>‹#›</a:t>
            </a:fld>
            <a:endParaRPr lang="en-IN"/>
          </a:p>
        </p:txBody>
      </p:sp>
    </p:spTree>
    <p:extLst>
      <p:ext uri="{BB962C8B-B14F-4D97-AF65-F5344CB8AC3E}">
        <p14:creationId xmlns:p14="http://schemas.microsoft.com/office/powerpoint/2010/main" val="29390182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8930B-F6B2-4710-912C-F6D276D185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BCBA1B-55AB-4888-A0EA-6BAFA806A3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DCD0204-CEAC-4640-93BC-98E4EA0CC8D6}"/>
              </a:ext>
            </a:extLst>
          </p:cNvPr>
          <p:cNvSpPr>
            <a:spLocks noGrp="1"/>
          </p:cNvSpPr>
          <p:nvPr>
            <p:ph type="dt" sz="half" idx="10"/>
          </p:nvPr>
        </p:nvSpPr>
        <p:spPr/>
        <p:txBody>
          <a:bodyPr/>
          <a:lstStyle/>
          <a:p>
            <a:fld id="{FB4F98B3-5F18-413E-A56A-754C429873D5}" type="datetime1">
              <a:rPr lang="en-IN" smtClean="0"/>
              <a:t>08-09-2021</a:t>
            </a:fld>
            <a:endParaRPr lang="en-IN"/>
          </a:p>
        </p:txBody>
      </p:sp>
      <p:sp>
        <p:nvSpPr>
          <p:cNvPr id="5" name="Footer Placeholder 4">
            <a:extLst>
              <a:ext uri="{FF2B5EF4-FFF2-40B4-BE49-F238E27FC236}">
                <a16:creationId xmlns:a16="http://schemas.microsoft.com/office/drawing/2014/main" id="{DB3311DD-1C40-40E9-B47A-E231B263DE4F}"/>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6D9120DA-4DC6-41C4-9D48-3F9D97924686}"/>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29488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1C38-E01B-46F4-9B00-79CBD6B582AE}"/>
              </a:ext>
            </a:extLst>
          </p:cNvPr>
          <p:cNvSpPr>
            <a:spLocks noGrp="1"/>
          </p:cNvSpPr>
          <p:nvPr>
            <p:ph type="title"/>
          </p:nvPr>
        </p:nvSpPr>
        <p:spPr/>
        <p:txBody>
          <a:bodyPr/>
          <a:lstStyle/>
          <a:p>
            <a:r>
              <a:rPr lang="en-US" dirty="0"/>
              <a:t>Click to edit Master title style</a:t>
            </a:r>
            <a:endParaRPr lang="en-IN" dirty="0"/>
          </a:p>
        </p:txBody>
      </p:sp>
      <p:sp>
        <p:nvSpPr>
          <p:cNvPr id="3" name="Vertical Text Placeholder 2">
            <a:extLst>
              <a:ext uri="{FF2B5EF4-FFF2-40B4-BE49-F238E27FC236}">
                <a16:creationId xmlns:a16="http://schemas.microsoft.com/office/drawing/2014/main" id="{55D25C72-C170-4C80-A7CE-5AEC0824B2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66037A-6358-4B67-ABA6-97BE6C71EC8E}"/>
              </a:ext>
            </a:extLst>
          </p:cNvPr>
          <p:cNvSpPr>
            <a:spLocks noGrp="1"/>
          </p:cNvSpPr>
          <p:nvPr>
            <p:ph type="dt" sz="half" idx="10"/>
          </p:nvPr>
        </p:nvSpPr>
        <p:spPr/>
        <p:txBody>
          <a:bodyPr/>
          <a:lstStyle/>
          <a:p>
            <a:fld id="{D0F0411E-830F-4881-8937-C4A89FD8F6E0}" type="datetime1">
              <a:rPr lang="en-IN" smtClean="0"/>
              <a:t>08-09-2021</a:t>
            </a:fld>
            <a:endParaRPr lang="en-IN"/>
          </a:p>
        </p:txBody>
      </p:sp>
      <p:sp>
        <p:nvSpPr>
          <p:cNvPr id="5" name="Footer Placeholder 4">
            <a:extLst>
              <a:ext uri="{FF2B5EF4-FFF2-40B4-BE49-F238E27FC236}">
                <a16:creationId xmlns:a16="http://schemas.microsoft.com/office/drawing/2014/main" id="{39188AE9-2487-40A0-BC98-75DC0443D7B6}"/>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F1E17F5A-D710-45EB-9BA9-D094D28A7178}"/>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553318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9777D9-0D3A-465A-9BF7-1BA48E1A6D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D30F04-1AE8-41E1-BF24-88E93ABE1E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EB8322-1663-4B11-9096-E75398729362}"/>
              </a:ext>
            </a:extLst>
          </p:cNvPr>
          <p:cNvSpPr>
            <a:spLocks noGrp="1"/>
          </p:cNvSpPr>
          <p:nvPr>
            <p:ph type="dt" sz="half" idx="10"/>
          </p:nvPr>
        </p:nvSpPr>
        <p:spPr/>
        <p:txBody>
          <a:bodyPr/>
          <a:lstStyle/>
          <a:p>
            <a:fld id="{66741B08-1407-426B-8C0B-1CBD220D670F}" type="datetime1">
              <a:rPr lang="en-IN" smtClean="0"/>
              <a:t>08-09-2021</a:t>
            </a:fld>
            <a:endParaRPr lang="en-IN"/>
          </a:p>
        </p:txBody>
      </p:sp>
      <p:sp>
        <p:nvSpPr>
          <p:cNvPr id="5" name="Footer Placeholder 4">
            <a:extLst>
              <a:ext uri="{FF2B5EF4-FFF2-40B4-BE49-F238E27FC236}">
                <a16:creationId xmlns:a16="http://schemas.microsoft.com/office/drawing/2014/main" id="{014D8BDE-9244-4852-B500-2AB8F0DCD59C}"/>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B3BA97D3-0B94-4AAA-9DE6-20E161EB06C2}"/>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277679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8DBC-BC11-4378-98F3-3D70877051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FFA553-0C62-439F-862B-1945727962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212165-AAA9-4C86-84A5-B0D929014464}"/>
              </a:ext>
            </a:extLst>
          </p:cNvPr>
          <p:cNvSpPr>
            <a:spLocks noGrp="1"/>
          </p:cNvSpPr>
          <p:nvPr>
            <p:ph type="dt" sz="half" idx="10"/>
          </p:nvPr>
        </p:nvSpPr>
        <p:spPr/>
        <p:txBody>
          <a:bodyPr/>
          <a:lstStyle/>
          <a:p>
            <a:fld id="{AD399846-4A61-4A96-AEE0-2BF2E938C8E5}" type="datetime1">
              <a:rPr lang="en-IN" smtClean="0"/>
              <a:t>08-09-2021</a:t>
            </a:fld>
            <a:endParaRPr lang="en-IN"/>
          </a:p>
        </p:txBody>
      </p:sp>
      <p:sp>
        <p:nvSpPr>
          <p:cNvPr id="5" name="Footer Placeholder 4">
            <a:extLst>
              <a:ext uri="{FF2B5EF4-FFF2-40B4-BE49-F238E27FC236}">
                <a16:creationId xmlns:a16="http://schemas.microsoft.com/office/drawing/2014/main" id="{941CB5D3-5747-46A3-BABE-92E0F2426A45}"/>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7F7D12A2-DF32-4D73-A48D-D50A91349B37}"/>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4120355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838B-743A-4A08-8AC3-E044CDFCD0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76ABC4-9136-4E43-BC8D-6A4E892D37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16BB1E-B163-436B-8187-8864877D92CA}"/>
              </a:ext>
            </a:extLst>
          </p:cNvPr>
          <p:cNvSpPr>
            <a:spLocks noGrp="1"/>
          </p:cNvSpPr>
          <p:nvPr>
            <p:ph type="dt" sz="half" idx="10"/>
          </p:nvPr>
        </p:nvSpPr>
        <p:spPr/>
        <p:txBody>
          <a:bodyPr/>
          <a:lstStyle/>
          <a:p>
            <a:fld id="{7576D4BF-A670-481A-9EC3-92F3DD804048}" type="datetime1">
              <a:rPr lang="en-IN" smtClean="0"/>
              <a:t>08-09-2021</a:t>
            </a:fld>
            <a:endParaRPr lang="en-IN"/>
          </a:p>
        </p:txBody>
      </p:sp>
      <p:sp>
        <p:nvSpPr>
          <p:cNvPr id="5" name="Footer Placeholder 4">
            <a:extLst>
              <a:ext uri="{FF2B5EF4-FFF2-40B4-BE49-F238E27FC236}">
                <a16:creationId xmlns:a16="http://schemas.microsoft.com/office/drawing/2014/main" id="{3EEB2E47-B18A-420A-A68C-3917FC86F50D}"/>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9EB540B5-689E-4E73-BC5D-279675D7AA55}"/>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876950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4B69A-FC15-4D10-B856-1BB196B87E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9E8E83-868E-4E47-BE58-294331C65D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9E6ED80-1646-42A4-BF48-3E1B34D237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7D1786-B3C3-4A46-B744-CB54D950AC87}"/>
              </a:ext>
            </a:extLst>
          </p:cNvPr>
          <p:cNvSpPr>
            <a:spLocks noGrp="1"/>
          </p:cNvSpPr>
          <p:nvPr>
            <p:ph type="dt" sz="half" idx="10"/>
          </p:nvPr>
        </p:nvSpPr>
        <p:spPr/>
        <p:txBody>
          <a:bodyPr/>
          <a:lstStyle/>
          <a:p>
            <a:fld id="{FE7FDB2D-6796-47AB-AF3A-13FA96A5A3D9}" type="datetime1">
              <a:rPr lang="en-IN" smtClean="0"/>
              <a:t>08-09-2021</a:t>
            </a:fld>
            <a:endParaRPr lang="en-IN"/>
          </a:p>
        </p:txBody>
      </p:sp>
      <p:sp>
        <p:nvSpPr>
          <p:cNvPr id="6" name="Footer Placeholder 5">
            <a:extLst>
              <a:ext uri="{FF2B5EF4-FFF2-40B4-BE49-F238E27FC236}">
                <a16:creationId xmlns:a16="http://schemas.microsoft.com/office/drawing/2014/main" id="{03F7D358-400E-4C9A-A0EF-F1C431FAFAB4}"/>
              </a:ext>
            </a:extLst>
          </p:cNvPr>
          <p:cNvSpPr>
            <a:spLocks noGrp="1"/>
          </p:cNvSpPr>
          <p:nvPr>
            <p:ph type="ftr" sz="quarter" idx="11"/>
          </p:nvPr>
        </p:nvSpPr>
        <p:spPr/>
        <p:txBody>
          <a:bodyPr/>
          <a:lstStyle/>
          <a:p>
            <a:r>
              <a:rPr lang="en-IN"/>
              <a:t>Department of Computer science and Engineering         CSB4301 - WEB TECHNOLOGY            </a:t>
            </a:r>
          </a:p>
        </p:txBody>
      </p:sp>
      <p:sp>
        <p:nvSpPr>
          <p:cNvPr id="7" name="Slide Number Placeholder 6">
            <a:extLst>
              <a:ext uri="{FF2B5EF4-FFF2-40B4-BE49-F238E27FC236}">
                <a16:creationId xmlns:a16="http://schemas.microsoft.com/office/drawing/2014/main" id="{D97B7A76-D904-48E5-B8FB-12B3CA200EEE}"/>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300282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0C618-3FAF-4542-B5C4-63881ABC67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636A16-8724-4637-B7CA-0E06D5FCFF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1F429B-C130-402C-94BA-6DB5E5F097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170A65-508F-4530-9772-FA122704C6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381CC0-5921-4CB4-950B-66B8D0C606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6D25CDF-414B-4752-A07F-DFDA29431177}"/>
              </a:ext>
            </a:extLst>
          </p:cNvPr>
          <p:cNvSpPr>
            <a:spLocks noGrp="1"/>
          </p:cNvSpPr>
          <p:nvPr>
            <p:ph type="dt" sz="half" idx="10"/>
          </p:nvPr>
        </p:nvSpPr>
        <p:spPr/>
        <p:txBody>
          <a:bodyPr/>
          <a:lstStyle/>
          <a:p>
            <a:fld id="{B5CA57C6-58C6-4F5E-8370-61FE3A8F5F24}" type="datetime1">
              <a:rPr lang="en-IN" smtClean="0"/>
              <a:t>08-09-2021</a:t>
            </a:fld>
            <a:endParaRPr lang="en-IN"/>
          </a:p>
        </p:txBody>
      </p:sp>
      <p:sp>
        <p:nvSpPr>
          <p:cNvPr id="8" name="Footer Placeholder 7">
            <a:extLst>
              <a:ext uri="{FF2B5EF4-FFF2-40B4-BE49-F238E27FC236}">
                <a16:creationId xmlns:a16="http://schemas.microsoft.com/office/drawing/2014/main" id="{488D9921-8FEB-421B-949A-748701D169C7}"/>
              </a:ext>
            </a:extLst>
          </p:cNvPr>
          <p:cNvSpPr>
            <a:spLocks noGrp="1"/>
          </p:cNvSpPr>
          <p:nvPr>
            <p:ph type="ftr" sz="quarter" idx="11"/>
          </p:nvPr>
        </p:nvSpPr>
        <p:spPr/>
        <p:txBody>
          <a:bodyPr/>
          <a:lstStyle/>
          <a:p>
            <a:r>
              <a:rPr lang="en-IN"/>
              <a:t>Department of Computer science and Engineering         CSB4301 - WEB TECHNOLOGY            </a:t>
            </a:r>
          </a:p>
        </p:txBody>
      </p:sp>
      <p:sp>
        <p:nvSpPr>
          <p:cNvPr id="9" name="Slide Number Placeholder 8">
            <a:extLst>
              <a:ext uri="{FF2B5EF4-FFF2-40B4-BE49-F238E27FC236}">
                <a16:creationId xmlns:a16="http://schemas.microsoft.com/office/drawing/2014/main" id="{1EBC6D36-E8E3-4E11-AACD-6D07662A9F6F}"/>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401947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EA072-DCB1-49F8-8C10-C09BF88E38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8B4FDC-BEA0-41AF-B590-D21013D22A3F}"/>
              </a:ext>
            </a:extLst>
          </p:cNvPr>
          <p:cNvSpPr>
            <a:spLocks noGrp="1"/>
          </p:cNvSpPr>
          <p:nvPr>
            <p:ph type="dt" sz="half" idx="10"/>
          </p:nvPr>
        </p:nvSpPr>
        <p:spPr/>
        <p:txBody>
          <a:bodyPr/>
          <a:lstStyle/>
          <a:p>
            <a:fld id="{B88A09BD-320E-4A78-A549-37E25CBC3E8E}" type="datetime1">
              <a:rPr lang="en-IN" smtClean="0"/>
              <a:t>08-09-2021</a:t>
            </a:fld>
            <a:endParaRPr lang="en-IN"/>
          </a:p>
        </p:txBody>
      </p:sp>
      <p:sp>
        <p:nvSpPr>
          <p:cNvPr id="4" name="Footer Placeholder 3">
            <a:extLst>
              <a:ext uri="{FF2B5EF4-FFF2-40B4-BE49-F238E27FC236}">
                <a16:creationId xmlns:a16="http://schemas.microsoft.com/office/drawing/2014/main" id="{B985D7F1-FAC9-4379-B1F6-4529D5105D30}"/>
              </a:ext>
            </a:extLst>
          </p:cNvPr>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a:extLst>
              <a:ext uri="{FF2B5EF4-FFF2-40B4-BE49-F238E27FC236}">
                <a16:creationId xmlns:a16="http://schemas.microsoft.com/office/drawing/2014/main" id="{17A2FA80-21DD-46A6-BA3D-3AA7748DF101}"/>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590155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D9DB21-3289-48FD-89BC-F10B93C3CF30}"/>
              </a:ext>
            </a:extLst>
          </p:cNvPr>
          <p:cNvSpPr>
            <a:spLocks noGrp="1"/>
          </p:cNvSpPr>
          <p:nvPr>
            <p:ph type="dt" sz="half" idx="10"/>
          </p:nvPr>
        </p:nvSpPr>
        <p:spPr/>
        <p:txBody>
          <a:bodyPr/>
          <a:lstStyle/>
          <a:p>
            <a:fld id="{B357FF9A-AF9B-4C19-BB4E-C9C6295A0D49}" type="datetime1">
              <a:rPr lang="en-IN" smtClean="0"/>
              <a:t>08-09-2021</a:t>
            </a:fld>
            <a:endParaRPr lang="en-IN"/>
          </a:p>
        </p:txBody>
      </p:sp>
      <p:sp>
        <p:nvSpPr>
          <p:cNvPr id="3" name="Footer Placeholder 2">
            <a:extLst>
              <a:ext uri="{FF2B5EF4-FFF2-40B4-BE49-F238E27FC236}">
                <a16:creationId xmlns:a16="http://schemas.microsoft.com/office/drawing/2014/main" id="{9342A39D-334B-4CDD-98C3-49DFE9935917}"/>
              </a:ext>
            </a:extLst>
          </p:cNvPr>
          <p:cNvSpPr>
            <a:spLocks noGrp="1"/>
          </p:cNvSpPr>
          <p:nvPr>
            <p:ph type="ftr" sz="quarter" idx="11"/>
          </p:nvPr>
        </p:nvSpPr>
        <p:spPr/>
        <p:txBody>
          <a:bodyPr/>
          <a:lstStyle/>
          <a:p>
            <a:r>
              <a:rPr lang="en-IN"/>
              <a:t>Department of Computer science and Engineering         CSB4301 - WEB TECHNOLOGY            </a:t>
            </a:r>
          </a:p>
        </p:txBody>
      </p:sp>
      <p:sp>
        <p:nvSpPr>
          <p:cNvPr id="4" name="Slide Number Placeholder 3">
            <a:extLst>
              <a:ext uri="{FF2B5EF4-FFF2-40B4-BE49-F238E27FC236}">
                <a16:creationId xmlns:a16="http://schemas.microsoft.com/office/drawing/2014/main" id="{BD36C21A-831C-4FEF-96AB-4DCDB243DD65}"/>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662426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080B-F798-42E9-BF75-E12B4896B7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FB721E-DCE2-497F-925E-DC30360618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FAB0222-38EB-49C4-8A37-B3CF4747D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9597D9-283C-4F97-A323-93AFDC82DD55}"/>
              </a:ext>
            </a:extLst>
          </p:cNvPr>
          <p:cNvSpPr>
            <a:spLocks noGrp="1"/>
          </p:cNvSpPr>
          <p:nvPr>
            <p:ph type="dt" sz="half" idx="10"/>
          </p:nvPr>
        </p:nvSpPr>
        <p:spPr/>
        <p:txBody>
          <a:bodyPr/>
          <a:lstStyle/>
          <a:p>
            <a:fld id="{7FA53D9B-0DC6-4C20-A916-0511904BEC1E}" type="datetime1">
              <a:rPr lang="en-IN" smtClean="0"/>
              <a:t>08-09-2021</a:t>
            </a:fld>
            <a:endParaRPr lang="en-IN"/>
          </a:p>
        </p:txBody>
      </p:sp>
      <p:sp>
        <p:nvSpPr>
          <p:cNvPr id="6" name="Footer Placeholder 5">
            <a:extLst>
              <a:ext uri="{FF2B5EF4-FFF2-40B4-BE49-F238E27FC236}">
                <a16:creationId xmlns:a16="http://schemas.microsoft.com/office/drawing/2014/main" id="{49BCFF8F-ABAD-4A1A-B7DA-5EC2C5212EFB}"/>
              </a:ext>
            </a:extLst>
          </p:cNvPr>
          <p:cNvSpPr>
            <a:spLocks noGrp="1"/>
          </p:cNvSpPr>
          <p:nvPr>
            <p:ph type="ftr" sz="quarter" idx="11"/>
          </p:nvPr>
        </p:nvSpPr>
        <p:spPr/>
        <p:txBody>
          <a:bodyPr/>
          <a:lstStyle/>
          <a:p>
            <a:r>
              <a:rPr lang="en-IN"/>
              <a:t>Department of Computer science and Engineering         CSB4301 - WEB TECHNOLOGY            </a:t>
            </a:r>
          </a:p>
        </p:txBody>
      </p:sp>
      <p:sp>
        <p:nvSpPr>
          <p:cNvPr id="7" name="Slide Number Placeholder 6">
            <a:extLst>
              <a:ext uri="{FF2B5EF4-FFF2-40B4-BE49-F238E27FC236}">
                <a16:creationId xmlns:a16="http://schemas.microsoft.com/office/drawing/2014/main" id="{B3A995E0-0463-4DE4-BEA2-8FFBEB4BEA0D}"/>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637385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583BF-470B-4F91-8BE8-1A8CCA1875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D7D1479-8EA5-459C-985D-D7704475C6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B41C362-DD79-426F-A246-9E9ED2900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291855-09E6-44C8-A445-3D770DE9245A}"/>
              </a:ext>
            </a:extLst>
          </p:cNvPr>
          <p:cNvSpPr>
            <a:spLocks noGrp="1"/>
          </p:cNvSpPr>
          <p:nvPr>
            <p:ph type="dt" sz="half" idx="10"/>
          </p:nvPr>
        </p:nvSpPr>
        <p:spPr/>
        <p:txBody>
          <a:bodyPr/>
          <a:lstStyle/>
          <a:p>
            <a:fld id="{96D59FA9-C3B2-4C66-9F90-CA66B90B39EF}" type="datetime1">
              <a:rPr lang="en-IN" smtClean="0"/>
              <a:t>08-09-2021</a:t>
            </a:fld>
            <a:endParaRPr lang="en-IN"/>
          </a:p>
        </p:txBody>
      </p:sp>
      <p:sp>
        <p:nvSpPr>
          <p:cNvPr id="6" name="Footer Placeholder 5">
            <a:extLst>
              <a:ext uri="{FF2B5EF4-FFF2-40B4-BE49-F238E27FC236}">
                <a16:creationId xmlns:a16="http://schemas.microsoft.com/office/drawing/2014/main" id="{7132D0C3-A75C-406C-8F58-00A15F631BAD}"/>
              </a:ext>
            </a:extLst>
          </p:cNvPr>
          <p:cNvSpPr>
            <a:spLocks noGrp="1"/>
          </p:cNvSpPr>
          <p:nvPr>
            <p:ph type="ftr" sz="quarter" idx="11"/>
          </p:nvPr>
        </p:nvSpPr>
        <p:spPr/>
        <p:txBody>
          <a:bodyPr/>
          <a:lstStyle/>
          <a:p>
            <a:r>
              <a:rPr lang="en-IN"/>
              <a:t>Department of Computer science and Engineering         CSB4301 - WEB TECHNOLOGY            </a:t>
            </a:r>
          </a:p>
        </p:txBody>
      </p:sp>
      <p:sp>
        <p:nvSpPr>
          <p:cNvPr id="7" name="Slide Number Placeholder 6">
            <a:extLst>
              <a:ext uri="{FF2B5EF4-FFF2-40B4-BE49-F238E27FC236}">
                <a16:creationId xmlns:a16="http://schemas.microsoft.com/office/drawing/2014/main" id="{2F7C4917-7974-43CF-80DC-882417A9B2D0}"/>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1391246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0DE3EC-DD57-471D-87F8-788E3A0B62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840A49-423D-4626-B22A-D09065F26F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29353D1D-BDE3-46D5-9566-6B86FE81EA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3F135-776F-44EF-8E22-81EB2686006E}" type="datetime1">
              <a:rPr lang="en-IN" smtClean="0"/>
              <a:t>08-09-2021</a:t>
            </a:fld>
            <a:endParaRPr lang="en-IN"/>
          </a:p>
        </p:txBody>
      </p:sp>
      <p:sp>
        <p:nvSpPr>
          <p:cNvPr id="5" name="Footer Placeholder 4">
            <a:extLst>
              <a:ext uri="{FF2B5EF4-FFF2-40B4-BE49-F238E27FC236}">
                <a16:creationId xmlns:a16="http://schemas.microsoft.com/office/drawing/2014/main" id="{34A07D07-0343-43EF-9D64-970594113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742751E9-B8F7-43D3-BC70-5A2B9E9752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A4E876-1E2A-41C4-BFA0-7D60E841BEBF}" type="slidenum">
              <a:rPr lang="en-IN" smtClean="0"/>
              <a:t>‹#›</a:t>
            </a:fld>
            <a:endParaRPr lang="en-IN"/>
          </a:p>
        </p:txBody>
      </p:sp>
    </p:spTree>
    <p:extLst>
      <p:ext uri="{BB962C8B-B14F-4D97-AF65-F5344CB8AC3E}">
        <p14:creationId xmlns:p14="http://schemas.microsoft.com/office/powerpoint/2010/main" val="2712443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3">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9" name="Group 75">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77" name="Straight Connector 76">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30" name="Rectangle 77">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0" name="Rectangle 79">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68B822C-8E13-46B2-9A39-B56617C49EE1}"/>
              </a:ext>
            </a:extLst>
          </p:cNvPr>
          <p:cNvSpPr/>
          <p:nvPr/>
        </p:nvSpPr>
        <p:spPr>
          <a:xfrm>
            <a:off x="1057080" y="4437305"/>
            <a:ext cx="10071536" cy="929750"/>
          </a:xfrm>
          <a:prstGeom prst="rect">
            <a:avLst/>
          </a:prstGeom>
        </p:spPr>
        <p:txBody>
          <a:bodyPr vert="horz" lIns="91440" tIns="45720" rIns="91440" bIns="45720" rtlCol="0" anchor="b">
            <a:noAutofit/>
          </a:bodyPr>
          <a:lstStyle/>
          <a:p>
            <a:pPr algn="ctr">
              <a:lnSpc>
                <a:spcPct val="90000"/>
              </a:lnSpc>
              <a:spcBef>
                <a:spcPct val="0"/>
              </a:spcBef>
              <a:spcAft>
                <a:spcPts val="600"/>
              </a:spcAft>
            </a:pPr>
            <a:r>
              <a:rPr lang="en-US" sz="3200" b="1" dirty="0">
                <a:latin typeface="Times New Roman" pitchFamily="18" charset="0"/>
                <a:ea typeface="+mj-ea"/>
                <a:cs typeface="Times New Roman" pitchFamily="18" charset="0"/>
              </a:rPr>
              <a:t>CSB4301 - </a:t>
            </a:r>
            <a:r>
              <a:rPr lang="en-IN" sz="3200" b="1" dirty="0">
                <a:latin typeface="Times New Roman" pitchFamily="18" charset="0"/>
                <a:cs typeface="Times New Roman" pitchFamily="18" charset="0"/>
              </a:rPr>
              <a:t>WEB TECHNOLOGY</a:t>
            </a:r>
            <a:endParaRPr lang="en-US" sz="3200" b="1" dirty="0">
              <a:latin typeface="Times New Roman" pitchFamily="18" charset="0"/>
              <a:ea typeface="+mj-ea"/>
              <a:cs typeface="Times New Roman" pitchFamily="18" charset="0"/>
            </a:endParaRPr>
          </a:p>
          <a:p>
            <a:pPr algn="ctr">
              <a:lnSpc>
                <a:spcPct val="90000"/>
              </a:lnSpc>
              <a:spcBef>
                <a:spcPct val="0"/>
              </a:spcBef>
              <a:spcAft>
                <a:spcPts val="600"/>
              </a:spcAft>
            </a:pPr>
            <a:r>
              <a:rPr lang="en-US" sz="3200" b="1" dirty="0">
                <a:latin typeface="Times New Roman" pitchFamily="18" charset="0"/>
                <a:ea typeface="+mj-ea"/>
                <a:cs typeface="Times New Roman" pitchFamily="18" charset="0"/>
              </a:rPr>
              <a:t>B.Tech – V Semester</a:t>
            </a:r>
          </a:p>
          <a:p>
            <a:pPr algn="ctr">
              <a:lnSpc>
                <a:spcPct val="90000"/>
              </a:lnSpc>
              <a:spcBef>
                <a:spcPct val="0"/>
              </a:spcBef>
              <a:spcAft>
                <a:spcPts val="600"/>
              </a:spcAft>
            </a:pPr>
            <a:r>
              <a:rPr lang="en-US" sz="3200" b="1" dirty="0">
                <a:latin typeface="Times New Roman" pitchFamily="18" charset="0"/>
                <a:ea typeface="+mj-ea"/>
                <a:cs typeface="Times New Roman" pitchFamily="18" charset="0"/>
              </a:rPr>
              <a:t>UNIT III</a:t>
            </a:r>
          </a:p>
        </p:txBody>
      </p:sp>
      <p:pic>
        <p:nvPicPr>
          <p:cNvPr id="5" name="Picture 4" descr="A drawing of a face&#10;&#10;Description automatically generated">
            <a:extLst>
              <a:ext uri="{FF2B5EF4-FFF2-40B4-BE49-F238E27FC236}">
                <a16:creationId xmlns:a16="http://schemas.microsoft.com/office/drawing/2014/main" id="{F66FE3D0-78E3-4BB5-8CF5-4D1761BC2A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7717" y="1549792"/>
            <a:ext cx="5069590" cy="1242049"/>
          </a:xfrm>
          <a:prstGeom prst="rect">
            <a:avLst/>
          </a:prstGeom>
        </p:spPr>
      </p:pic>
      <p:pic>
        <p:nvPicPr>
          <p:cNvPr id="1026" name="Picture 2" descr="A group of people walking down the street&#10;&#10;Description automatically generated">
            <a:extLst>
              <a:ext uri="{FF2B5EF4-FFF2-40B4-BE49-F238E27FC236}">
                <a16:creationId xmlns:a16="http://schemas.microsoft.com/office/drawing/2014/main" id="{A97A7F0A-04BB-42FC-A57C-919A2FBAD7D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31483" y="671201"/>
            <a:ext cx="4459824" cy="2999232"/>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6919AD16-203D-4566-B9F0-BD78C757DBC5}"/>
              </a:ext>
            </a:extLst>
          </p:cNvPr>
          <p:cNvSpPr/>
          <p:nvPr/>
        </p:nvSpPr>
        <p:spPr>
          <a:xfrm>
            <a:off x="1057080" y="5825864"/>
            <a:ext cx="10071536" cy="929750"/>
          </a:xfrm>
          <a:prstGeom prst="rect">
            <a:avLst/>
          </a:prstGeom>
        </p:spPr>
        <p:txBody>
          <a:bodyPr vert="horz" lIns="91440" tIns="45720" rIns="91440" bIns="45720" rtlCol="0" anchor="b">
            <a:normAutofit fontScale="32500" lnSpcReduction="20000"/>
          </a:bodyPr>
          <a:lstStyle/>
          <a:p>
            <a:pPr algn="ctr">
              <a:lnSpc>
                <a:spcPct val="90000"/>
              </a:lnSpc>
              <a:spcBef>
                <a:spcPct val="0"/>
              </a:spcBef>
              <a:spcAft>
                <a:spcPts val="600"/>
              </a:spcAft>
            </a:pPr>
            <a:r>
              <a:rPr lang="en-US" sz="4400" b="1" dirty="0">
                <a:latin typeface="+mj-lt"/>
                <a:ea typeface="+mj-ea"/>
                <a:cs typeface="+mj-cs"/>
              </a:rPr>
              <a:t>Dr. Muthukumaran M</a:t>
            </a:r>
          </a:p>
          <a:p>
            <a:pPr algn="ctr">
              <a:lnSpc>
                <a:spcPct val="90000"/>
              </a:lnSpc>
              <a:spcBef>
                <a:spcPct val="0"/>
              </a:spcBef>
              <a:spcAft>
                <a:spcPts val="600"/>
              </a:spcAft>
            </a:pPr>
            <a:r>
              <a:rPr lang="en-US" sz="4400" b="1" dirty="0">
                <a:latin typeface="+mj-lt"/>
                <a:ea typeface="+mj-ea"/>
                <a:cs typeface="+mj-cs"/>
              </a:rPr>
              <a:t>Associate Professor</a:t>
            </a:r>
          </a:p>
          <a:p>
            <a:pPr algn="ctr">
              <a:lnSpc>
                <a:spcPct val="90000"/>
              </a:lnSpc>
              <a:spcBef>
                <a:spcPct val="0"/>
              </a:spcBef>
              <a:spcAft>
                <a:spcPts val="600"/>
              </a:spcAft>
            </a:pPr>
            <a:r>
              <a:rPr lang="en-US" sz="4400" b="1" dirty="0">
                <a:latin typeface="+mj-lt"/>
                <a:ea typeface="+mj-ea"/>
                <a:cs typeface="+mj-cs"/>
              </a:rPr>
              <a:t>School of Computing Sciences, </a:t>
            </a:r>
          </a:p>
          <a:p>
            <a:pPr algn="ctr">
              <a:lnSpc>
                <a:spcPct val="90000"/>
              </a:lnSpc>
              <a:spcBef>
                <a:spcPct val="0"/>
              </a:spcBef>
              <a:spcAft>
                <a:spcPts val="600"/>
              </a:spcAft>
            </a:pPr>
            <a:r>
              <a:rPr lang="en-US" sz="4400" b="1" dirty="0">
                <a:latin typeface="+mj-lt"/>
                <a:ea typeface="+mj-ea"/>
                <a:cs typeface="+mj-cs"/>
              </a:rPr>
              <a:t>Department of Computer Science and Engineering</a:t>
            </a:r>
          </a:p>
        </p:txBody>
      </p:sp>
    </p:spTree>
    <p:extLst>
      <p:ext uri="{BB962C8B-B14F-4D97-AF65-F5344CB8AC3E}">
        <p14:creationId xmlns:p14="http://schemas.microsoft.com/office/powerpoint/2010/main" val="3433882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10</a:t>
            </a:fld>
            <a:endParaRPr lang="en-IN" dirty="0"/>
          </a:p>
        </p:txBody>
      </p:sp>
      <p:sp>
        <p:nvSpPr>
          <p:cNvPr id="13" name="TextBox 12">
            <a:extLst>
              <a:ext uri="{FF2B5EF4-FFF2-40B4-BE49-F238E27FC236}">
                <a16:creationId xmlns:a16="http://schemas.microsoft.com/office/drawing/2014/main" id="{314716DF-787D-4054-B9B7-E0901B150453}"/>
              </a:ext>
            </a:extLst>
          </p:cNvPr>
          <p:cNvSpPr txBox="1"/>
          <p:nvPr/>
        </p:nvSpPr>
        <p:spPr>
          <a:xfrm>
            <a:off x="670705" y="104723"/>
            <a:ext cx="5425295" cy="6186309"/>
          </a:xfrm>
          <a:prstGeom prst="rect">
            <a:avLst/>
          </a:prstGeom>
          <a:noFill/>
        </p:spPr>
        <p:txBody>
          <a:bodyPr wrap="square">
            <a:spAutoFit/>
          </a:bodyPr>
          <a:lstStyle/>
          <a:p>
            <a:r>
              <a:rPr lang="en-IN" dirty="0"/>
              <a:t>&lt;!DOCTYPE html&gt;</a:t>
            </a:r>
          </a:p>
          <a:p>
            <a:r>
              <a:rPr lang="en-IN" dirty="0"/>
              <a:t>&lt;html&gt;</a:t>
            </a:r>
          </a:p>
          <a:p>
            <a:r>
              <a:rPr lang="en-IN" dirty="0"/>
              <a:t>&lt;body&gt;</a:t>
            </a:r>
          </a:p>
          <a:p>
            <a:r>
              <a:rPr lang="en-IN" dirty="0"/>
              <a:t>  &lt;script&gt;</a:t>
            </a:r>
          </a:p>
          <a:p>
            <a:r>
              <a:rPr lang="en-IN" dirty="0"/>
              <a:t>class Car {</a:t>
            </a:r>
          </a:p>
          <a:p>
            <a:r>
              <a:rPr lang="en-IN" dirty="0"/>
              <a:t>  constructor(name) {</a:t>
            </a:r>
          </a:p>
          <a:p>
            <a:r>
              <a:rPr lang="en-IN" dirty="0"/>
              <a:t>    </a:t>
            </a:r>
            <a:r>
              <a:rPr lang="en-IN" dirty="0" err="1"/>
              <a:t>this.brand</a:t>
            </a:r>
            <a:r>
              <a:rPr lang="en-IN" dirty="0"/>
              <a:t> = name;</a:t>
            </a:r>
          </a:p>
          <a:p>
            <a:r>
              <a:rPr lang="en-IN" dirty="0"/>
              <a:t>  }</a:t>
            </a:r>
          </a:p>
          <a:p>
            <a:r>
              <a:rPr lang="en-IN" dirty="0"/>
              <a:t>  present() {</a:t>
            </a:r>
          </a:p>
          <a:p>
            <a:r>
              <a:rPr lang="en-IN" dirty="0"/>
              <a:t>    return 'I have a ' + </a:t>
            </a:r>
            <a:r>
              <a:rPr lang="en-IN" dirty="0" err="1"/>
              <a:t>this.brand</a:t>
            </a:r>
            <a:r>
              <a:rPr lang="en-IN" dirty="0"/>
              <a:t>;</a:t>
            </a:r>
          </a:p>
          <a:p>
            <a:r>
              <a:rPr lang="en-IN" dirty="0"/>
              <a:t>  }}</a:t>
            </a:r>
          </a:p>
          <a:p>
            <a:r>
              <a:rPr lang="en-IN" dirty="0"/>
              <a:t>class Model extends Car {</a:t>
            </a:r>
          </a:p>
          <a:p>
            <a:r>
              <a:rPr lang="en-IN" dirty="0"/>
              <a:t>  constructor(name, mod) {</a:t>
            </a:r>
          </a:p>
          <a:p>
            <a:r>
              <a:rPr lang="en-IN" dirty="0"/>
              <a:t>    super(name);</a:t>
            </a:r>
          </a:p>
          <a:p>
            <a:r>
              <a:rPr lang="en-IN" dirty="0"/>
              <a:t>    </a:t>
            </a:r>
            <a:r>
              <a:rPr lang="en-IN" dirty="0" err="1"/>
              <a:t>this.model</a:t>
            </a:r>
            <a:r>
              <a:rPr lang="en-IN" dirty="0"/>
              <a:t> = mod;</a:t>
            </a:r>
          </a:p>
          <a:p>
            <a:r>
              <a:rPr lang="en-IN" dirty="0"/>
              <a:t>  }  </a:t>
            </a:r>
          </a:p>
          <a:p>
            <a:r>
              <a:rPr lang="en-IN" dirty="0"/>
              <a:t>  show() {</a:t>
            </a:r>
          </a:p>
          <a:p>
            <a:r>
              <a:rPr lang="en-IN" dirty="0"/>
              <a:t>    return </a:t>
            </a:r>
            <a:r>
              <a:rPr lang="en-IN" dirty="0" err="1"/>
              <a:t>this.present</a:t>
            </a:r>
            <a:r>
              <a:rPr lang="en-IN" dirty="0"/>
              <a:t>() + ', it is a ' + </a:t>
            </a:r>
            <a:r>
              <a:rPr lang="en-IN" dirty="0" err="1"/>
              <a:t>this.model</a:t>
            </a:r>
            <a:endParaRPr lang="en-IN" dirty="0"/>
          </a:p>
          <a:p>
            <a:r>
              <a:rPr lang="en-IN" dirty="0"/>
              <a:t>  }}</a:t>
            </a:r>
          </a:p>
          <a:p>
            <a:r>
              <a:rPr lang="en-IN" dirty="0" err="1"/>
              <a:t>mycar</a:t>
            </a:r>
            <a:r>
              <a:rPr lang="en-IN" dirty="0"/>
              <a:t> = new Model("Ford", "Mustang");</a:t>
            </a:r>
          </a:p>
          <a:p>
            <a:r>
              <a:rPr lang="en-IN" dirty="0" err="1"/>
              <a:t>document.write</a:t>
            </a:r>
            <a:r>
              <a:rPr lang="en-IN" dirty="0"/>
              <a:t>(</a:t>
            </a:r>
            <a:r>
              <a:rPr lang="en-IN" dirty="0" err="1"/>
              <a:t>mycar.show</a:t>
            </a:r>
            <a:r>
              <a:rPr lang="en-IN" dirty="0"/>
              <a:t>());</a:t>
            </a:r>
          </a:p>
          <a:p>
            <a:r>
              <a:rPr lang="en-IN" dirty="0"/>
              <a:t>&lt;/script&gt;&lt;/body&gt;&lt;/html&gt;</a:t>
            </a:r>
          </a:p>
        </p:txBody>
      </p:sp>
      <p:sp>
        <p:nvSpPr>
          <p:cNvPr id="15" name="TextBox 14">
            <a:extLst>
              <a:ext uri="{FF2B5EF4-FFF2-40B4-BE49-F238E27FC236}">
                <a16:creationId xmlns:a16="http://schemas.microsoft.com/office/drawing/2014/main" id="{197678A2-EB51-49BC-B3B2-4F347AF60430}"/>
              </a:ext>
            </a:extLst>
          </p:cNvPr>
          <p:cNvSpPr txBox="1"/>
          <p:nvPr/>
        </p:nvSpPr>
        <p:spPr>
          <a:xfrm>
            <a:off x="6557962" y="590073"/>
            <a:ext cx="4105275" cy="3416320"/>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super() method refers to the parent class.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By calling the super() method in the constructor method, we call the parent's constructor method and gets access to the parent's properties and methods.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3525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11</a:t>
            </a:fld>
            <a:endParaRPr lang="en-IN" dirty="0"/>
          </a:p>
        </p:txBody>
      </p:sp>
      <p:sp>
        <p:nvSpPr>
          <p:cNvPr id="13" name="TextBox 12">
            <a:extLst>
              <a:ext uri="{FF2B5EF4-FFF2-40B4-BE49-F238E27FC236}">
                <a16:creationId xmlns:a16="http://schemas.microsoft.com/office/drawing/2014/main" id="{5FE68C7A-19F6-4B5E-B3BD-891703F113AD}"/>
              </a:ext>
            </a:extLst>
          </p:cNvPr>
          <p:cNvSpPr txBox="1"/>
          <p:nvPr/>
        </p:nvSpPr>
        <p:spPr>
          <a:xfrm>
            <a:off x="1129100" y="1366124"/>
            <a:ext cx="9933800" cy="156966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Arrow Functions</a:t>
            </a:r>
          </a:p>
          <a:p>
            <a:r>
              <a:rPr lang="en-US" sz="2400" dirty="0">
                <a:latin typeface="Times New Roman" panose="02020603050405020304" pitchFamily="18" charset="0"/>
                <a:cs typeface="Times New Roman" panose="02020603050405020304" pitchFamily="18" charset="0"/>
              </a:rPr>
              <a:t>Arrow functions were introduced in ES6.</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Arrow functions allow us to write shorter function syntax:</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238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12</a:t>
            </a:fld>
            <a:endParaRPr lang="en-IN" dirty="0"/>
          </a:p>
        </p:txBody>
      </p:sp>
      <p:sp>
        <p:nvSpPr>
          <p:cNvPr id="13" name="TextBox 12">
            <a:extLst>
              <a:ext uri="{FF2B5EF4-FFF2-40B4-BE49-F238E27FC236}">
                <a16:creationId xmlns:a16="http://schemas.microsoft.com/office/drawing/2014/main" id="{8899627D-995B-47E5-B43B-4D370F6C725A}"/>
              </a:ext>
            </a:extLst>
          </p:cNvPr>
          <p:cNvSpPr txBox="1"/>
          <p:nvPr/>
        </p:nvSpPr>
        <p:spPr>
          <a:xfrm>
            <a:off x="327349" y="266101"/>
            <a:ext cx="5673401" cy="4801314"/>
          </a:xfrm>
          <a:prstGeom prst="rect">
            <a:avLst/>
          </a:prstGeom>
          <a:noFill/>
        </p:spPr>
        <p:txBody>
          <a:bodyPr wrap="square">
            <a:spAutoFit/>
          </a:bodyPr>
          <a:lstStyle/>
          <a:p>
            <a:r>
              <a:rPr lang="en-IN" dirty="0"/>
              <a:t>&lt;!DOCTYPE html&gt;</a:t>
            </a:r>
          </a:p>
          <a:p>
            <a:r>
              <a:rPr lang="en-IN" dirty="0"/>
              <a:t>&lt;html&gt;</a:t>
            </a:r>
          </a:p>
          <a:p>
            <a:r>
              <a:rPr lang="en-IN" dirty="0"/>
              <a:t>&lt;body&gt;</a:t>
            </a:r>
          </a:p>
          <a:p>
            <a:r>
              <a:rPr lang="en-IN" dirty="0"/>
              <a:t>&lt;h1&gt;Function&lt;/h1&gt;</a:t>
            </a:r>
          </a:p>
          <a:p>
            <a:r>
              <a:rPr lang="en-IN" dirty="0"/>
              <a:t>&lt;p&gt;This demonstrates a regular function, NOT an arrow function.&lt;/p&gt;</a:t>
            </a:r>
          </a:p>
          <a:p>
            <a:r>
              <a:rPr lang="en-IN" dirty="0"/>
              <a:t>&lt;p id="demo"&gt;&lt;/p&gt;</a:t>
            </a:r>
          </a:p>
          <a:p>
            <a:r>
              <a:rPr lang="en-IN" dirty="0"/>
              <a:t>  &lt;script&gt;</a:t>
            </a:r>
          </a:p>
          <a:p>
            <a:r>
              <a:rPr lang="en-IN" dirty="0">
                <a:solidFill>
                  <a:srgbClr val="FF0000"/>
                </a:solidFill>
              </a:rPr>
              <a:t>hello = function() </a:t>
            </a:r>
            <a:r>
              <a:rPr lang="en-IN" dirty="0"/>
              <a:t>{</a:t>
            </a:r>
          </a:p>
          <a:p>
            <a:r>
              <a:rPr lang="en-IN" dirty="0"/>
              <a:t>  return "Hello World!";</a:t>
            </a:r>
          </a:p>
          <a:p>
            <a:r>
              <a:rPr lang="en-IN" dirty="0"/>
              <a:t>}</a:t>
            </a:r>
          </a:p>
          <a:p>
            <a:endParaRPr lang="en-IN" dirty="0"/>
          </a:p>
          <a:p>
            <a:r>
              <a:rPr lang="en-IN" dirty="0" err="1"/>
              <a:t>document.getElementById</a:t>
            </a:r>
            <a:r>
              <a:rPr lang="en-IN" dirty="0"/>
              <a:t>("demo").</a:t>
            </a:r>
            <a:r>
              <a:rPr lang="en-IN" dirty="0" err="1"/>
              <a:t>innerHTML</a:t>
            </a:r>
            <a:r>
              <a:rPr lang="en-IN" dirty="0"/>
              <a:t> = hello();</a:t>
            </a:r>
          </a:p>
          <a:p>
            <a:r>
              <a:rPr lang="en-IN" dirty="0"/>
              <a:t>&lt;/script&gt;</a:t>
            </a:r>
          </a:p>
          <a:p>
            <a:endParaRPr lang="en-IN" dirty="0"/>
          </a:p>
          <a:p>
            <a:r>
              <a:rPr lang="en-IN" dirty="0"/>
              <a:t>&lt;/body&gt;</a:t>
            </a:r>
          </a:p>
          <a:p>
            <a:r>
              <a:rPr lang="en-IN" dirty="0"/>
              <a:t>&lt;/html&gt;</a:t>
            </a:r>
          </a:p>
        </p:txBody>
      </p:sp>
      <p:sp>
        <p:nvSpPr>
          <p:cNvPr id="15" name="TextBox 14">
            <a:extLst>
              <a:ext uri="{FF2B5EF4-FFF2-40B4-BE49-F238E27FC236}">
                <a16:creationId xmlns:a16="http://schemas.microsoft.com/office/drawing/2014/main" id="{DD53A6BE-4D89-46A0-9D95-C8B1CD71A4EB}"/>
              </a:ext>
            </a:extLst>
          </p:cNvPr>
          <p:cNvSpPr txBox="1"/>
          <p:nvPr/>
        </p:nvSpPr>
        <p:spPr>
          <a:xfrm>
            <a:off x="6020124" y="276839"/>
            <a:ext cx="5844527" cy="4524315"/>
          </a:xfrm>
          <a:prstGeom prst="rect">
            <a:avLst/>
          </a:prstGeom>
          <a:noFill/>
        </p:spPr>
        <p:txBody>
          <a:bodyPr wrap="square">
            <a:spAutoFit/>
          </a:bodyPr>
          <a:lstStyle/>
          <a:p>
            <a:r>
              <a:rPr lang="en-IN" dirty="0"/>
              <a:t>&lt;!DOCTYPE html&gt;</a:t>
            </a:r>
          </a:p>
          <a:p>
            <a:r>
              <a:rPr lang="en-IN" dirty="0"/>
              <a:t>&lt;html&gt;</a:t>
            </a:r>
          </a:p>
          <a:p>
            <a:r>
              <a:rPr lang="en-IN" dirty="0"/>
              <a:t>&lt;body&gt;</a:t>
            </a:r>
          </a:p>
          <a:p>
            <a:r>
              <a:rPr lang="en-IN" dirty="0"/>
              <a:t>&lt;h1&gt;Arrow Function&lt;/h1&gt;</a:t>
            </a:r>
          </a:p>
          <a:p>
            <a:r>
              <a:rPr lang="en-IN" dirty="0"/>
              <a:t>&lt;p&gt;A demonstration of a simple arrow function.&lt;/p&gt;</a:t>
            </a:r>
          </a:p>
          <a:p>
            <a:r>
              <a:rPr lang="en-IN" dirty="0"/>
              <a:t>&lt;p id="demo"&gt;&lt;/p&gt;</a:t>
            </a:r>
          </a:p>
          <a:p>
            <a:r>
              <a:rPr lang="en-IN" dirty="0"/>
              <a:t>  &lt;script&gt;</a:t>
            </a:r>
          </a:p>
          <a:p>
            <a:r>
              <a:rPr lang="en-IN" dirty="0">
                <a:solidFill>
                  <a:srgbClr val="FF0000"/>
                </a:solidFill>
              </a:rPr>
              <a:t>hello = () =&gt; </a:t>
            </a:r>
            <a:r>
              <a:rPr lang="en-IN" dirty="0"/>
              <a:t>{</a:t>
            </a:r>
          </a:p>
          <a:p>
            <a:r>
              <a:rPr lang="en-IN" dirty="0"/>
              <a:t>  return "Hello World!";</a:t>
            </a:r>
          </a:p>
          <a:p>
            <a:r>
              <a:rPr lang="en-IN" dirty="0"/>
              <a:t>}</a:t>
            </a:r>
          </a:p>
          <a:p>
            <a:endParaRPr lang="en-IN" dirty="0"/>
          </a:p>
          <a:p>
            <a:r>
              <a:rPr lang="en-IN" dirty="0" err="1"/>
              <a:t>document.getElementById</a:t>
            </a:r>
            <a:r>
              <a:rPr lang="en-IN" dirty="0"/>
              <a:t>("demo").</a:t>
            </a:r>
            <a:r>
              <a:rPr lang="en-IN" dirty="0" err="1"/>
              <a:t>innerHTML</a:t>
            </a:r>
            <a:r>
              <a:rPr lang="en-IN" dirty="0"/>
              <a:t> = hello();</a:t>
            </a:r>
          </a:p>
          <a:p>
            <a:r>
              <a:rPr lang="en-IN" dirty="0"/>
              <a:t>&lt;/script&gt;</a:t>
            </a:r>
          </a:p>
          <a:p>
            <a:endParaRPr lang="en-IN" dirty="0"/>
          </a:p>
          <a:p>
            <a:r>
              <a:rPr lang="en-IN" dirty="0"/>
              <a:t>&lt;/body&gt;</a:t>
            </a:r>
          </a:p>
          <a:p>
            <a:r>
              <a:rPr lang="en-IN" dirty="0"/>
              <a:t>&lt;/html&gt;</a:t>
            </a:r>
          </a:p>
        </p:txBody>
      </p:sp>
    </p:spTree>
    <p:extLst>
      <p:ext uri="{BB962C8B-B14F-4D97-AF65-F5344CB8AC3E}">
        <p14:creationId xmlns:p14="http://schemas.microsoft.com/office/powerpoint/2010/main" val="1386882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13</a:t>
            </a:fld>
            <a:endParaRPr lang="en-IN" dirty="0"/>
          </a:p>
        </p:txBody>
      </p:sp>
      <p:sp>
        <p:nvSpPr>
          <p:cNvPr id="13" name="TextBox 12">
            <a:extLst>
              <a:ext uri="{FF2B5EF4-FFF2-40B4-BE49-F238E27FC236}">
                <a16:creationId xmlns:a16="http://schemas.microsoft.com/office/drawing/2014/main" id="{7D5BA457-C799-4863-BA0F-86D4B1A7F1B6}"/>
              </a:ext>
            </a:extLst>
          </p:cNvPr>
          <p:cNvSpPr txBox="1"/>
          <p:nvPr/>
        </p:nvSpPr>
        <p:spPr>
          <a:xfrm>
            <a:off x="8342306" y="576602"/>
            <a:ext cx="3629025" cy="83099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Arrow Functions Return Value by Default:</a:t>
            </a:r>
            <a:endParaRPr lang="en-IN" sz="2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959988B5-2923-4EE4-888D-DDB8F4672507}"/>
              </a:ext>
            </a:extLst>
          </p:cNvPr>
          <p:cNvSpPr txBox="1"/>
          <p:nvPr/>
        </p:nvSpPr>
        <p:spPr>
          <a:xfrm>
            <a:off x="1635282" y="118963"/>
            <a:ext cx="6096000" cy="6463308"/>
          </a:xfrm>
          <a:prstGeom prst="rect">
            <a:avLst/>
          </a:prstGeom>
          <a:noFill/>
        </p:spPr>
        <p:txBody>
          <a:bodyPr wrap="square">
            <a:spAutoFit/>
          </a:bodyPr>
          <a:lstStyle/>
          <a:p>
            <a:r>
              <a:rPr lang="en-IN" dirty="0"/>
              <a:t>&lt;!DOCTYPE html&gt;</a:t>
            </a:r>
          </a:p>
          <a:p>
            <a:r>
              <a:rPr lang="en-IN" dirty="0"/>
              <a:t>&lt;html&gt;</a:t>
            </a:r>
          </a:p>
          <a:p>
            <a:endParaRPr lang="en-IN" dirty="0"/>
          </a:p>
          <a:p>
            <a:r>
              <a:rPr lang="en-IN" dirty="0"/>
              <a:t>&lt;body&gt;</a:t>
            </a:r>
          </a:p>
          <a:p>
            <a:endParaRPr lang="en-IN" dirty="0"/>
          </a:p>
          <a:p>
            <a:r>
              <a:rPr lang="en-IN" dirty="0"/>
              <a:t>&lt;h1&gt;Arrow Function&lt;/h1&gt;</a:t>
            </a:r>
          </a:p>
          <a:p>
            <a:endParaRPr lang="en-IN" dirty="0"/>
          </a:p>
          <a:p>
            <a:r>
              <a:rPr lang="en-IN" dirty="0"/>
              <a:t>&lt;h2&gt;Implicit Return&lt;/h2&gt;</a:t>
            </a:r>
          </a:p>
          <a:p>
            <a:endParaRPr lang="en-IN" dirty="0"/>
          </a:p>
          <a:p>
            <a:r>
              <a:rPr lang="en-IN" dirty="0"/>
              <a:t>&lt;p&gt;The arrow function expects a return value, and returns the value by default, without the &lt;strong&gt;return&lt;/strong&gt; keyword.&lt;/p&gt;</a:t>
            </a:r>
          </a:p>
          <a:p>
            <a:endParaRPr lang="en-IN" dirty="0"/>
          </a:p>
          <a:p>
            <a:r>
              <a:rPr lang="en-IN" dirty="0"/>
              <a:t>&lt;p id="demo"&gt;&lt;/p&gt;</a:t>
            </a:r>
          </a:p>
          <a:p>
            <a:r>
              <a:rPr lang="en-IN" dirty="0"/>
              <a:t>  </a:t>
            </a:r>
          </a:p>
          <a:p>
            <a:r>
              <a:rPr lang="en-IN" dirty="0"/>
              <a:t>&lt;script&gt;</a:t>
            </a:r>
          </a:p>
          <a:p>
            <a:r>
              <a:rPr lang="en-IN" dirty="0"/>
              <a:t>hello = () =&gt; "Hello World!";</a:t>
            </a:r>
          </a:p>
          <a:p>
            <a:endParaRPr lang="en-IN" dirty="0"/>
          </a:p>
          <a:p>
            <a:r>
              <a:rPr lang="en-IN" dirty="0" err="1"/>
              <a:t>document.getElementById</a:t>
            </a:r>
            <a:r>
              <a:rPr lang="en-IN" dirty="0"/>
              <a:t>("demo").</a:t>
            </a:r>
            <a:r>
              <a:rPr lang="en-IN" dirty="0" err="1"/>
              <a:t>innerHTML</a:t>
            </a:r>
            <a:r>
              <a:rPr lang="en-IN" dirty="0"/>
              <a:t> = hello();</a:t>
            </a:r>
          </a:p>
          <a:p>
            <a:r>
              <a:rPr lang="en-IN" dirty="0"/>
              <a:t>&lt;/script&gt;</a:t>
            </a:r>
          </a:p>
          <a:p>
            <a:endParaRPr lang="en-IN" dirty="0"/>
          </a:p>
          <a:p>
            <a:r>
              <a:rPr lang="en-IN" dirty="0"/>
              <a:t>&lt;/body&gt;</a:t>
            </a:r>
          </a:p>
          <a:p>
            <a:r>
              <a:rPr lang="en-IN" dirty="0"/>
              <a:t>&lt;/html&gt;</a:t>
            </a:r>
          </a:p>
        </p:txBody>
      </p:sp>
    </p:spTree>
    <p:extLst>
      <p:ext uri="{BB962C8B-B14F-4D97-AF65-F5344CB8AC3E}">
        <p14:creationId xmlns:p14="http://schemas.microsoft.com/office/powerpoint/2010/main" val="1026467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14</a:t>
            </a:fld>
            <a:endParaRPr lang="en-IN" dirty="0"/>
          </a:p>
        </p:txBody>
      </p:sp>
      <p:sp>
        <p:nvSpPr>
          <p:cNvPr id="13" name="TextBox 12">
            <a:extLst>
              <a:ext uri="{FF2B5EF4-FFF2-40B4-BE49-F238E27FC236}">
                <a16:creationId xmlns:a16="http://schemas.microsoft.com/office/drawing/2014/main" id="{ABB9E17B-4492-4C05-B14A-4EF98638D066}"/>
              </a:ext>
            </a:extLst>
          </p:cNvPr>
          <p:cNvSpPr txBox="1"/>
          <p:nvPr/>
        </p:nvSpPr>
        <p:spPr>
          <a:xfrm>
            <a:off x="327349" y="208749"/>
            <a:ext cx="6096000" cy="461665"/>
          </a:xfrm>
          <a:prstGeom prst="rect">
            <a:avLst/>
          </a:prstGeom>
          <a:noFill/>
        </p:spPr>
        <p:txBody>
          <a:bodyPr wrap="square">
            <a:spAutoFit/>
          </a:bodyPr>
          <a:lstStyle/>
          <a:p>
            <a:r>
              <a:rPr lang="en-IN" sz="2400" dirty="0"/>
              <a:t>Arrow Function With Parameters:</a:t>
            </a:r>
          </a:p>
        </p:txBody>
      </p:sp>
      <p:sp>
        <p:nvSpPr>
          <p:cNvPr id="15" name="TextBox 14">
            <a:extLst>
              <a:ext uri="{FF2B5EF4-FFF2-40B4-BE49-F238E27FC236}">
                <a16:creationId xmlns:a16="http://schemas.microsoft.com/office/drawing/2014/main" id="{90C9DE0A-ED62-4A4B-AF69-A8AD6D398FA3}"/>
              </a:ext>
            </a:extLst>
          </p:cNvPr>
          <p:cNvSpPr txBox="1"/>
          <p:nvPr/>
        </p:nvSpPr>
        <p:spPr>
          <a:xfrm>
            <a:off x="4822968" y="423792"/>
            <a:ext cx="6096000" cy="5909310"/>
          </a:xfrm>
          <a:prstGeom prst="rect">
            <a:avLst/>
          </a:prstGeom>
          <a:noFill/>
        </p:spPr>
        <p:txBody>
          <a:bodyPr wrap="square">
            <a:spAutoFit/>
          </a:bodyPr>
          <a:lstStyle/>
          <a:p>
            <a:r>
              <a:rPr lang="en-IN" dirty="0"/>
              <a:t>&lt;!DOCTYPE html&gt;</a:t>
            </a:r>
          </a:p>
          <a:p>
            <a:r>
              <a:rPr lang="en-IN" dirty="0"/>
              <a:t>&lt;html&gt;</a:t>
            </a:r>
          </a:p>
          <a:p>
            <a:endParaRPr lang="en-IN" dirty="0"/>
          </a:p>
          <a:p>
            <a:r>
              <a:rPr lang="en-IN" dirty="0"/>
              <a:t>&lt;body&gt;</a:t>
            </a:r>
          </a:p>
          <a:p>
            <a:endParaRPr lang="en-IN" dirty="0"/>
          </a:p>
          <a:p>
            <a:r>
              <a:rPr lang="en-IN" dirty="0"/>
              <a:t>&lt;h1&gt;Arrow Function&lt;/h1&gt;</a:t>
            </a:r>
          </a:p>
          <a:p>
            <a:endParaRPr lang="en-IN" dirty="0"/>
          </a:p>
          <a:p>
            <a:r>
              <a:rPr lang="en-IN" dirty="0"/>
              <a:t>&lt;p&gt;A demonstration of an arrow function in one line, with parameters.&lt;/p&gt;</a:t>
            </a:r>
          </a:p>
          <a:p>
            <a:endParaRPr lang="en-IN" dirty="0"/>
          </a:p>
          <a:p>
            <a:r>
              <a:rPr lang="en-IN" dirty="0"/>
              <a:t>&lt;p id="demo"&gt;&lt;/p&gt;</a:t>
            </a:r>
          </a:p>
          <a:p>
            <a:r>
              <a:rPr lang="en-IN" dirty="0"/>
              <a:t>  </a:t>
            </a:r>
          </a:p>
          <a:p>
            <a:r>
              <a:rPr lang="en-IN" dirty="0"/>
              <a:t>&lt;script&gt;</a:t>
            </a:r>
          </a:p>
          <a:p>
            <a:r>
              <a:rPr lang="en-IN" dirty="0"/>
              <a:t>hello = (</a:t>
            </a:r>
            <a:r>
              <a:rPr lang="en-IN" dirty="0" err="1"/>
              <a:t>val</a:t>
            </a:r>
            <a:r>
              <a:rPr lang="en-IN" dirty="0"/>
              <a:t>) =&gt; "Hello " + </a:t>
            </a:r>
            <a:r>
              <a:rPr lang="en-IN" dirty="0" err="1"/>
              <a:t>val</a:t>
            </a:r>
            <a:r>
              <a:rPr lang="en-IN" dirty="0"/>
              <a:t>;</a:t>
            </a:r>
          </a:p>
          <a:p>
            <a:endParaRPr lang="en-IN" dirty="0"/>
          </a:p>
          <a:p>
            <a:r>
              <a:rPr lang="en-IN" dirty="0" err="1"/>
              <a:t>document.getElementById</a:t>
            </a:r>
            <a:r>
              <a:rPr lang="en-IN" dirty="0"/>
              <a:t>("demo").</a:t>
            </a:r>
            <a:r>
              <a:rPr lang="en-IN" dirty="0" err="1"/>
              <a:t>innerHTML</a:t>
            </a:r>
            <a:r>
              <a:rPr lang="en-IN" dirty="0"/>
              <a:t> = hello("World");</a:t>
            </a:r>
          </a:p>
          <a:p>
            <a:r>
              <a:rPr lang="en-IN" dirty="0"/>
              <a:t>&lt;/script&gt;</a:t>
            </a:r>
          </a:p>
          <a:p>
            <a:endParaRPr lang="en-IN" dirty="0"/>
          </a:p>
          <a:p>
            <a:r>
              <a:rPr lang="en-IN" dirty="0"/>
              <a:t>&lt;/body&gt;</a:t>
            </a:r>
          </a:p>
          <a:p>
            <a:r>
              <a:rPr lang="en-IN" dirty="0"/>
              <a:t>&lt;/html&gt;</a:t>
            </a:r>
          </a:p>
        </p:txBody>
      </p:sp>
    </p:spTree>
    <p:extLst>
      <p:ext uri="{BB962C8B-B14F-4D97-AF65-F5344CB8AC3E}">
        <p14:creationId xmlns:p14="http://schemas.microsoft.com/office/powerpoint/2010/main" val="2592846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15</a:t>
            </a:fld>
            <a:endParaRPr lang="en-IN" dirty="0"/>
          </a:p>
        </p:txBody>
      </p:sp>
      <p:sp>
        <p:nvSpPr>
          <p:cNvPr id="13" name="TextBox 12">
            <a:extLst>
              <a:ext uri="{FF2B5EF4-FFF2-40B4-BE49-F238E27FC236}">
                <a16:creationId xmlns:a16="http://schemas.microsoft.com/office/drawing/2014/main" id="{05453D4C-3B76-4CB7-981A-51096576365E}"/>
              </a:ext>
            </a:extLst>
          </p:cNvPr>
          <p:cNvSpPr txBox="1"/>
          <p:nvPr/>
        </p:nvSpPr>
        <p:spPr>
          <a:xfrm>
            <a:off x="190165" y="173815"/>
            <a:ext cx="6096000" cy="461665"/>
          </a:xfrm>
          <a:prstGeom prst="rect">
            <a:avLst/>
          </a:prstGeom>
          <a:noFill/>
        </p:spPr>
        <p:txBody>
          <a:bodyPr wrap="square">
            <a:spAutoFit/>
          </a:bodyPr>
          <a:lstStyle/>
          <a:p>
            <a:r>
              <a:rPr lang="en-IN" sz="2400" dirty="0"/>
              <a:t>Arrow Function Without Parentheses:</a:t>
            </a:r>
          </a:p>
        </p:txBody>
      </p:sp>
      <p:sp>
        <p:nvSpPr>
          <p:cNvPr id="15" name="TextBox 14">
            <a:extLst>
              <a:ext uri="{FF2B5EF4-FFF2-40B4-BE49-F238E27FC236}">
                <a16:creationId xmlns:a16="http://schemas.microsoft.com/office/drawing/2014/main" id="{E47B32FD-8689-472D-A2A3-AFD4F323AEB1}"/>
              </a:ext>
            </a:extLst>
          </p:cNvPr>
          <p:cNvSpPr txBox="1"/>
          <p:nvPr/>
        </p:nvSpPr>
        <p:spPr>
          <a:xfrm>
            <a:off x="5162550" y="374809"/>
            <a:ext cx="6096000" cy="5909310"/>
          </a:xfrm>
          <a:prstGeom prst="rect">
            <a:avLst/>
          </a:prstGeom>
          <a:noFill/>
        </p:spPr>
        <p:txBody>
          <a:bodyPr wrap="square">
            <a:spAutoFit/>
          </a:bodyPr>
          <a:lstStyle/>
          <a:p>
            <a:r>
              <a:rPr lang="en-IN" dirty="0"/>
              <a:t>&lt;!DOCTYPE html&gt;</a:t>
            </a:r>
          </a:p>
          <a:p>
            <a:r>
              <a:rPr lang="en-IN" dirty="0"/>
              <a:t>&lt;html&gt;</a:t>
            </a:r>
          </a:p>
          <a:p>
            <a:endParaRPr lang="en-IN" dirty="0"/>
          </a:p>
          <a:p>
            <a:r>
              <a:rPr lang="en-IN" dirty="0"/>
              <a:t>&lt;body&gt;</a:t>
            </a:r>
          </a:p>
          <a:p>
            <a:endParaRPr lang="en-IN" dirty="0"/>
          </a:p>
          <a:p>
            <a:r>
              <a:rPr lang="en-IN" dirty="0"/>
              <a:t>&lt;h1&gt;Arrow Function&lt;/h1&gt;</a:t>
            </a:r>
          </a:p>
          <a:p>
            <a:endParaRPr lang="en-IN" dirty="0"/>
          </a:p>
          <a:p>
            <a:r>
              <a:rPr lang="en-IN" dirty="0"/>
              <a:t>&lt;p&gt;As you can see in this example, you can skip the parentheses when you have only one parameter.&lt;/p&gt;</a:t>
            </a:r>
          </a:p>
          <a:p>
            <a:endParaRPr lang="en-IN" dirty="0"/>
          </a:p>
          <a:p>
            <a:r>
              <a:rPr lang="en-IN" dirty="0"/>
              <a:t>&lt;p id="demo"&gt;&lt;/p&gt;</a:t>
            </a:r>
          </a:p>
          <a:p>
            <a:r>
              <a:rPr lang="en-IN" dirty="0"/>
              <a:t>  </a:t>
            </a:r>
          </a:p>
          <a:p>
            <a:r>
              <a:rPr lang="en-IN" dirty="0"/>
              <a:t>&lt;script&gt;</a:t>
            </a:r>
          </a:p>
          <a:p>
            <a:r>
              <a:rPr lang="en-IN" dirty="0"/>
              <a:t>hello = </a:t>
            </a:r>
            <a:r>
              <a:rPr lang="en-IN" dirty="0" err="1"/>
              <a:t>val</a:t>
            </a:r>
            <a:r>
              <a:rPr lang="en-IN" dirty="0"/>
              <a:t> =&gt; "Hello " + </a:t>
            </a:r>
            <a:r>
              <a:rPr lang="en-IN" dirty="0" err="1"/>
              <a:t>val</a:t>
            </a:r>
            <a:r>
              <a:rPr lang="en-IN" dirty="0"/>
              <a:t>;</a:t>
            </a:r>
          </a:p>
          <a:p>
            <a:endParaRPr lang="en-IN" dirty="0"/>
          </a:p>
          <a:p>
            <a:r>
              <a:rPr lang="en-IN" dirty="0" err="1"/>
              <a:t>document.getElementById</a:t>
            </a:r>
            <a:r>
              <a:rPr lang="en-IN" dirty="0"/>
              <a:t>("demo").</a:t>
            </a:r>
            <a:r>
              <a:rPr lang="en-IN" dirty="0" err="1"/>
              <a:t>innerHTML</a:t>
            </a:r>
            <a:r>
              <a:rPr lang="en-IN" dirty="0"/>
              <a:t> = hello("World");</a:t>
            </a:r>
          </a:p>
          <a:p>
            <a:r>
              <a:rPr lang="en-IN" dirty="0"/>
              <a:t>&lt;/script&gt;</a:t>
            </a:r>
          </a:p>
          <a:p>
            <a:endParaRPr lang="en-IN" dirty="0"/>
          </a:p>
          <a:p>
            <a:r>
              <a:rPr lang="en-IN" dirty="0"/>
              <a:t>&lt;/body&gt;</a:t>
            </a:r>
          </a:p>
          <a:p>
            <a:r>
              <a:rPr lang="en-IN" dirty="0"/>
              <a:t>&lt;/html&gt;</a:t>
            </a:r>
          </a:p>
        </p:txBody>
      </p:sp>
    </p:spTree>
    <p:extLst>
      <p:ext uri="{BB962C8B-B14F-4D97-AF65-F5344CB8AC3E}">
        <p14:creationId xmlns:p14="http://schemas.microsoft.com/office/powerpoint/2010/main" val="4291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16</a:t>
            </a:fld>
            <a:endParaRPr lang="en-IN" dirty="0"/>
          </a:p>
        </p:txBody>
      </p:sp>
      <p:sp>
        <p:nvSpPr>
          <p:cNvPr id="13" name="TextBox 12">
            <a:extLst>
              <a:ext uri="{FF2B5EF4-FFF2-40B4-BE49-F238E27FC236}">
                <a16:creationId xmlns:a16="http://schemas.microsoft.com/office/drawing/2014/main" id="{80239E78-C607-41F5-89EA-20C86411E702}"/>
              </a:ext>
            </a:extLst>
          </p:cNvPr>
          <p:cNvSpPr txBox="1"/>
          <p:nvPr/>
        </p:nvSpPr>
        <p:spPr>
          <a:xfrm>
            <a:off x="360342" y="457201"/>
            <a:ext cx="11374458" cy="4411785"/>
          </a:xfrm>
          <a:prstGeom prst="rect">
            <a:avLst/>
          </a:prstGeom>
          <a:noFill/>
        </p:spPr>
        <p:txBody>
          <a:bodyPr wrap="square">
            <a:spAutoFit/>
          </a:bodyPr>
          <a:lstStyle/>
          <a:p>
            <a:pPr algn="just">
              <a:lnSpc>
                <a:spcPct val="200000"/>
              </a:lnSpc>
            </a:pPr>
            <a:r>
              <a:rPr lang="en-US" sz="2400" b="1" dirty="0">
                <a:latin typeface="Times New Roman" panose="02020603050405020304" pitchFamily="18" charset="0"/>
                <a:cs typeface="Times New Roman" panose="02020603050405020304" pitchFamily="18" charset="0"/>
              </a:rPr>
              <a:t>Variables</a:t>
            </a:r>
          </a:p>
          <a:p>
            <a:pPr algn="just">
              <a:lnSpc>
                <a:spcPct val="200000"/>
              </a:lnSpc>
            </a:pPr>
            <a:r>
              <a:rPr lang="en-US" sz="2400" dirty="0">
                <a:latin typeface="Times New Roman" panose="02020603050405020304" pitchFamily="18" charset="0"/>
                <a:cs typeface="Times New Roman" panose="02020603050405020304" pitchFamily="18" charset="0"/>
              </a:rPr>
              <a:t>Before ES6 there were only one way of defining your variables: with the var keyword. If you did not define them, they would be assigned to the global object. Unless you were in strict mode, then you would get an error if your variables were undefined.</a:t>
            </a:r>
          </a:p>
          <a:p>
            <a:pPr algn="just">
              <a:lnSpc>
                <a:spcPct val="200000"/>
              </a:lnSpc>
            </a:pPr>
            <a:endParaRPr lang="en-US" sz="2400" dirty="0">
              <a:latin typeface="Times New Roman" panose="02020603050405020304" pitchFamily="18" charset="0"/>
              <a:cs typeface="Times New Roman" panose="02020603050405020304" pitchFamily="18" charset="0"/>
            </a:endParaRPr>
          </a:p>
          <a:p>
            <a:pPr algn="just">
              <a:lnSpc>
                <a:spcPct val="200000"/>
              </a:lnSpc>
            </a:pPr>
            <a:r>
              <a:rPr lang="en-US" sz="2400" dirty="0">
                <a:latin typeface="Times New Roman" panose="02020603050405020304" pitchFamily="18" charset="0"/>
                <a:cs typeface="Times New Roman" panose="02020603050405020304" pitchFamily="18" charset="0"/>
              </a:rPr>
              <a:t>Now, with ES6, there are three ways of defining your variables: </a:t>
            </a:r>
            <a:r>
              <a:rPr lang="en-US" sz="2400" b="1" dirty="0">
                <a:latin typeface="Times New Roman" panose="02020603050405020304" pitchFamily="18" charset="0"/>
                <a:cs typeface="Times New Roman" panose="02020603050405020304" pitchFamily="18" charset="0"/>
              </a:rPr>
              <a:t>var, let, and const.</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5586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17</a:t>
            </a:fld>
            <a:endParaRPr lang="en-IN" dirty="0"/>
          </a:p>
        </p:txBody>
      </p:sp>
      <p:sp>
        <p:nvSpPr>
          <p:cNvPr id="13" name="TextBox 12">
            <a:extLst>
              <a:ext uri="{FF2B5EF4-FFF2-40B4-BE49-F238E27FC236}">
                <a16:creationId xmlns:a16="http://schemas.microsoft.com/office/drawing/2014/main" id="{FEFA3F72-6496-43E6-B7A1-977B16BBA1EE}"/>
              </a:ext>
            </a:extLst>
          </p:cNvPr>
          <p:cNvSpPr txBox="1"/>
          <p:nvPr/>
        </p:nvSpPr>
        <p:spPr>
          <a:xfrm>
            <a:off x="460375" y="548343"/>
            <a:ext cx="11283950" cy="4154984"/>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var</a:t>
            </a:r>
          </a:p>
          <a:p>
            <a:r>
              <a:rPr lang="en-US" sz="2400" dirty="0">
                <a:latin typeface="Times New Roman" panose="02020603050405020304" pitchFamily="18" charset="0"/>
                <a:cs typeface="Times New Roman" panose="02020603050405020304" pitchFamily="18" charset="0"/>
              </a:rPr>
              <a:t>var x = 5.6;</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If you use var outside of a function, it belongs to the global scope.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If you use var inside of a function, it belongs to that function.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If you use var inside of a block, i.e. a for loop, the variable is still available outside of that block.</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var has a function scope, not a block scope.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9618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18</a:t>
            </a:fld>
            <a:endParaRPr lang="en-IN" dirty="0"/>
          </a:p>
        </p:txBody>
      </p:sp>
      <p:sp>
        <p:nvSpPr>
          <p:cNvPr id="13" name="TextBox 12">
            <a:extLst>
              <a:ext uri="{FF2B5EF4-FFF2-40B4-BE49-F238E27FC236}">
                <a16:creationId xmlns:a16="http://schemas.microsoft.com/office/drawing/2014/main" id="{D09842AA-0024-4336-BD7C-4E0FF6C52F6F}"/>
              </a:ext>
            </a:extLst>
          </p:cNvPr>
          <p:cNvSpPr txBox="1"/>
          <p:nvPr/>
        </p:nvSpPr>
        <p:spPr>
          <a:xfrm>
            <a:off x="360342" y="643344"/>
            <a:ext cx="10993458" cy="3785652"/>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let</a:t>
            </a:r>
          </a:p>
          <a:p>
            <a:r>
              <a:rPr lang="en-US" sz="2400" dirty="0">
                <a:latin typeface="Times New Roman" panose="02020603050405020304" pitchFamily="18" charset="0"/>
                <a:cs typeface="Times New Roman" panose="02020603050405020304" pitchFamily="18" charset="0"/>
              </a:rPr>
              <a:t>let x = 5.6;</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let has a block scope.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let is the block scoped version of var, and is limited to the block (or expression) where it is defined.</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If you use let inside of a block, i.e. a for loop, the variable is only available inside of that loop.</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8956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19</a:t>
            </a:fld>
            <a:endParaRPr lang="en-IN" dirty="0"/>
          </a:p>
        </p:txBody>
      </p:sp>
      <p:sp>
        <p:nvSpPr>
          <p:cNvPr id="13" name="TextBox 12">
            <a:extLst>
              <a:ext uri="{FF2B5EF4-FFF2-40B4-BE49-F238E27FC236}">
                <a16:creationId xmlns:a16="http://schemas.microsoft.com/office/drawing/2014/main" id="{C086D8BC-B549-41C5-9F1E-336D684B3424}"/>
              </a:ext>
            </a:extLst>
          </p:cNvPr>
          <p:cNvSpPr txBox="1"/>
          <p:nvPr/>
        </p:nvSpPr>
        <p:spPr>
          <a:xfrm>
            <a:off x="612775" y="543147"/>
            <a:ext cx="6096000" cy="2677656"/>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const</a:t>
            </a:r>
          </a:p>
          <a:p>
            <a:r>
              <a:rPr lang="en-US" sz="2400" dirty="0">
                <a:latin typeface="Times New Roman" panose="02020603050405020304" pitchFamily="18" charset="0"/>
                <a:cs typeface="Times New Roman" panose="02020603050405020304" pitchFamily="18" charset="0"/>
              </a:rPr>
              <a:t>const x = 5.6;</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const is a variable that once it has been created, its value can never change.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const has a block scope.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6179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2</a:t>
            </a:fld>
            <a:endParaRPr lang="en-IN" dirty="0"/>
          </a:p>
        </p:txBody>
      </p:sp>
      <p:sp>
        <p:nvSpPr>
          <p:cNvPr id="13" name="TextBox 12">
            <a:extLst>
              <a:ext uri="{FF2B5EF4-FFF2-40B4-BE49-F238E27FC236}">
                <a16:creationId xmlns:a16="http://schemas.microsoft.com/office/drawing/2014/main" id="{38285C91-86E6-4E2F-875F-AB5929005FBF}"/>
              </a:ext>
            </a:extLst>
          </p:cNvPr>
          <p:cNvSpPr txBox="1"/>
          <p:nvPr/>
        </p:nvSpPr>
        <p:spPr>
          <a:xfrm>
            <a:off x="2057400" y="2442708"/>
            <a:ext cx="7032768" cy="584775"/>
          </a:xfrm>
          <a:prstGeom prst="rect">
            <a:avLst/>
          </a:prstGeom>
          <a:noFill/>
        </p:spPr>
        <p:txBody>
          <a:bodyPr wrap="square">
            <a:spAutoFit/>
          </a:bodyPr>
          <a:lstStyle/>
          <a:p>
            <a:pPr algn="ctr"/>
            <a:r>
              <a:rPr lang="en-IN" sz="3200" b="1" i="0" dirty="0">
                <a:solidFill>
                  <a:srgbClr val="FF0000"/>
                </a:solidFill>
                <a:effectLst/>
                <a:latin typeface="Segoe UI" panose="020B0502040204020203" pitchFamily="34" charset="0"/>
              </a:rPr>
              <a:t>React ES6</a:t>
            </a:r>
          </a:p>
        </p:txBody>
      </p:sp>
    </p:spTree>
    <p:extLst>
      <p:ext uri="{BB962C8B-B14F-4D97-AF65-F5344CB8AC3E}">
        <p14:creationId xmlns:p14="http://schemas.microsoft.com/office/powerpoint/2010/main" val="1489025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20</a:t>
            </a:fld>
            <a:endParaRPr lang="en-IN" dirty="0"/>
          </a:p>
        </p:txBody>
      </p:sp>
      <p:sp>
        <p:nvSpPr>
          <p:cNvPr id="13" name="TextBox 12">
            <a:extLst>
              <a:ext uri="{FF2B5EF4-FFF2-40B4-BE49-F238E27FC236}">
                <a16:creationId xmlns:a16="http://schemas.microsoft.com/office/drawing/2014/main" id="{44EE68F0-4E78-4741-9C76-8143915DFBA1}"/>
              </a:ext>
            </a:extLst>
          </p:cNvPr>
          <p:cNvSpPr txBox="1"/>
          <p:nvPr/>
        </p:nvSpPr>
        <p:spPr>
          <a:xfrm>
            <a:off x="3886200" y="2668220"/>
            <a:ext cx="6096000" cy="461665"/>
          </a:xfrm>
          <a:prstGeom prst="rect">
            <a:avLst/>
          </a:prstGeom>
          <a:noFill/>
        </p:spPr>
        <p:txBody>
          <a:bodyPr wrap="square">
            <a:spAutoFit/>
          </a:bodyPr>
          <a:lstStyle/>
          <a:p>
            <a:r>
              <a:rPr lang="en-IN" sz="2400" b="1" dirty="0">
                <a:solidFill>
                  <a:srgbClr val="FF0000"/>
                </a:solidFill>
                <a:latin typeface="Times New Roman" panose="02020603050405020304" pitchFamily="18" charset="0"/>
                <a:cs typeface="Times New Roman" panose="02020603050405020304" pitchFamily="18" charset="0"/>
              </a:rPr>
              <a:t>React Render HTML</a:t>
            </a:r>
          </a:p>
        </p:txBody>
      </p:sp>
    </p:spTree>
    <p:extLst>
      <p:ext uri="{BB962C8B-B14F-4D97-AF65-F5344CB8AC3E}">
        <p14:creationId xmlns:p14="http://schemas.microsoft.com/office/powerpoint/2010/main" val="1658832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21</a:t>
            </a:fld>
            <a:endParaRPr lang="en-IN" dirty="0"/>
          </a:p>
        </p:txBody>
      </p:sp>
      <p:sp>
        <p:nvSpPr>
          <p:cNvPr id="13" name="TextBox 12">
            <a:extLst>
              <a:ext uri="{FF2B5EF4-FFF2-40B4-BE49-F238E27FC236}">
                <a16:creationId xmlns:a16="http://schemas.microsoft.com/office/drawing/2014/main" id="{3731633B-8364-46AB-B9D2-E0FC6E3FE767}"/>
              </a:ext>
            </a:extLst>
          </p:cNvPr>
          <p:cNvSpPr txBox="1"/>
          <p:nvPr/>
        </p:nvSpPr>
        <p:spPr>
          <a:xfrm>
            <a:off x="307974" y="304801"/>
            <a:ext cx="11179175" cy="1200329"/>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React's</a:t>
            </a:r>
            <a:r>
              <a:rPr lang="en-US" sz="2400" dirty="0">
                <a:latin typeface="Times New Roman" panose="02020603050405020304" pitchFamily="18" charset="0"/>
                <a:cs typeface="Times New Roman" panose="02020603050405020304" pitchFamily="18" charset="0"/>
              </a:rPr>
              <a:t> goal is in many ways to render HTML in a web page.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React renders HTML to the web page by using a function called </a:t>
            </a:r>
            <a:r>
              <a:rPr lang="en-US" sz="2400" dirty="0" err="1">
                <a:latin typeface="Times New Roman" panose="02020603050405020304" pitchFamily="18" charset="0"/>
                <a:cs typeface="Times New Roman" panose="02020603050405020304" pitchFamily="18" charset="0"/>
              </a:rPr>
              <a:t>ReactDOM.render</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32719BCC-53CF-4E98-A78A-B44FB22FC02B}"/>
              </a:ext>
            </a:extLst>
          </p:cNvPr>
          <p:cNvSpPr txBox="1"/>
          <p:nvPr/>
        </p:nvSpPr>
        <p:spPr>
          <a:xfrm>
            <a:off x="327348" y="1996213"/>
            <a:ext cx="11578901" cy="1938992"/>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The Render Function</a:t>
            </a:r>
          </a:p>
          <a:p>
            <a:pPr algn="just"/>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ReactDOM.render</a:t>
            </a:r>
            <a:r>
              <a:rPr lang="en-US" sz="2400" dirty="0">
                <a:latin typeface="Times New Roman" panose="02020603050405020304" pitchFamily="18" charset="0"/>
                <a:cs typeface="Times New Roman" panose="02020603050405020304" pitchFamily="18" charset="0"/>
              </a:rPr>
              <a:t>() function takes two arguments, HTML code and an HTML element.</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purpose of the function is to display the specified HTML code inside the specified HTML element.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3209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22</a:t>
            </a:fld>
            <a:endParaRPr lang="en-IN" dirty="0"/>
          </a:p>
        </p:txBody>
      </p:sp>
      <p:sp>
        <p:nvSpPr>
          <p:cNvPr id="13" name="TextBox 12">
            <a:extLst>
              <a:ext uri="{FF2B5EF4-FFF2-40B4-BE49-F238E27FC236}">
                <a16:creationId xmlns:a16="http://schemas.microsoft.com/office/drawing/2014/main" id="{DB8E37EA-7356-4FD9-AD45-3A96CDBD72D5}"/>
              </a:ext>
            </a:extLst>
          </p:cNvPr>
          <p:cNvSpPr txBox="1"/>
          <p:nvPr/>
        </p:nvSpPr>
        <p:spPr>
          <a:xfrm>
            <a:off x="307974" y="319652"/>
            <a:ext cx="10893425" cy="1200329"/>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Display a paragraph inside the "root" element:</a:t>
            </a:r>
          </a:p>
          <a:p>
            <a:endParaRPr lang="en-IN" sz="2400" dirty="0">
              <a:latin typeface="Times New Roman" panose="02020603050405020304" pitchFamily="18" charset="0"/>
              <a:cs typeface="Times New Roman" panose="02020603050405020304" pitchFamily="18" charset="0"/>
            </a:endParaRPr>
          </a:p>
          <a:p>
            <a:r>
              <a:rPr lang="en-IN" sz="2400" dirty="0" err="1">
                <a:latin typeface="Times New Roman" panose="02020603050405020304" pitchFamily="18" charset="0"/>
                <a:cs typeface="Times New Roman" panose="02020603050405020304" pitchFamily="18" charset="0"/>
              </a:rPr>
              <a:t>ReactDOM.render</a:t>
            </a:r>
            <a:r>
              <a:rPr lang="en-IN" sz="2400" dirty="0">
                <a:latin typeface="Times New Roman" panose="02020603050405020304" pitchFamily="18" charset="0"/>
                <a:cs typeface="Times New Roman" panose="02020603050405020304" pitchFamily="18" charset="0"/>
              </a:rPr>
              <a:t>(&lt;p&gt;Hello&lt;/p&gt;, </a:t>
            </a:r>
            <a:r>
              <a:rPr lang="en-IN" sz="2400" dirty="0" err="1">
                <a:latin typeface="Times New Roman" panose="02020603050405020304" pitchFamily="18" charset="0"/>
                <a:cs typeface="Times New Roman" panose="02020603050405020304" pitchFamily="18" charset="0"/>
              </a:rPr>
              <a:t>document.getElementById</a:t>
            </a:r>
            <a:r>
              <a:rPr lang="en-IN" sz="2400" dirty="0">
                <a:latin typeface="Times New Roman" panose="02020603050405020304" pitchFamily="18" charset="0"/>
                <a:cs typeface="Times New Roman" panose="02020603050405020304" pitchFamily="18" charset="0"/>
              </a:rPr>
              <a:t>('root'));</a:t>
            </a:r>
          </a:p>
        </p:txBody>
      </p:sp>
      <p:sp>
        <p:nvSpPr>
          <p:cNvPr id="15" name="TextBox 14">
            <a:extLst>
              <a:ext uri="{FF2B5EF4-FFF2-40B4-BE49-F238E27FC236}">
                <a16:creationId xmlns:a16="http://schemas.microsoft.com/office/drawing/2014/main" id="{09D13E69-81BA-4034-A24D-2937F939B182}"/>
              </a:ext>
            </a:extLst>
          </p:cNvPr>
          <p:cNvSpPr txBox="1"/>
          <p:nvPr/>
        </p:nvSpPr>
        <p:spPr>
          <a:xfrm>
            <a:off x="327348" y="2045076"/>
            <a:ext cx="8740451" cy="2677656"/>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 result is displayed in the &lt;div id="root"&gt; element: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&lt;body&gt;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&lt;div id="root"&gt;&lt;/div&gt;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&lt;/body&gt;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0012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23</a:t>
            </a:fld>
            <a:endParaRPr lang="en-IN" dirty="0"/>
          </a:p>
        </p:txBody>
      </p:sp>
      <p:sp>
        <p:nvSpPr>
          <p:cNvPr id="13" name="TextBox 12">
            <a:extLst>
              <a:ext uri="{FF2B5EF4-FFF2-40B4-BE49-F238E27FC236}">
                <a16:creationId xmlns:a16="http://schemas.microsoft.com/office/drawing/2014/main" id="{3A9BCD4A-B187-4C5A-86A2-31EC383383ED}"/>
              </a:ext>
            </a:extLst>
          </p:cNvPr>
          <p:cNvSpPr txBox="1"/>
          <p:nvPr/>
        </p:nvSpPr>
        <p:spPr>
          <a:xfrm>
            <a:off x="191275" y="1395521"/>
            <a:ext cx="6096000" cy="1477328"/>
          </a:xfrm>
          <a:prstGeom prst="rect">
            <a:avLst/>
          </a:prstGeom>
          <a:noFill/>
        </p:spPr>
        <p:txBody>
          <a:bodyPr wrap="square">
            <a:spAutoFit/>
          </a:bodyPr>
          <a:lstStyle/>
          <a:p>
            <a:r>
              <a:rPr lang="en-IN" dirty="0"/>
              <a:t>import React from 'react';</a:t>
            </a:r>
          </a:p>
          <a:p>
            <a:r>
              <a:rPr lang="en-IN" dirty="0"/>
              <a:t>import </a:t>
            </a:r>
            <a:r>
              <a:rPr lang="en-IN" dirty="0" err="1"/>
              <a:t>ReactDOM</a:t>
            </a:r>
            <a:r>
              <a:rPr lang="en-IN" dirty="0"/>
              <a:t> from 'react-</a:t>
            </a:r>
            <a:r>
              <a:rPr lang="en-IN" dirty="0" err="1"/>
              <a:t>dom</a:t>
            </a:r>
            <a:r>
              <a:rPr lang="en-IN" dirty="0"/>
              <a:t>';</a:t>
            </a:r>
          </a:p>
          <a:p>
            <a:endParaRPr lang="en-IN" dirty="0"/>
          </a:p>
          <a:p>
            <a:r>
              <a:rPr lang="en-IN" dirty="0" err="1"/>
              <a:t>ReactDOM.render</a:t>
            </a:r>
            <a:r>
              <a:rPr lang="en-IN" dirty="0"/>
              <a:t>(&lt;p&gt;Hello&lt;/p&gt;, </a:t>
            </a:r>
            <a:r>
              <a:rPr lang="en-IN" dirty="0" err="1"/>
              <a:t>document.getElementById</a:t>
            </a:r>
            <a:r>
              <a:rPr lang="en-IN" dirty="0"/>
              <a:t>('root'));</a:t>
            </a:r>
          </a:p>
        </p:txBody>
      </p:sp>
      <p:sp>
        <p:nvSpPr>
          <p:cNvPr id="7" name="TextBox 6">
            <a:extLst>
              <a:ext uri="{FF2B5EF4-FFF2-40B4-BE49-F238E27FC236}">
                <a16:creationId xmlns:a16="http://schemas.microsoft.com/office/drawing/2014/main" id="{C62A5A91-CE53-40E5-9925-9EF15FDCFF4C}"/>
              </a:ext>
            </a:extLst>
          </p:cNvPr>
          <p:cNvSpPr txBox="1"/>
          <p:nvPr/>
        </p:nvSpPr>
        <p:spPr>
          <a:xfrm>
            <a:off x="307975" y="713127"/>
            <a:ext cx="1345388" cy="369332"/>
          </a:xfrm>
          <a:prstGeom prst="rect">
            <a:avLst/>
          </a:prstGeom>
          <a:noFill/>
        </p:spPr>
        <p:txBody>
          <a:bodyPr wrap="square" rtlCol="0">
            <a:spAutoFit/>
          </a:bodyPr>
          <a:lstStyle/>
          <a:p>
            <a:r>
              <a:rPr lang="en-US" b="1" dirty="0"/>
              <a:t>Index.js</a:t>
            </a:r>
            <a:endParaRPr lang="en-IN" b="1" dirty="0"/>
          </a:p>
        </p:txBody>
      </p:sp>
      <p:sp>
        <p:nvSpPr>
          <p:cNvPr id="16" name="TextBox 15">
            <a:extLst>
              <a:ext uri="{FF2B5EF4-FFF2-40B4-BE49-F238E27FC236}">
                <a16:creationId xmlns:a16="http://schemas.microsoft.com/office/drawing/2014/main" id="{819F98DA-CB00-43D5-B4E8-AE10002EAAE7}"/>
              </a:ext>
            </a:extLst>
          </p:cNvPr>
          <p:cNvSpPr txBox="1"/>
          <p:nvPr/>
        </p:nvSpPr>
        <p:spPr>
          <a:xfrm>
            <a:off x="5562600" y="970786"/>
            <a:ext cx="6096000" cy="3970318"/>
          </a:xfrm>
          <a:prstGeom prst="rect">
            <a:avLst/>
          </a:prstGeom>
          <a:noFill/>
        </p:spPr>
        <p:txBody>
          <a:bodyPr wrap="square">
            <a:spAutoFit/>
          </a:bodyPr>
          <a:lstStyle/>
          <a:p>
            <a:r>
              <a:rPr lang="en-IN" dirty="0"/>
              <a:t>&lt;!DOCTYPE html&gt;</a:t>
            </a:r>
          </a:p>
          <a:p>
            <a:r>
              <a:rPr lang="en-IN" dirty="0"/>
              <a:t>&lt;html lang="</a:t>
            </a:r>
            <a:r>
              <a:rPr lang="en-IN" dirty="0" err="1"/>
              <a:t>en</a:t>
            </a:r>
            <a:r>
              <a:rPr lang="en-IN" dirty="0"/>
              <a:t>"&gt;</a:t>
            </a:r>
          </a:p>
          <a:p>
            <a:r>
              <a:rPr lang="en-IN" dirty="0"/>
              <a:t>  &lt;head&gt;</a:t>
            </a:r>
          </a:p>
          <a:p>
            <a:r>
              <a:rPr lang="en-IN" dirty="0"/>
              <a:t>    &lt;meta charset="utf-8" /&gt;</a:t>
            </a:r>
          </a:p>
          <a:p>
            <a:r>
              <a:rPr lang="en-IN" dirty="0"/>
              <a:t>    &lt;meta name="viewport"</a:t>
            </a:r>
          </a:p>
          <a:p>
            <a:r>
              <a:rPr lang="en-IN" dirty="0"/>
              <a:t>      content="width=device-width, initial-scale=1" /&gt;</a:t>
            </a:r>
          </a:p>
          <a:p>
            <a:r>
              <a:rPr lang="en-IN" dirty="0"/>
              <a:t>    &lt;title&gt;React App&lt;/title&gt;</a:t>
            </a:r>
          </a:p>
          <a:p>
            <a:r>
              <a:rPr lang="en-IN" dirty="0"/>
              <a:t>  &lt;/head&gt;</a:t>
            </a:r>
          </a:p>
          <a:p>
            <a:r>
              <a:rPr lang="en-IN" dirty="0"/>
              <a:t>  &lt;body&gt;</a:t>
            </a:r>
          </a:p>
          <a:p>
            <a:endParaRPr lang="en-IN" dirty="0"/>
          </a:p>
          <a:p>
            <a:r>
              <a:rPr lang="en-IN" dirty="0"/>
              <a:t>    &lt;div id="root"&gt;&lt;/div&gt;</a:t>
            </a:r>
          </a:p>
          <a:p>
            <a:endParaRPr lang="en-IN" dirty="0"/>
          </a:p>
          <a:p>
            <a:r>
              <a:rPr lang="en-IN" dirty="0"/>
              <a:t>  &lt;/body&gt;</a:t>
            </a:r>
          </a:p>
          <a:p>
            <a:r>
              <a:rPr lang="en-IN" dirty="0"/>
              <a:t>&lt;/html&gt;</a:t>
            </a:r>
          </a:p>
        </p:txBody>
      </p:sp>
      <p:sp>
        <p:nvSpPr>
          <p:cNvPr id="18" name="TextBox 17">
            <a:extLst>
              <a:ext uri="{FF2B5EF4-FFF2-40B4-BE49-F238E27FC236}">
                <a16:creationId xmlns:a16="http://schemas.microsoft.com/office/drawing/2014/main" id="{84A74EE0-C2D0-41C4-A656-8FCAADE25FAF}"/>
              </a:ext>
            </a:extLst>
          </p:cNvPr>
          <p:cNvSpPr txBox="1"/>
          <p:nvPr/>
        </p:nvSpPr>
        <p:spPr>
          <a:xfrm>
            <a:off x="5562600" y="503232"/>
            <a:ext cx="1345388" cy="369332"/>
          </a:xfrm>
          <a:prstGeom prst="rect">
            <a:avLst/>
          </a:prstGeom>
          <a:noFill/>
        </p:spPr>
        <p:txBody>
          <a:bodyPr wrap="square" rtlCol="0">
            <a:spAutoFit/>
          </a:bodyPr>
          <a:lstStyle/>
          <a:p>
            <a:r>
              <a:rPr lang="en-US" b="1" dirty="0"/>
              <a:t>Index.html</a:t>
            </a:r>
            <a:endParaRPr lang="en-IN" b="1" dirty="0"/>
          </a:p>
        </p:txBody>
      </p:sp>
      <p:sp>
        <p:nvSpPr>
          <p:cNvPr id="19" name="TextBox 18">
            <a:extLst>
              <a:ext uri="{FF2B5EF4-FFF2-40B4-BE49-F238E27FC236}">
                <a16:creationId xmlns:a16="http://schemas.microsoft.com/office/drawing/2014/main" id="{17E9E72D-C955-488E-A675-E96476404542}"/>
              </a:ext>
            </a:extLst>
          </p:cNvPr>
          <p:cNvSpPr txBox="1"/>
          <p:nvPr/>
        </p:nvSpPr>
        <p:spPr>
          <a:xfrm>
            <a:off x="4733925" y="5349253"/>
            <a:ext cx="6096000" cy="646331"/>
          </a:xfrm>
          <a:prstGeom prst="rect">
            <a:avLst/>
          </a:prstGeom>
          <a:noFill/>
        </p:spPr>
        <p:txBody>
          <a:bodyPr wrap="square">
            <a:spAutoFit/>
          </a:bodyPr>
          <a:lstStyle/>
          <a:p>
            <a:r>
              <a:rPr lang="en-US" b="1" dirty="0"/>
              <a:t>The HTML code in this program uses JSX which allows you to write HTML tags inside the JavaScript code:</a:t>
            </a:r>
            <a:endParaRPr lang="en-IN" b="1" dirty="0"/>
          </a:p>
        </p:txBody>
      </p:sp>
    </p:spTree>
    <p:extLst>
      <p:ext uri="{BB962C8B-B14F-4D97-AF65-F5344CB8AC3E}">
        <p14:creationId xmlns:p14="http://schemas.microsoft.com/office/powerpoint/2010/main" val="2551005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24</a:t>
            </a:fld>
            <a:endParaRPr lang="en-IN" dirty="0"/>
          </a:p>
        </p:txBody>
      </p:sp>
      <p:sp>
        <p:nvSpPr>
          <p:cNvPr id="13" name="TextBox 12">
            <a:extLst>
              <a:ext uri="{FF2B5EF4-FFF2-40B4-BE49-F238E27FC236}">
                <a16:creationId xmlns:a16="http://schemas.microsoft.com/office/drawing/2014/main" id="{FD9ADC1A-E401-45AC-AC75-0DCFBC2CADAE}"/>
              </a:ext>
            </a:extLst>
          </p:cNvPr>
          <p:cNvSpPr txBox="1"/>
          <p:nvPr/>
        </p:nvSpPr>
        <p:spPr>
          <a:xfrm>
            <a:off x="670705" y="806106"/>
            <a:ext cx="6096000" cy="5355312"/>
          </a:xfrm>
          <a:prstGeom prst="rect">
            <a:avLst/>
          </a:prstGeom>
          <a:noFill/>
        </p:spPr>
        <p:txBody>
          <a:bodyPr wrap="square">
            <a:spAutoFit/>
          </a:bodyPr>
          <a:lstStyle/>
          <a:p>
            <a:r>
              <a:rPr lang="en-IN" dirty="0"/>
              <a:t>import React from 'react';</a:t>
            </a:r>
          </a:p>
          <a:p>
            <a:r>
              <a:rPr lang="en-IN" dirty="0"/>
              <a:t>import </a:t>
            </a:r>
            <a:r>
              <a:rPr lang="en-IN" dirty="0" err="1"/>
              <a:t>ReactDOM</a:t>
            </a:r>
            <a:r>
              <a:rPr lang="en-IN" dirty="0"/>
              <a:t> from 'react-</a:t>
            </a:r>
            <a:r>
              <a:rPr lang="en-IN" dirty="0" err="1"/>
              <a:t>dom</a:t>
            </a:r>
            <a:r>
              <a:rPr lang="en-IN" dirty="0"/>
              <a:t>';</a:t>
            </a:r>
          </a:p>
          <a:p>
            <a:endParaRPr lang="en-IN" dirty="0"/>
          </a:p>
          <a:p>
            <a:r>
              <a:rPr lang="en-IN" dirty="0" err="1"/>
              <a:t>const</a:t>
            </a:r>
            <a:r>
              <a:rPr lang="en-IN" dirty="0"/>
              <a:t> </a:t>
            </a:r>
            <a:r>
              <a:rPr lang="en-IN" dirty="0" err="1"/>
              <a:t>myelement</a:t>
            </a:r>
            <a:r>
              <a:rPr lang="en-IN" dirty="0"/>
              <a:t> = (</a:t>
            </a:r>
          </a:p>
          <a:p>
            <a:r>
              <a:rPr lang="en-IN" dirty="0"/>
              <a:t>  &lt;table&gt;</a:t>
            </a:r>
          </a:p>
          <a:p>
            <a:r>
              <a:rPr lang="en-IN" dirty="0"/>
              <a:t>    &lt;tr&gt;</a:t>
            </a:r>
          </a:p>
          <a:p>
            <a:r>
              <a:rPr lang="en-IN" dirty="0"/>
              <a:t>      &lt;</a:t>
            </a:r>
            <a:r>
              <a:rPr lang="en-IN" dirty="0" err="1"/>
              <a:t>th</a:t>
            </a:r>
            <a:r>
              <a:rPr lang="en-IN" dirty="0"/>
              <a:t>&gt;Name&lt;/</a:t>
            </a:r>
            <a:r>
              <a:rPr lang="en-IN" dirty="0" err="1"/>
              <a:t>th</a:t>
            </a:r>
            <a:r>
              <a:rPr lang="en-IN" dirty="0"/>
              <a:t>&gt;</a:t>
            </a:r>
          </a:p>
          <a:p>
            <a:r>
              <a:rPr lang="en-IN" dirty="0"/>
              <a:t>    &lt;/tr&gt;</a:t>
            </a:r>
          </a:p>
          <a:p>
            <a:r>
              <a:rPr lang="en-IN" dirty="0"/>
              <a:t>    &lt;tr&gt;</a:t>
            </a:r>
          </a:p>
          <a:p>
            <a:r>
              <a:rPr lang="en-IN" dirty="0"/>
              <a:t>      &lt;td&gt;John&lt;/td&gt;</a:t>
            </a:r>
          </a:p>
          <a:p>
            <a:r>
              <a:rPr lang="en-IN" dirty="0"/>
              <a:t>    &lt;/tr&gt;</a:t>
            </a:r>
          </a:p>
          <a:p>
            <a:r>
              <a:rPr lang="en-IN" dirty="0"/>
              <a:t>    &lt;tr&gt;</a:t>
            </a:r>
          </a:p>
          <a:p>
            <a:r>
              <a:rPr lang="en-IN" dirty="0"/>
              <a:t>      &lt;td&gt;Elsa&lt;/td&gt;</a:t>
            </a:r>
          </a:p>
          <a:p>
            <a:r>
              <a:rPr lang="en-IN" dirty="0"/>
              <a:t>    &lt;/tr&gt;</a:t>
            </a:r>
          </a:p>
          <a:p>
            <a:r>
              <a:rPr lang="en-IN" dirty="0"/>
              <a:t>  &lt;/table&gt;</a:t>
            </a:r>
          </a:p>
          <a:p>
            <a:r>
              <a:rPr lang="en-IN" dirty="0"/>
              <a:t>);</a:t>
            </a:r>
          </a:p>
          <a:p>
            <a:endParaRPr lang="en-IN" dirty="0"/>
          </a:p>
          <a:p>
            <a:r>
              <a:rPr lang="en-IN" dirty="0" err="1"/>
              <a:t>ReactDOM.render</a:t>
            </a:r>
            <a:r>
              <a:rPr lang="en-IN" dirty="0"/>
              <a:t>(</a:t>
            </a:r>
            <a:r>
              <a:rPr lang="en-IN" dirty="0" err="1"/>
              <a:t>myelement</a:t>
            </a:r>
            <a:r>
              <a:rPr lang="en-IN" dirty="0"/>
              <a:t>, </a:t>
            </a:r>
            <a:r>
              <a:rPr lang="en-IN" dirty="0" err="1"/>
              <a:t>document.getElementById</a:t>
            </a:r>
            <a:r>
              <a:rPr lang="en-IN" dirty="0"/>
              <a:t>('root'));</a:t>
            </a:r>
          </a:p>
        </p:txBody>
      </p:sp>
      <p:sp>
        <p:nvSpPr>
          <p:cNvPr id="14" name="TextBox 13">
            <a:extLst>
              <a:ext uri="{FF2B5EF4-FFF2-40B4-BE49-F238E27FC236}">
                <a16:creationId xmlns:a16="http://schemas.microsoft.com/office/drawing/2014/main" id="{A38CA6EF-9E47-435D-869E-CFC2A76DDA3D}"/>
              </a:ext>
            </a:extLst>
          </p:cNvPr>
          <p:cNvSpPr txBox="1"/>
          <p:nvPr/>
        </p:nvSpPr>
        <p:spPr>
          <a:xfrm>
            <a:off x="1089025" y="320556"/>
            <a:ext cx="1345388" cy="369332"/>
          </a:xfrm>
          <a:prstGeom prst="rect">
            <a:avLst/>
          </a:prstGeom>
          <a:noFill/>
        </p:spPr>
        <p:txBody>
          <a:bodyPr wrap="square" rtlCol="0">
            <a:spAutoFit/>
          </a:bodyPr>
          <a:lstStyle/>
          <a:p>
            <a:r>
              <a:rPr lang="en-US" b="1" dirty="0"/>
              <a:t>Index.js</a:t>
            </a:r>
            <a:endParaRPr lang="en-IN" b="1" dirty="0"/>
          </a:p>
        </p:txBody>
      </p:sp>
      <p:sp>
        <p:nvSpPr>
          <p:cNvPr id="16" name="TextBox 15">
            <a:extLst>
              <a:ext uri="{FF2B5EF4-FFF2-40B4-BE49-F238E27FC236}">
                <a16:creationId xmlns:a16="http://schemas.microsoft.com/office/drawing/2014/main" id="{28FB7817-571D-4900-A86D-51224D001677}"/>
              </a:ext>
            </a:extLst>
          </p:cNvPr>
          <p:cNvSpPr txBox="1"/>
          <p:nvPr/>
        </p:nvSpPr>
        <p:spPr>
          <a:xfrm>
            <a:off x="5735658" y="830837"/>
            <a:ext cx="6096000" cy="3970318"/>
          </a:xfrm>
          <a:prstGeom prst="rect">
            <a:avLst/>
          </a:prstGeom>
          <a:noFill/>
        </p:spPr>
        <p:txBody>
          <a:bodyPr wrap="square">
            <a:spAutoFit/>
          </a:bodyPr>
          <a:lstStyle/>
          <a:p>
            <a:r>
              <a:rPr lang="en-IN" dirty="0"/>
              <a:t>&lt;!DOCTYPE html&gt;</a:t>
            </a:r>
          </a:p>
          <a:p>
            <a:r>
              <a:rPr lang="en-IN" dirty="0"/>
              <a:t>&lt;html lang="</a:t>
            </a:r>
            <a:r>
              <a:rPr lang="en-IN" dirty="0" err="1"/>
              <a:t>en</a:t>
            </a:r>
            <a:r>
              <a:rPr lang="en-IN" dirty="0"/>
              <a:t>"&gt;</a:t>
            </a:r>
          </a:p>
          <a:p>
            <a:r>
              <a:rPr lang="en-IN" dirty="0"/>
              <a:t>  &lt;head&gt;</a:t>
            </a:r>
          </a:p>
          <a:p>
            <a:r>
              <a:rPr lang="en-IN" dirty="0"/>
              <a:t>    &lt;meta charset="utf-8" /&gt;</a:t>
            </a:r>
          </a:p>
          <a:p>
            <a:r>
              <a:rPr lang="en-IN" dirty="0"/>
              <a:t>    &lt;meta name="viewport"</a:t>
            </a:r>
          </a:p>
          <a:p>
            <a:r>
              <a:rPr lang="en-IN" dirty="0"/>
              <a:t>      content="width=device-width, initial-scale=1" /&gt;</a:t>
            </a:r>
          </a:p>
          <a:p>
            <a:r>
              <a:rPr lang="en-IN" dirty="0"/>
              <a:t>    &lt;title&gt;React App&lt;/title&gt;</a:t>
            </a:r>
          </a:p>
          <a:p>
            <a:r>
              <a:rPr lang="en-IN" dirty="0"/>
              <a:t>  &lt;/head&gt;</a:t>
            </a:r>
          </a:p>
          <a:p>
            <a:r>
              <a:rPr lang="en-IN" dirty="0"/>
              <a:t>  &lt;body&gt;</a:t>
            </a:r>
          </a:p>
          <a:p>
            <a:endParaRPr lang="en-IN" dirty="0"/>
          </a:p>
          <a:p>
            <a:r>
              <a:rPr lang="en-IN" dirty="0"/>
              <a:t>    &lt;div id="root"&gt;&lt;/div&gt;</a:t>
            </a:r>
          </a:p>
          <a:p>
            <a:endParaRPr lang="en-IN" dirty="0"/>
          </a:p>
          <a:p>
            <a:r>
              <a:rPr lang="en-IN" dirty="0"/>
              <a:t>  &lt;/body&gt;</a:t>
            </a:r>
          </a:p>
          <a:p>
            <a:r>
              <a:rPr lang="en-IN" dirty="0"/>
              <a:t>&lt;/html&gt;</a:t>
            </a:r>
          </a:p>
        </p:txBody>
      </p:sp>
      <p:sp>
        <p:nvSpPr>
          <p:cNvPr id="18" name="TextBox 17">
            <a:extLst>
              <a:ext uri="{FF2B5EF4-FFF2-40B4-BE49-F238E27FC236}">
                <a16:creationId xmlns:a16="http://schemas.microsoft.com/office/drawing/2014/main" id="{DE2EB8AA-F996-4885-9CDE-80E402A3CB78}"/>
              </a:ext>
            </a:extLst>
          </p:cNvPr>
          <p:cNvSpPr txBox="1"/>
          <p:nvPr/>
        </p:nvSpPr>
        <p:spPr>
          <a:xfrm>
            <a:off x="5967818" y="339308"/>
            <a:ext cx="1345388" cy="369332"/>
          </a:xfrm>
          <a:prstGeom prst="rect">
            <a:avLst/>
          </a:prstGeom>
          <a:noFill/>
        </p:spPr>
        <p:txBody>
          <a:bodyPr wrap="square" rtlCol="0">
            <a:spAutoFit/>
          </a:bodyPr>
          <a:lstStyle/>
          <a:p>
            <a:r>
              <a:rPr lang="en-US" b="1" dirty="0"/>
              <a:t>Index.html</a:t>
            </a:r>
            <a:endParaRPr lang="en-IN" b="1" dirty="0"/>
          </a:p>
        </p:txBody>
      </p:sp>
    </p:spTree>
    <p:extLst>
      <p:ext uri="{BB962C8B-B14F-4D97-AF65-F5344CB8AC3E}">
        <p14:creationId xmlns:p14="http://schemas.microsoft.com/office/powerpoint/2010/main" val="569024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25</a:t>
            </a:fld>
            <a:endParaRPr lang="en-IN" dirty="0"/>
          </a:p>
        </p:txBody>
      </p:sp>
      <p:sp>
        <p:nvSpPr>
          <p:cNvPr id="13" name="TextBox 12">
            <a:extLst>
              <a:ext uri="{FF2B5EF4-FFF2-40B4-BE49-F238E27FC236}">
                <a16:creationId xmlns:a16="http://schemas.microsoft.com/office/drawing/2014/main" id="{E6093CDB-9CE5-48C6-888A-E849AAC041F4}"/>
              </a:ext>
            </a:extLst>
          </p:cNvPr>
          <p:cNvSpPr txBox="1"/>
          <p:nvPr/>
        </p:nvSpPr>
        <p:spPr>
          <a:xfrm>
            <a:off x="307974" y="265703"/>
            <a:ext cx="11523683" cy="2308324"/>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The Root Node</a:t>
            </a:r>
          </a:p>
          <a:p>
            <a:r>
              <a:rPr lang="en-US" sz="2400" dirty="0">
                <a:latin typeface="Times New Roman" panose="02020603050405020304" pitchFamily="18" charset="0"/>
                <a:cs typeface="Times New Roman" panose="02020603050405020304" pitchFamily="18" charset="0"/>
              </a:rPr>
              <a:t>The root node is the HTML element where you want to display the result.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It is like a container for content managed by React.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It does NOT have to be a &lt;div&gt; element and it does NOT have to have the id='root':</a:t>
            </a:r>
            <a:endParaRPr lang="en-IN" sz="2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0BD6B430-90B3-46B7-A669-74CC5FCEEDE3}"/>
              </a:ext>
            </a:extLst>
          </p:cNvPr>
          <p:cNvSpPr txBox="1"/>
          <p:nvPr/>
        </p:nvSpPr>
        <p:spPr>
          <a:xfrm>
            <a:off x="2771775" y="2899053"/>
            <a:ext cx="6096000" cy="2677656"/>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 root node can be called whatever you like: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&lt;body&gt;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&lt;header id="sandy"&gt;&lt;/header&gt;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&lt;/body&gt;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3935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26</a:t>
            </a:fld>
            <a:endParaRPr lang="en-IN" dirty="0"/>
          </a:p>
        </p:txBody>
      </p:sp>
    </p:spTree>
    <p:extLst>
      <p:ext uri="{BB962C8B-B14F-4D97-AF65-F5344CB8AC3E}">
        <p14:creationId xmlns:p14="http://schemas.microsoft.com/office/powerpoint/2010/main" val="3308179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3</a:t>
            </a:fld>
            <a:endParaRPr lang="en-IN" dirty="0"/>
          </a:p>
        </p:txBody>
      </p:sp>
      <p:sp>
        <p:nvSpPr>
          <p:cNvPr id="13" name="TextBox 12">
            <a:extLst>
              <a:ext uri="{FF2B5EF4-FFF2-40B4-BE49-F238E27FC236}">
                <a16:creationId xmlns:a16="http://schemas.microsoft.com/office/drawing/2014/main" id="{26907E87-2E00-42BA-88F2-18DA2464496D}"/>
              </a:ext>
            </a:extLst>
          </p:cNvPr>
          <p:cNvSpPr txBox="1"/>
          <p:nvPr/>
        </p:nvSpPr>
        <p:spPr>
          <a:xfrm>
            <a:off x="307974" y="361149"/>
            <a:ext cx="11331575" cy="2795958"/>
          </a:xfrm>
          <a:prstGeom prst="rect">
            <a:avLst/>
          </a:prstGeom>
          <a:noFill/>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What is ES6?</a:t>
            </a:r>
          </a:p>
          <a:p>
            <a:pPr algn="just">
              <a:lnSpc>
                <a:spcPct val="150000"/>
              </a:lnSpc>
            </a:pPr>
            <a:r>
              <a:rPr lang="en-US" sz="2400" dirty="0">
                <a:latin typeface="Times New Roman" panose="02020603050405020304" pitchFamily="18" charset="0"/>
                <a:cs typeface="Times New Roman" panose="02020603050405020304" pitchFamily="18" charset="0"/>
              </a:rPr>
              <a:t>ES6 stands for ECMAScript 6.</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ECMAScript was created to standardize JavaScript, and ES6 is the 6th version of ECMAScript, it was published in 2015, and is also known as ECMAScript 2015.</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7135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4</a:t>
            </a:fld>
            <a:endParaRPr lang="en-IN" dirty="0"/>
          </a:p>
        </p:txBody>
      </p:sp>
      <p:sp>
        <p:nvSpPr>
          <p:cNvPr id="13" name="TextBox 12">
            <a:extLst>
              <a:ext uri="{FF2B5EF4-FFF2-40B4-BE49-F238E27FC236}">
                <a16:creationId xmlns:a16="http://schemas.microsoft.com/office/drawing/2014/main" id="{CB3C84B4-0BD8-47D9-95C8-30819C856510}"/>
              </a:ext>
            </a:extLst>
          </p:cNvPr>
          <p:cNvSpPr txBox="1"/>
          <p:nvPr/>
        </p:nvSpPr>
        <p:spPr>
          <a:xfrm>
            <a:off x="191274" y="457201"/>
            <a:ext cx="11162525" cy="2308324"/>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Why Should I Learn ES6?</a:t>
            </a:r>
          </a:p>
          <a:p>
            <a:r>
              <a:rPr lang="en-US" sz="2400" dirty="0">
                <a:latin typeface="Times New Roman" panose="02020603050405020304" pitchFamily="18" charset="0"/>
                <a:cs typeface="Times New Roman" panose="02020603050405020304" pitchFamily="18" charset="0"/>
              </a:rPr>
              <a:t>React uses ES6, and you should be familiar with some of the new features like:</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Classes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Arrow Functions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Variables (let, const, var)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4657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5</a:t>
            </a:fld>
            <a:endParaRPr lang="en-IN" dirty="0"/>
          </a:p>
        </p:txBody>
      </p:sp>
      <p:sp>
        <p:nvSpPr>
          <p:cNvPr id="13" name="TextBox 12">
            <a:extLst>
              <a:ext uri="{FF2B5EF4-FFF2-40B4-BE49-F238E27FC236}">
                <a16:creationId xmlns:a16="http://schemas.microsoft.com/office/drawing/2014/main" id="{2A5DD5DD-C37C-4B76-B427-610F2B9D492F}"/>
              </a:ext>
            </a:extLst>
          </p:cNvPr>
          <p:cNvSpPr txBox="1"/>
          <p:nvPr/>
        </p:nvSpPr>
        <p:spPr>
          <a:xfrm>
            <a:off x="307975" y="414813"/>
            <a:ext cx="11341100" cy="2795958"/>
          </a:xfrm>
          <a:prstGeom prst="rect">
            <a:avLst/>
          </a:prstGeom>
          <a:noFill/>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Classes</a:t>
            </a:r>
          </a:p>
          <a:p>
            <a:pPr algn="just">
              <a:lnSpc>
                <a:spcPct val="150000"/>
              </a:lnSpc>
            </a:pPr>
            <a:r>
              <a:rPr lang="en-US" sz="2400" dirty="0">
                <a:latin typeface="Times New Roman" panose="02020603050405020304" pitchFamily="18" charset="0"/>
                <a:cs typeface="Times New Roman" panose="02020603050405020304" pitchFamily="18" charset="0"/>
              </a:rPr>
              <a:t>ES6 introduced classes.</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A class is a type of function, but instead of using the keyword function to initiate it, we use the keyword class, and the properties are assigned inside a constructor() method.</a:t>
            </a:r>
            <a:endParaRPr lang="en-IN" sz="2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89DDAB43-FD5D-49BE-9541-E43AA1422449}"/>
              </a:ext>
            </a:extLst>
          </p:cNvPr>
          <p:cNvSpPr txBox="1"/>
          <p:nvPr/>
        </p:nvSpPr>
        <p:spPr>
          <a:xfrm>
            <a:off x="3367652" y="3625584"/>
            <a:ext cx="6096000" cy="1938992"/>
          </a:xfrm>
          <a:prstGeom prst="rect">
            <a:avLst/>
          </a:prstGeom>
          <a:noFill/>
        </p:spPr>
        <p:txBody>
          <a:bodyPr wrap="square">
            <a:spAutoFit/>
          </a:bodyPr>
          <a:lstStyle/>
          <a:p>
            <a:r>
              <a:rPr lang="en-US" sz="2400" dirty="0"/>
              <a:t>class Car {</a:t>
            </a:r>
          </a:p>
          <a:p>
            <a:r>
              <a:rPr lang="en-US" sz="2400" dirty="0"/>
              <a:t>  constructor(name) {</a:t>
            </a:r>
          </a:p>
          <a:p>
            <a:r>
              <a:rPr lang="en-US" sz="2400" dirty="0"/>
              <a:t>    </a:t>
            </a:r>
            <a:r>
              <a:rPr lang="en-US" sz="2400" dirty="0" err="1"/>
              <a:t>this.brand</a:t>
            </a:r>
            <a:r>
              <a:rPr lang="en-US" sz="2400" dirty="0"/>
              <a:t> = name;</a:t>
            </a:r>
          </a:p>
          <a:p>
            <a:r>
              <a:rPr lang="en-US" sz="2400" dirty="0"/>
              <a:t>  }</a:t>
            </a:r>
          </a:p>
          <a:p>
            <a:r>
              <a:rPr lang="en-US" sz="2400" dirty="0"/>
              <a:t>}</a:t>
            </a:r>
            <a:endParaRPr lang="en-IN" sz="2400" dirty="0"/>
          </a:p>
        </p:txBody>
      </p:sp>
    </p:spTree>
    <p:extLst>
      <p:ext uri="{BB962C8B-B14F-4D97-AF65-F5344CB8AC3E}">
        <p14:creationId xmlns:p14="http://schemas.microsoft.com/office/powerpoint/2010/main" val="126760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6</a:t>
            </a:fld>
            <a:endParaRPr lang="en-IN" dirty="0"/>
          </a:p>
        </p:txBody>
      </p:sp>
      <p:sp>
        <p:nvSpPr>
          <p:cNvPr id="13" name="TextBox 12">
            <a:extLst>
              <a:ext uri="{FF2B5EF4-FFF2-40B4-BE49-F238E27FC236}">
                <a16:creationId xmlns:a16="http://schemas.microsoft.com/office/drawing/2014/main" id="{0093A394-219C-4745-A58E-0685B912DDF0}"/>
              </a:ext>
            </a:extLst>
          </p:cNvPr>
          <p:cNvSpPr txBox="1"/>
          <p:nvPr/>
        </p:nvSpPr>
        <p:spPr>
          <a:xfrm>
            <a:off x="327349" y="366345"/>
            <a:ext cx="7820025" cy="2862322"/>
          </a:xfrm>
          <a:prstGeom prst="rect">
            <a:avLst/>
          </a:prstGeom>
          <a:noFill/>
        </p:spPr>
        <p:txBody>
          <a:bodyPr wrap="square">
            <a:spAutoFit/>
          </a:bodyPr>
          <a:lstStyle/>
          <a:p>
            <a:r>
              <a:rPr lang="en-US" sz="2000" dirty="0"/>
              <a:t>Create an object called "</a:t>
            </a:r>
            <a:r>
              <a:rPr lang="en-US" sz="2000" dirty="0" err="1"/>
              <a:t>mycar</a:t>
            </a:r>
            <a:r>
              <a:rPr lang="en-US" sz="2000" dirty="0"/>
              <a:t>" based on the Car class:</a:t>
            </a:r>
          </a:p>
          <a:p>
            <a:endParaRPr lang="en-US" sz="2000" dirty="0"/>
          </a:p>
          <a:p>
            <a:r>
              <a:rPr lang="en-US" sz="2000" dirty="0"/>
              <a:t>class Car {</a:t>
            </a:r>
          </a:p>
          <a:p>
            <a:r>
              <a:rPr lang="en-US" sz="2000" dirty="0"/>
              <a:t>  constructor(name) {</a:t>
            </a:r>
          </a:p>
          <a:p>
            <a:r>
              <a:rPr lang="en-US" sz="2000" dirty="0"/>
              <a:t>    </a:t>
            </a:r>
            <a:r>
              <a:rPr lang="en-US" sz="2000" dirty="0" err="1"/>
              <a:t>this.brand</a:t>
            </a:r>
            <a:r>
              <a:rPr lang="en-US" sz="2000" dirty="0"/>
              <a:t> = name;</a:t>
            </a:r>
          </a:p>
          <a:p>
            <a:r>
              <a:rPr lang="en-US" sz="2000" dirty="0"/>
              <a:t>  }</a:t>
            </a:r>
          </a:p>
          <a:p>
            <a:r>
              <a:rPr lang="en-US" sz="2000" dirty="0"/>
              <a:t>}</a:t>
            </a:r>
          </a:p>
          <a:p>
            <a:endParaRPr lang="en-US" sz="2000" dirty="0"/>
          </a:p>
          <a:p>
            <a:r>
              <a:rPr lang="en-US" sz="2000" dirty="0" err="1"/>
              <a:t>mycar</a:t>
            </a:r>
            <a:r>
              <a:rPr lang="en-US" sz="2000" dirty="0"/>
              <a:t> = new Car("Ford");</a:t>
            </a:r>
            <a:endParaRPr lang="en-IN" sz="2000" dirty="0"/>
          </a:p>
        </p:txBody>
      </p:sp>
      <p:sp>
        <p:nvSpPr>
          <p:cNvPr id="15" name="TextBox 14">
            <a:extLst>
              <a:ext uri="{FF2B5EF4-FFF2-40B4-BE49-F238E27FC236}">
                <a16:creationId xmlns:a16="http://schemas.microsoft.com/office/drawing/2014/main" id="{B54D7BC7-FFBB-4728-A70E-E62A4541C3CD}"/>
              </a:ext>
            </a:extLst>
          </p:cNvPr>
          <p:cNvSpPr txBox="1"/>
          <p:nvPr/>
        </p:nvSpPr>
        <p:spPr>
          <a:xfrm>
            <a:off x="6922681" y="312738"/>
            <a:ext cx="4632803" cy="5355312"/>
          </a:xfrm>
          <a:prstGeom prst="rect">
            <a:avLst/>
          </a:prstGeom>
          <a:noFill/>
        </p:spPr>
        <p:txBody>
          <a:bodyPr wrap="square">
            <a:spAutoFit/>
          </a:bodyPr>
          <a:lstStyle/>
          <a:p>
            <a:r>
              <a:rPr lang="en-IN" dirty="0"/>
              <a:t>&lt;!DOCTYPE html&gt;</a:t>
            </a:r>
          </a:p>
          <a:p>
            <a:r>
              <a:rPr lang="en-IN" dirty="0"/>
              <a:t>&lt;html&gt;</a:t>
            </a:r>
          </a:p>
          <a:p>
            <a:endParaRPr lang="en-IN" dirty="0"/>
          </a:p>
          <a:p>
            <a:r>
              <a:rPr lang="en-IN" dirty="0"/>
              <a:t>&lt;body&gt;</a:t>
            </a:r>
          </a:p>
          <a:p>
            <a:r>
              <a:rPr lang="en-IN" dirty="0"/>
              <a:t>  </a:t>
            </a:r>
          </a:p>
          <a:p>
            <a:r>
              <a:rPr lang="en-IN" dirty="0"/>
              <a:t>&lt;script&gt;</a:t>
            </a:r>
          </a:p>
          <a:p>
            <a:r>
              <a:rPr lang="en-IN" dirty="0"/>
              <a:t>class Car {</a:t>
            </a:r>
          </a:p>
          <a:p>
            <a:r>
              <a:rPr lang="en-IN" dirty="0"/>
              <a:t>  constructor(name) {</a:t>
            </a:r>
          </a:p>
          <a:p>
            <a:r>
              <a:rPr lang="en-IN" dirty="0"/>
              <a:t>    </a:t>
            </a:r>
            <a:r>
              <a:rPr lang="en-IN" dirty="0" err="1"/>
              <a:t>this.brand</a:t>
            </a:r>
            <a:r>
              <a:rPr lang="en-IN" dirty="0"/>
              <a:t> = name;</a:t>
            </a:r>
          </a:p>
          <a:p>
            <a:r>
              <a:rPr lang="en-IN" dirty="0"/>
              <a:t>  }</a:t>
            </a:r>
          </a:p>
          <a:p>
            <a:r>
              <a:rPr lang="en-IN" dirty="0"/>
              <a:t>}</a:t>
            </a:r>
          </a:p>
          <a:p>
            <a:endParaRPr lang="en-IN" dirty="0"/>
          </a:p>
          <a:p>
            <a:r>
              <a:rPr lang="en-IN" dirty="0" err="1"/>
              <a:t>mycar</a:t>
            </a:r>
            <a:r>
              <a:rPr lang="en-IN" dirty="0"/>
              <a:t> = new Car("Ford");</a:t>
            </a:r>
          </a:p>
          <a:p>
            <a:endParaRPr lang="en-IN" dirty="0"/>
          </a:p>
          <a:p>
            <a:r>
              <a:rPr lang="en-IN" dirty="0" err="1"/>
              <a:t>document.write</a:t>
            </a:r>
            <a:r>
              <a:rPr lang="en-IN" dirty="0"/>
              <a:t>(</a:t>
            </a:r>
            <a:r>
              <a:rPr lang="en-IN" dirty="0" err="1"/>
              <a:t>mycar.brand</a:t>
            </a:r>
            <a:r>
              <a:rPr lang="en-IN" dirty="0"/>
              <a:t>);</a:t>
            </a:r>
          </a:p>
          <a:p>
            <a:r>
              <a:rPr lang="en-IN" dirty="0"/>
              <a:t>&lt;/script&gt;</a:t>
            </a:r>
          </a:p>
          <a:p>
            <a:endParaRPr lang="en-IN" dirty="0"/>
          </a:p>
          <a:p>
            <a:r>
              <a:rPr lang="en-IN" dirty="0"/>
              <a:t>&lt;/body&gt;</a:t>
            </a:r>
          </a:p>
          <a:p>
            <a:r>
              <a:rPr lang="en-IN" dirty="0"/>
              <a:t>&lt;/html&gt;</a:t>
            </a:r>
          </a:p>
        </p:txBody>
      </p:sp>
    </p:spTree>
    <p:extLst>
      <p:ext uri="{BB962C8B-B14F-4D97-AF65-F5344CB8AC3E}">
        <p14:creationId xmlns:p14="http://schemas.microsoft.com/office/powerpoint/2010/main" val="3158546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7</a:t>
            </a:fld>
            <a:endParaRPr lang="en-IN" dirty="0"/>
          </a:p>
        </p:txBody>
      </p:sp>
      <p:sp>
        <p:nvSpPr>
          <p:cNvPr id="13" name="TextBox 12">
            <a:extLst>
              <a:ext uri="{FF2B5EF4-FFF2-40B4-BE49-F238E27FC236}">
                <a16:creationId xmlns:a16="http://schemas.microsoft.com/office/drawing/2014/main" id="{27ECFFF7-FEBE-46BF-9DEC-45F6D249E1A4}"/>
              </a:ext>
            </a:extLst>
          </p:cNvPr>
          <p:cNvSpPr txBox="1"/>
          <p:nvPr/>
        </p:nvSpPr>
        <p:spPr>
          <a:xfrm>
            <a:off x="307975" y="167252"/>
            <a:ext cx="6096000" cy="83099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Method in Classes</a:t>
            </a:r>
          </a:p>
          <a:p>
            <a:r>
              <a:rPr lang="en-US" sz="2400" dirty="0">
                <a:latin typeface="Times New Roman" panose="02020603050405020304" pitchFamily="18" charset="0"/>
                <a:cs typeface="Times New Roman" panose="02020603050405020304" pitchFamily="18" charset="0"/>
              </a:rPr>
              <a:t>You can add your own methods in a class:</a:t>
            </a:r>
            <a:endParaRPr lang="en-IN" sz="2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FE2034DA-AA78-4716-A7BE-335C104CAC42}"/>
              </a:ext>
            </a:extLst>
          </p:cNvPr>
          <p:cNvSpPr txBox="1"/>
          <p:nvPr/>
        </p:nvSpPr>
        <p:spPr>
          <a:xfrm>
            <a:off x="2411484" y="1328036"/>
            <a:ext cx="6096000" cy="3970318"/>
          </a:xfrm>
          <a:prstGeom prst="rect">
            <a:avLst/>
          </a:prstGeom>
          <a:noFill/>
        </p:spPr>
        <p:txBody>
          <a:bodyPr wrap="square">
            <a:spAutoFit/>
          </a:bodyPr>
          <a:lstStyle/>
          <a:p>
            <a:r>
              <a:rPr lang="en-US" b="1" dirty="0"/>
              <a:t>Create a method named "present":</a:t>
            </a:r>
          </a:p>
          <a:p>
            <a:endParaRPr lang="en-US" dirty="0"/>
          </a:p>
          <a:p>
            <a:r>
              <a:rPr lang="en-US" dirty="0"/>
              <a:t>class Car {</a:t>
            </a:r>
          </a:p>
          <a:p>
            <a:r>
              <a:rPr lang="en-US" dirty="0"/>
              <a:t>  constructor(name) {</a:t>
            </a:r>
          </a:p>
          <a:p>
            <a:r>
              <a:rPr lang="en-US" dirty="0"/>
              <a:t>    </a:t>
            </a:r>
            <a:r>
              <a:rPr lang="en-US" dirty="0" err="1"/>
              <a:t>this.brand</a:t>
            </a:r>
            <a:r>
              <a:rPr lang="en-US" dirty="0"/>
              <a:t> = name;</a:t>
            </a:r>
          </a:p>
          <a:p>
            <a:r>
              <a:rPr lang="en-US" dirty="0"/>
              <a:t>  }</a:t>
            </a:r>
          </a:p>
          <a:p>
            <a:r>
              <a:rPr lang="en-US" dirty="0"/>
              <a:t>  </a:t>
            </a:r>
          </a:p>
          <a:p>
            <a:r>
              <a:rPr lang="en-US" dirty="0"/>
              <a:t>  present() {</a:t>
            </a:r>
          </a:p>
          <a:p>
            <a:r>
              <a:rPr lang="en-US" dirty="0"/>
              <a:t>    return 'I have a ' + </a:t>
            </a:r>
            <a:r>
              <a:rPr lang="en-US" dirty="0" err="1"/>
              <a:t>this.brand</a:t>
            </a:r>
            <a:r>
              <a:rPr lang="en-US" dirty="0"/>
              <a:t>;</a:t>
            </a:r>
          </a:p>
          <a:p>
            <a:r>
              <a:rPr lang="en-US" dirty="0"/>
              <a:t>  }</a:t>
            </a:r>
          </a:p>
          <a:p>
            <a:r>
              <a:rPr lang="en-US" dirty="0"/>
              <a:t>}</a:t>
            </a:r>
          </a:p>
          <a:p>
            <a:endParaRPr lang="en-US" dirty="0"/>
          </a:p>
          <a:p>
            <a:r>
              <a:rPr lang="en-US" dirty="0" err="1"/>
              <a:t>mycar</a:t>
            </a:r>
            <a:r>
              <a:rPr lang="en-US" dirty="0"/>
              <a:t> = new Car("Ford");</a:t>
            </a:r>
          </a:p>
          <a:p>
            <a:r>
              <a:rPr lang="en-US" dirty="0" err="1"/>
              <a:t>mycar.present</a:t>
            </a:r>
            <a:r>
              <a:rPr lang="en-US" dirty="0"/>
              <a:t>();</a:t>
            </a:r>
            <a:endParaRPr lang="en-IN" dirty="0"/>
          </a:p>
        </p:txBody>
      </p:sp>
    </p:spTree>
    <p:extLst>
      <p:ext uri="{BB962C8B-B14F-4D97-AF65-F5344CB8AC3E}">
        <p14:creationId xmlns:p14="http://schemas.microsoft.com/office/powerpoint/2010/main" val="734489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8</a:t>
            </a:fld>
            <a:endParaRPr lang="en-IN" dirty="0"/>
          </a:p>
        </p:txBody>
      </p:sp>
      <p:sp>
        <p:nvSpPr>
          <p:cNvPr id="13" name="TextBox 12">
            <a:extLst>
              <a:ext uri="{FF2B5EF4-FFF2-40B4-BE49-F238E27FC236}">
                <a16:creationId xmlns:a16="http://schemas.microsoft.com/office/drawing/2014/main" id="{7E2A4F81-F3E8-41FF-BB3C-C04E30CF1BB2}"/>
              </a:ext>
            </a:extLst>
          </p:cNvPr>
          <p:cNvSpPr txBox="1"/>
          <p:nvPr/>
        </p:nvSpPr>
        <p:spPr>
          <a:xfrm>
            <a:off x="1653363" y="263526"/>
            <a:ext cx="4137837" cy="6186309"/>
          </a:xfrm>
          <a:prstGeom prst="rect">
            <a:avLst/>
          </a:prstGeom>
          <a:noFill/>
        </p:spPr>
        <p:txBody>
          <a:bodyPr wrap="square">
            <a:spAutoFit/>
          </a:bodyPr>
          <a:lstStyle/>
          <a:p>
            <a:r>
              <a:rPr lang="en-IN" dirty="0"/>
              <a:t>&lt;!DOCTYPE html&gt;</a:t>
            </a:r>
          </a:p>
          <a:p>
            <a:r>
              <a:rPr lang="en-IN" dirty="0"/>
              <a:t>&lt;html&gt;</a:t>
            </a:r>
          </a:p>
          <a:p>
            <a:endParaRPr lang="en-IN" dirty="0"/>
          </a:p>
          <a:p>
            <a:r>
              <a:rPr lang="en-IN" dirty="0"/>
              <a:t>&lt;body&gt;</a:t>
            </a:r>
          </a:p>
          <a:p>
            <a:r>
              <a:rPr lang="en-IN" dirty="0"/>
              <a:t>  </a:t>
            </a:r>
          </a:p>
          <a:p>
            <a:r>
              <a:rPr lang="en-IN" dirty="0"/>
              <a:t>&lt;script&gt;</a:t>
            </a:r>
          </a:p>
          <a:p>
            <a:r>
              <a:rPr lang="en-IN" dirty="0"/>
              <a:t>class Car {</a:t>
            </a:r>
          </a:p>
          <a:p>
            <a:r>
              <a:rPr lang="en-IN" dirty="0"/>
              <a:t>  constructor(name) {</a:t>
            </a:r>
          </a:p>
          <a:p>
            <a:r>
              <a:rPr lang="en-IN" dirty="0"/>
              <a:t>    </a:t>
            </a:r>
            <a:r>
              <a:rPr lang="en-IN" dirty="0" err="1"/>
              <a:t>this.brand</a:t>
            </a:r>
            <a:r>
              <a:rPr lang="en-IN" dirty="0"/>
              <a:t> = name;</a:t>
            </a:r>
          </a:p>
          <a:p>
            <a:r>
              <a:rPr lang="en-IN" dirty="0"/>
              <a:t>  }</a:t>
            </a:r>
          </a:p>
          <a:p>
            <a:endParaRPr lang="en-IN" dirty="0"/>
          </a:p>
          <a:p>
            <a:r>
              <a:rPr lang="en-IN" dirty="0"/>
              <a:t>  present() {</a:t>
            </a:r>
          </a:p>
          <a:p>
            <a:r>
              <a:rPr lang="en-IN" dirty="0"/>
              <a:t>    return 'I have a ' + </a:t>
            </a:r>
            <a:r>
              <a:rPr lang="en-IN" dirty="0" err="1"/>
              <a:t>this.brand</a:t>
            </a:r>
            <a:r>
              <a:rPr lang="en-IN" dirty="0"/>
              <a:t>;</a:t>
            </a:r>
          </a:p>
          <a:p>
            <a:r>
              <a:rPr lang="en-IN" dirty="0"/>
              <a:t>  }</a:t>
            </a:r>
          </a:p>
          <a:p>
            <a:r>
              <a:rPr lang="en-IN" dirty="0"/>
              <a:t>}</a:t>
            </a:r>
          </a:p>
          <a:p>
            <a:endParaRPr lang="en-IN" dirty="0"/>
          </a:p>
          <a:p>
            <a:r>
              <a:rPr lang="en-IN" dirty="0" err="1"/>
              <a:t>mycar</a:t>
            </a:r>
            <a:r>
              <a:rPr lang="en-IN" dirty="0"/>
              <a:t> = new Car("Ford");</a:t>
            </a:r>
          </a:p>
          <a:p>
            <a:r>
              <a:rPr lang="en-IN" dirty="0" err="1"/>
              <a:t>document.write</a:t>
            </a:r>
            <a:r>
              <a:rPr lang="en-IN" dirty="0"/>
              <a:t>(</a:t>
            </a:r>
            <a:r>
              <a:rPr lang="en-IN" dirty="0" err="1"/>
              <a:t>mycar.present</a:t>
            </a:r>
            <a:r>
              <a:rPr lang="en-IN" dirty="0"/>
              <a:t>());</a:t>
            </a:r>
          </a:p>
          <a:p>
            <a:r>
              <a:rPr lang="en-IN" dirty="0"/>
              <a:t>&lt;/script&gt;</a:t>
            </a:r>
          </a:p>
          <a:p>
            <a:endParaRPr lang="en-IN" dirty="0"/>
          </a:p>
          <a:p>
            <a:r>
              <a:rPr lang="en-IN" dirty="0"/>
              <a:t>&lt;/body&gt;</a:t>
            </a:r>
          </a:p>
          <a:p>
            <a:r>
              <a:rPr lang="en-IN" dirty="0"/>
              <a:t>&lt;/html&gt;</a:t>
            </a:r>
          </a:p>
        </p:txBody>
      </p:sp>
      <p:sp>
        <p:nvSpPr>
          <p:cNvPr id="15" name="TextBox 14">
            <a:extLst>
              <a:ext uri="{FF2B5EF4-FFF2-40B4-BE49-F238E27FC236}">
                <a16:creationId xmlns:a16="http://schemas.microsoft.com/office/drawing/2014/main" id="{F40C8EB4-F632-40BF-8CD7-D5C32117DBE2}"/>
              </a:ext>
            </a:extLst>
          </p:cNvPr>
          <p:cNvSpPr txBox="1"/>
          <p:nvPr/>
        </p:nvSpPr>
        <p:spPr>
          <a:xfrm>
            <a:off x="6613668" y="502215"/>
            <a:ext cx="4305300" cy="3349956"/>
          </a:xfrm>
          <a:prstGeom prst="rect">
            <a:avLst/>
          </a:prstGeom>
          <a:noFill/>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As you can see in the example, you call the method by referring to the object's method name followed by parentheses (parameters would go inside the parentheses).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283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9</a:t>
            </a:fld>
            <a:endParaRPr lang="en-IN" dirty="0"/>
          </a:p>
        </p:txBody>
      </p:sp>
      <p:sp>
        <p:nvSpPr>
          <p:cNvPr id="13" name="TextBox 12">
            <a:extLst>
              <a:ext uri="{FF2B5EF4-FFF2-40B4-BE49-F238E27FC236}">
                <a16:creationId xmlns:a16="http://schemas.microsoft.com/office/drawing/2014/main" id="{7B1FECCA-8F24-405C-9C3B-948667651E3C}"/>
              </a:ext>
            </a:extLst>
          </p:cNvPr>
          <p:cNvSpPr txBox="1"/>
          <p:nvPr/>
        </p:nvSpPr>
        <p:spPr>
          <a:xfrm>
            <a:off x="155575" y="208749"/>
            <a:ext cx="11474450" cy="1569660"/>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Class Inheritance</a:t>
            </a:r>
          </a:p>
          <a:p>
            <a:r>
              <a:rPr lang="en-US" sz="2400" dirty="0">
                <a:latin typeface="Times New Roman" panose="02020603050405020304" pitchFamily="18" charset="0"/>
                <a:cs typeface="Times New Roman" panose="02020603050405020304" pitchFamily="18" charset="0"/>
              </a:rPr>
              <a:t>To create a class inheritance, use the extends keyword.</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class created with a class inheritance inherits all the methods from another class:</a:t>
            </a:r>
            <a:endParaRPr lang="en-IN" sz="2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188D7D00-2856-4206-BE7D-632F56FA9196}"/>
              </a:ext>
            </a:extLst>
          </p:cNvPr>
          <p:cNvSpPr txBox="1"/>
          <p:nvPr/>
        </p:nvSpPr>
        <p:spPr>
          <a:xfrm>
            <a:off x="155574" y="3217010"/>
            <a:ext cx="10763393"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Create a class named "Model" which will inherit the methods from the "Car" class: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3905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0A39FED5B493047A4A44D29CC209A4D" ma:contentTypeVersion="8" ma:contentTypeDescription="Create a new document." ma:contentTypeScope="" ma:versionID="d44903e12ac9699d365774d98d3612b5">
  <xsd:schema xmlns:xsd="http://www.w3.org/2001/XMLSchema" xmlns:xs="http://www.w3.org/2001/XMLSchema" xmlns:p="http://schemas.microsoft.com/office/2006/metadata/properties" xmlns:ns2="9a5db21a-d35a-46ce-8c5f-f5d5fc28f889" targetNamespace="http://schemas.microsoft.com/office/2006/metadata/properties" ma:root="true" ma:fieldsID="bd3d0110ebe921f70e0ccdc6526a82c7" ns2:_="">
    <xsd:import namespace="9a5db21a-d35a-46ce-8c5f-f5d5fc28f88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5db21a-d35a-46ce-8c5f-f5d5fc28f8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C83BAD-6B55-43FE-A747-6A26CD5660B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D214E1C-442B-4B08-B193-475C1138E626}">
  <ds:schemaRefs>
    <ds:schemaRef ds:uri="http://schemas.microsoft.com/sharepoint/v3/contenttype/forms"/>
  </ds:schemaRefs>
</ds:datastoreItem>
</file>

<file path=customXml/itemProps3.xml><?xml version="1.0" encoding="utf-8"?>
<ds:datastoreItem xmlns:ds="http://schemas.openxmlformats.org/officeDocument/2006/customXml" ds:itemID="{EE5ADBBF-500E-4C16-B3DD-72918B81DC9B}"/>
</file>

<file path=docProps/app.xml><?xml version="1.0" encoding="utf-8"?>
<Properties xmlns="http://schemas.openxmlformats.org/officeDocument/2006/extended-properties" xmlns:vt="http://schemas.openxmlformats.org/officeDocument/2006/docPropsVTypes">
  <TotalTime>2018</TotalTime>
  <Words>2097</Words>
  <Application>Microsoft Office PowerPoint</Application>
  <PresentationFormat>Widescreen</PresentationFormat>
  <Paragraphs>386</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Segoe UI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THANGAKUMAR J</dc:creator>
  <cp:lastModifiedBy>Muthukumaran M</cp:lastModifiedBy>
  <cp:revision>327</cp:revision>
  <dcterms:created xsi:type="dcterms:W3CDTF">2020-06-15T12:13:30Z</dcterms:created>
  <dcterms:modified xsi:type="dcterms:W3CDTF">2021-09-08T16:26:12Z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0x01010060A39FED5B493047A4A44D29CC209A4D</vt:lpwstr>
  </property>
</Properties>
</file>