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7"/>
  </p:notesMasterIdLst>
  <p:handoutMasterIdLst>
    <p:handoutMasterId r:id="rId28"/>
  </p:handoutMasterIdLst>
  <p:sldIdLst>
    <p:sldId id="256" r:id="rId5"/>
    <p:sldId id="422" r:id="rId6"/>
    <p:sldId id="482" r:id="rId7"/>
    <p:sldId id="483" r:id="rId8"/>
    <p:sldId id="484" r:id="rId9"/>
    <p:sldId id="485" r:id="rId10"/>
    <p:sldId id="486" r:id="rId11"/>
    <p:sldId id="487" r:id="rId12"/>
    <p:sldId id="488" r:id="rId13"/>
    <p:sldId id="489" r:id="rId14"/>
    <p:sldId id="490" r:id="rId15"/>
    <p:sldId id="491" r:id="rId16"/>
    <p:sldId id="492" r:id="rId17"/>
    <p:sldId id="493" r:id="rId18"/>
    <p:sldId id="494" r:id="rId19"/>
    <p:sldId id="495" r:id="rId20"/>
    <p:sldId id="496" r:id="rId21"/>
    <p:sldId id="497" r:id="rId22"/>
    <p:sldId id="498" r:id="rId23"/>
    <p:sldId id="499" r:id="rId24"/>
    <p:sldId id="500" r:id="rId25"/>
    <p:sldId id="50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36D80D-9197-46E2-924B-356AA8888B33}" v="18" dt="2020-12-03T04:03:57.993"/>
    <p1510:client id="{3D25D727-2B32-4BC9-868F-0495991199FE}" v="2" dt="2020-12-11T04:39:56.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92"/>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AN SAI  GADA" userId="S::18113023@student.hindustanuniv.ac.in::34de704a-e02c-44d2-ba3f-234925169835" providerId="AD" clId="Web-{0636D80D-9197-46E2-924B-356AA8888B33}"/>
    <pc:docChg chg="addSld delSld">
      <pc:chgData name="CHARAN SAI  GADA" userId="S::18113023@student.hindustanuniv.ac.in::34de704a-e02c-44d2-ba3f-234925169835" providerId="AD" clId="Web-{0636D80D-9197-46E2-924B-356AA8888B33}" dt="2020-12-03T04:03:52.196" v="1"/>
      <pc:docMkLst>
        <pc:docMk/>
      </pc:docMkLst>
      <pc:sldChg chg="new del">
        <pc:chgData name="CHARAN SAI  GADA" userId="S::18113023@student.hindustanuniv.ac.in::34de704a-e02c-44d2-ba3f-234925169835" providerId="AD" clId="Web-{0636D80D-9197-46E2-924B-356AA8888B33}" dt="2020-12-03T04:03:52.196" v="1"/>
        <pc:sldMkLst>
          <pc:docMk/>
          <pc:sldMk cId="2048622343" sldId="328"/>
        </pc:sldMkLst>
      </pc:sldChg>
    </pc:docChg>
  </pc:docChgLst>
  <pc:docChgLst>
    <pc:chgData name="Swami Venkatesh" userId="S::17113114@student.hindustanuniv.ac.in::1967c322-8d1b-46bc-8a36-e460d7fc8e07" providerId="AD" clId="Web-{3D25D727-2B32-4BC9-868F-0495991199FE}"/>
    <pc:docChg chg="addSld delSld">
      <pc:chgData name="Swami Venkatesh" userId="S::17113114@student.hindustanuniv.ac.in::1967c322-8d1b-46bc-8a36-e460d7fc8e07" providerId="AD" clId="Web-{3D25D727-2B32-4BC9-868F-0495991199FE}" dt="2020-12-11T04:39:56.546" v="1"/>
      <pc:docMkLst>
        <pc:docMk/>
      </pc:docMkLst>
      <pc:sldChg chg="new del">
        <pc:chgData name="Swami Venkatesh" userId="S::17113114@student.hindustanuniv.ac.in::1967c322-8d1b-46bc-8a36-e460d7fc8e07" providerId="AD" clId="Web-{3D25D727-2B32-4BC9-868F-0495991199FE}" dt="2020-12-11T04:39:56.546" v="1"/>
        <pc:sldMkLst>
          <pc:docMk/>
          <pc:sldMk cId="4083946778" sldId="32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15-09-2021</a:t>
            </a:fld>
            <a:endParaRPr lang="en-IN"/>
          </a:p>
        </p:txBody>
      </p:sp>
      <p:sp>
        <p:nvSpPr>
          <p:cNvPr id="4" name="Footer Placeholder 3">
            <a:extLst>
              <a:ext uri="{FF2B5EF4-FFF2-40B4-BE49-F238E27FC236}">
                <a16:creationId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15-09-2021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CD0204-CEAC-4640-93BC-98E4EA0CC8D6}"/>
              </a:ext>
            </a:extLst>
          </p:cNvPr>
          <p:cNvSpPr>
            <a:spLocks noGrp="1"/>
          </p:cNvSpPr>
          <p:nvPr>
            <p:ph type="dt" sz="half" idx="10"/>
          </p:nvPr>
        </p:nvSpPr>
        <p:spPr/>
        <p:txBody>
          <a:bodyPr/>
          <a:lstStyle/>
          <a:p>
            <a:fld id="{FB4F98B3-5F18-413E-A56A-754C429873D5}" type="datetime1">
              <a:rPr lang="en-IN" smtClean="0"/>
              <a:t>15-09-2021</a:t>
            </a:fld>
            <a:endParaRPr lang="en-IN"/>
          </a:p>
        </p:txBody>
      </p:sp>
      <p:sp>
        <p:nvSpPr>
          <p:cNvPr id="5" name="Footer Placeholder 4">
            <a:extLst>
              <a:ext uri="{FF2B5EF4-FFF2-40B4-BE49-F238E27FC236}">
                <a16:creationId xmlns:a16="http://schemas.microsoft.com/office/drawing/2014/main" id="{DB3311DD-1C40-40E9-B47A-E231B263DE4F}"/>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6037A-6358-4B67-ABA6-97BE6C71EC8E}"/>
              </a:ext>
            </a:extLst>
          </p:cNvPr>
          <p:cNvSpPr>
            <a:spLocks noGrp="1"/>
          </p:cNvSpPr>
          <p:nvPr>
            <p:ph type="dt" sz="half" idx="10"/>
          </p:nvPr>
        </p:nvSpPr>
        <p:spPr/>
        <p:txBody>
          <a:bodyPr/>
          <a:lstStyle/>
          <a:p>
            <a:fld id="{D0F0411E-830F-4881-8937-C4A89FD8F6E0}" type="datetime1">
              <a:rPr lang="en-IN" smtClean="0"/>
              <a:t>15-09-2021</a:t>
            </a:fld>
            <a:endParaRPr lang="en-IN"/>
          </a:p>
        </p:txBody>
      </p:sp>
      <p:sp>
        <p:nvSpPr>
          <p:cNvPr id="5" name="Footer Placeholder 4">
            <a:extLst>
              <a:ext uri="{FF2B5EF4-FFF2-40B4-BE49-F238E27FC236}">
                <a16:creationId xmlns:a16="http://schemas.microsoft.com/office/drawing/2014/main" id="{39188AE9-2487-40A0-BC98-75DC0443D7B6}"/>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B8322-1663-4B11-9096-E75398729362}"/>
              </a:ext>
            </a:extLst>
          </p:cNvPr>
          <p:cNvSpPr>
            <a:spLocks noGrp="1"/>
          </p:cNvSpPr>
          <p:nvPr>
            <p:ph type="dt" sz="half" idx="10"/>
          </p:nvPr>
        </p:nvSpPr>
        <p:spPr/>
        <p:txBody>
          <a:bodyPr/>
          <a:lstStyle/>
          <a:p>
            <a:fld id="{66741B08-1407-426B-8C0B-1CBD220D670F}" type="datetime1">
              <a:rPr lang="en-IN" smtClean="0"/>
              <a:t>15-09-2021</a:t>
            </a:fld>
            <a:endParaRPr lang="en-IN"/>
          </a:p>
        </p:txBody>
      </p:sp>
      <p:sp>
        <p:nvSpPr>
          <p:cNvPr id="5" name="Footer Placeholder 4">
            <a:extLst>
              <a:ext uri="{FF2B5EF4-FFF2-40B4-BE49-F238E27FC236}">
                <a16:creationId xmlns:a16="http://schemas.microsoft.com/office/drawing/2014/main" id="{014D8BDE-9244-4852-B500-2AB8F0DCD59C}"/>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12165-AAA9-4C86-84A5-B0D929014464}"/>
              </a:ext>
            </a:extLst>
          </p:cNvPr>
          <p:cNvSpPr>
            <a:spLocks noGrp="1"/>
          </p:cNvSpPr>
          <p:nvPr>
            <p:ph type="dt" sz="half" idx="10"/>
          </p:nvPr>
        </p:nvSpPr>
        <p:spPr/>
        <p:txBody>
          <a:bodyPr/>
          <a:lstStyle/>
          <a:p>
            <a:fld id="{AD399846-4A61-4A96-AEE0-2BF2E938C8E5}" type="datetime1">
              <a:rPr lang="en-IN" smtClean="0"/>
              <a:t>15-09-2021</a:t>
            </a:fld>
            <a:endParaRPr lang="en-IN"/>
          </a:p>
        </p:txBody>
      </p:sp>
      <p:sp>
        <p:nvSpPr>
          <p:cNvPr id="5" name="Footer Placeholder 4">
            <a:extLst>
              <a:ext uri="{FF2B5EF4-FFF2-40B4-BE49-F238E27FC236}">
                <a16:creationId xmlns:a16="http://schemas.microsoft.com/office/drawing/2014/main" id="{941CB5D3-5747-46A3-BABE-92E0F2426A45}"/>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16BB1E-B163-436B-8187-8864877D92CA}"/>
              </a:ext>
            </a:extLst>
          </p:cNvPr>
          <p:cNvSpPr>
            <a:spLocks noGrp="1"/>
          </p:cNvSpPr>
          <p:nvPr>
            <p:ph type="dt" sz="half" idx="10"/>
          </p:nvPr>
        </p:nvSpPr>
        <p:spPr/>
        <p:txBody>
          <a:bodyPr/>
          <a:lstStyle/>
          <a:p>
            <a:fld id="{7576D4BF-A670-481A-9EC3-92F3DD804048}" type="datetime1">
              <a:rPr lang="en-IN" smtClean="0"/>
              <a:t>15-09-2021</a:t>
            </a:fld>
            <a:endParaRPr lang="en-IN"/>
          </a:p>
        </p:txBody>
      </p:sp>
      <p:sp>
        <p:nvSpPr>
          <p:cNvPr id="5" name="Footer Placeholder 4">
            <a:extLst>
              <a:ext uri="{FF2B5EF4-FFF2-40B4-BE49-F238E27FC236}">
                <a16:creationId xmlns:a16="http://schemas.microsoft.com/office/drawing/2014/main" id="{3EEB2E47-B18A-420A-A68C-3917FC86F50D}"/>
              </a:ext>
            </a:extLst>
          </p:cNvPr>
          <p:cNvSpPr>
            <a:spLocks noGrp="1"/>
          </p:cNvSpPr>
          <p:nvPr>
            <p:ph type="ftr" sz="quarter" idx="11"/>
          </p:nvPr>
        </p:nvSpPr>
        <p:spPr/>
        <p:txBody>
          <a:body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7D1786-B3C3-4A46-B744-CB54D950AC87}"/>
              </a:ext>
            </a:extLst>
          </p:cNvPr>
          <p:cNvSpPr>
            <a:spLocks noGrp="1"/>
          </p:cNvSpPr>
          <p:nvPr>
            <p:ph type="dt" sz="half" idx="10"/>
          </p:nvPr>
        </p:nvSpPr>
        <p:spPr/>
        <p:txBody>
          <a:bodyPr/>
          <a:lstStyle/>
          <a:p>
            <a:fld id="{FE7FDB2D-6796-47AB-AF3A-13FA96A5A3D9}" type="datetime1">
              <a:rPr lang="en-IN" smtClean="0"/>
              <a:t>15-09-2021</a:t>
            </a:fld>
            <a:endParaRPr lang="en-IN"/>
          </a:p>
        </p:txBody>
      </p:sp>
      <p:sp>
        <p:nvSpPr>
          <p:cNvPr id="6" name="Footer Placeholder 5">
            <a:extLst>
              <a:ext uri="{FF2B5EF4-FFF2-40B4-BE49-F238E27FC236}">
                <a16:creationId xmlns:a16="http://schemas.microsoft.com/office/drawing/2014/main" id="{03F7D358-400E-4C9A-A0EF-F1C431FAFAB4}"/>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25CDF-414B-4752-A07F-DFDA29431177}"/>
              </a:ext>
            </a:extLst>
          </p:cNvPr>
          <p:cNvSpPr>
            <a:spLocks noGrp="1"/>
          </p:cNvSpPr>
          <p:nvPr>
            <p:ph type="dt" sz="half" idx="10"/>
          </p:nvPr>
        </p:nvSpPr>
        <p:spPr/>
        <p:txBody>
          <a:bodyPr/>
          <a:lstStyle/>
          <a:p>
            <a:fld id="{B5CA57C6-58C6-4F5E-8370-61FE3A8F5F24}" type="datetime1">
              <a:rPr lang="en-IN" smtClean="0"/>
              <a:t>15-09-2021</a:t>
            </a:fld>
            <a:endParaRPr lang="en-IN"/>
          </a:p>
        </p:txBody>
      </p:sp>
      <p:sp>
        <p:nvSpPr>
          <p:cNvPr id="8" name="Footer Placeholder 7">
            <a:extLst>
              <a:ext uri="{FF2B5EF4-FFF2-40B4-BE49-F238E27FC236}">
                <a16:creationId xmlns:a16="http://schemas.microsoft.com/office/drawing/2014/main" id="{488D9921-8FEB-421B-949A-748701D169C7}"/>
              </a:ext>
            </a:extLst>
          </p:cNvPr>
          <p:cNvSpPr>
            <a:spLocks noGrp="1"/>
          </p:cNvSpPr>
          <p:nvPr>
            <p:ph type="ftr" sz="quarter" idx="11"/>
          </p:nvPr>
        </p:nvSpPr>
        <p:spPr/>
        <p:txBody>
          <a:bodyPr/>
          <a:lstStyle/>
          <a:p>
            <a:r>
              <a:rPr lang="en-IN"/>
              <a:t>Department of Computer science and Engineering         CSB4301 - WEB TECHNOLOGY            </a:t>
            </a:r>
          </a:p>
        </p:txBody>
      </p:sp>
      <p:sp>
        <p:nvSpPr>
          <p:cNvPr id="9" name="Slide Number Placeholder 8">
            <a:extLst>
              <a:ext uri="{FF2B5EF4-FFF2-40B4-BE49-F238E27FC236}">
                <a16:creationId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8B4FDC-BEA0-41AF-B590-D21013D22A3F}"/>
              </a:ext>
            </a:extLst>
          </p:cNvPr>
          <p:cNvSpPr>
            <a:spLocks noGrp="1"/>
          </p:cNvSpPr>
          <p:nvPr>
            <p:ph type="dt" sz="half" idx="10"/>
          </p:nvPr>
        </p:nvSpPr>
        <p:spPr/>
        <p:txBody>
          <a:bodyPr/>
          <a:lstStyle/>
          <a:p>
            <a:fld id="{B88A09BD-320E-4A78-A549-37E25CBC3E8E}" type="datetime1">
              <a:rPr lang="en-IN" smtClean="0"/>
              <a:t>15-09-2021</a:t>
            </a:fld>
            <a:endParaRPr lang="en-IN"/>
          </a:p>
        </p:txBody>
      </p:sp>
      <p:sp>
        <p:nvSpPr>
          <p:cNvPr id="4" name="Footer Placeholder 3">
            <a:extLst>
              <a:ext uri="{FF2B5EF4-FFF2-40B4-BE49-F238E27FC236}">
                <a16:creationId xmlns:a16="http://schemas.microsoft.com/office/drawing/2014/main" id="{B985D7F1-FAC9-4379-B1F6-4529D5105D30}"/>
              </a:ext>
            </a:extLst>
          </p:cNvPr>
          <p:cNvSpPr>
            <a:spLocks noGrp="1"/>
          </p:cNvSpPr>
          <p:nvPr>
            <p:ph type="ftr" sz="quarter" idx="11"/>
          </p:nvPr>
        </p:nvSpPr>
        <p:spPr/>
        <p:txBody>
          <a:bodyPr/>
          <a:lstStyle/>
          <a:p>
            <a:r>
              <a:rPr lang="en-IN"/>
              <a:t>Department of Computer science and Engineering         CSB4301 - WEB TECHNOLOGY            </a:t>
            </a:r>
          </a:p>
        </p:txBody>
      </p:sp>
      <p:sp>
        <p:nvSpPr>
          <p:cNvPr id="5" name="Slide Number Placeholder 4">
            <a:extLst>
              <a:ext uri="{FF2B5EF4-FFF2-40B4-BE49-F238E27FC236}">
                <a16:creationId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9DB21-3289-48FD-89BC-F10B93C3CF30}"/>
              </a:ext>
            </a:extLst>
          </p:cNvPr>
          <p:cNvSpPr>
            <a:spLocks noGrp="1"/>
          </p:cNvSpPr>
          <p:nvPr>
            <p:ph type="dt" sz="half" idx="10"/>
          </p:nvPr>
        </p:nvSpPr>
        <p:spPr/>
        <p:txBody>
          <a:bodyPr/>
          <a:lstStyle/>
          <a:p>
            <a:fld id="{B357FF9A-AF9B-4C19-BB4E-C9C6295A0D49}" type="datetime1">
              <a:rPr lang="en-IN" smtClean="0"/>
              <a:t>15-09-2021</a:t>
            </a:fld>
            <a:endParaRPr lang="en-IN"/>
          </a:p>
        </p:txBody>
      </p:sp>
      <p:sp>
        <p:nvSpPr>
          <p:cNvPr id="3" name="Footer Placeholder 2">
            <a:extLst>
              <a:ext uri="{FF2B5EF4-FFF2-40B4-BE49-F238E27FC236}">
                <a16:creationId xmlns:a16="http://schemas.microsoft.com/office/drawing/2014/main" id="{9342A39D-334B-4CDD-98C3-49DFE9935917}"/>
              </a:ext>
            </a:extLst>
          </p:cNvPr>
          <p:cNvSpPr>
            <a:spLocks noGrp="1"/>
          </p:cNvSpPr>
          <p:nvPr>
            <p:ph type="ftr" sz="quarter" idx="11"/>
          </p:nvPr>
        </p:nvSpPr>
        <p:spPr/>
        <p:txBody>
          <a:bodyPr/>
          <a:lstStyle/>
          <a:p>
            <a:r>
              <a:rPr lang="en-IN"/>
              <a:t>Department of Computer science and Engineering         CSB4301 - WEB TECHNOLOGY            </a:t>
            </a:r>
          </a:p>
        </p:txBody>
      </p:sp>
      <p:sp>
        <p:nvSpPr>
          <p:cNvPr id="4" name="Slide Number Placeholder 3">
            <a:extLst>
              <a:ext uri="{FF2B5EF4-FFF2-40B4-BE49-F238E27FC236}">
                <a16:creationId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597D9-283C-4F97-A323-93AFDC82DD55}"/>
              </a:ext>
            </a:extLst>
          </p:cNvPr>
          <p:cNvSpPr>
            <a:spLocks noGrp="1"/>
          </p:cNvSpPr>
          <p:nvPr>
            <p:ph type="dt" sz="half" idx="10"/>
          </p:nvPr>
        </p:nvSpPr>
        <p:spPr/>
        <p:txBody>
          <a:bodyPr/>
          <a:lstStyle/>
          <a:p>
            <a:fld id="{7FA53D9B-0DC6-4C20-A916-0511904BEC1E}" type="datetime1">
              <a:rPr lang="en-IN" smtClean="0"/>
              <a:t>15-09-2021</a:t>
            </a:fld>
            <a:endParaRPr lang="en-IN"/>
          </a:p>
        </p:txBody>
      </p:sp>
      <p:sp>
        <p:nvSpPr>
          <p:cNvPr id="6" name="Footer Placeholder 5">
            <a:extLst>
              <a:ext uri="{FF2B5EF4-FFF2-40B4-BE49-F238E27FC236}">
                <a16:creationId xmlns:a16="http://schemas.microsoft.com/office/drawing/2014/main" id="{49BCFF8F-ABAD-4A1A-B7DA-5EC2C5212EFB}"/>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91855-09E6-44C8-A445-3D770DE9245A}"/>
              </a:ext>
            </a:extLst>
          </p:cNvPr>
          <p:cNvSpPr>
            <a:spLocks noGrp="1"/>
          </p:cNvSpPr>
          <p:nvPr>
            <p:ph type="dt" sz="half" idx="10"/>
          </p:nvPr>
        </p:nvSpPr>
        <p:spPr/>
        <p:txBody>
          <a:bodyPr/>
          <a:lstStyle/>
          <a:p>
            <a:fld id="{96D59FA9-C3B2-4C66-9F90-CA66B90B39EF}" type="datetime1">
              <a:rPr lang="en-IN" smtClean="0"/>
              <a:t>15-09-2021</a:t>
            </a:fld>
            <a:endParaRPr lang="en-IN"/>
          </a:p>
        </p:txBody>
      </p:sp>
      <p:sp>
        <p:nvSpPr>
          <p:cNvPr id="6" name="Footer Placeholder 5">
            <a:extLst>
              <a:ext uri="{FF2B5EF4-FFF2-40B4-BE49-F238E27FC236}">
                <a16:creationId xmlns:a16="http://schemas.microsoft.com/office/drawing/2014/main" id="{7132D0C3-A75C-406C-8F58-00A15F631BAD}"/>
              </a:ext>
            </a:extLst>
          </p:cNvPr>
          <p:cNvSpPr>
            <a:spLocks noGrp="1"/>
          </p:cNvSpPr>
          <p:nvPr>
            <p:ph type="ftr" sz="quarter" idx="11"/>
          </p:nvPr>
        </p:nvSpPr>
        <p:spPr/>
        <p:txBody>
          <a:bodyPr/>
          <a:lstStyle/>
          <a:p>
            <a:r>
              <a:rPr lang="en-IN"/>
              <a:t>Department of Computer science and Engineering         CSB4301 - WEB TECHNOLOGY            </a:t>
            </a:r>
          </a:p>
        </p:txBody>
      </p:sp>
      <p:sp>
        <p:nvSpPr>
          <p:cNvPr id="7" name="Slide Number Placeholder 6">
            <a:extLst>
              <a:ext uri="{FF2B5EF4-FFF2-40B4-BE49-F238E27FC236}">
                <a16:creationId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3F135-776F-44EF-8E22-81EB2686006E}" type="datetime1">
              <a:rPr lang="en-IN" smtClean="0"/>
              <a:t>15-09-2021</a:t>
            </a:fld>
            <a:endParaRPr lang="en-IN"/>
          </a:p>
        </p:txBody>
      </p:sp>
      <p:sp>
        <p:nvSpPr>
          <p:cNvPr id="5" name="Footer Placeholder 4">
            <a:extLst>
              <a:ext uri="{FF2B5EF4-FFF2-40B4-BE49-F238E27FC236}">
                <a16:creationId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CSB4301 - WEB TECHNOLOGY            </a:t>
            </a:r>
          </a:p>
        </p:txBody>
      </p:sp>
      <p:sp>
        <p:nvSpPr>
          <p:cNvPr id="6" name="Slide Number Placeholder 5">
            <a:extLst>
              <a:ext uri="{FF2B5EF4-FFF2-40B4-BE49-F238E27FC236}">
                <a16:creationId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77" name="Straight Connector 7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Rectangle 7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68B822C-8E13-46B2-9A39-B56617C49EE1}"/>
              </a:ext>
            </a:extLst>
          </p:cNvPr>
          <p:cNvSpPr/>
          <p:nvPr/>
        </p:nvSpPr>
        <p:spPr>
          <a:xfrm>
            <a:off x="1057080" y="4437305"/>
            <a:ext cx="10071536" cy="929750"/>
          </a:xfrm>
          <a:prstGeom prst="rect">
            <a:avLst/>
          </a:prstGeom>
        </p:spPr>
        <p:txBody>
          <a:bodyPr vert="horz" lIns="91440" tIns="45720" rIns="91440" bIns="45720" rtlCol="0" anchor="b">
            <a:noAutofit/>
          </a:bodyPr>
          <a:lstStyle/>
          <a:p>
            <a:pPr algn="ctr">
              <a:lnSpc>
                <a:spcPct val="90000"/>
              </a:lnSpc>
              <a:spcBef>
                <a:spcPct val="0"/>
              </a:spcBef>
              <a:spcAft>
                <a:spcPts val="600"/>
              </a:spcAft>
            </a:pPr>
            <a:r>
              <a:rPr lang="en-US" sz="3200" b="1" dirty="0">
                <a:latin typeface="Times New Roman" pitchFamily="18" charset="0"/>
                <a:ea typeface="+mj-ea"/>
                <a:cs typeface="Times New Roman" pitchFamily="18" charset="0"/>
              </a:rPr>
              <a:t>CSB4301 - </a:t>
            </a:r>
            <a:r>
              <a:rPr lang="en-IN" sz="3200" b="1" dirty="0">
                <a:latin typeface="Times New Roman" pitchFamily="18" charset="0"/>
                <a:cs typeface="Times New Roman" pitchFamily="18" charset="0"/>
              </a:rPr>
              <a:t>WEB TECHNOLOGY</a:t>
            </a:r>
            <a:endParaRPr lang="en-US" sz="3200" b="1" dirty="0">
              <a:latin typeface="Times New Roman" pitchFamily="18" charset="0"/>
              <a:ea typeface="+mj-ea"/>
              <a:cs typeface="Times New Roman" pitchFamily="18" charset="0"/>
            </a:endParaRPr>
          </a:p>
          <a:p>
            <a:pPr algn="ctr">
              <a:lnSpc>
                <a:spcPct val="90000"/>
              </a:lnSpc>
              <a:spcBef>
                <a:spcPct val="0"/>
              </a:spcBef>
              <a:spcAft>
                <a:spcPts val="600"/>
              </a:spcAft>
            </a:pPr>
            <a:r>
              <a:rPr lang="en-US" sz="3200" b="1" dirty="0">
                <a:latin typeface="Times New Roman" pitchFamily="18" charset="0"/>
                <a:ea typeface="+mj-ea"/>
                <a:cs typeface="Times New Roman" pitchFamily="18" charset="0"/>
              </a:rPr>
              <a:t>B.Tech – V Semester</a:t>
            </a:r>
          </a:p>
          <a:p>
            <a:pPr algn="ctr">
              <a:lnSpc>
                <a:spcPct val="90000"/>
              </a:lnSpc>
              <a:spcBef>
                <a:spcPct val="0"/>
              </a:spcBef>
              <a:spcAft>
                <a:spcPts val="600"/>
              </a:spcAft>
            </a:pPr>
            <a:r>
              <a:rPr lang="en-US" sz="3200" b="1" dirty="0">
                <a:latin typeface="Times New Roman" pitchFamily="18" charset="0"/>
                <a:ea typeface="+mj-ea"/>
                <a:cs typeface="Times New Roman" pitchFamily="18" charset="0"/>
              </a:rPr>
              <a:t>UNIT III</a:t>
            </a:r>
          </a:p>
        </p:txBody>
      </p:sp>
      <p:pic>
        <p:nvPicPr>
          <p:cNvPr id="5" name="Picture 4" descr="A drawing of a face&#10;&#10;Description automatically generated">
            <a:extLst>
              <a:ext uri="{FF2B5EF4-FFF2-40B4-BE49-F238E27FC236}">
                <a16:creationId xmlns:a16="http://schemas.microsoft.com/office/drawing/2014/main" id="{F66FE3D0-78E3-4BB5-8CF5-4D1761BC2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a16="http://schemas.microsoft.com/office/drawing/2014/main"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32500" lnSpcReduction="20000"/>
          </a:bodyPr>
          <a:lstStyle/>
          <a:p>
            <a:pPr algn="ctr">
              <a:lnSpc>
                <a:spcPct val="90000"/>
              </a:lnSpc>
              <a:spcBef>
                <a:spcPct val="0"/>
              </a:spcBef>
              <a:spcAft>
                <a:spcPts val="600"/>
              </a:spcAft>
            </a:pPr>
            <a:r>
              <a:rPr lang="en-US" sz="4400" b="1" dirty="0">
                <a:latin typeface="+mj-lt"/>
                <a:ea typeface="+mj-ea"/>
                <a:cs typeface="+mj-cs"/>
              </a:rPr>
              <a:t>Dr. Muthukumaran M</a:t>
            </a:r>
          </a:p>
          <a:p>
            <a:pPr algn="ctr">
              <a:lnSpc>
                <a:spcPct val="90000"/>
              </a:lnSpc>
              <a:spcBef>
                <a:spcPct val="0"/>
              </a:spcBef>
              <a:spcAft>
                <a:spcPts val="600"/>
              </a:spcAft>
            </a:pPr>
            <a:r>
              <a:rPr lang="en-US" sz="4400" b="1" dirty="0">
                <a:latin typeface="+mj-lt"/>
                <a:ea typeface="+mj-ea"/>
                <a:cs typeface="+mj-cs"/>
              </a:rPr>
              <a:t>Associate Professor</a:t>
            </a:r>
          </a:p>
          <a:p>
            <a:pPr algn="ctr">
              <a:lnSpc>
                <a:spcPct val="90000"/>
              </a:lnSpc>
              <a:spcBef>
                <a:spcPct val="0"/>
              </a:spcBef>
              <a:spcAft>
                <a:spcPts val="600"/>
              </a:spcAft>
            </a:pPr>
            <a:r>
              <a:rPr lang="en-US" sz="4400" b="1" dirty="0">
                <a:latin typeface="+mj-lt"/>
                <a:ea typeface="+mj-ea"/>
                <a:cs typeface="+mj-cs"/>
              </a:rPr>
              <a:t>School of Computing Sciences, </a:t>
            </a:r>
          </a:p>
          <a:p>
            <a:pPr algn="ctr">
              <a:lnSpc>
                <a:spcPct val="90000"/>
              </a:lnSpc>
              <a:spcBef>
                <a:spcPct val="0"/>
              </a:spcBef>
              <a:spcAft>
                <a:spcPts val="600"/>
              </a:spcAft>
            </a:pPr>
            <a:r>
              <a:rPr lang="en-US" sz="4400" b="1" dirty="0">
                <a:latin typeface="+mj-lt"/>
                <a:ea typeface="+mj-ea"/>
                <a:cs typeface="+mj-cs"/>
              </a:rPr>
              <a:t>Department of Computer Science and Engineering</a:t>
            </a:r>
          </a:p>
        </p:txBody>
      </p:sp>
    </p:spTree>
    <p:extLst>
      <p:ext uri="{BB962C8B-B14F-4D97-AF65-F5344CB8AC3E}">
        <p14:creationId xmlns:p14="http://schemas.microsoft.com/office/powerpoint/2010/main" val="343388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10</a:t>
            </a:fld>
            <a:endParaRPr lang="en-IN" dirty="0"/>
          </a:p>
        </p:txBody>
      </p:sp>
      <p:sp>
        <p:nvSpPr>
          <p:cNvPr id="13" name="TextBox 12">
            <a:extLst>
              <a:ext uri="{FF2B5EF4-FFF2-40B4-BE49-F238E27FC236}">
                <a16:creationId xmlns:a16="http://schemas.microsoft.com/office/drawing/2014/main" id="{BFBCB7B2-BD4F-479A-9DFB-2E52C41BD2A0}"/>
              </a:ext>
            </a:extLst>
          </p:cNvPr>
          <p:cNvSpPr txBox="1"/>
          <p:nvPr/>
        </p:nvSpPr>
        <p:spPr>
          <a:xfrm>
            <a:off x="327349" y="343795"/>
            <a:ext cx="609600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Use the color property in the render() function:</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82C3CFB-D0A9-4F8E-AAE1-C04487FFBACE}"/>
              </a:ext>
            </a:extLst>
          </p:cNvPr>
          <p:cNvSpPr txBox="1"/>
          <p:nvPr/>
        </p:nvSpPr>
        <p:spPr>
          <a:xfrm>
            <a:off x="3048000" y="1372403"/>
            <a:ext cx="6096000" cy="3970318"/>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endParaRPr lang="en-IN" dirty="0"/>
          </a:p>
          <a:p>
            <a:r>
              <a:rPr lang="en-IN" dirty="0"/>
              <a:t>class Car extends </a:t>
            </a:r>
            <a:r>
              <a:rPr lang="en-IN" dirty="0" err="1"/>
              <a:t>React.Component</a:t>
            </a:r>
            <a:r>
              <a:rPr lang="en-IN" dirty="0"/>
              <a:t> {</a:t>
            </a:r>
          </a:p>
          <a:p>
            <a:r>
              <a:rPr lang="en-IN" dirty="0"/>
              <a:t>  constructor() {</a:t>
            </a:r>
          </a:p>
          <a:p>
            <a:r>
              <a:rPr lang="en-IN" dirty="0"/>
              <a:t>    super();</a:t>
            </a:r>
          </a:p>
          <a:p>
            <a:r>
              <a:rPr lang="en-IN" dirty="0"/>
              <a:t>    </a:t>
            </a:r>
            <a:r>
              <a:rPr lang="en-IN" dirty="0" err="1"/>
              <a:t>this.state</a:t>
            </a:r>
            <a:r>
              <a:rPr lang="en-IN" dirty="0"/>
              <a:t> = {</a:t>
            </a:r>
            <a:r>
              <a:rPr lang="en-IN" dirty="0" err="1"/>
              <a:t>color</a:t>
            </a:r>
            <a:r>
              <a:rPr lang="en-IN" dirty="0"/>
              <a:t>: "red"};</a:t>
            </a:r>
          </a:p>
          <a:p>
            <a:r>
              <a:rPr lang="en-IN" dirty="0"/>
              <a:t>  }</a:t>
            </a:r>
          </a:p>
          <a:p>
            <a:r>
              <a:rPr lang="en-IN" dirty="0"/>
              <a:t>  render() {</a:t>
            </a:r>
          </a:p>
          <a:p>
            <a:r>
              <a:rPr lang="en-IN" dirty="0"/>
              <a:t>    return &lt;h2&gt;I am a {</a:t>
            </a:r>
            <a:r>
              <a:rPr lang="en-IN" dirty="0" err="1"/>
              <a:t>this.state.color</a:t>
            </a:r>
            <a:r>
              <a:rPr lang="en-IN" dirty="0"/>
              <a:t>} Car!&lt;/h2&gt;;</a:t>
            </a:r>
          </a:p>
          <a:p>
            <a:r>
              <a:rPr lang="en-IN" dirty="0"/>
              <a:t>  }</a:t>
            </a:r>
          </a:p>
          <a:p>
            <a:r>
              <a:rPr lang="en-IN" dirty="0"/>
              <a:t>}</a:t>
            </a:r>
          </a:p>
          <a:p>
            <a:endParaRPr lang="en-IN" dirty="0"/>
          </a:p>
          <a:p>
            <a:r>
              <a:rPr lang="en-IN" dirty="0" err="1"/>
              <a:t>ReactDOM.render</a:t>
            </a:r>
            <a:r>
              <a:rPr lang="en-IN" dirty="0"/>
              <a:t>(&lt;Car /&gt;, </a:t>
            </a:r>
            <a:r>
              <a:rPr lang="en-IN" dirty="0" err="1"/>
              <a:t>document.getElementById</a:t>
            </a:r>
            <a:r>
              <a:rPr lang="en-IN" dirty="0"/>
              <a:t>('root'));</a:t>
            </a:r>
          </a:p>
        </p:txBody>
      </p:sp>
    </p:spTree>
    <p:extLst>
      <p:ext uri="{BB962C8B-B14F-4D97-AF65-F5344CB8AC3E}">
        <p14:creationId xmlns:p14="http://schemas.microsoft.com/office/powerpoint/2010/main" val="103617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11</a:t>
            </a:fld>
            <a:endParaRPr lang="en-IN" dirty="0"/>
          </a:p>
        </p:txBody>
      </p:sp>
      <p:sp>
        <p:nvSpPr>
          <p:cNvPr id="13" name="TextBox 12">
            <a:extLst>
              <a:ext uri="{FF2B5EF4-FFF2-40B4-BE49-F238E27FC236}">
                <a16:creationId xmlns:a16="http://schemas.microsoft.com/office/drawing/2014/main" id="{6C5C7B1B-3211-4061-AC24-414DA8D1B8C1}"/>
              </a:ext>
            </a:extLst>
          </p:cNvPr>
          <p:cNvSpPr txBox="1"/>
          <p:nvPr/>
        </p:nvSpPr>
        <p:spPr>
          <a:xfrm>
            <a:off x="4914900" y="2668220"/>
            <a:ext cx="1838325" cy="461665"/>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Props</a:t>
            </a:r>
          </a:p>
        </p:txBody>
      </p:sp>
    </p:spTree>
    <p:extLst>
      <p:ext uri="{BB962C8B-B14F-4D97-AF65-F5344CB8AC3E}">
        <p14:creationId xmlns:p14="http://schemas.microsoft.com/office/powerpoint/2010/main" val="2372747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12</a:t>
            </a:fld>
            <a:endParaRPr lang="en-IN" dirty="0"/>
          </a:p>
        </p:txBody>
      </p:sp>
      <p:sp>
        <p:nvSpPr>
          <p:cNvPr id="13" name="TextBox 12">
            <a:extLst>
              <a:ext uri="{FF2B5EF4-FFF2-40B4-BE49-F238E27FC236}">
                <a16:creationId xmlns:a16="http://schemas.microsoft.com/office/drawing/2014/main" id="{8523C162-1BF1-4DCE-96A8-89763D9E2FD7}"/>
              </a:ext>
            </a:extLst>
          </p:cNvPr>
          <p:cNvSpPr txBox="1"/>
          <p:nvPr/>
        </p:nvSpPr>
        <p:spPr>
          <a:xfrm>
            <a:off x="307974" y="457201"/>
            <a:ext cx="11236325"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Another way of handling component properties is by using props.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Props are like function arguments, and you send them into the component as attributes.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You will learn more about props in the next chapter.</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854B341-624E-4F80-8AD6-CBCAC268F0F4}"/>
              </a:ext>
            </a:extLst>
          </p:cNvPr>
          <p:cNvSpPr txBox="1"/>
          <p:nvPr/>
        </p:nvSpPr>
        <p:spPr>
          <a:xfrm>
            <a:off x="2411484" y="2832176"/>
            <a:ext cx="8147142" cy="2862322"/>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endParaRPr lang="en-IN" dirty="0"/>
          </a:p>
          <a:p>
            <a:r>
              <a:rPr lang="en-IN" dirty="0"/>
              <a:t>class Car extends </a:t>
            </a:r>
            <a:r>
              <a:rPr lang="en-IN" dirty="0" err="1"/>
              <a:t>React.Component</a:t>
            </a:r>
            <a:r>
              <a:rPr lang="en-IN" dirty="0"/>
              <a:t> {</a:t>
            </a:r>
          </a:p>
          <a:p>
            <a:r>
              <a:rPr lang="en-IN" dirty="0"/>
              <a:t>  render() {</a:t>
            </a:r>
          </a:p>
          <a:p>
            <a:r>
              <a:rPr lang="en-IN" dirty="0"/>
              <a:t>    return &lt;h2&gt;I am a {</a:t>
            </a:r>
            <a:r>
              <a:rPr lang="en-IN" dirty="0" err="1"/>
              <a:t>this.props.color</a:t>
            </a:r>
            <a:r>
              <a:rPr lang="en-IN" dirty="0"/>
              <a:t>} Car!&lt;/h2&gt;;</a:t>
            </a:r>
          </a:p>
          <a:p>
            <a:r>
              <a:rPr lang="en-IN" dirty="0"/>
              <a:t>  }</a:t>
            </a:r>
          </a:p>
          <a:p>
            <a:r>
              <a:rPr lang="en-IN" dirty="0"/>
              <a:t>}</a:t>
            </a:r>
          </a:p>
          <a:p>
            <a:endParaRPr lang="en-IN" dirty="0"/>
          </a:p>
          <a:p>
            <a:r>
              <a:rPr lang="en-IN" dirty="0" err="1"/>
              <a:t>ReactDOM.render</a:t>
            </a:r>
            <a:r>
              <a:rPr lang="en-IN" dirty="0"/>
              <a:t>(&lt;Car </a:t>
            </a:r>
            <a:r>
              <a:rPr lang="en-IN" dirty="0" err="1"/>
              <a:t>color</a:t>
            </a:r>
            <a:r>
              <a:rPr lang="en-IN" dirty="0"/>
              <a:t>="red"/&gt;, </a:t>
            </a:r>
            <a:r>
              <a:rPr lang="en-IN" dirty="0" err="1"/>
              <a:t>document.getElementById</a:t>
            </a:r>
            <a:r>
              <a:rPr lang="en-IN" dirty="0"/>
              <a:t>('root'));</a:t>
            </a:r>
          </a:p>
        </p:txBody>
      </p:sp>
    </p:spTree>
    <p:extLst>
      <p:ext uri="{BB962C8B-B14F-4D97-AF65-F5344CB8AC3E}">
        <p14:creationId xmlns:p14="http://schemas.microsoft.com/office/powerpoint/2010/main" val="3995320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13</a:t>
            </a:fld>
            <a:endParaRPr lang="en-IN" dirty="0"/>
          </a:p>
        </p:txBody>
      </p:sp>
      <p:sp>
        <p:nvSpPr>
          <p:cNvPr id="13" name="TextBox 12">
            <a:extLst>
              <a:ext uri="{FF2B5EF4-FFF2-40B4-BE49-F238E27FC236}">
                <a16:creationId xmlns:a16="http://schemas.microsoft.com/office/drawing/2014/main" id="{407F8FBD-7484-4BA1-A4C7-912D008696D8}"/>
              </a:ext>
            </a:extLst>
          </p:cNvPr>
          <p:cNvSpPr txBox="1"/>
          <p:nvPr/>
        </p:nvSpPr>
        <p:spPr>
          <a:xfrm>
            <a:off x="155574" y="238923"/>
            <a:ext cx="11122025"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Components in Components</a:t>
            </a:r>
          </a:p>
          <a:p>
            <a:r>
              <a:rPr lang="en-US" sz="2400" dirty="0">
                <a:latin typeface="Times New Roman" panose="02020603050405020304" pitchFamily="18" charset="0"/>
                <a:cs typeface="Times New Roman" panose="02020603050405020304" pitchFamily="18" charset="0"/>
              </a:rPr>
              <a:t>We can refer to components inside other components:</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37534EE-AAED-449E-8496-247AB05EB41D}"/>
              </a:ext>
            </a:extLst>
          </p:cNvPr>
          <p:cNvSpPr txBox="1"/>
          <p:nvPr/>
        </p:nvSpPr>
        <p:spPr>
          <a:xfrm>
            <a:off x="1906587" y="1069920"/>
            <a:ext cx="8378825" cy="5355312"/>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endParaRPr lang="en-IN" dirty="0"/>
          </a:p>
          <a:p>
            <a:r>
              <a:rPr lang="en-IN" dirty="0"/>
              <a:t>class Car extends </a:t>
            </a:r>
            <a:r>
              <a:rPr lang="en-IN" dirty="0" err="1"/>
              <a:t>React.Component</a:t>
            </a:r>
            <a:r>
              <a:rPr lang="en-IN" dirty="0"/>
              <a:t> {</a:t>
            </a:r>
          </a:p>
          <a:p>
            <a:r>
              <a:rPr lang="en-IN" dirty="0"/>
              <a:t>  render() {</a:t>
            </a:r>
          </a:p>
          <a:p>
            <a:r>
              <a:rPr lang="en-IN" dirty="0"/>
              <a:t>    return &lt;h2&gt;I am a Car!&lt;/h2&gt;;</a:t>
            </a:r>
          </a:p>
          <a:p>
            <a:r>
              <a:rPr lang="en-IN" dirty="0"/>
              <a:t>  }</a:t>
            </a:r>
          </a:p>
          <a:p>
            <a:r>
              <a:rPr lang="en-IN" dirty="0"/>
              <a:t>}</a:t>
            </a:r>
          </a:p>
          <a:p>
            <a:r>
              <a:rPr lang="en-IN" dirty="0"/>
              <a:t>class Garage extends </a:t>
            </a:r>
            <a:r>
              <a:rPr lang="en-IN" dirty="0" err="1"/>
              <a:t>React.Component</a:t>
            </a:r>
            <a:r>
              <a:rPr lang="en-IN" dirty="0"/>
              <a:t> {</a:t>
            </a:r>
          </a:p>
          <a:p>
            <a:r>
              <a:rPr lang="en-IN" dirty="0"/>
              <a:t>  render() {</a:t>
            </a:r>
          </a:p>
          <a:p>
            <a:r>
              <a:rPr lang="en-IN" dirty="0"/>
              <a:t>    return (</a:t>
            </a:r>
          </a:p>
          <a:p>
            <a:r>
              <a:rPr lang="en-IN" dirty="0"/>
              <a:t>      &lt;div&gt;</a:t>
            </a:r>
          </a:p>
          <a:p>
            <a:r>
              <a:rPr lang="en-IN" dirty="0"/>
              <a:t>      &lt;h1&gt;Who lives in my Garage?&lt;/h1&gt;</a:t>
            </a:r>
          </a:p>
          <a:p>
            <a:r>
              <a:rPr lang="en-IN" dirty="0"/>
              <a:t>      &lt;Car /&gt;</a:t>
            </a:r>
          </a:p>
          <a:p>
            <a:r>
              <a:rPr lang="en-IN" dirty="0"/>
              <a:t>      &lt;/div&gt;</a:t>
            </a:r>
          </a:p>
          <a:p>
            <a:r>
              <a:rPr lang="en-IN" dirty="0"/>
              <a:t>    );</a:t>
            </a:r>
          </a:p>
          <a:p>
            <a:r>
              <a:rPr lang="en-IN" dirty="0"/>
              <a:t>  }</a:t>
            </a:r>
          </a:p>
          <a:p>
            <a:r>
              <a:rPr lang="en-IN" dirty="0"/>
              <a:t>}</a:t>
            </a:r>
          </a:p>
          <a:p>
            <a:r>
              <a:rPr lang="en-IN" dirty="0" err="1"/>
              <a:t>ReactDOM.render</a:t>
            </a:r>
            <a:r>
              <a:rPr lang="en-IN" dirty="0"/>
              <a:t>(&lt;Garage /&gt;, </a:t>
            </a:r>
            <a:r>
              <a:rPr lang="en-IN" dirty="0" err="1"/>
              <a:t>document.getElementById</a:t>
            </a:r>
            <a:r>
              <a:rPr lang="en-IN" dirty="0"/>
              <a:t>('root'));</a:t>
            </a:r>
          </a:p>
        </p:txBody>
      </p:sp>
    </p:spTree>
    <p:extLst>
      <p:ext uri="{BB962C8B-B14F-4D97-AF65-F5344CB8AC3E}">
        <p14:creationId xmlns:p14="http://schemas.microsoft.com/office/powerpoint/2010/main" val="2639591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14</a:t>
            </a:fld>
            <a:endParaRPr lang="en-IN" dirty="0"/>
          </a:p>
        </p:txBody>
      </p:sp>
      <p:sp>
        <p:nvSpPr>
          <p:cNvPr id="13" name="TextBox 12">
            <a:extLst>
              <a:ext uri="{FF2B5EF4-FFF2-40B4-BE49-F238E27FC236}">
                <a16:creationId xmlns:a16="http://schemas.microsoft.com/office/drawing/2014/main" id="{96C57E44-A0D5-4EE5-881A-2AB96F8E007D}"/>
              </a:ext>
            </a:extLst>
          </p:cNvPr>
          <p:cNvSpPr txBox="1"/>
          <p:nvPr/>
        </p:nvSpPr>
        <p:spPr>
          <a:xfrm>
            <a:off x="327349" y="494765"/>
            <a:ext cx="11226476" cy="4457952"/>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Components in Files</a:t>
            </a:r>
          </a:p>
          <a:p>
            <a:pPr algn="just">
              <a:lnSpc>
                <a:spcPct val="150000"/>
              </a:lnSpc>
            </a:pPr>
            <a:r>
              <a:rPr lang="en-US" sz="2400" dirty="0">
                <a:latin typeface="Times New Roman" panose="02020603050405020304" pitchFamily="18" charset="0"/>
                <a:cs typeface="Times New Roman" panose="02020603050405020304" pitchFamily="18" charset="0"/>
              </a:rPr>
              <a:t>React is all about re-using code, and it can be smart to insert some of your components in separate files.</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To do that, create a new file with a .</a:t>
            </a:r>
            <a:r>
              <a:rPr lang="en-US" sz="2400" dirty="0" err="1">
                <a:latin typeface="Times New Roman" panose="02020603050405020304" pitchFamily="18" charset="0"/>
                <a:cs typeface="Times New Roman" panose="02020603050405020304" pitchFamily="18" charset="0"/>
              </a:rPr>
              <a:t>js</a:t>
            </a:r>
            <a:r>
              <a:rPr lang="en-US" sz="2400" dirty="0">
                <a:latin typeface="Times New Roman" panose="02020603050405020304" pitchFamily="18" charset="0"/>
                <a:cs typeface="Times New Roman" panose="02020603050405020304" pitchFamily="18" charset="0"/>
              </a:rPr>
              <a:t> file extension and put the code inside it:</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Note that the file must start by importing React (as before), and it has to end with the statement export default Car;.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443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15</a:t>
            </a:fld>
            <a:endParaRPr lang="en-IN" dirty="0"/>
          </a:p>
        </p:txBody>
      </p:sp>
      <p:sp>
        <p:nvSpPr>
          <p:cNvPr id="13" name="TextBox 12">
            <a:extLst>
              <a:ext uri="{FF2B5EF4-FFF2-40B4-BE49-F238E27FC236}">
                <a16:creationId xmlns:a16="http://schemas.microsoft.com/office/drawing/2014/main" id="{0EC6DD07-1F00-453E-870E-334E71DB76F2}"/>
              </a:ext>
            </a:extLst>
          </p:cNvPr>
          <p:cNvSpPr txBox="1"/>
          <p:nvPr/>
        </p:nvSpPr>
        <p:spPr>
          <a:xfrm>
            <a:off x="191275" y="1057974"/>
            <a:ext cx="5209400" cy="4247317"/>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endParaRPr lang="en-IN" dirty="0"/>
          </a:p>
          <a:p>
            <a:r>
              <a:rPr lang="en-IN" dirty="0"/>
              <a:t>class Car extends </a:t>
            </a:r>
            <a:r>
              <a:rPr lang="en-IN" dirty="0" err="1"/>
              <a:t>React.Component</a:t>
            </a:r>
            <a:r>
              <a:rPr lang="en-IN" dirty="0"/>
              <a:t> {</a:t>
            </a:r>
          </a:p>
          <a:p>
            <a:r>
              <a:rPr lang="en-IN" dirty="0"/>
              <a:t>  render() {</a:t>
            </a:r>
          </a:p>
          <a:p>
            <a:r>
              <a:rPr lang="en-IN" dirty="0"/>
              <a:t>    return &lt;h2&gt;Hi, I am a Car!&lt;/h2&gt;;</a:t>
            </a:r>
          </a:p>
          <a:p>
            <a:r>
              <a:rPr lang="en-IN" dirty="0"/>
              <a:t>  }</a:t>
            </a:r>
          </a:p>
          <a:p>
            <a:r>
              <a:rPr lang="en-IN" dirty="0"/>
              <a:t>}</a:t>
            </a:r>
          </a:p>
          <a:p>
            <a:endParaRPr lang="en-IN" dirty="0"/>
          </a:p>
          <a:p>
            <a:r>
              <a:rPr lang="en-IN" dirty="0"/>
              <a:t>export default Car;</a:t>
            </a:r>
          </a:p>
          <a:p>
            <a:endParaRPr lang="en-IN" dirty="0"/>
          </a:p>
          <a:p>
            <a:r>
              <a:rPr lang="en-IN" dirty="0"/>
              <a:t>/*</a:t>
            </a:r>
          </a:p>
          <a:p>
            <a:r>
              <a:rPr lang="en-IN" dirty="0"/>
              <a:t>Notice that you now have three files in your project:</a:t>
            </a:r>
          </a:p>
          <a:p>
            <a:r>
              <a:rPr lang="en-IN" dirty="0"/>
              <a:t>"App.js", "index.js", and "index.html".</a:t>
            </a:r>
          </a:p>
          <a:p>
            <a:r>
              <a:rPr lang="en-IN" dirty="0"/>
              <a:t>*/</a:t>
            </a:r>
          </a:p>
        </p:txBody>
      </p:sp>
      <p:sp>
        <p:nvSpPr>
          <p:cNvPr id="15" name="TextBox 14">
            <a:extLst>
              <a:ext uri="{FF2B5EF4-FFF2-40B4-BE49-F238E27FC236}">
                <a16:creationId xmlns:a16="http://schemas.microsoft.com/office/drawing/2014/main" id="{5BE2CDBF-0ABA-4BDD-901C-B89DA502DF1F}"/>
              </a:ext>
            </a:extLst>
          </p:cNvPr>
          <p:cNvSpPr txBox="1"/>
          <p:nvPr/>
        </p:nvSpPr>
        <p:spPr>
          <a:xfrm>
            <a:off x="5591950" y="962183"/>
            <a:ext cx="6096000" cy="1477328"/>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r>
              <a:rPr lang="en-IN" dirty="0"/>
              <a:t>import Car from './App.js';</a:t>
            </a:r>
          </a:p>
          <a:p>
            <a:endParaRPr lang="en-IN" dirty="0"/>
          </a:p>
          <a:p>
            <a:r>
              <a:rPr lang="en-IN" dirty="0" err="1"/>
              <a:t>ReactDOM.render</a:t>
            </a:r>
            <a:r>
              <a:rPr lang="en-IN" dirty="0"/>
              <a:t>(&lt;Car /&gt;, </a:t>
            </a:r>
            <a:r>
              <a:rPr lang="en-IN" dirty="0" err="1"/>
              <a:t>document.getElementById</a:t>
            </a:r>
            <a:r>
              <a:rPr lang="en-IN" dirty="0"/>
              <a:t>('root'));</a:t>
            </a:r>
          </a:p>
        </p:txBody>
      </p:sp>
      <p:sp>
        <p:nvSpPr>
          <p:cNvPr id="8" name="TextBox 7">
            <a:extLst>
              <a:ext uri="{FF2B5EF4-FFF2-40B4-BE49-F238E27FC236}">
                <a16:creationId xmlns:a16="http://schemas.microsoft.com/office/drawing/2014/main" id="{D5CCFAED-51CA-4CF5-8157-DDA83A7323A0}"/>
              </a:ext>
            </a:extLst>
          </p:cNvPr>
          <p:cNvSpPr txBox="1"/>
          <p:nvPr/>
        </p:nvSpPr>
        <p:spPr>
          <a:xfrm>
            <a:off x="1014060" y="476250"/>
            <a:ext cx="1273032" cy="369332"/>
          </a:xfrm>
          <a:prstGeom prst="rect">
            <a:avLst/>
          </a:prstGeom>
          <a:noFill/>
        </p:spPr>
        <p:txBody>
          <a:bodyPr wrap="square" rtlCol="0">
            <a:spAutoFit/>
          </a:bodyPr>
          <a:lstStyle/>
          <a:p>
            <a:r>
              <a:rPr lang="en-US" b="1" dirty="0"/>
              <a:t>App.js</a:t>
            </a:r>
            <a:endParaRPr lang="en-IN" b="1" dirty="0"/>
          </a:p>
        </p:txBody>
      </p:sp>
      <p:sp>
        <p:nvSpPr>
          <p:cNvPr id="18" name="TextBox 17">
            <a:extLst>
              <a:ext uri="{FF2B5EF4-FFF2-40B4-BE49-F238E27FC236}">
                <a16:creationId xmlns:a16="http://schemas.microsoft.com/office/drawing/2014/main" id="{183CF309-FD60-4556-8C62-A9EBABBB78F4}"/>
              </a:ext>
            </a:extLst>
          </p:cNvPr>
          <p:cNvSpPr txBox="1"/>
          <p:nvPr/>
        </p:nvSpPr>
        <p:spPr>
          <a:xfrm>
            <a:off x="6684753" y="502641"/>
            <a:ext cx="1273032" cy="369332"/>
          </a:xfrm>
          <a:prstGeom prst="rect">
            <a:avLst/>
          </a:prstGeom>
          <a:noFill/>
        </p:spPr>
        <p:txBody>
          <a:bodyPr wrap="square" rtlCol="0">
            <a:spAutoFit/>
          </a:bodyPr>
          <a:lstStyle/>
          <a:p>
            <a:r>
              <a:rPr lang="en-US" b="1" dirty="0"/>
              <a:t>index.js</a:t>
            </a:r>
            <a:endParaRPr lang="en-IN" b="1" dirty="0"/>
          </a:p>
        </p:txBody>
      </p:sp>
    </p:spTree>
    <p:extLst>
      <p:ext uri="{BB962C8B-B14F-4D97-AF65-F5344CB8AC3E}">
        <p14:creationId xmlns:p14="http://schemas.microsoft.com/office/powerpoint/2010/main" val="95200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16</a:t>
            </a:fld>
            <a:endParaRPr lang="en-IN" dirty="0"/>
          </a:p>
        </p:txBody>
      </p:sp>
      <p:sp>
        <p:nvSpPr>
          <p:cNvPr id="13" name="TextBox 12">
            <a:extLst>
              <a:ext uri="{FF2B5EF4-FFF2-40B4-BE49-F238E27FC236}">
                <a16:creationId xmlns:a16="http://schemas.microsoft.com/office/drawing/2014/main" id="{35961F27-AB17-405E-B9BF-CA02597CAE3F}"/>
              </a:ext>
            </a:extLst>
          </p:cNvPr>
          <p:cNvSpPr txBox="1"/>
          <p:nvPr/>
        </p:nvSpPr>
        <p:spPr>
          <a:xfrm>
            <a:off x="4533900" y="2637443"/>
            <a:ext cx="6096000" cy="523220"/>
          </a:xfrm>
          <a:prstGeom prst="rect">
            <a:avLst/>
          </a:prstGeom>
          <a:noFill/>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React Props</a:t>
            </a:r>
          </a:p>
        </p:txBody>
      </p:sp>
    </p:spTree>
    <p:extLst>
      <p:ext uri="{BB962C8B-B14F-4D97-AF65-F5344CB8AC3E}">
        <p14:creationId xmlns:p14="http://schemas.microsoft.com/office/powerpoint/2010/main" val="510405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17</a:t>
            </a:fld>
            <a:endParaRPr lang="en-IN" dirty="0"/>
          </a:p>
        </p:txBody>
      </p:sp>
      <p:sp>
        <p:nvSpPr>
          <p:cNvPr id="13" name="TextBox 12">
            <a:extLst>
              <a:ext uri="{FF2B5EF4-FFF2-40B4-BE49-F238E27FC236}">
                <a16:creationId xmlns:a16="http://schemas.microsoft.com/office/drawing/2014/main" id="{13ECDA98-749E-461D-A310-425D2DCF434A}"/>
              </a:ext>
            </a:extLst>
          </p:cNvPr>
          <p:cNvSpPr txBox="1"/>
          <p:nvPr/>
        </p:nvSpPr>
        <p:spPr>
          <a:xfrm>
            <a:off x="307974" y="383637"/>
            <a:ext cx="11523683" cy="3046988"/>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Props are arguments passed into React components.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Props are passed to components via HTML attributes.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React Props</a:t>
            </a:r>
          </a:p>
          <a:p>
            <a:r>
              <a:rPr lang="en-US" sz="2400" dirty="0">
                <a:latin typeface="Times New Roman" panose="02020603050405020304" pitchFamily="18" charset="0"/>
                <a:cs typeface="Times New Roman" panose="02020603050405020304" pitchFamily="18" charset="0"/>
              </a:rPr>
              <a:t>React Props are like function arguments in JavaScript and attributes in HTML.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send props into a component, use the same syntax as HTML attributes: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227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18</a:t>
            </a:fld>
            <a:endParaRPr lang="en-IN" dirty="0"/>
          </a:p>
        </p:txBody>
      </p:sp>
      <p:sp>
        <p:nvSpPr>
          <p:cNvPr id="13" name="TextBox 12">
            <a:extLst>
              <a:ext uri="{FF2B5EF4-FFF2-40B4-BE49-F238E27FC236}">
                <a16:creationId xmlns:a16="http://schemas.microsoft.com/office/drawing/2014/main" id="{F3E408C7-B7B6-473B-BB95-436B87F6B66A}"/>
              </a:ext>
            </a:extLst>
          </p:cNvPr>
          <p:cNvSpPr txBox="1"/>
          <p:nvPr/>
        </p:nvSpPr>
        <p:spPr>
          <a:xfrm>
            <a:off x="191275" y="361149"/>
            <a:ext cx="609600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Add a "brand" attribute to the Car element: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const </a:t>
            </a:r>
            <a:r>
              <a:rPr lang="en-US" sz="2400" dirty="0" err="1">
                <a:latin typeface="Times New Roman" panose="02020603050405020304" pitchFamily="18" charset="0"/>
                <a:cs typeface="Times New Roman" panose="02020603050405020304" pitchFamily="18" charset="0"/>
              </a:rPr>
              <a:t>myelement</a:t>
            </a:r>
            <a:r>
              <a:rPr lang="en-US" sz="2400" dirty="0">
                <a:latin typeface="Times New Roman" panose="02020603050405020304" pitchFamily="18" charset="0"/>
                <a:cs typeface="Times New Roman" panose="02020603050405020304" pitchFamily="18" charset="0"/>
              </a:rPr>
              <a:t> = &lt;Car brand="Ford" /&gt;;</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9656A9E-32E2-47D8-8187-C63BEE378C6F}"/>
              </a:ext>
            </a:extLst>
          </p:cNvPr>
          <p:cNvSpPr txBox="1"/>
          <p:nvPr/>
        </p:nvSpPr>
        <p:spPr>
          <a:xfrm>
            <a:off x="191275" y="1976737"/>
            <a:ext cx="960995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component receives the argument as a props object:</a:t>
            </a:r>
            <a:endParaRPr lang="en-IN" sz="2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3B55AE42-9C06-44E4-92E6-E23BD58285F6}"/>
              </a:ext>
            </a:extLst>
          </p:cNvPr>
          <p:cNvSpPr txBox="1"/>
          <p:nvPr/>
        </p:nvSpPr>
        <p:spPr>
          <a:xfrm>
            <a:off x="1514475" y="2659574"/>
            <a:ext cx="6096000" cy="3693319"/>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endParaRPr lang="en-IN" dirty="0"/>
          </a:p>
          <a:p>
            <a:r>
              <a:rPr lang="en-IN" dirty="0"/>
              <a:t>class Car extends </a:t>
            </a:r>
            <a:r>
              <a:rPr lang="en-IN" dirty="0" err="1"/>
              <a:t>React.Component</a:t>
            </a:r>
            <a:r>
              <a:rPr lang="en-IN" dirty="0"/>
              <a:t> {</a:t>
            </a:r>
          </a:p>
          <a:p>
            <a:r>
              <a:rPr lang="en-IN" dirty="0"/>
              <a:t>  render() {</a:t>
            </a:r>
          </a:p>
          <a:p>
            <a:r>
              <a:rPr lang="en-IN" dirty="0"/>
              <a:t>    return &lt;h2&gt;I am a {</a:t>
            </a:r>
            <a:r>
              <a:rPr lang="en-IN" dirty="0" err="1"/>
              <a:t>this.props.brand</a:t>
            </a:r>
            <a:r>
              <a:rPr lang="en-IN" dirty="0"/>
              <a:t>}!&lt;/h2&gt;</a:t>
            </a:r>
          </a:p>
          <a:p>
            <a:r>
              <a:rPr lang="en-IN" dirty="0"/>
              <a:t>  }</a:t>
            </a:r>
          </a:p>
          <a:p>
            <a:r>
              <a:rPr lang="en-IN" dirty="0"/>
              <a:t>}</a:t>
            </a:r>
          </a:p>
          <a:p>
            <a:endParaRPr lang="en-IN" dirty="0"/>
          </a:p>
          <a:p>
            <a:r>
              <a:rPr lang="en-IN" dirty="0" err="1"/>
              <a:t>const</a:t>
            </a:r>
            <a:r>
              <a:rPr lang="en-IN" dirty="0"/>
              <a:t> </a:t>
            </a:r>
            <a:r>
              <a:rPr lang="en-IN" dirty="0" err="1"/>
              <a:t>myelement</a:t>
            </a:r>
            <a:r>
              <a:rPr lang="en-IN" dirty="0"/>
              <a:t> = &lt;Car brand="Ford" /&gt;;</a:t>
            </a:r>
          </a:p>
          <a:p>
            <a:endParaRPr lang="en-IN" dirty="0"/>
          </a:p>
          <a:p>
            <a:r>
              <a:rPr lang="en-IN" dirty="0" err="1"/>
              <a:t>ReactDOM.render</a:t>
            </a:r>
            <a:r>
              <a:rPr lang="en-IN" dirty="0"/>
              <a:t>(</a:t>
            </a:r>
            <a:r>
              <a:rPr lang="en-IN" dirty="0" err="1"/>
              <a:t>myelement</a:t>
            </a:r>
            <a:r>
              <a:rPr lang="en-IN" dirty="0"/>
              <a:t>, </a:t>
            </a:r>
            <a:r>
              <a:rPr lang="en-IN" dirty="0" err="1"/>
              <a:t>document.getElementById</a:t>
            </a:r>
            <a:r>
              <a:rPr lang="en-IN" dirty="0"/>
              <a:t>('root'));</a:t>
            </a:r>
          </a:p>
        </p:txBody>
      </p:sp>
      <p:sp>
        <p:nvSpPr>
          <p:cNvPr id="9" name="TextBox 8">
            <a:extLst>
              <a:ext uri="{FF2B5EF4-FFF2-40B4-BE49-F238E27FC236}">
                <a16:creationId xmlns:a16="http://schemas.microsoft.com/office/drawing/2014/main" id="{0DAFBE96-F8AA-44B9-97E6-4AFF6DBE5486}"/>
              </a:ext>
            </a:extLst>
          </p:cNvPr>
          <p:cNvSpPr txBox="1"/>
          <p:nvPr/>
        </p:nvSpPr>
        <p:spPr>
          <a:xfrm>
            <a:off x="7971297" y="4076700"/>
            <a:ext cx="2439528" cy="369332"/>
          </a:xfrm>
          <a:prstGeom prst="rect">
            <a:avLst/>
          </a:prstGeom>
          <a:noFill/>
        </p:spPr>
        <p:txBody>
          <a:bodyPr wrap="square" rtlCol="0">
            <a:spAutoFit/>
          </a:bodyPr>
          <a:lstStyle/>
          <a:p>
            <a:r>
              <a:rPr lang="en-US" b="1" dirty="0"/>
              <a:t>Index.js</a:t>
            </a:r>
            <a:endParaRPr lang="en-IN" b="1" dirty="0"/>
          </a:p>
        </p:txBody>
      </p:sp>
    </p:spTree>
    <p:extLst>
      <p:ext uri="{BB962C8B-B14F-4D97-AF65-F5344CB8AC3E}">
        <p14:creationId xmlns:p14="http://schemas.microsoft.com/office/powerpoint/2010/main" val="1859332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19</a:t>
            </a:fld>
            <a:endParaRPr lang="en-IN" dirty="0"/>
          </a:p>
        </p:txBody>
      </p:sp>
      <p:sp>
        <p:nvSpPr>
          <p:cNvPr id="13" name="TextBox 12">
            <a:extLst>
              <a:ext uri="{FF2B5EF4-FFF2-40B4-BE49-F238E27FC236}">
                <a16:creationId xmlns:a16="http://schemas.microsoft.com/office/drawing/2014/main" id="{8F4CF7E9-B5BE-41EE-98CD-4E30603B99B8}"/>
              </a:ext>
            </a:extLst>
          </p:cNvPr>
          <p:cNvSpPr txBox="1"/>
          <p:nvPr/>
        </p:nvSpPr>
        <p:spPr>
          <a:xfrm>
            <a:off x="155575" y="208749"/>
            <a:ext cx="10045700"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Pass Data</a:t>
            </a:r>
          </a:p>
          <a:p>
            <a:r>
              <a:rPr lang="en-US" sz="2400" dirty="0">
                <a:latin typeface="Times New Roman" panose="02020603050405020304" pitchFamily="18" charset="0"/>
                <a:cs typeface="Times New Roman" panose="02020603050405020304" pitchFamily="18" charset="0"/>
              </a:rPr>
              <a:t>Props are also how you pass data from one component to another, as parameters.</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85B6D31-2487-4A30-A2C6-43C5F40FFF75}"/>
              </a:ext>
            </a:extLst>
          </p:cNvPr>
          <p:cNvSpPr txBox="1"/>
          <p:nvPr/>
        </p:nvSpPr>
        <p:spPr>
          <a:xfrm>
            <a:off x="190165" y="1240558"/>
            <a:ext cx="1001111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Send the "brand" property from the Garage component to the Car component:</a:t>
            </a:r>
            <a:endParaRPr lang="en-IN" sz="2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3CB166AA-B362-4020-92FD-65FD3849676B}"/>
              </a:ext>
            </a:extLst>
          </p:cNvPr>
          <p:cNvSpPr txBox="1"/>
          <p:nvPr/>
        </p:nvSpPr>
        <p:spPr>
          <a:xfrm>
            <a:off x="1881963" y="1730715"/>
            <a:ext cx="8203876" cy="4524315"/>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r>
              <a:rPr lang="en-IN" dirty="0"/>
              <a:t>class Car extends </a:t>
            </a:r>
            <a:r>
              <a:rPr lang="en-IN" dirty="0" err="1"/>
              <a:t>React.Component</a:t>
            </a:r>
            <a:r>
              <a:rPr lang="en-IN" dirty="0"/>
              <a:t> {</a:t>
            </a:r>
          </a:p>
          <a:p>
            <a:r>
              <a:rPr lang="en-IN" dirty="0"/>
              <a:t>  render() {</a:t>
            </a:r>
          </a:p>
          <a:p>
            <a:r>
              <a:rPr lang="en-IN" dirty="0"/>
              <a:t>    return &lt;h2&gt;I am a {</a:t>
            </a:r>
            <a:r>
              <a:rPr lang="en-IN" dirty="0" err="1"/>
              <a:t>this.props.brand</a:t>
            </a:r>
            <a:r>
              <a:rPr lang="en-IN" dirty="0"/>
              <a:t>}!&lt;/h2&gt;;</a:t>
            </a:r>
          </a:p>
          <a:p>
            <a:r>
              <a:rPr lang="en-IN" dirty="0"/>
              <a:t>  }}</a:t>
            </a:r>
          </a:p>
          <a:p>
            <a:r>
              <a:rPr lang="en-IN" dirty="0"/>
              <a:t>class Garage extends </a:t>
            </a:r>
            <a:r>
              <a:rPr lang="en-IN" dirty="0" err="1"/>
              <a:t>React.Component</a:t>
            </a:r>
            <a:r>
              <a:rPr lang="en-IN" dirty="0"/>
              <a:t> {</a:t>
            </a:r>
          </a:p>
          <a:p>
            <a:r>
              <a:rPr lang="en-IN" dirty="0"/>
              <a:t>  render() {</a:t>
            </a:r>
          </a:p>
          <a:p>
            <a:r>
              <a:rPr lang="en-IN" dirty="0"/>
              <a:t>    return (</a:t>
            </a:r>
          </a:p>
          <a:p>
            <a:r>
              <a:rPr lang="en-IN" dirty="0"/>
              <a:t>      &lt;div&gt;</a:t>
            </a:r>
          </a:p>
          <a:p>
            <a:r>
              <a:rPr lang="en-IN" dirty="0"/>
              <a:t>      &lt;h1&gt;Who lives in my Garage?&lt;/h1&gt;</a:t>
            </a:r>
          </a:p>
          <a:p>
            <a:r>
              <a:rPr lang="en-IN" dirty="0"/>
              <a:t>      &lt;Car brand="Ford" /&gt;</a:t>
            </a:r>
          </a:p>
          <a:p>
            <a:r>
              <a:rPr lang="en-IN" dirty="0"/>
              <a:t>      &lt;/div&gt;</a:t>
            </a:r>
          </a:p>
          <a:p>
            <a:r>
              <a:rPr lang="en-IN" dirty="0"/>
              <a:t>    );</a:t>
            </a:r>
          </a:p>
          <a:p>
            <a:r>
              <a:rPr lang="en-IN" dirty="0"/>
              <a:t>  }}</a:t>
            </a:r>
          </a:p>
          <a:p>
            <a:r>
              <a:rPr lang="en-IN" dirty="0" err="1"/>
              <a:t>ReactDOM.render</a:t>
            </a:r>
            <a:r>
              <a:rPr lang="en-IN" dirty="0"/>
              <a:t>(&lt;Garage /&gt;, </a:t>
            </a:r>
            <a:r>
              <a:rPr lang="en-IN" dirty="0" err="1"/>
              <a:t>document.getElementById</a:t>
            </a:r>
            <a:r>
              <a:rPr lang="en-IN" dirty="0"/>
              <a:t>('root'));</a:t>
            </a:r>
          </a:p>
        </p:txBody>
      </p:sp>
    </p:spTree>
    <p:extLst>
      <p:ext uri="{BB962C8B-B14F-4D97-AF65-F5344CB8AC3E}">
        <p14:creationId xmlns:p14="http://schemas.microsoft.com/office/powerpoint/2010/main" val="304738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a:t>
            </a:fld>
            <a:endParaRPr lang="en-IN" dirty="0"/>
          </a:p>
        </p:txBody>
      </p:sp>
      <p:sp>
        <p:nvSpPr>
          <p:cNvPr id="13" name="TextBox 12">
            <a:extLst>
              <a:ext uri="{FF2B5EF4-FFF2-40B4-BE49-F238E27FC236}">
                <a16:creationId xmlns:a16="http://schemas.microsoft.com/office/drawing/2014/main" id="{38285C91-86E6-4E2F-875F-AB5929005FBF}"/>
              </a:ext>
            </a:extLst>
          </p:cNvPr>
          <p:cNvSpPr txBox="1"/>
          <p:nvPr/>
        </p:nvSpPr>
        <p:spPr>
          <a:xfrm>
            <a:off x="2057400" y="2442708"/>
            <a:ext cx="7032768" cy="584775"/>
          </a:xfrm>
          <a:prstGeom prst="rect">
            <a:avLst/>
          </a:prstGeom>
          <a:noFill/>
        </p:spPr>
        <p:txBody>
          <a:bodyPr wrap="square">
            <a:spAutoFit/>
          </a:bodyPr>
          <a:lstStyle/>
          <a:p>
            <a:pPr algn="ctr"/>
            <a:r>
              <a:rPr lang="en-IN" sz="3200" b="1" i="0" dirty="0">
                <a:solidFill>
                  <a:srgbClr val="FF0000"/>
                </a:solidFill>
                <a:effectLst/>
                <a:latin typeface="Segoe UI" panose="020B0502040204020203" pitchFamily="34" charset="0"/>
              </a:rPr>
              <a:t>React Components</a:t>
            </a:r>
          </a:p>
        </p:txBody>
      </p:sp>
    </p:spTree>
    <p:extLst>
      <p:ext uri="{BB962C8B-B14F-4D97-AF65-F5344CB8AC3E}">
        <p14:creationId xmlns:p14="http://schemas.microsoft.com/office/powerpoint/2010/main" val="1489025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20</a:t>
            </a:fld>
            <a:endParaRPr lang="en-IN" dirty="0"/>
          </a:p>
        </p:txBody>
      </p:sp>
      <p:sp>
        <p:nvSpPr>
          <p:cNvPr id="13" name="TextBox 12">
            <a:extLst>
              <a:ext uri="{FF2B5EF4-FFF2-40B4-BE49-F238E27FC236}">
                <a16:creationId xmlns:a16="http://schemas.microsoft.com/office/drawing/2014/main" id="{B5F0735D-C11A-4077-9916-0DDD26DAE9B8}"/>
              </a:ext>
            </a:extLst>
          </p:cNvPr>
          <p:cNvSpPr txBox="1"/>
          <p:nvPr/>
        </p:nvSpPr>
        <p:spPr>
          <a:xfrm>
            <a:off x="155574" y="136525"/>
            <a:ext cx="11598275"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If you have a variable to send, and not a string as in the example above, you just put the variable name inside curly brackets:</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E56B982-A25F-440F-B74C-7CAE364D8478}"/>
              </a:ext>
            </a:extLst>
          </p:cNvPr>
          <p:cNvSpPr txBox="1"/>
          <p:nvPr/>
        </p:nvSpPr>
        <p:spPr>
          <a:xfrm>
            <a:off x="2515145" y="973629"/>
            <a:ext cx="8175769" cy="5355312"/>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r>
              <a:rPr lang="en-IN" dirty="0"/>
              <a:t>class Car extends </a:t>
            </a:r>
            <a:r>
              <a:rPr lang="en-IN" dirty="0" err="1"/>
              <a:t>React.Component</a:t>
            </a:r>
            <a:r>
              <a:rPr lang="en-IN" dirty="0"/>
              <a:t> {</a:t>
            </a:r>
          </a:p>
          <a:p>
            <a:r>
              <a:rPr lang="en-IN" dirty="0"/>
              <a:t>  render() {</a:t>
            </a:r>
          </a:p>
          <a:p>
            <a:r>
              <a:rPr lang="en-IN" dirty="0"/>
              <a:t>    return &lt;h2&gt;I am a {</a:t>
            </a:r>
            <a:r>
              <a:rPr lang="en-IN" dirty="0" err="1"/>
              <a:t>this.props.brand</a:t>
            </a:r>
            <a:r>
              <a:rPr lang="en-IN" dirty="0"/>
              <a:t>}!&lt;/h2&gt;;</a:t>
            </a:r>
          </a:p>
          <a:p>
            <a:r>
              <a:rPr lang="en-IN" dirty="0"/>
              <a:t>  }</a:t>
            </a:r>
          </a:p>
          <a:p>
            <a:r>
              <a:rPr lang="en-IN" dirty="0"/>
              <a:t>}</a:t>
            </a:r>
          </a:p>
          <a:p>
            <a:r>
              <a:rPr lang="en-IN" dirty="0"/>
              <a:t>class Garage extends </a:t>
            </a:r>
            <a:r>
              <a:rPr lang="en-IN" dirty="0" err="1"/>
              <a:t>React.Component</a:t>
            </a:r>
            <a:r>
              <a:rPr lang="en-IN" dirty="0"/>
              <a:t> {</a:t>
            </a:r>
          </a:p>
          <a:p>
            <a:r>
              <a:rPr lang="en-IN" dirty="0"/>
              <a:t>  render() {</a:t>
            </a:r>
          </a:p>
          <a:p>
            <a:r>
              <a:rPr lang="en-IN" dirty="0"/>
              <a:t>    </a:t>
            </a:r>
            <a:r>
              <a:rPr lang="en-IN" dirty="0" err="1"/>
              <a:t>const</a:t>
            </a:r>
            <a:r>
              <a:rPr lang="en-IN" dirty="0"/>
              <a:t> </a:t>
            </a:r>
            <a:r>
              <a:rPr lang="en-IN" dirty="0" err="1"/>
              <a:t>carname</a:t>
            </a:r>
            <a:r>
              <a:rPr lang="en-IN" dirty="0"/>
              <a:t> = "Ford";</a:t>
            </a:r>
          </a:p>
          <a:p>
            <a:r>
              <a:rPr lang="en-IN" dirty="0"/>
              <a:t>    return (</a:t>
            </a:r>
          </a:p>
          <a:p>
            <a:r>
              <a:rPr lang="en-IN" dirty="0"/>
              <a:t>      &lt;div&gt;</a:t>
            </a:r>
          </a:p>
          <a:p>
            <a:r>
              <a:rPr lang="en-IN" dirty="0"/>
              <a:t>      &lt;h1&gt;Who lives in my Garage?&lt;/h1&gt;</a:t>
            </a:r>
          </a:p>
          <a:p>
            <a:r>
              <a:rPr lang="en-IN" dirty="0"/>
              <a:t>      &lt;Car brand={</a:t>
            </a:r>
            <a:r>
              <a:rPr lang="en-IN" dirty="0" err="1"/>
              <a:t>carname</a:t>
            </a:r>
            <a:r>
              <a:rPr lang="en-IN" dirty="0"/>
              <a:t>} /&gt;</a:t>
            </a:r>
          </a:p>
          <a:p>
            <a:r>
              <a:rPr lang="en-IN" dirty="0"/>
              <a:t>      &lt;/div&gt;</a:t>
            </a:r>
          </a:p>
          <a:p>
            <a:r>
              <a:rPr lang="en-IN" dirty="0"/>
              <a:t>    );</a:t>
            </a:r>
          </a:p>
          <a:p>
            <a:r>
              <a:rPr lang="en-IN" dirty="0"/>
              <a:t>  }</a:t>
            </a:r>
          </a:p>
          <a:p>
            <a:r>
              <a:rPr lang="en-IN" dirty="0"/>
              <a:t>}</a:t>
            </a:r>
          </a:p>
          <a:p>
            <a:r>
              <a:rPr lang="en-IN" dirty="0" err="1"/>
              <a:t>ReactDOM.render</a:t>
            </a:r>
            <a:r>
              <a:rPr lang="en-IN" dirty="0"/>
              <a:t>(&lt;Garage /&gt;, </a:t>
            </a:r>
            <a:r>
              <a:rPr lang="en-IN" dirty="0" err="1"/>
              <a:t>document.getElementById</a:t>
            </a:r>
            <a:r>
              <a:rPr lang="en-IN" dirty="0"/>
              <a:t>('root'));</a:t>
            </a:r>
          </a:p>
        </p:txBody>
      </p:sp>
    </p:spTree>
    <p:extLst>
      <p:ext uri="{BB962C8B-B14F-4D97-AF65-F5344CB8AC3E}">
        <p14:creationId xmlns:p14="http://schemas.microsoft.com/office/powerpoint/2010/main" val="3615480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21</a:t>
            </a:fld>
            <a:endParaRPr lang="en-IN" dirty="0"/>
          </a:p>
        </p:txBody>
      </p:sp>
      <p:sp>
        <p:nvSpPr>
          <p:cNvPr id="13" name="TextBox 12">
            <a:extLst>
              <a:ext uri="{FF2B5EF4-FFF2-40B4-BE49-F238E27FC236}">
                <a16:creationId xmlns:a16="http://schemas.microsoft.com/office/drawing/2014/main" id="{3BCF5229-459C-41C6-A907-24221FBEBF8E}"/>
              </a:ext>
            </a:extLst>
          </p:cNvPr>
          <p:cNvSpPr txBox="1"/>
          <p:nvPr/>
        </p:nvSpPr>
        <p:spPr>
          <a:xfrm>
            <a:off x="460375" y="165197"/>
            <a:ext cx="9191625" cy="369332"/>
          </a:xfrm>
          <a:prstGeom prst="rect">
            <a:avLst/>
          </a:prstGeom>
          <a:noFill/>
        </p:spPr>
        <p:txBody>
          <a:bodyPr wrap="square">
            <a:spAutoFit/>
          </a:bodyPr>
          <a:lstStyle/>
          <a:p>
            <a:r>
              <a:rPr lang="en-US" dirty="0"/>
              <a:t>Create an object named "</a:t>
            </a:r>
            <a:r>
              <a:rPr lang="en-US" dirty="0" err="1"/>
              <a:t>carinfo</a:t>
            </a:r>
            <a:r>
              <a:rPr lang="en-US" dirty="0"/>
              <a:t>" and send it to the Car component:</a:t>
            </a:r>
            <a:endParaRPr lang="en-IN" dirty="0"/>
          </a:p>
        </p:txBody>
      </p:sp>
      <p:sp>
        <p:nvSpPr>
          <p:cNvPr id="15" name="TextBox 14">
            <a:extLst>
              <a:ext uri="{FF2B5EF4-FFF2-40B4-BE49-F238E27FC236}">
                <a16:creationId xmlns:a16="http://schemas.microsoft.com/office/drawing/2014/main" id="{B98DE970-C65E-42ED-8752-994438C8E777}"/>
              </a:ext>
            </a:extLst>
          </p:cNvPr>
          <p:cNvSpPr txBox="1"/>
          <p:nvPr/>
        </p:nvSpPr>
        <p:spPr>
          <a:xfrm>
            <a:off x="2031030" y="713127"/>
            <a:ext cx="8129940" cy="5355312"/>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r>
              <a:rPr lang="en-IN" dirty="0"/>
              <a:t>class Car extends </a:t>
            </a:r>
            <a:r>
              <a:rPr lang="en-IN" dirty="0" err="1"/>
              <a:t>React.Component</a:t>
            </a:r>
            <a:r>
              <a:rPr lang="en-IN" dirty="0"/>
              <a:t> {</a:t>
            </a:r>
          </a:p>
          <a:p>
            <a:r>
              <a:rPr lang="en-IN" dirty="0"/>
              <a:t>  render() {</a:t>
            </a:r>
          </a:p>
          <a:p>
            <a:r>
              <a:rPr lang="en-IN" dirty="0"/>
              <a:t>    return &lt;h2&gt;I am a {</a:t>
            </a:r>
            <a:r>
              <a:rPr lang="en-IN" dirty="0" err="1"/>
              <a:t>this.props.brand.model</a:t>
            </a:r>
            <a:r>
              <a:rPr lang="en-IN" dirty="0"/>
              <a:t>}!&lt;/h2&gt;;</a:t>
            </a:r>
          </a:p>
          <a:p>
            <a:r>
              <a:rPr lang="en-IN" dirty="0"/>
              <a:t>  }</a:t>
            </a:r>
          </a:p>
          <a:p>
            <a:r>
              <a:rPr lang="en-IN" dirty="0"/>
              <a:t>}</a:t>
            </a:r>
          </a:p>
          <a:p>
            <a:r>
              <a:rPr lang="en-IN" dirty="0"/>
              <a:t>class Garage extends </a:t>
            </a:r>
            <a:r>
              <a:rPr lang="en-IN" dirty="0" err="1"/>
              <a:t>React.Component</a:t>
            </a:r>
            <a:r>
              <a:rPr lang="en-IN" dirty="0"/>
              <a:t> {</a:t>
            </a:r>
          </a:p>
          <a:p>
            <a:r>
              <a:rPr lang="en-IN" dirty="0"/>
              <a:t>  render() {</a:t>
            </a:r>
          </a:p>
          <a:p>
            <a:r>
              <a:rPr lang="en-IN" dirty="0"/>
              <a:t>    </a:t>
            </a:r>
            <a:r>
              <a:rPr lang="en-IN" dirty="0" err="1"/>
              <a:t>const</a:t>
            </a:r>
            <a:r>
              <a:rPr lang="en-IN" dirty="0"/>
              <a:t> </a:t>
            </a:r>
            <a:r>
              <a:rPr lang="en-IN" dirty="0" err="1"/>
              <a:t>carinfo</a:t>
            </a:r>
            <a:r>
              <a:rPr lang="en-IN" dirty="0"/>
              <a:t> = {name: "Ford", model: "Mustang"};</a:t>
            </a:r>
          </a:p>
          <a:p>
            <a:r>
              <a:rPr lang="en-IN" dirty="0"/>
              <a:t>    return (</a:t>
            </a:r>
          </a:p>
          <a:p>
            <a:r>
              <a:rPr lang="en-IN" dirty="0"/>
              <a:t>      &lt;div&gt;</a:t>
            </a:r>
          </a:p>
          <a:p>
            <a:r>
              <a:rPr lang="en-IN" dirty="0"/>
              <a:t>      &lt;h1&gt;Who lives in my garage?&lt;/h1&gt;</a:t>
            </a:r>
          </a:p>
          <a:p>
            <a:r>
              <a:rPr lang="en-IN" dirty="0"/>
              <a:t>      &lt;Car brand={</a:t>
            </a:r>
            <a:r>
              <a:rPr lang="en-IN" dirty="0" err="1"/>
              <a:t>carinfo</a:t>
            </a:r>
            <a:r>
              <a:rPr lang="en-IN" dirty="0"/>
              <a:t>} /&gt;</a:t>
            </a:r>
          </a:p>
          <a:p>
            <a:r>
              <a:rPr lang="en-IN" dirty="0"/>
              <a:t>      &lt;/div&gt;</a:t>
            </a:r>
          </a:p>
          <a:p>
            <a:r>
              <a:rPr lang="en-IN" dirty="0"/>
              <a:t>    );</a:t>
            </a:r>
          </a:p>
          <a:p>
            <a:r>
              <a:rPr lang="en-IN" dirty="0"/>
              <a:t>  }</a:t>
            </a:r>
          </a:p>
          <a:p>
            <a:r>
              <a:rPr lang="en-IN" dirty="0"/>
              <a:t>}</a:t>
            </a:r>
          </a:p>
          <a:p>
            <a:r>
              <a:rPr lang="en-IN" dirty="0" err="1"/>
              <a:t>ReactDOM.render</a:t>
            </a:r>
            <a:r>
              <a:rPr lang="en-IN" dirty="0"/>
              <a:t>(&lt;Garage /&gt;, </a:t>
            </a:r>
            <a:r>
              <a:rPr lang="en-IN" dirty="0" err="1"/>
              <a:t>document.getElementById</a:t>
            </a:r>
            <a:r>
              <a:rPr lang="en-IN" dirty="0"/>
              <a:t>('root'));</a:t>
            </a:r>
          </a:p>
        </p:txBody>
      </p:sp>
    </p:spTree>
    <p:extLst>
      <p:ext uri="{BB962C8B-B14F-4D97-AF65-F5344CB8AC3E}">
        <p14:creationId xmlns:p14="http://schemas.microsoft.com/office/powerpoint/2010/main" val="402166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22</a:t>
            </a:fld>
            <a:endParaRPr lang="en-IN" dirty="0"/>
          </a:p>
        </p:txBody>
      </p:sp>
      <p:sp>
        <p:nvSpPr>
          <p:cNvPr id="13" name="TextBox 12">
            <a:extLst>
              <a:ext uri="{FF2B5EF4-FFF2-40B4-BE49-F238E27FC236}">
                <a16:creationId xmlns:a16="http://schemas.microsoft.com/office/drawing/2014/main" id="{388BD40A-54EF-4A79-ABFD-2628170B84D5}"/>
              </a:ext>
            </a:extLst>
          </p:cNvPr>
          <p:cNvSpPr txBox="1"/>
          <p:nvPr/>
        </p:nvSpPr>
        <p:spPr>
          <a:xfrm>
            <a:off x="191274" y="208749"/>
            <a:ext cx="11429225" cy="120032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Props in the Constructor</a:t>
            </a:r>
          </a:p>
          <a:p>
            <a:r>
              <a:rPr lang="en-US" sz="2400" dirty="0">
                <a:latin typeface="Times New Roman" panose="02020603050405020304" pitchFamily="18" charset="0"/>
                <a:cs typeface="Times New Roman" panose="02020603050405020304" pitchFamily="18" charset="0"/>
              </a:rPr>
              <a:t>If your component has a constructor function, the props should always be passed to the constructor and also to the </a:t>
            </a:r>
            <a:r>
              <a:rPr lang="en-US" sz="2400" dirty="0" err="1">
                <a:latin typeface="Times New Roman" panose="02020603050405020304" pitchFamily="18" charset="0"/>
                <a:cs typeface="Times New Roman" panose="02020603050405020304" pitchFamily="18" charset="0"/>
              </a:rPr>
              <a:t>React.Component</a:t>
            </a:r>
            <a:r>
              <a:rPr lang="en-US" sz="2400" dirty="0">
                <a:latin typeface="Times New Roman" panose="02020603050405020304" pitchFamily="18" charset="0"/>
                <a:cs typeface="Times New Roman" panose="02020603050405020304" pitchFamily="18" charset="0"/>
              </a:rPr>
              <a:t> via the super() method.</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DEACA5B-67DA-43B8-9A4F-FEB643BF46D7}"/>
              </a:ext>
            </a:extLst>
          </p:cNvPr>
          <p:cNvSpPr txBox="1"/>
          <p:nvPr/>
        </p:nvSpPr>
        <p:spPr>
          <a:xfrm>
            <a:off x="3048000" y="1787902"/>
            <a:ext cx="6096000" cy="3139321"/>
          </a:xfrm>
          <a:prstGeom prst="rect">
            <a:avLst/>
          </a:prstGeom>
          <a:noFill/>
        </p:spPr>
        <p:txBody>
          <a:bodyPr wrap="square">
            <a:spAutoFit/>
          </a:bodyPr>
          <a:lstStyle/>
          <a:p>
            <a:r>
              <a:rPr lang="en-IN"/>
              <a:t>class Car extends </a:t>
            </a:r>
            <a:r>
              <a:rPr lang="en-IN" dirty="0" err="1"/>
              <a:t>React.Component</a:t>
            </a:r>
            <a:r>
              <a:rPr lang="en-IN" dirty="0"/>
              <a:t> {</a:t>
            </a:r>
          </a:p>
          <a:p>
            <a:r>
              <a:rPr lang="en-IN" dirty="0"/>
              <a:t>  constructor(props) {</a:t>
            </a:r>
          </a:p>
          <a:p>
            <a:r>
              <a:rPr lang="en-IN" dirty="0"/>
              <a:t>    super(props);</a:t>
            </a:r>
          </a:p>
          <a:p>
            <a:r>
              <a:rPr lang="en-IN" dirty="0"/>
              <a:t>  }</a:t>
            </a:r>
          </a:p>
          <a:p>
            <a:r>
              <a:rPr lang="en-IN" dirty="0"/>
              <a:t>  render() {</a:t>
            </a:r>
          </a:p>
          <a:p>
            <a:r>
              <a:rPr lang="en-IN" dirty="0"/>
              <a:t>    return &lt;h2&gt;I am a {</a:t>
            </a:r>
            <a:r>
              <a:rPr lang="en-IN" dirty="0" err="1"/>
              <a:t>this.props.model</a:t>
            </a:r>
            <a:r>
              <a:rPr lang="en-IN" dirty="0"/>
              <a:t>}!&lt;/h2&gt;;</a:t>
            </a:r>
          </a:p>
          <a:p>
            <a:r>
              <a:rPr lang="en-IN" dirty="0"/>
              <a:t>  }</a:t>
            </a:r>
          </a:p>
          <a:p>
            <a:r>
              <a:rPr lang="en-IN" dirty="0"/>
              <a:t>}</a:t>
            </a:r>
          </a:p>
          <a:p>
            <a:endParaRPr lang="en-IN" dirty="0"/>
          </a:p>
          <a:p>
            <a:r>
              <a:rPr lang="en-IN" dirty="0" err="1"/>
              <a:t>ReactDOM.render</a:t>
            </a:r>
            <a:r>
              <a:rPr lang="en-IN" dirty="0"/>
              <a:t>(&lt;Car model="Mustang"/&gt;, </a:t>
            </a:r>
            <a:r>
              <a:rPr lang="en-IN" dirty="0" err="1"/>
              <a:t>document.getElementById</a:t>
            </a:r>
            <a:r>
              <a:rPr lang="en-IN" dirty="0"/>
              <a:t>('root'));</a:t>
            </a:r>
          </a:p>
        </p:txBody>
      </p:sp>
    </p:spTree>
    <p:extLst>
      <p:ext uri="{BB962C8B-B14F-4D97-AF65-F5344CB8AC3E}">
        <p14:creationId xmlns:p14="http://schemas.microsoft.com/office/powerpoint/2010/main" val="2194897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3</a:t>
            </a:fld>
            <a:endParaRPr lang="en-IN" dirty="0"/>
          </a:p>
        </p:txBody>
      </p:sp>
      <p:sp>
        <p:nvSpPr>
          <p:cNvPr id="13" name="TextBox 12">
            <a:extLst>
              <a:ext uri="{FF2B5EF4-FFF2-40B4-BE49-F238E27FC236}">
                <a16:creationId xmlns:a16="http://schemas.microsoft.com/office/drawing/2014/main" id="{3F6EABBE-3679-4586-95A5-E95E3B72AC11}"/>
              </a:ext>
            </a:extLst>
          </p:cNvPr>
          <p:cNvSpPr txBox="1"/>
          <p:nvPr/>
        </p:nvSpPr>
        <p:spPr>
          <a:xfrm>
            <a:off x="2233612" y="282576"/>
            <a:ext cx="7724775"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Components are like functions that return HTML elements.</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F9A55E4-7EBA-4DE0-B302-5F4164602A9C}"/>
              </a:ext>
            </a:extLst>
          </p:cNvPr>
          <p:cNvSpPr txBox="1"/>
          <p:nvPr/>
        </p:nvSpPr>
        <p:spPr>
          <a:xfrm>
            <a:off x="327348" y="1241971"/>
            <a:ext cx="11312201" cy="3349956"/>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React Components</a:t>
            </a:r>
          </a:p>
          <a:p>
            <a:pPr algn="just">
              <a:lnSpc>
                <a:spcPct val="150000"/>
              </a:lnSpc>
            </a:pPr>
            <a:r>
              <a:rPr lang="en-US" sz="2400" dirty="0">
                <a:latin typeface="Times New Roman" panose="02020603050405020304" pitchFamily="18" charset="0"/>
                <a:cs typeface="Times New Roman" panose="02020603050405020304" pitchFamily="18" charset="0"/>
              </a:rPr>
              <a:t>Components are independent and reusable bits of code. They serve the same purpose as JavaScript functions, but work in isolation and return HTML via a render() function.</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Components come in two types, Class components and Function components, in this lecture we will concentrate on Class components.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370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4</a:t>
            </a:fld>
            <a:endParaRPr lang="en-IN" dirty="0"/>
          </a:p>
        </p:txBody>
      </p:sp>
      <p:sp>
        <p:nvSpPr>
          <p:cNvPr id="13" name="TextBox 12">
            <a:extLst>
              <a:ext uri="{FF2B5EF4-FFF2-40B4-BE49-F238E27FC236}">
                <a16:creationId xmlns:a16="http://schemas.microsoft.com/office/drawing/2014/main" id="{25C7A66C-E314-41DE-9BE6-4608713128A3}"/>
              </a:ext>
            </a:extLst>
          </p:cNvPr>
          <p:cNvSpPr txBox="1"/>
          <p:nvPr/>
        </p:nvSpPr>
        <p:spPr>
          <a:xfrm>
            <a:off x="190164" y="416702"/>
            <a:ext cx="11641493" cy="3903954"/>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Create a Class Component</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 creating a React component, the component's name must start with an upper case letter.</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component has to include the extends </a:t>
            </a:r>
            <a:r>
              <a:rPr lang="en-US" sz="2400" dirty="0" err="1">
                <a:latin typeface="Times New Roman" panose="02020603050405020304" pitchFamily="18" charset="0"/>
                <a:cs typeface="Times New Roman" panose="02020603050405020304" pitchFamily="18" charset="0"/>
              </a:rPr>
              <a:t>React.Component</a:t>
            </a:r>
            <a:r>
              <a:rPr lang="en-US" sz="2400" dirty="0">
                <a:latin typeface="Times New Roman" panose="02020603050405020304" pitchFamily="18" charset="0"/>
                <a:cs typeface="Times New Roman" panose="02020603050405020304" pitchFamily="18" charset="0"/>
              </a:rPr>
              <a:t> statement, this statement creates an inheritance to </a:t>
            </a:r>
            <a:r>
              <a:rPr lang="en-US" sz="2400" dirty="0" err="1">
                <a:latin typeface="Times New Roman" panose="02020603050405020304" pitchFamily="18" charset="0"/>
                <a:cs typeface="Times New Roman" panose="02020603050405020304" pitchFamily="18" charset="0"/>
              </a:rPr>
              <a:t>React.Component</a:t>
            </a:r>
            <a:r>
              <a:rPr lang="en-US" sz="2400" dirty="0">
                <a:latin typeface="Times New Roman" panose="02020603050405020304" pitchFamily="18" charset="0"/>
                <a:cs typeface="Times New Roman" panose="02020603050405020304" pitchFamily="18" charset="0"/>
              </a:rPr>
              <a:t>, and gives your component access to </a:t>
            </a:r>
            <a:r>
              <a:rPr lang="en-US" sz="2400" dirty="0" err="1">
                <a:latin typeface="Times New Roman" panose="02020603050405020304" pitchFamily="18" charset="0"/>
                <a:cs typeface="Times New Roman" panose="02020603050405020304" pitchFamily="18" charset="0"/>
              </a:rPr>
              <a:t>React.Component's</a:t>
            </a:r>
            <a:r>
              <a:rPr lang="en-US" sz="2400" dirty="0">
                <a:latin typeface="Times New Roman" panose="02020603050405020304" pitchFamily="18" charset="0"/>
                <a:cs typeface="Times New Roman" panose="02020603050405020304" pitchFamily="18" charset="0"/>
              </a:rPr>
              <a:t> functions.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component also requires a render() method, this method returns HTML.</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5C1E4B85-E3B6-471E-A2D8-0344E401D9F2}"/>
              </a:ext>
            </a:extLst>
          </p:cNvPr>
          <p:cNvSpPr txBox="1"/>
          <p:nvPr/>
        </p:nvSpPr>
        <p:spPr>
          <a:xfrm>
            <a:off x="3695700" y="4409973"/>
            <a:ext cx="6096000" cy="2031325"/>
          </a:xfrm>
          <a:prstGeom prst="rect">
            <a:avLst/>
          </a:prstGeom>
          <a:noFill/>
        </p:spPr>
        <p:txBody>
          <a:bodyPr wrap="square">
            <a:spAutoFit/>
          </a:bodyPr>
          <a:lstStyle/>
          <a:p>
            <a:r>
              <a:rPr lang="en-US" dirty="0"/>
              <a:t>Create a Class component called Car</a:t>
            </a:r>
          </a:p>
          <a:p>
            <a:endParaRPr lang="en-US" dirty="0"/>
          </a:p>
          <a:p>
            <a:r>
              <a:rPr lang="en-US" dirty="0"/>
              <a:t>class Car extends </a:t>
            </a:r>
            <a:r>
              <a:rPr lang="en-US" dirty="0" err="1"/>
              <a:t>React.Component</a:t>
            </a:r>
            <a:r>
              <a:rPr lang="en-US" dirty="0"/>
              <a:t> {</a:t>
            </a:r>
          </a:p>
          <a:p>
            <a:r>
              <a:rPr lang="en-US" dirty="0"/>
              <a:t>  render() {</a:t>
            </a:r>
          </a:p>
          <a:p>
            <a:r>
              <a:rPr lang="en-US" dirty="0"/>
              <a:t>    return &lt;h2&gt;Hi, I am a Car!&lt;/h2&gt;;</a:t>
            </a:r>
          </a:p>
          <a:p>
            <a:r>
              <a:rPr lang="en-US" dirty="0"/>
              <a:t>  }</a:t>
            </a:r>
          </a:p>
          <a:p>
            <a:r>
              <a:rPr lang="en-US" dirty="0"/>
              <a:t>}</a:t>
            </a:r>
            <a:endParaRPr lang="en-IN" dirty="0"/>
          </a:p>
        </p:txBody>
      </p:sp>
    </p:spTree>
    <p:extLst>
      <p:ext uri="{BB962C8B-B14F-4D97-AF65-F5344CB8AC3E}">
        <p14:creationId xmlns:p14="http://schemas.microsoft.com/office/powerpoint/2010/main" val="2037015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5</a:t>
            </a:fld>
            <a:endParaRPr lang="en-IN" dirty="0"/>
          </a:p>
        </p:txBody>
      </p:sp>
      <p:sp>
        <p:nvSpPr>
          <p:cNvPr id="13" name="TextBox 12">
            <a:extLst>
              <a:ext uri="{FF2B5EF4-FFF2-40B4-BE49-F238E27FC236}">
                <a16:creationId xmlns:a16="http://schemas.microsoft.com/office/drawing/2014/main" id="{ADFD3DC2-9D6C-4196-90A0-2232082AB610}"/>
              </a:ext>
            </a:extLst>
          </p:cNvPr>
          <p:cNvSpPr txBox="1"/>
          <p:nvPr/>
        </p:nvSpPr>
        <p:spPr>
          <a:xfrm>
            <a:off x="307975" y="208749"/>
            <a:ext cx="1136015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Now your React application has a component called Car, which returns a &lt;h2&gt; element.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use this component in your application, use similar syntax as normal HTML: &lt;Car /&gt;</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27AD495-F81C-41D8-8A66-51888E2A0F52}"/>
              </a:ext>
            </a:extLst>
          </p:cNvPr>
          <p:cNvSpPr txBox="1"/>
          <p:nvPr/>
        </p:nvSpPr>
        <p:spPr>
          <a:xfrm>
            <a:off x="2867829" y="2632780"/>
            <a:ext cx="6096000" cy="2862322"/>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endParaRPr lang="en-IN" dirty="0"/>
          </a:p>
          <a:p>
            <a:r>
              <a:rPr lang="en-IN" dirty="0"/>
              <a:t>class Car extends </a:t>
            </a:r>
            <a:r>
              <a:rPr lang="en-IN" dirty="0" err="1"/>
              <a:t>React.Component</a:t>
            </a:r>
            <a:r>
              <a:rPr lang="en-IN" dirty="0"/>
              <a:t> {</a:t>
            </a:r>
          </a:p>
          <a:p>
            <a:r>
              <a:rPr lang="en-IN" dirty="0"/>
              <a:t>  render() {</a:t>
            </a:r>
          </a:p>
          <a:p>
            <a:r>
              <a:rPr lang="en-IN" dirty="0"/>
              <a:t>    return &lt;h2&gt;Hi, I am a Car!&lt;/h2&gt;;</a:t>
            </a:r>
          </a:p>
          <a:p>
            <a:r>
              <a:rPr lang="en-IN" dirty="0"/>
              <a:t>  }</a:t>
            </a:r>
          </a:p>
          <a:p>
            <a:r>
              <a:rPr lang="en-IN" dirty="0"/>
              <a:t>}</a:t>
            </a:r>
          </a:p>
          <a:p>
            <a:endParaRPr lang="en-IN" dirty="0"/>
          </a:p>
          <a:p>
            <a:r>
              <a:rPr lang="en-IN" dirty="0" err="1"/>
              <a:t>ReactDOM.render</a:t>
            </a:r>
            <a:r>
              <a:rPr lang="en-IN" dirty="0"/>
              <a:t>(&lt;Car /&gt;, </a:t>
            </a:r>
            <a:r>
              <a:rPr lang="en-IN" dirty="0" err="1"/>
              <a:t>document.getElementById</a:t>
            </a:r>
            <a:r>
              <a:rPr lang="en-IN" dirty="0"/>
              <a:t>('root'));</a:t>
            </a:r>
          </a:p>
        </p:txBody>
      </p:sp>
      <p:sp>
        <p:nvSpPr>
          <p:cNvPr id="8" name="TextBox 7">
            <a:extLst>
              <a:ext uri="{FF2B5EF4-FFF2-40B4-BE49-F238E27FC236}">
                <a16:creationId xmlns:a16="http://schemas.microsoft.com/office/drawing/2014/main" id="{C2666864-991F-4173-9A77-A8B873117B87}"/>
              </a:ext>
            </a:extLst>
          </p:cNvPr>
          <p:cNvSpPr txBox="1"/>
          <p:nvPr/>
        </p:nvSpPr>
        <p:spPr>
          <a:xfrm>
            <a:off x="4953000" y="1828800"/>
            <a:ext cx="1143000" cy="369332"/>
          </a:xfrm>
          <a:prstGeom prst="rect">
            <a:avLst/>
          </a:prstGeom>
          <a:noFill/>
        </p:spPr>
        <p:txBody>
          <a:bodyPr wrap="square" rtlCol="0">
            <a:spAutoFit/>
          </a:bodyPr>
          <a:lstStyle/>
          <a:p>
            <a:r>
              <a:rPr lang="en-US" dirty="0"/>
              <a:t>Index.js</a:t>
            </a:r>
            <a:endParaRPr lang="en-IN" dirty="0"/>
          </a:p>
        </p:txBody>
      </p:sp>
    </p:spTree>
    <p:extLst>
      <p:ext uri="{BB962C8B-B14F-4D97-AF65-F5344CB8AC3E}">
        <p14:creationId xmlns:p14="http://schemas.microsoft.com/office/powerpoint/2010/main" val="290011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6</a:t>
            </a:fld>
            <a:endParaRPr lang="en-IN" dirty="0"/>
          </a:p>
        </p:txBody>
      </p:sp>
      <p:sp>
        <p:nvSpPr>
          <p:cNvPr id="13" name="TextBox 12">
            <a:extLst>
              <a:ext uri="{FF2B5EF4-FFF2-40B4-BE49-F238E27FC236}">
                <a16:creationId xmlns:a16="http://schemas.microsoft.com/office/drawing/2014/main" id="{EFD958F2-DB35-462D-B8F7-D0DDCBAAA895}"/>
              </a:ext>
            </a:extLst>
          </p:cNvPr>
          <p:cNvSpPr txBox="1"/>
          <p:nvPr/>
        </p:nvSpPr>
        <p:spPr>
          <a:xfrm>
            <a:off x="155574" y="319652"/>
            <a:ext cx="11522075" cy="3349956"/>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Create a Function Component</a:t>
            </a:r>
          </a:p>
          <a:p>
            <a:pPr algn="just">
              <a:lnSpc>
                <a:spcPct val="150000"/>
              </a:lnSpc>
            </a:pPr>
            <a:r>
              <a:rPr lang="en-US" sz="2400" dirty="0">
                <a:latin typeface="Times New Roman" panose="02020603050405020304" pitchFamily="18" charset="0"/>
                <a:cs typeface="Times New Roman" panose="02020603050405020304" pitchFamily="18" charset="0"/>
              </a:rPr>
              <a:t>Here is the same example as above, but created using a Function component instead.</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A Function component also returns HTML, and behaves pretty much the same way as a Class component, but Class components have some additions, and will be preferred in this tutorial.</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6FA74FC0-C6E2-417A-AD2F-7029300B9709}"/>
              </a:ext>
            </a:extLst>
          </p:cNvPr>
          <p:cNvSpPr txBox="1"/>
          <p:nvPr/>
        </p:nvSpPr>
        <p:spPr>
          <a:xfrm>
            <a:off x="3367652" y="3989260"/>
            <a:ext cx="6096000" cy="1477328"/>
          </a:xfrm>
          <a:prstGeom prst="rect">
            <a:avLst/>
          </a:prstGeom>
          <a:noFill/>
        </p:spPr>
        <p:txBody>
          <a:bodyPr wrap="square">
            <a:spAutoFit/>
          </a:bodyPr>
          <a:lstStyle/>
          <a:p>
            <a:r>
              <a:rPr lang="en-US" dirty="0"/>
              <a:t>Create a Function component called Car</a:t>
            </a:r>
          </a:p>
          <a:p>
            <a:endParaRPr lang="en-US" dirty="0"/>
          </a:p>
          <a:p>
            <a:r>
              <a:rPr lang="en-US" dirty="0"/>
              <a:t>function Car() {</a:t>
            </a:r>
          </a:p>
          <a:p>
            <a:r>
              <a:rPr lang="en-US" dirty="0"/>
              <a:t>  return &lt;h2&gt;Hi, I am also a Car!&lt;/h2&gt;;</a:t>
            </a:r>
          </a:p>
          <a:p>
            <a:r>
              <a:rPr lang="en-US" dirty="0"/>
              <a:t>}</a:t>
            </a:r>
            <a:endParaRPr lang="en-IN" dirty="0"/>
          </a:p>
        </p:txBody>
      </p:sp>
    </p:spTree>
    <p:extLst>
      <p:ext uri="{BB962C8B-B14F-4D97-AF65-F5344CB8AC3E}">
        <p14:creationId xmlns:p14="http://schemas.microsoft.com/office/powerpoint/2010/main" val="121409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7</a:t>
            </a:fld>
            <a:endParaRPr lang="en-IN" dirty="0"/>
          </a:p>
        </p:txBody>
      </p:sp>
      <p:sp>
        <p:nvSpPr>
          <p:cNvPr id="13" name="TextBox 12">
            <a:extLst>
              <a:ext uri="{FF2B5EF4-FFF2-40B4-BE49-F238E27FC236}">
                <a16:creationId xmlns:a16="http://schemas.microsoft.com/office/drawing/2014/main" id="{7542B52D-2B43-46EA-B992-3B7F5189BD7A}"/>
              </a:ext>
            </a:extLst>
          </p:cNvPr>
          <p:cNvSpPr txBox="1"/>
          <p:nvPr/>
        </p:nvSpPr>
        <p:spPr>
          <a:xfrm>
            <a:off x="155575" y="238923"/>
            <a:ext cx="11588750"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Once again your React application has a Car component.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Refer to the Car component as normal HTML (except in React, components must start with an upper case letter):</a:t>
            </a:r>
            <a:endParaRPr lang="en-IN"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C0BA658-E731-4C9C-95AD-3F94B6B74BBE}"/>
              </a:ext>
            </a:extLst>
          </p:cNvPr>
          <p:cNvSpPr txBox="1"/>
          <p:nvPr/>
        </p:nvSpPr>
        <p:spPr>
          <a:xfrm>
            <a:off x="3048000" y="2203400"/>
            <a:ext cx="6096000" cy="2308324"/>
          </a:xfrm>
          <a:prstGeom prst="rect">
            <a:avLst/>
          </a:prstGeom>
          <a:noFill/>
        </p:spPr>
        <p:txBody>
          <a:bodyPr wrap="square">
            <a:spAutoFit/>
          </a:bodyPr>
          <a:lstStyle/>
          <a:p>
            <a:r>
              <a:rPr lang="en-IN" dirty="0"/>
              <a:t>import React from 'react';</a:t>
            </a:r>
          </a:p>
          <a:p>
            <a:r>
              <a:rPr lang="en-IN" dirty="0"/>
              <a:t>import </a:t>
            </a:r>
            <a:r>
              <a:rPr lang="en-IN" dirty="0" err="1"/>
              <a:t>ReactDOM</a:t>
            </a:r>
            <a:r>
              <a:rPr lang="en-IN" dirty="0"/>
              <a:t> from 'react-</a:t>
            </a:r>
            <a:r>
              <a:rPr lang="en-IN" dirty="0" err="1"/>
              <a:t>dom</a:t>
            </a:r>
            <a:r>
              <a:rPr lang="en-IN" dirty="0"/>
              <a:t>';</a:t>
            </a:r>
          </a:p>
          <a:p>
            <a:endParaRPr lang="en-IN" dirty="0"/>
          </a:p>
          <a:p>
            <a:r>
              <a:rPr lang="en-IN" dirty="0"/>
              <a:t>function Car() {</a:t>
            </a:r>
          </a:p>
          <a:p>
            <a:r>
              <a:rPr lang="en-IN" dirty="0"/>
              <a:t>  return &lt;h2&gt;Hi, I am also a Car!&lt;/h2&gt;;</a:t>
            </a:r>
          </a:p>
          <a:p>
            <a:r>
              <a:rPr lang="en-IN" dirty="0"/>
              <a:t>}</a:t>
            </a:r>
          </a:p>
          <a:p>
            <a:endParaRPr lang="en-IN" dirty="0"/>
          </a:p>
          <a:p>
            <a:r>
              <a:rPr lang="en-IN" dirty="0" err="1"/>
              <a:t>ReactDOM.render</a:t>
            </a:r>
            <a:r>
              <a:rPr lang="en-IN" dirty="0"/>
              <a:t>(&lt;Car /&gt;, </a:t>
            </a:r>
            <a:r>
              <a:rPr lang="en-IN" dirty="0" err="1"/>
              <a:t>document.getElementById</a:t>
            </a:r>
            <a:r>
              <a:rPr lang="en-IN" dirty="0"/>
              <a:t>('root'));</a:t>
            </a:r>
          </a:p>
        </p:txBody>
      </p:sp>
    </p:spTree>
    <p:extLst>
      <p:ext uri="{BB962C8B-B14F-4D97-AF65-F5344CB8AC3E}">
        <p14:creationId xmlns:p14="http://schemas.microsoft.com/office/powerpoint/2010/main" val="191174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8</a:t>
            </a:fld>
            <a:endParaRPr lang="en-IN" dirty="0"/>
          </a:p>
        </p:txBody>
      </p:sp>
      <p:sp>
        <p:nvSpPr>
          <p:cNvPr id="13" name="TextBox 12">
            <a:extLst>
              <a:ext uri="{FF2B5EF4-FFF2-40B4-BE49-F238E27FC236}">
                <a16:creationId xmlns:a16="http://schemas.microsoft.com/office/drawing/2014/main" id="{B016683E-BF8D-4493-800D-18F1D9281579}"/>
              </a:ext>
            </a:extLst>
          </p:cNvPr>
          <p:cNvSpPr txBox="1"/>
          <p:nvPr/>
        </p:nvSpPr>
        <p:spPr>
          <a:xfrm>
            <a:off x="230186" y="160337"/>
            <a:ext cx="11504613" cy="5262979"/>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Component Constructor</a:t>
            </a:r>
          </a:p>
          <a:p>
            <a:pPr algn="just"/>
            <a:r>
              <a:rPr lang="en-US" sz="2400" dirty="0">
                <a:latin typeface="Times New Roman" panose="02020603050405020304" pitchFamily="18" charset="0"/>
                <a:cs typeface="Times New Roman" panose="02020603050405020304" pitchFamily="18" charset="0"/>
              </a:rPr>
              <a:t>If there is a constructor() function in your component, this function will be called when the component gets initiated.</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constructor function is where you initiate the component's properties.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React, component properties should be kept in an object called state.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You will learn more about state later in this tutorial.</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constructor function is also where you honor the inheritance of the parent component by including the super() statement, which executes the parent component's constructor function, and your component has access to all the functions of the parent component (</a:t>
            </a:r>
            <a:r>
              <a:rPr lang="en-US" sz="2400" dirty="0" err="1">
                <a:latin typeface="Times New Roman" panose="02020603050405020304" pitchFamily="18" charset="0"/>
                <a:cs typeface="Times New Roman" panose="02020603050405020304" pitchFamily="18" charset="0"/>
              </a:rPr>
              <a:t>React.Component</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71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a:solidFill>
                  <a:schemeClr val="tx1">
                    <a:tint val="75000"/>
                  </a:schemeClr>
                </a:solidFill>
                <a:latin typeface="+mn-lt"/>
                <a:ea typeface="+mn-ea"/>
                <a:cs typeface="+mn-cs"/>
              </a:rPr>
              <a:t>Department of Computer science and Engineering         CSB4301 - WEB TECHNOLOGY            </a:t>
            </a:r>
            <a:endParaRPr lang="en-US" sz="1400" kern="1200" dirty="0">
              <a:solidFill>
                <a:schemeClr val="tx1">
                  <a:tint val="75000"/>
                </a:schemeClr>
              </a:solidFill>
              <a:latin typeface="+mn-lt"/>
              <a:ea typeface="+mn-ea"/>
              <a:cs typeface="+mn-cs"/>
            </a:endParaRPr>
          </a:p>
        </p:txBody>
      </p:sp>
      <p:pic>
        <p:nvPicPr>
          <p:cNvPr id="17" name="Picture 16" descr="A drawing of a face&#10;&#10;Description automatically generated">
            <a:extLst>
              <a:ext uri="{FF2B5EF4-FFF2-40B4-BE49-F238E27FC236}">
                <a16:creationId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3" name="AutoShape 2" descr="CAREER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descr="CAREER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Slide Number Placeholder 4"/>
          <p:cNvSpPr>
            <a:spLocks noGrp="1"/>
          </p:cNvSpPr>
          <p:nvPr>
            <p:ph type="sldNum" sz="quarter" idx="12"/>
          </p:nvPr>
        </p:nvSpPr>
        <p:spPr/>
        <p:txBody>
          <a:bodyPr/>
          <a:lstStyle/>
          <a:p>
            <a:fld id="{8BA4E876-1E2A-41C4-BFA0-7D60E841BEBF}" type="slidenum">
              <a:rPr lang="en-IN" dirty="0" smtClean="0"/>
              <a:t>9</a:t>
            </a:fld>
            <a:endParaRPr lang="en-IN" dirty="0"/>
          </a:p>
        </p:txBody>
      </p:sp>
      <p:sp>
        <p:nvSpPr>
          <p:cNvPr id="13" name="TextBox 12">
            <a:extLst>
              <a:ext uri="{FF2B5EF4-FFF2-40B4-BE49-F238E27FC236}">
                <a16:creationId xmlns:a16="http://schemas.microsoft.com/office/drawing/2014/main" id="{0AEC6EFF-F73A-4249-BA34-BFEFD2E28F26}"/>
              </a:ext>
            </a:extLst>
          </p:cNvPr>
          <p:cNvSpPr txBox="1"/>
          <p:nvPr/>
        </p:nvSpPr>
        <p:spPr>
          <a:xfrm>
            <a:off x="307975" y="271383"/>
            <a:ext cx="11131550" cy="415498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Create a constructor function in the Car component, and add a color property: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class Car extends </a:t>
            </a:r>
            <a:r>
              <a:rPr lang="en-US" sz="2400" dirty="0" err="1">
                <a:latin typeface="Times New Roman" panose="02020603050405020304" pitchFamily="18" charset="0"/>
                <a:cs typeface="Times New Roman" panose="02020603050405020304" pitchFamily="18" charset="0"/>
              </a:rPr>
              <a:t>React.Component</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constructor() {</a:t>
            </a:r>
          </a:p>
          <a:p>
            <a:r>
              <a:rPr lang="en-US" sz="2400" dirty="0">
                <a:latin typeface="Times New Roman" panose="02020603050405020304" pitchFamily="18" charset="0"/>
                <a:cs typeface="Times New Roman" panose="02020603050405020304" pitchFamily="18" charset="0"/>
              </a:rPr>
              <a:t>    super();</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this.state</a:t>
            </a:r>
            <a:r>
              <a:rPr lang="en-US" sz="2400" dirty="0">
                <a:latin typeface="Times New Roman" panose="02020603050405020304" pitchFamily="18" charset="0"/>
                <a:cs typeface="Times New Roman" panose="02020603050405020304" pitchFamily="18" charset="0"/>
              </a:rPr>
              <a:t> = {color: "red"};</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render() {</a:t>
            </a:r>
          </a:p>
          <a:p>
            <a:r>
              <a:rPr lang="en-US" sz="2400" dirty="0">
                <a:latin typeface="Times New Roman" panose="02020603050405020304" pitchFamily="18" charset="0"/>
                <a:cs typeface="Times New Roman" panose="02020603050405020304" pitchFamily="18" charset="0"/>
              </a:rPr>
              <a:t>    return &lt;h2&gt;I am a Car!&lt;/h2&gt;;</a:t>
            </a:r>
          </a:p>
          <a:p>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169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0A39FED5B493047A4A44D29CC209A4D" ma:contentTypeVersion="8" ma:contentTypeDescription="Create a new document." ma:contentTypeScope="" ma:versionID="d44903e12ac9699d365774d98d3612b5">
  <xsd:schema xmlns:xsd="http://www.w3.org/2001/XMLSchema" xmlns:xs="http://www.w3.org/2001/XMLSchema" xmlns:p="http://schemas.microsoft.com/office/2006/metadata/properties" xmlns:ns2="9a5db21a-d35a-46ce-8c5f-f5d5fc28f889" targetNamespace="http://schemas.microsoft.com/office/2006/metadata/properties" ma:root="true" ma:fieldsID="bd3d0110ebe921f70e0ccdc6526a82c7" ns2:_="">
    <xsd:import namespace="9a5db21a-d35a-46ce-8c5f-f5d5fc28f88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db21a-d35a-46ce-8c5f-f5d5fc28f8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C83BAD-6B55-43FE-A747-6A26CD5660B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D214E1C-442B-4B08-B193-475C1138E626}">
  <ds:schemaRefs>
    <ds:schemaRef ds:uri="http://schemas.microsoft.com/sharepoint/v3/contenttype/forms"/>
  </ds:schemaRefs>
</ds:datastoreItem>
</file>

<file path=customXml/itemProps3.xml><?xml version="1.0" encoding="utf-8"?>
<ds:datastoreItem xmlns:ds="http://schemas.openxmlformats.org/officeDocument/2006/customXml" ds:itemID="{85E531EB-783E-45E4-AFB8-78B8B4CA6275}"/>
</file>

<file path=docProps/app.xml><?xml version="1.0" encoding="utf-8"?>
<Properties xmlns="http://schemas.openxmlformats.org/officeDocument/2006/extended-properties" xmlns:vt="http://schemas.openxmlformats.org/officeDocument/2006/docPropsVTypes">
  <TotalTime>2049</TotalTime>
  <Words>1939</Words>
  <Application>Microsoft Office PowerPoint</Application>
  <PresentationFormat>Widescreen</PresentationFormat>
  <Paragraphs>298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Muthukumaran M</cp:lastModifiedBy>
  <cp:revision>347</cp:revision>
  <dcterms:created xsi:type="dcterms:W3CDTF">2020-06-15T12:13:30Z</dcterms:created>
  <dcterms:modified xsi:type="dcterms:W3CDTF">2021-09-15T17:23:52Z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0x01010060A39FED5B493047A4A44D29CC209A4D</vt:lpwstr>
  </property>
</Properties>
</file>