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8"/>
  </p:notesMasterIdLst>
  <p:handoutMasterIdLst>
    <p:handoutMasterId r:id="rId29"/>
  </p:handoutMasterIdLst>
  <p:sldIdLst>
    <p:sldId id="256" r:id="rId5"/>
    <p:sldId id="375" r:id="rId6"/>
    <p:sldId id="325" r:id="rId7"/>
    <p:sldId id="393" r:id="rId8"/>
    <p:sldId id="387" r:id="rId9"/>
    <p:sldId id="385" r:id="rId10"/>
    <p:sldId id="391" r:id="rId11"/>
    <p:sldId id="392" r:id="rId12"/>
    <p:sldId id="326" r:id="rId13"/>
    <p:sldId id="386" r:id="rId14"/>
    <p:sldId id="327" r:id="rId15"/>
    <p:sldId id="328" r:id="rId16"/>
    <p:sldId id="388" r:id="rId17"/>
    <p:sldId id="329" r:id="rId18"/>
    <p:sldId id="330" r:id="rId19"/>
    <p:sldId id="331" r:id="rId20"/>
    <p:sldId id="332" r:id="rId21"/>
    <p:sldId id="377" r:id="rId22"/>
    <p:sldId id="333" r:id="rId23"/>
    <p:sldId id="378" r:id="rId24"/>
    <p:sldId id="334" r:id="rId25"/>
    <p:sldId id="379" r:id="rId26"/>
    <p:sldId id="39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THANGAKUMAR J" initials="DTJ" lastIdx="1" clrIdx="0">
    <p:extLst>
      <p:ext uri="{19B8F6BF-5375-455C-9EA6-DF929625EA0E}">
        <p15:presenceInfo xmlns:p15="http://schemas.microsoft.com/office/powerpoint/2012/main" userId="DR THANGAKUMAR 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44"/>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9F3A78-4BFE-4C17-BFC2-FEA27AD7A4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3DE6668-234E-4D55-9951-1B74AAEFAE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4855DE-1565-47AB-8B39-78992C08112F}" type="datetimeFigureOut">
              <a:rPr lang="en-IN" smtClean="0"/>
              <a:t>28-09-2021</a:t>
            </a:fld>
            <a:endParaRPr lang="en-IN"/>
          </a:p>
        </p:txBody>
      </p:sp>
      <p:sp>
        <p:nvSpPr>
          <p:cNvPr id="4" name="Footer Placeholder 3">
            <a:extLst>
              <a:ext uri="{FF2B5EF4-FFF2-40B4-BE49-F238E27FC236}">
                <a16:creationId xmlns:a16="http://schemas.microsoft.com/office/drawing/2014/main" id="{BAA11243-96DF-4841-82A6-E6A48F9ED5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8D8B6A2-C1DB-4CC5-A2C2-72D5F17C6E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2D49E6-F9A9-4872-9285-2B59B4A8A566}" type="slidenum">
              <a:rPr lang="en-IN" smtClean="0"/>
              <a:t>‹#›</a:t>
            </a:fld>
            <a:endParaRPr lang="en-IN"/>
          </a:p>
        </p:txBody>
      </p:sp>
    </p:spTree>
    <p:extLst>
      <p:ext uri="{BB962C8B-B14F-4D97-AF65-F5344CB8AC3E}">
        <p14:creationId xmlns:p14="http://schemas.microsoft.com/office/powerpoint/2010/main" val="31124431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EEDE8-E329-4D50-9EF7-2D0FC66E5658}" type="datetimeFigureOut">
              <a:rPr lang="en-IN" smtClean="0"/>
              <a:t>28-09-2021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EC4D6-0FD4-41A5-8DD4-80759096037E}" type="slidenum">
              <a:rPr lang="en-IN" smtClean="0"/>
              <a:t>‹#›</a:t>
            </a:fld>
            <a:endParaRPr lang="en-IN"/>
          </a:p>
        </p:txBody>
      </p:sp>
    </p:spTree>
    <p:extLst>
      <p:ext uri="{BB962C8B-B14F-4D97-AF65-F5344CB8AC3E}">
        <p14:creationId xmlns:p14="http://schemas.microsoft.com/office/powerpoint/2010/main" val="29390182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930B-F6B2-4710-912C-F6D276D185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BCBA1B-55AB-4888-A0EA-6BAFA806A3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CD0204-CEAC-4640-93BC-98E4EA0CC8D6}"/>
              </a:ext>
            </a:extLst>
          </p:cNvPr>
          <p:cNvSpPr>
            <a:spLocks noGrp="1"/>
          </p:cNvSpPr>
          <p:nvPr>
            <p:ph type="dt" sz="half" idx="10"/>
          </p:nvPr>
        </p:nvSpPr>
        <p:spPr/>
        <p:txBody>
          <a:bodyPr/>
          <a:lstStyle/>
          <a:p>
            <a:fld id="{FB4F98B3-5F18-413E-A56A-754C429873D5}" type="datetime1">
              <a:rPr lang="en-IN" smtClean="0"/>
              <a:t>28-09-2021</a:t>
            </a:fld>
            <a:endParaRPr lang="en-IN"/>
          </a:p>
        </p:txBody>
      </p:sp>
      <p:sp>
        <p:nvSpPr>
          <p:cNvPr id="5" name="Footer Placeholder 4">
            <a:extLst>
              <a:ext uri="{FF2B5EF4-FFF2-40B4-BE49-F238E27FC236}">
                <a16:creationId xmlns:a16="http://schemas.microsoft.com/office/drawing/2014/main" id="{DB3311DD-1C40-40E9-B47A-E231B263DE4F}"/>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6D9120DA-4DC6-41C4-9D48-3F9D97924686}"/>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2948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1C38-E01B-46F4-9B00-79CBD6B582AE}"/>
              </a:ext>
            </a:extLst>
          </p:cNvPr>
          <p:cNvSpPr>
            <a:spLocks noGrp="1"/>
          </p:cNvSpPr>
          <p:nvPr>
            <p:ph type="title"/>
          </p:nvPr>
        </p:nvSpPr>
        <p:spPr/>
        <p:txBody>
          <a:bodyPr/>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55D25C72-C170-4C80-A7CE-5AEC0824B2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66037A-6358-4B67-ABA6-97BE6C71EC8E}"/>
              </a:ext>
            </a:extLst>
          </p:cNvPr>
          <p:cNvSpPr>
            <a:spLocks noGrp="1"/>
          </p:cNvSpPr>
          <p:nvPr>
            <p:ph type="dt" sz="half" idx="10"/>
          </p:nvPr>
        </p:nvSpPr>
        <p:spPr/>
        <p:txBody>
          <a:bodyPr/>
          <a:lstStyle/>
          <a:p>
            <a:fld id="{D0F0411E-830F-4881-8937-C4A89FD8F6E0}" type="datetime1">
              <a:rPr lang="en-IN" smtClean="0"/>
              <a:t>28-09-2021</a:t>
            </a:fld>
            <a:endParaRPr lang="en-IN"/>
          </a:p>
        </p:txBody>
      </p:sp>
      <p:sp>
        <p:nvSpPr>
          <p:cNvPr id="5" name="Footer Placeholder 4">
            <a:extLst>
              <a:ext uri="{FF2B5EF4-FFF2-40B4-BE49-F238E27FC236}">
                <a16:creationId xmlns:a16="http://schemas.microsoft.com/office/drawing/2014/main" id="{39188AE9-2487-40A0-BC98-75DC0443D7B6}"/>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F1E17F5A-D710-45EB-9BA9-D094D28A7178}"/>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5331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9777D9-0D3A-465A-9BF7-1BA48E1A6D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D30F04-1AE8-41E1-BF24-88E93ABE1E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EB8322-1663-4B11-9096-E75398729362}"/>
              </a:ext>
            </a:extLst>
          </p:cNvPr>
          <p:cNvSpPr>
            <a:spLocks noGrp="1"/>
          </p:cNvSpPr>
          <p:nvPr>
            <p:ph type="dt" sz="half" idx="10"/>
          </p:nvPr>
        </p:nvSpPr>
        <p:spPr/>
        <p:txBody>
          <a:bodyPr/>
          <a:lstStyle/>
          <a:p>
            <a:fld id="{66741B08-1407-426B-8C0B-1CBD220D670F}" type="datetime1">
              <a:rPr lang="en-IN" smtClean="0"/>
              <a:t>28-09-2021</a:t>
            </a:fld>
            <a:endParaRPr lang="en-IN"/>
          </a:p>
        </p:txBody>
      </p:sp>
      <p:sp>
        <p:nvSpPr>
          <p:cNvPr id="5" name="Footer Placeholder 4">
            <a:extLst>
              <a:ext uri="{FF2B5EF4-FFF2-40B4-BE49-F238E27FC236}">
                <a16:creationId xmlns:a16="http://schemas.microsoft.com/office/drawing/2014/main" id="{014D8BDE-9244-4852-B500-2AB8F0DCD59C}"/>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B3BA97D3-0B94-4AAA-9DE6-20E161EB06C2}"/>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27767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8DBC-BC11-4378-98F3-3D70877051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FFA553-0C62-439F-862B-1945727962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212165-AAA9-4C86-84A5-B0D929014464}"/>
              </a:ext>
            </a:extLst>
          </p:cNvPr>
          <p:cNvSpPr>
            <a:spLocks noGrp="1"/>
          </p:cNvSpPr>
          <p:nvPr>
            <p:ph type="dt" sz="half" idx="10"/>
          </p:nvPr>
        </p:nvSpPr>
        <p:spPr/>
        <p:txBody>
          <a:bodyPr/>
          <a:lstStyle/>
          <a:p>
            <a:fld id="{AD399846-4A61-4A96-AEE0-2BF2E938C8E5}" type="datetime1">
              <a:rPr lang="en-IN" smtClean="0"/>
              <a:t>28-09-2021</a:t>
            </a:fld>
            <a:endParaRPr lang="en-IN"/>
          </a:p>
        </p:txBody>
      </p:sp>
      <p:sp>
        <p:nvSpPr>
          <p:cNvPr id="5" name="Footer Placeholder 4">
            <a:extLst>
              <a:ext uri="{FF2B5EF4-FFF2-40B4-BE49-F238E27FC236}">
                <a16:creationId xmlns:a16="http://schemas.microsoft.com/office/drawing/2014/main" id="{941CB5D3-5747-46A3-BABE-92E0F2426A45}"/>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7F7D12A2-DF32-4D73-A48D-D50A91349B37}"/>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12035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838B-743A-4A08-8AC3-E044CDFCD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76ABC4-9136-4E43-BC8D-6A4E892D37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16BB1E-B163-436B-8187-8864877D92CA}"/>
              </a:ext>
            </a:extLst>
          </p:cNvPr>
          <p:cNvSpPr>
            <a:spLocks noGrp="1"/>
          </p:cNvSpPr>
          <p:nvPr>
            <p:ph type="dt" sz="half" idx="10"/>
          </p:nvPr>
        </p:nvSpPr>
        <p:spPr/>
        <p:txBody>
          <a:bodyPr/>
          <a:lstStyle/>
          <a:p>
            <a:fld id="{7576D4BF-A670-481A-9EC3-92F3DD804048}" type="datetime1">
              <a:rPr lang="en-IN" smtClean="0"/>
              <a:t>28-09-2021</a:t>
            </a:fld>
            <a:endParaRPr lang="en-IN"/>
          </a:p>
        </p:txBody>
      </p:sp>
      <p:sp>
        <p:nvSpPr>
          <p:cNvPr id="5" name="Footer Placeholder 4">
            <a:extLst>
              <a:ext uri="{FF2B5EF4-FFF2-40B4-BE49-F238E27FC236}">
                <a16:creationId xmlns:a16="http://schemas.microsoft.com/office/drawing/2014/main" id="{3EEB2E47-B18A-420A-A68C-3917FC86F50D}"/>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9EB540B5-689E-4E73-BC5D-279675D7AA5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87695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B69A-FC15-4D10-B856-1BB196B87E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9E8E83-868E-4E47-BE58-294331C65D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E6ED80-1646-42A4-BF48-3E1B34D23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7D1786-B3C3-4A46-B744-CB54D950AC87}"/>
              </a:ext>
            </a:extLst>
          </p:cNvPr>
          <p:cNvSpPr>
            <a:spLocks noGrp="1"/>
          </p:cNvSpPr>
          <p:nvPr>
            <p:ph type="dt" sz="half" idx="10"/>
          </p:nvPr>
        </p:nvSpPr>
        <p:spPr/>
        <p:txBody>
          <a:bodyPr/>
          <a:lstStyle/>
          <a:p>
            <a:fld id="{FE7FDB2D-6796-47AB-AF3A-13FA96A5A3D9}" type="datetime1">
              <a:rPr lang="en-IN" smtClean="0"/>
              <a:t>28-09-2021</a:t>
            </a:fld>
            <a:endParaRPr lang="en-IN"/>
          </a:p>
        </p:txBody>
      </p:sp>
      <p:sp>
        <p:nvSpPr>
          <p:cNvPr id="6" name="Footer Placeholder 5">
            <a:extLst>
              <a:ext uri="{FF2B5EF4-FFF2-40B4-BE49-F238E27FC236}">
                <a16:creationId xmlns:a16="http://schemas.microsoft.com/office/drawing/2014/main" id="{03F7D358-400E-4C9A-A0EF-F1C431FAFAB4}"/>
              </a:ext>
            </a:extLst>
          </p:cNvPr>
          <p:cNvSpPr>
            <a:spLocks noGrp="1"/>
          </p:cNvSpPr>
          <p:nvPr>
            <p:ph type="ftr" sz="quarter" idx="11"/>
          </p:nvPr>
        </p:nvSpPr>
        <p:spPr/>
        <p:txBody>
          <a:bodyPr/>
          <a:lstStyle/>
          <a:p>
            <a:r>
              <a:rPr lang="en-IN"/>
              <a:t>Department of Computer science and Engineering         CSB4301 - WEB TECHNOLOGY            </a:t>
            </a:r>
          </a:p>
        </p:txBody>
      </p:sp>
      <p:sp>
        <p:nvSpPr>
          <p:cNvPr id="7" name="Slide Number Placeholder 6">
            <a:extLst>
              <a:ext uri="{FF2B5EF4-FFF2-40B4-BE49-F238E27FC236}">
                <a16:creationId xmlns:a16="http://schemas.microsoft.com/office/drawing/2014/main" id="{D97B7A76-D904-48E5-B8FB-12B3CA200EEE}"/>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30028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C618-3FAF-4542-B5C4-63881ABC67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636A16-8724-4637-B7CA-0E06D5FCFF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1F429B-C130-402C-94BA-6DB5E5F097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170A65-508F-4530-9772-FA122704C6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381CC0-5921-4CB4-950B-66B8D0C606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D25CDF-414B-4752-A07F-DFDA29431177}"/>
              </a:ext>
            </a:extLst>
          </p:cNvPr>
          <p:cNvSpPr>
            <a:spLocks noGrp="1"/>
          </p:cNvSpPr>
          <p:nvPr>
            <p:ph type="dt" sz="half" idx="10"/>
          </p:nvPr>
        </p:nvSpPr>
        <p:spPr/>
        <p:txBody>
          <a:bodyPr/>
          <a:lstStyle/>
          <a:p>
            <a:fld id="{B5CA57C6-58C6-4F5E-8370-61FE3A8F5F24}" type="datetime1">
              <a:rPr lang="en-IN" smtClean="0"/>
              <a:t>28-09-2021</a:t>
            </a:fld>
            <a:endParaRPr lang="en-IN"/>
          </a:p>
        </p:txBody>
      </p:sp>
      <p:sp>
        <p:nvSpPr>
          <p:cNvPr id="8" name="Footer Placeholder 7">
            <a:extLst>
              <a:ext uri="{FF2B5EF4-FFF2-40B4-BE49-F238E27FC236}">
                <a16:creationId xmlns:a16="http://schemas.microsoft.com/office/drawing/2014/main" id="{488D9921-8FEB-421B-949A-748701D169C7}"/>
              </a:ext>
            </a:extLst>
          </p:cNvPr>
          <p:cNvSpPr>
            <a:spLocks noGrp="1"/>
          </p:cNvSpPr>
          <p:nvPr>
            <p:ph type="ftr" sz="quarter" idx="11"/>
          </p:nvPr>
        </p:nvSpPr>
        <p:spPr/>
        <p:txBody>
          <a:bodyPr/>
          <a:lstStyle/>
          <a:p>
            <a:r>
              <a:rPr lang="en-IN"/>
              <a:t>Department of Computer science and Engineering         CSB4301 - WEB TECHNOLOGY            </a:t>
            </a:r>
          </a:p>
        </p:txBody>
      </p:sp>
      <p:sp>
        <p:nvSpPr>
          <p:cNvPr id="9" name="Slide Number Placeholder 8">
            <a:extLst>
              <a:ext uri="{FF2B5EF4-FFF2-40B4-BE49-F238E27FC236}">
                <a16:creationId xmlns:a16="http://schemas.microsoft.com/office/drawing/2014/main" id="{1EBC6D36-E8E3-4E11-AACD-6D07662A9F6F}"/>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0194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A072-DCB1-49F8-8C10-C09BF88E38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8B4FDC-BEA0-41AF-B590-D21013D22A3F}"/>
              </a:ext>
            </a:extLst>
          </p:cNvPr>
          <p:cNvSpPr>
            <a:spLocks noGrp="1"/>
          </p:cNvSpPr>
          <p:nvPr>
            <p:ph type="dt" sz="half" idx="10"/>
          </p:nvPr>
        </p:nvSpPr>
        <p:spPr/>
        <p:txBody>
          <a:bodyPr/>
          <a:lstStyle/>
          <a:p>
            <a:fld id="{B88A09BD-320E-4A78-A549-37E25CBC3E8E}" type="datetime1">
              <a:rPr lang="en-IN" smtClean="0"/>
              <a:t>28-09-2021</a:t>
            </a:fld>
            <a:endParaRPr lang="en-IN"/>
          </a:p>
        </p:txBody>
      </p:sp>
      <p:sp>
        <p:nvSpPr>
          <p:cNvPr id="4" name="Footer Placeholder 3">
            <a:extLst>
              <a:ext uri="{FF2B5EF4-FFF2-40B4-BE49-F238E27FC236}">
                <a16:creationId xmlns:a16="http://schemas.microsoft.com/office/drawing/2014/main" id="{B985D7F1-FAC9-4379-B1F6-4529D5105D30}"/>
              </a:ext>
            </a:extLst>
          </p:cNvPr>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a:extLst>
              <a:ext uri="{FF2B5EF4-FFF2-40B4-BE49-F238E27FC236}">
                <a16:creationId xmlns:a16="http://schemas.microsoft.com/office/drawing/2014/main" id="{17A2FA80-21DD-46A6-BA3D-3AA7748DF101}"/>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9015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9DB21-3289-48FD-89BC-F10B93C3CF30}"/>
              </a:ext>
            </a:extLst>
          </p:cNvPr>
          <p:cNvSpPr>
            <a:spLocks noGrp="1"/>
          </p:cNvSpPr>
          <p:nvPr>
            <p:ph type="dt" sz="half" idx="10"/>
          </p:nvPr>
        </p:nvSpPr>
        <p:spPr/>
        <p:txBody>
          <a:bodyPr/>
          <a:lstStyle/>
          <a:p>
            <a:fld id="{B357FF9A-AF9B-4C19-BB4E-C9C6295A0D49}" type="datetime1">
              <a:rPr lang="en-IN" smtClean="0"/>
              <a:t>28-09-2021</a:t>
            </a:fld>
            <a:endParaRPr lang="en-IN"/>
          </a:p>
        </p:txBody>
      </p:sp>
      <p:sp>
        <p:nvSpPr>
          <p:cNvPr id="3" name="Footer Placeholder 2">
            <a:extLst>
              <a:ext uri="{FF2B5EF4-FFF2-40B4-BE49-F238E27FC236}">
                <a16:creationId xmlns:a16="http://schemas.microsoft.com/office/drawing/2014/main" id="{9342A39D-334B-4CDD-98C3-49DFE9935917}"/>
              </a:ext>
            </a:extLst>
          </p:cNvPr>
          <p:cNvSpPr>
            <a:spLocks noGrp="1"/>
          </p:cNvSpPr>
          <p:nvPr>
            <p:ph type="ftr" sz="quarter" idx="11"/>
          </p:nvPr>
        </p:nvSpPr>
        <p:spPr/>
        <p:txBody>
          <a:bodyPr/>
          <a:lstStyle/>
          <a:p>
            <a:r>
              <a:rPr lang="en-IN"/>
              <a:t>Department of Computer science and Engineering         CSB4301 - WEB TECHNOLOGY            </a:t>
            </a:r>
          </a:p>
        </p:txBody>
      </p:sp>
      <p:sp>
        <p:nvSpPr>
          <p:cNvPr id="4" name="Slide Number Placeholder 3">
            <a:extLst>
              <a:ext uri="{FF2B5EF4-FFF2-40B4-BE49-F238E27FC236}">
                <a16:creationId xmlns:a16="http://schemas.microsoft.com/office/drawing/2014/main" id="{BD36C21A-831C-4FEF-96AB-4DCDB243DD6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66242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080B-F798-42E9-BF75-E12B4896B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FB721E-DCE2-497F-925E-DC30360618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AB0222-38EB-49C4-8A37-B3CF4747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597D9-283C-4F97-A323-93AFDC82DD55}"/>
              </a:ext>
            </a:extLst>
          </p:cNvPr>
          <p:cNvSpPr>
            <a:spLocks noGrp="1"/>
          </p:cNvSpPr>
          <p:nvPr>
            <p:ph type="dt" sz="half" idx="10"/>
          </p:nvPr>
        </p:nvSpPr>
        <p:spPr/>
        <p:txBody>
          <a:bodyPr/>
          <a:lstStyle/>
          <a:p>
            <a:fld id="{7FA53D9B-0DC6-4C20-A916-0511904BEC1E}" type="datetime1">
              <a:rPr lang="en-IN" smtClean="0"/>
              <a:t>28-09-2021</a:t>
            </a:fld>
            <a:endParaRPr lang="en-IN"/>
          </a:p>
        </p:txBody>
      </p:sp>
      <p:sp>
        <p:nvSpPr>
          <p:cNvPr id="6" name="Footer Placeholder 5">
            <a:extLst>
              <a:ext uri="{FF2B5EF4-FFF2-40B4-BE49-F238E27FC236}">
                <a16:creationId xmlns:a16="http://schemas.microsoft.com/office/drawing/2014/main" id="{49BCFF8F-ABAD-4A1A-B7DA-5EC2C5212EFB}"/>
              </a:ext>
            </a:extLst>
          </p:cNvPr>
          <p:cNvSpPr>
            <a:spLocks noGrp="1"/>
          </p:cNvSpPr>
          <p:nvPr>
            <p:ph type="ftr" sz="quarter" idx="11"/>
          </p:nvPr>
        </p:nvSpPr>
        <p:spPr/>
        <p:txBody>
          <a:bodyPr/>
          <a:lstStyle/>
          <a:p>
            <a:r>
              <a:rPr lang="en-IN"/>
              <a:t>Department of Computer science and Engineering         CSB4301 - WEB TECHNOLOGY            </a:t>
            </a:r>
          </a:p>
        </p:txBody>
      </p:sp>
      <p:sp>
        <p:nvSpPr>
          <p:cNvPr id="7" name="Slide Number Placeholder 6">
            <a:extLst>
              <a:ext uri="{FF2B5EF4-FFF2-40B4-BE49-F238E27FC236}">
                <a16:creationId xmlns:a16="http://schemas.microsoft.com/office/drawing/2014/main" id="{B3A995E0-0463-4DE4-BEA2-8FFBEB4BEA0D}"/>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63738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83BF-470B-4F91-8BE8-1A8CCA187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7D1479-8EA5-459C-985D-D7704475C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41C362-DD79-426F-A246-9E9ED2900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291855-09E6-44C8-A445-3D770DE9245A}"/>
              </a:ext>
            </a:extLst>
          </p:cNvPr>
          <p:cNvSpPr>
            <a:spLocks noGrp="1"/>
          </p:cNvSpPr>
          <p:nvPr>
            <p:ph type="dt" sz="half" idx="10"/>
          </p:nvPr>
        </p:nvSpPr>
        <p:spPr/>
        <p:txBody>
          <a:bodyPr/>
          <a:lstStyle/>
          <a:p>
            <a:fld id="{96D59FA9-C3B2-4C66-9F90-CA66B90B39EF}" type="datetime1">
              <a:rPr lang="en-IN" smtClean="0"/>
              <a:t>28-09-2021</a:t>
            </a:fld>
            <a:endParaRPr lang="en-IN"/>
          </a:p>
        </p:txBody>
      </p:sp>
      <p:sp>
        <p:nvSpPr>
          <p:cNvPr id="6" name="Footer Placeholder 5">
            <a:extLst>
              <a:ext uri="{FF2B5EF4-FFF2-40B4-BE49-F238E27FC236}">
                <a16:creationId xmlns:a16="http://schemas.microsoft.com/office/drawing/2014/main" id="{7132D0C3-A75C-406C-8F58-00A15F631BAD}"/>
              </a:ext>
            </a:extLst>
          </p:cNvPr>
          <p:cNvSpPr>
            <a:spLocks noGrp="1"/>
          </p:cNvSpPr>
          <p:nvPr>
            <p:ph type="ftr" sz="quarter" idx="11"/>
          </p:nvPr>
        </p:nvSpPr>
        <p:spPr/>
        <p:txBody>
          <a:bodyPr/>
          <a:lstStyle/>
          <a:p>
            <a:r>
              <a:rPr lang="en-IN"/>
              <a:t>Department of Computer science and Engineering         CSB4301 - WEB TECHNOLOGY            </a:t>
            </a:r>
          </a:p>
        </p:txBody>
      </p:sp>
      <p:sp>
        <p:nvSpPr>
          <p:cNvPr id="7" name="Slide Number Placeholder 6">
            <a:extLst>
              <a:ext uri="{FF2B5EF4-FFF2-40B4-BE49-F238E27FC236}">
                <a16:creationId xmlns:a16="http://schemas.microsoft.com/office/drawing/2014/main" id="{2F7C4917-7974-43CF-80DC-882417A9B2D0}"/>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139124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0DE3EC-DD57-471D-87F8-788E3A0B62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840A49-423D-4626-B22A-D09065F26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9353D1D-BDE3-46D5-9566-6B86FE81EA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3F135-776F-44EF-8E22-81EB2686006E}" type="datetime1">
              <a:rPr lang="en-IN" smtClean="0"/>
              <a:t>28-09-2021</a:t>
            </a:fld>
            <a:endParaRPr lang="en-IN"/>
          </a:p>
        </p:txBody>
      </p:sp>
      <p:sp>
        <p:nvSpPr>
          <p:cNvPr id="5" name="Footer Placeholder 4">
            <a:extLst>
              <a:ext uri="{FF2B5EF4-FFF2-40B4-BE49-F238E27FC236}">
                <a16:creationId xmlns:a16="http://schemas.microsoft.com/office/drawing/2014/main" id="{34A07D07-0343-43EF-9D64-970594113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742751E9-B8F7-43D3-BC70-5A2B9E9752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4E876-1E2A-41C4-BFA0-7D60E841BEBF}" type="slidenum">
              <a:rPr lang="en-IN" smtClean="0"/>
              <a:t>‹#›</a:t>
            </a:fld>
            <a:endParaRPr lang="en-IN"/>
          </a:p>
        </p:txBody>
      </p:sp>
    </p:spTree>
    <p:extLst>
      <p:ext uri="{BB962C8B-B14F-4D97-AF65-F5344CB8AC3E}">
        <p14:creationId xmlns:p14="http://schemas.microsoft.com/office/powerpoint/2010/main" val="2712443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cotch.io/tutorials/getting-to-know-flux-the-react-js-architecture#undefine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scotch.io/tutorials/getting-to-know-flux-the-react-js-architecture#undefine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scotch.io/tutorials/getting-to-know-flux-the-react-js-architecture#undefine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3">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9" name="Group 75">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77" name="Straight Connector 76">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30" name="Rectangle 77">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0" name="Rectangle 79">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68B822C-8E13-46B2-9A39-B56617C49EE1}"/>
              </a:ext>
            </a:extLst>
          </p:cNvPr>
          <p:cNvSpPr/>
          <p:nvPr/>
        </p:nvSpPr>
        <p:spPr>
          <a:xfrm>
            <a:off x="1057080" y="4179967"/>
            <a:ext cx="10071536" cy="929750"/>
          </a:xfrm>
          <a:prstGeom prst="rect">
            <a:avLst/>
          </a:prstGeom>
        </p:spPr>
        <p:txBody>
          <a:bodyPr vert="horz" lIns="91440" tIns="45720" rIns="91440" bIns="45720" rtlCol="0" anchor="b">
            <a:noAutofit/>
          </a:bodyPr>
          <a:lstStyle/>
          <a:p>
            <a:pPr algn="ctr">
              <a:lnSpc>
                <a:spcPct val="90000"/>
              </a:lnSpc>
              <a:spcBef>
                <a:spcPct val="0"/>
              </a:spcBef>
              <a:spcAft>
                <a:spcPts val="600"/>
              </a:spcAft>
            </a:pPr>
            <a:r>
              <a:rPr lang="en-US" sz="3200" b="1" dirty="0">
                <a:latin typeface="Times New Roman" pitchFamily="18" charset="0"/>
                <a:ea typeface="+mj-ea"/>
                <a:cs typeface="Times New Roman" pitchFamily="18" charset="0"/>
              </a:rPr>
              <a:t>CSB4301 - </a:t>
            </a:r>
            <a:r>
              <a:rPr lang="en-IN" sz="3200" b="1" dirty="0">
                <a:latin typeface="Times New Roman" pitchFamily="18" charset="0"/>
                <a:cs typeface="Times New Roman" pitchFamily="18" charset="0"/>
              </a:rPr>
              <a:t>WEB TECHNOLOGY</a:t>
            </a:r>
            <a:endParaRPr lang="en-US" sz="3200" b="1" dirty="0">
              <a:latin typeface="Times New Roman" pitchFamily="18" charset="0"/>
              <a:ea typeface="+mj-ea"/>
              <a:cs typeface="Times New Roman" pitchFamily="18" charset="0"/>
            </a:endParaRPr>
          </a:p>
          <a:p>
            <a:pPr algn="ctr">
              <a:lnSpc>
                <a:spcPct val="90000"/>
              </a:lnSpc>
              <a:spcBef>
                <a:spcPct val="0"/>
              </a:spcBef>
              <a:spcAft>
                <a:spcPts val="600"/>
              </a:spcAft>
            </a:pPr>
            <a:r>
              <a:rPr lang="en-US" sz="3200" b="1" dirty="0">
                <a:latin typeface="Times New Roman" pitchFamily="18" charset="0"/>
                <a:ea typeface="+mj-ea"/>
                <a:cs typeface="Times New Roman" pitchFamily="18" charset="0"/>
              </a:rPr>
              <a:t>B.Tech – V Semester</a:t>
            </a:r>
          </a:p>
        </p:txBody>
      </p:sp>
      <p:pic>
        <p:nvPicPr>
          <p:cNvPr id="5" name="Picture 4" descr="A drawing of a face&#10;&#10;Description automatically generated">
            <a:extLst>
              <a:ext uri="{FF2B5EF4-FFF2-40B4-BE49-F238E27FC236}">
                <a16:creationId xmlns:a16="http://schemas.microsoft.com/office/drawing/2014/main" id="{F66FE3D0-78E3-4BB5-8CF5-4D1761BC2A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717" y="1549792"/>
            <a:ext cx="5069590" cy="1242049"/>
          </a:xfrm>
          <a:prstGeom prst="rect">
            <a:avLst/>
          </a:prstGeom>
        </p:spPr>
      </p:pic>
      <p:pic>
        <p:nvPicPr>
          <p:cNvPr id="1026" name="Picture 2" descr="A group of people walking down the street&#10;&#10;Description automatically generated">
            <a:extLst>
              <a:ext uri="{FF2B5EF4-FFF2-40B4-BE49-F238E27FC236}">
                <a16:creationId xmlns:a16="http://schemas.microsoft.com/office/drawing/2014/main" id="{A97A7F0A-04BB-42FC-A57C-919A2FBAD7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31483" y="671201"/>
            <a:ext cx="4459824" cy="2999232"/>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6919AD16-203D-4566-B9F0-BD78C757DBC5}"/>
              </a:ext>
            </a:extLst>
          </p:cNvPr>
          <p:cNvSpPr/>
          <p:nvPr/>
        </p:nvSpPr>
        <p:spPr>
          <a:xfrm>
            <a:off x="1057080" y="5825864"/>
            <a:ext cx="10071536" cy="929750"/>
          </a:xfrm>
          <a:prstGeom prst="rect">
            <a:avLst/>
          </a:prstGeom>
        </p:spPr>
        <p:txBody>
          <a:bodyPr vert="horz" lIns="91440" tIns="45720" rIns="91440" bIns="45720" rtlCol="0" anchor="b">
            <a:normAutofit fontScale="32500" lnSpcReduction="20000"/>
          </a:bodyPr>
          <a:lstStyle/>
          <a:p>
            <a:pPr algn="ctr">
              <a:lnSpc>
                <a:spcPct val="90000"/>
              </a:lnSpc>
              <a:spcBef>
                <a:spcPct val="0"/>
              </a:spcBef>
              <a:spcAft>
                <a:spcPts val="600"/>
              </a:spcAft>
            </a:pPr>
            <a:r>
              <a:rPr lang="en-US" sz="4400" b="1" dirty="0">
                <a:latin typeface="+mj-lt"/>
                <a:ea typeface="+mj-ea"/>
                <a:cs typeface="+mj-cs"/>
              </a:rPr>
              <a:t>Dr. Muthukumaran M</a:t>
            </a:r>
          </a:p>
          <a:p>
            <a:pPr algn="ctr">
              <a:lnSpc>
                <a:spcPct val="90000"/>
              </a:lnSpc>
              <a:spcBef>
                <a:spcPct val="0"/>
              </a:spcBef>
              <a:spcAft>
                <a:spcPts val="600"/>
              </a:spcAft>
            </a:pPr>
            <a:r>
              <a:rPr lang="en-US" sz="4400" b="1" dirty="0">
                <a:latin typeface="+mj-lt"/>
                <a:ea typeface="+mj-ea"/>
                <a:cs typeface="+mj-cs"/>
              </a:rPr>
              <a:t>Associate Professor</a:t>
            </a:r>
          </a:p>
          <a:p>
            <a:pPr algn="ctr">
              <a:lnSpc>
                <a:spcPct val="90000"/>
              </a:lnSpc>
              <a:spcBef>
                <a:spcPct val="0"/>
              </a:spcBef>
              <a:spcAft>
                <a:spcPts val="600"/>
              </a:spcAft>
            </a:pPr>
            <a:r>
              <a:rPr lang="en-US" sz="4400" b="1" dirty="0">
                <a:latin typeface="+mj-lt"/>
                <a:ea typeface="+mj-ea"/>
                <a:cs typeface="+mj-cs"/>
              </a:rPr>
              <a:t>School of Computing Sciences, </a:t>
            </a:r>
          </a:p>
          <a:p>
            <a:pPr algn="ctr">
              <a:lnSpc>
                <a:spcPct val="90000"/>
              </a:lnSpc>
              <a:spcBef>
                <a:spcPct val="0"/>
              </a:spcBef>
              <a:spcAft>
                <a:spcPts val="600"/>
              </a:spcAft>
            </a:pPr>
            <a:r>
              <a:rPr lang="en-US" sz="4400" b="1" dirty="0">
                <a:latin typeface="+mj-lt"/>
                <a:ea typeface="+mj-ea"/>
                <a:cs typeface="+mj-cs"/>
              </a:rPr>
              <a:t>Department of Computer Science and Engineering</a:t>
            </a:r>
          </a:p>
        </p:txBody>
      </p:sp>
    </p:spTree>
    <p:extLst>
      <p:ext uri="{BB962C8B-B14F-4D97-AF65-F5344CB8AC3E}">
        <p14:creationId xmlns:p14="http://schemas.microsoft.com/office/powerpoint/2010/main" val="3433882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8303"/>
          </a:xfrm>
          <a:ln>
            <a:solidFill>
              <a:schemeClr val="accent1"/>
            </a:solidFill>
          </a:ln>
        </p:spPr>
        <p:txBody>
          <a:bodyPr>
            <a:normAutofit fontScale="90000"/>
          </a:bodyPr>
          <a:lstStyle/>
          <a:p>
            <a:r>
              <a:rPr lang="en-US" b="1" dirty="0">
                <a:solidFill>
                  <a:schemeClr val="accent1"/>
                </a:solidFill>
                <a:latin typeface="Times New Roman" pitchFamily="18" charset="0"/>
                <a:cs typeface="Times New Roman" pitchFamily="18" charset="0"/>
              </a:rPr>
              <a:t>ACTION</a:t>
            </a:r>
          </a:p>
        </p:txBody>
      </p:sp>
      <p:sp>
        <p:nvSpPr>
          <p:cNvPr id="3" name="Content Placeholder 2"/>
          <p:cNvSpPr>
            <a:spLocks noGrp="1"/>
          </p:cNvSpPr>
          <p:nvPr>
            <p:ph idx="1"/>
          </p:nvPr>
        </p:nvSpPr>
        <p:spPr>
          <a:xfrm>
            <a:off x="838200" y="1088571"/>
            <a:ext cx="10515600" cy="5088392"/>
          </a:xfrm>
          <a:ln>
            <a:solidFill>
              <a:schemeClr val="accent1"/>
            </a:solidFill>
          </a:ln>
        </p:spPr>
        <p:txBody>
          <a:bodyPr>
            <a:normAutofit lnSpcReduction="10000"/>
          </a:bodyPr>
          <a:lstStyle/>
          <a:p>
            <a:pPr marL="0" indent="0">
              <a:buNone/>
            </a:pPr>
            <a:r>
              <a:rPr lang="en-US" dirty="0">
                <a:latin typeface="Times New Roman" pitchFamily="18" charset="0"/>
                <a:cs typeface="Times New Roman" pitchFamily="18" charset="0"/>
              </a:rPr>
              <a:t>Typically triggered by the View</a:t>
            </a:r>
          </a:p>
          <a:p>
            <a:pPr marL="0" indent="0">
              <a:buNone/>
            </a:pPr>
            <a:r>
              <a:rPr lang="en-US" dirty="0">
                <a:latin typeface="Times New Roman" pitchFamily="18" charset="0"/>
                <a:cs typeface="Times New Roman" pitchFamily="18" charset="0"/>
              </a:rPr>
              <a:t>Contains information about change made to the application </a:t>
            </a:r>
          </a:p>
          <a:p>
            <a:pPr marL="0" indent="0">
              <a:buNone/>
            </a:pPr>
            <a:r>
              <a:rPr lang="en-US" dirty="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actionType</a:t>
            </a:r>
            <a:r>
              <a:rPr lang="en-US" dirty="0">
                <a:latin typeface="Times New Roman" pitchFamily="18" charset="0"/>
                <a:cs typeface="Times New Roman" pitchFamily="18" charset="0"/>
              </a:rPr>
              <a:t>: "UPDATE_TITLE",</a:t>
            </a:r>
          </a:p>
          <a:p>
            <a:pPr marL="0" indent="0">
              <a:buNone/>
            </a:pPr>
            <a:r>
              <a:rPr lang="en-US" dirty="0">
                <a:latin typeface="Times New Roman" pitchFamily="18" charset="0"/>
                <a:cs typeface="Times New Roman" pitchFamily="18" charset="0"/>
              </a:rPr>
              <a:t>    payload: "This is a new title."</a:t>
            </a:r>
          </a:p>
          <a:p>
            <a:pPr marL="0" indent="0">
              <a:buNone/>
            </a:pPr>
            <a:r>
              <a:rPr lang="en-US" dirty="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Create an index.js file in the </a:t>
            </a:r>
            <a:r>
              <a:rPr lang="en-US" dirty="0" err="1">
                <a:latin typeface="Times New Roman" pitchFamily="18" charset="0"/>
                <a:cs typeface="Times New Roman" pitchFamily="18" charset="0"/>
              </a:rPr>
              <a:t>js</a:t>
            </a:r>
            <a:r>
              <a:rPr lang="en-US" dirty="0">
                <a:latin typeface="Times New Roman" pitchFamily="18" charset="0"/>
                <a:cs typeface="Times New Roman" pitchFamily="18" charset="0"/>
              </a:rPr>
              <a:t>/constants folder and use the following code to create your first action type:</a:t>
            </a:r>
          </a:p>
          <a:p>
            <a:pPr marL="0" indent="0">
              <a:buNone/>
            </a:pPr>
            <a:r>
              <a:rPr lang="en-US" dirty="0">
                <a:latin typeface="Times New Roman" pitchFamily="18" charset="0"/>
                <a:cs typeface="Times New Roman" pitchFamily="18" charset="0"/>
              </a:rPr>
              <a:t>export default {</a:t>
            </a:r>
          </a:p>
          <a:p>
            <a:pPr marL="0" indent="0">
              <a:buNone/>
            </a:pPr>
            <a:r>
              <a:rPr lang="en-US" dirty="0">
                <a:latin typeface="Times New Roman" pitchFamily="18" charset="0"/>
                <a:cs typeface="Times New Roman" pitchFamily="18" charset="0"/>
              </a:rPr>
              <a:t>    ADD_NEW_ITEM: 'ADD_NEW_ITEM'</a:t>
            </a:r>
          </a:p>
          <a:p>
            <a:pPr marL="0" indent="0">
              <a:buNone/>
            </a:pPr>
            <a:r>
              <a:rPr lang="en-US" dirty="0">
                <a:latin typeface="Times New Roman" pitchFamily="18" charset="0"/>
                <a:cs typeface="Times New Roman" pitchFamily="18" charset="0"/>
              </a:rPr>
              <a:t>}</a:t>
            </a:r>
          </a:p>
          <a:p>
            <a:pPr marL="0" indent="0">
              <a:buNone/>
            </a:pPr>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10</a:t>
            </a:fld>
            <a:endParaRPr lang="en-IN"/>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632" y="6235531"/>
            <a:ext cx="2283297" cy="559407"/>
          </a:xfrm>
          <a:prstGeom prst="rect">
            <a:avLst/>
          </a:prstGeom>
        </p:spPr>
      </p:pic>
    </p:spTree>
    <p:extLst>
      <p:ext uri="{BB962C8B-B14F-4D97-AF65-F5344CB8AC3E}">
        <p14:creationId xmlns:p14="http://schemas.microsoft.com/office/powerpoint/2010/main" val="1096267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r>
              <a:rPr lang="en-US" b="1" dirty="0">
                <a:solidFill>
                  <a:schemeClr val="accent1"/>
                </a:solidFill>
                <a:latin typeface="Times New Roman" pitchFamily="18" charset="0"/>
                <a:cs typeface="Times New Roman" pitchFamily="18" charset="0"/>
              </a:rPr>
              <a:t>DISPATCHER ALL ABOUT?</a:t>
            </a:r>
          </a:p>
        </p:txBody>
      </p:sp>
      <p:sp>
        <p:nvSpPr>
          <p:cNvPr id="3" name="Content Placeholder 2"/>
          <p:cNvSpPr>
            <a:spLocks noGrp="1"/>
          </p:cNvSpPr>
          <p:nvPr>
            <p:ph idx="1"/>
          </p:nvPr>
        </p:nvSpPr>
        <p:spPr>
          <a:ln>
            <a:solidFill>
              <a:schemeClr val="accent1"/>
            </a:solidFill>
          </a:ln>
        </p:spPr>
        <p:txBody>
          <a:bodyPr>
            <a:normAutofit/>
          </a:bodyPr>
          <a:lstStyle/>
          <a:p>
            <a:r>
              <a:rPr lang="en-US" dirty="0">
                <a:latin typeface="Times New Roman" pitchFamily="18" charset="0"/>
                <a:cs typeface="Times New Roman" pitchFamily="18" charset="0"/>
              </a:rPr>
              <a:t>The Dispatcher is basically the manager of this entire process. </a:t>
            </a:r>
          </a:p>
          <a:p>
            <a:r>
              <a:rPr lang="en-US" dirty="0">
                <a:latin typeface="Times New Roman" pitchFamily="18" charset="0"/>
                <a:cs typeface="Times New Roman" pitchFamily="18" charset="0"/>
              </a:rPr>
              <a:t>It is the central hub for your application. </a:t>
            </a:r>
          </a:p>
          <a:p>
            <a:r>
              <a:rPr lang="en-US" dirty="0">
                <a:latin typeface="Times New Roman" pitchFamily="18" charset="0"/>
                <a:cs typeface="Times New Roman" pitchFamily="18" charset="0"/>
              </a:rPr>
              <a:t>The dispatcher receives actions and dispatches the actions and data to registered callbacks.</a:t>
            </a:r>
          </a:p>
          <a:p>
            <a:pPr marL="0" indent="0">
              <a:buNone/>
            </a:pPr>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11</a:t>
            </a:fld>
            <a:endParaRPr lang="en-IN"/>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632" y="6235531"/>
            <a:ext cx="2283297" cy="559407"/>
          </a:xfrm>
          <a:prstGeom prst="rect">
            <a:avLst/>
          </a:prstGeom>
        </p:spPr>
      </p:pic>
    </p:spTree>
    <p:extLst>
      <p:ext uri="{BB962C8B-B14F-4D97-AF65-F5344CB8AC3E}">
        <p14:creationId xmlns:p14="http://schemas.microsoft.com/office/powerpoint/2010/main" val="388047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6057"/>
            <a:ext cx="10515600" cy="5500914"/>
          </a:xfrm>
          <a:ln>
            <a:solidFill>
              <a:schemeClr val="accent1"/>
            </a:solidFill>
          </a:ln>
        </p:spPr>
        <p:txBody>
          <a:bodyPr>
            <a:normAutofit/>
          </a:bodyPr>
          <a:lstStyle/>
          <a:p>
            <a:pPr marL="0" indent="0">
              <a:lnSpc>
                <a:spcPct val="150000"/>
              </a:lnSpc>
              <a:buNone/>
            </a:pPr>
            <a:r>
              <a:rPr lang="en-US" dirty="0">
                <a:latin typeface="Times New Roman" pitchFamily="18" charset="0"/>
                <a:cs typeface="Times New Roman" pitchFamily="18" charset="0"/>
              </a:rPr>
              <a:t>The dispatcher’s API is simple, and it has only five methods available:</a:t>
            </a:r>
          </a:p>
          <a:p>
            <a:pPr marL="0" indent="0">
              <a:lnSpc>
                <a:spcPct val="150000"/>
              </a:lnSpc>
              <a:buNone/>
            </a:pPr>
            <a:r>
              <a:rPr lang="en-US" dirty="0">
                <a:latin typeface="Times New Roman" pitchFamily="18" charset="0"/>
                <a:cs typeface="Times New Roman" pitchFamily="18" charset="0"/>
              </a:rPr>
              <a:t>register(): Registers a store’s action handler callback.</a:t>
            </a:r>
          </a:p>
          <a:p>
            <a:pPr marL="0" indent="0">
              <a:lnSpc>
                <a:spcPct val="150000"/>
              </a:lnSpc>
              <a:buNone/>
            </a:pPr>
            <a:r>
              <a:rPr lang="en-US" dirty="0">
                <a:latin typeface="Times New Roman" pitchFamily="18" charset="0"/>
                <a:cs typeface="Times New Roman" pitchFamily="18" charset="0"/>
              </a:rPr>
              <a:t>unregister() : Unregisters a store’s callback.</a:t>
            </a:r>
          </a:p>
          <a:p>
            <a:pPr marL="0" indent="0">
              <a:lnSpc>
                <a:spcPct val="150000"/>
              </a:lnSpc>
              <a:buNone/>
            </a:pPr>
            <a:r>
              <a:rPr lang="en-US" dirty="0" err="1">
                <a:latin typeface="Times New Roman" pitchFamily="18" charset="0"/>
                <a:cs typeface="Times New Roman" pitchFamily="18" charset="0"/>
              </a:rPr>
              <a:t>waitFor</a:t>
            </a:r>
            <a:r>
              <a:rPr lang="en-US" dirty="0">
                <a:latin typeface="Times New Roman" pitchFamily="18" charset="0"/>
                <a:cs typeface="Times New Roman" pitchFamily="18" charset="0"/>
              </a:rPr>
              <a:t>(): Waits for the specified callback(s) to run first.</a:t>
            </a:r>
          </a:p>
          <a:p>
            <a:pPr marL="0" indent="0">
              <a:lnSpc>
                <a:spcPct val="150000"/>
              </a:lnSpc>
              <a:buNone/>
            </a:pPr>
            <a:r>
              <a:rPr lang="en-US" dirty="0">
                <a:latin typeface="Times New Roman" pitchFamily="18" charset="0"/>
                <a:cs typeface="Times New Roman" pitchFamily="18" charset="0"/>
              </a:rPr>
              <a:t>dispatch(): Dispatches an action.</a:t>
            </a:r>
          </a:p>
          <a:p>
            <a:pPr marL="0" indent="0">
              <a:lnSpc>
                <a:spcPct val="150000"/>
              </a:lnSpc>
              <a:buNone/>
            </a:pPr>
            <a:r>
              <a:rPr lang="en-US" dirty="0" err="1">
                <a:latin typeface="Times New Roman" pitchFamily="18" charset="0"/>
                <a:cs typeface="Times New Roman" pitchFamily="18" charset="0"/>
              </a:rPr>
              <a:t>isDispatching</a:t>
            </a:r>
            <a:r>
              <a:rPr lang="en-US" dirty="0">
                <a:latin typeface="Times New Roman" pitchFamily="18" charset="0"/>
                <a:cs typeface="Times New Roman" pitchFamily="18" charset="0"/>
              </a:rPr>
              <a:t>(): Checks if the dispatcher is currently dispatching an action.</a:t>
            </a:r>
          </a:p>
          <a:p>
            <a:pPr marL="0" indent="0">
              <a:lnSpc>
                <a:spcPct val="150000"/>
              </a:lnSpc>
              <a:buNone/>
            </a:pPr>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12</a:t>
            </a:fld>
            <a:endParaRPr lang="en-IN"/>
          </a:p>
        </p:txBody>
      </p:sp>
    </p:spTree>
    <p:extLst>
      <p:ext uri="{BB962C8B-B14F-4D97-AF65-F5344CB8AC3E}">
        <p14:creationId xmlns:p14="http://schemas.microsoft.com/office/powerpoint/2010/main" val="3571710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6057"/>
            <a:ext cx="10515600" cy="5500914"/>
          </a:xfrm>
          <a:ln>
            <a:solidFill>
              <a:schemeClr val="accent1"/>
            </a:solidFill>
          </a:ln>
        </p:spPr>
        <p:txBody>
          <a:bodyPr>
            <a:normAutofit fontScale="85000" lnSpcReduction="20000"/>
          </a:bodyPr>
          <a:lstStyle/>
          <a:p>
            <a:pPr marL="0" indent="0">
              <a:lnSpc>
                <a:spcPct val="150000"/>
              </a:lnSpc>
              <a:buNone/>
            </a:pPr>
            <a:r>
              <a:rPr lang="en-IN" dirty="0" err="1">
                <a:latin typeface="Times New Roman" pitchFamily="18" charset="0"/>
                <a:cs typeface="Times New Roman" pitchFamily="18" charset="0"/>
              </a:rPr>
              <a:t>var</a:t>
            </a:r>
            <a:r>
              <a:rPr lang="en-IN" dirty="0">
                <a:latin typeface="Times New Roman" pitchFamily="18" charset="0"/>
                <a:cs typeface="Times New Roman" pitchFamily="18" charset="0"/>
              </a:rPr>
              <a:t> Dispatcher = require('flux').Dispatcher;</a:t>
            </a:r>
          </a:p>
          <a:p>
            <a:pPr marL="0" indent="0">
              <a:lnSpc>
                <a:spcPct val="150000"/>
              </a:lnSpc>
              <a:buNone/>
            </a:pPr>
            <a:r>
              <a:rPr lang="en-IN" dirty="0" err="1">
                <a:latin typeface="Times New Roman" pitchFamily="18" charset="0"/>
                <a:cs typeface="Times New Roman" pitchFamily="18" charset="0"/>
              </a:rPr>
              <a:t>var</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AppDispatcher</a:t>
            </a:r>
            <a:r>
              <a:rPr lang="en-IN" dirty="0">
                <a:latin typeface="Times New Roman" pitchFamily="18" charset="0"/>
                <a:cs typeface="Times New Roman" pitchFamily="18" charset="0"/>
              </a:rPr>
              <a:t> = new Dispatcher();</a:t>
            </a:r>
          </a:p>
          <a:p>
            <a:pPr marL="0" indent="0">
              <a:lnSpc>
                <a:spcPct val="150000"/>
              </a:lnSpc>
              <a:buNone/>
            </a:pPr>
            <a:r>
              <a:rPr lang="en-IN" dirty="0" err="1">
                <a:latin typeface="Times New Roman" pitchFamily="18" charset="0"/>
                <a:cs typeface="Times New Roman" pitchFamily="18" charset="0"/>
              </a:rPr>
              <a:t>AppDispatcher.handleViewAction</a:t>
            </a:r>
            <a:r>
              <a:rPr lang="en-IN" dirty="0">
                <a:latin typeface="Times New Roman" pitchFamily="18" charset="0"/>
                <a:cs typeface="Times New Roman" pitchFamily="18" charset="0"/>
              </a:rPr>
              <a:t> = function(action) {</a:t>
            </a:r>
          </a:p>
          <a:p>
            <a:pPr marL="0" indent="0">
              <a:lnSpc>
                <a:spcPct val="150000"/>
              </a:lnSpc>
              <a:buNone/>
            </a:pP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this.dispatch</a:t>
            </a:r>
            <a:r>
              <a:rPr lang="en-IN" dirty="0">
                <a:latin typeface="Times New Roman" pitchFamily="18" charset="0"/>
                <a:cs typeface="Times New Roman" pitchFamily="18" charset="0"/>
              </a:rPr>
              <a:t>({</a:t>
            </a:r>
          </a:p>
          <a:p>
            <a:pPr marL="0" indent="0">
              <a:lnSpc>
                <a:spcPct val="150000"/>
              </a:lnSpc>
              <a:buNone/>
            </a:pPr>
            <a:r>
              <a:rPr lang="en-IN" dirty="0">
                <a:latin typeface="Times New Roman" pitchFamily="18" charset="0"/>
                <a:cs typeface="Times New Roman" pitchFamily="18" charset="0"/>
              </a:rPr>
              <a:t>    source: 'VIEW_ACTION',</a:t>
            </a:r>
          </a:p>
          <a:p>
            <a:pPr marL="0" indent="0">
              <a:lnSpc>
                <a:spcPct val="150000"/>
              </a:lnSpc>
              <a:buNone/>
            </a:pPr>
            <a:r>
              <a:rPr lang="en-IN" dirty="0">
                <a:latin typeface="Times New Roman" pitchFamily="18" charset="0"/>
                <a:cs typeface="Times New Roman" pitchFamily="18" charset="0"/>
              </a:rPr>
              <a:t>    action: action</a:t>
            </a:r>
          </a:p>
          <a:p>
            <a:pPr marL="0" indent="0">
              <a:lnSpc>
                <a:spcPct val="150000"/>
              </a:lnSpc>
              <a:buNone/>
            </a:pPr>
            <a:r>
              <a:rPr lang="en-IN" dirty="0">
                <a:latin typeface="Times New Roman" pitchFamily="18" charset="0"/>
                <a:cs typeface="Times New Roman" pitchFamily="18" charset="0"/>
              </a:rPr>
              <a:t>  });</a:t>
            </a:r>
          </a:p>
          <a:p>
            <a:pPr marL="0" indent="0">
              <a:lnSpc>
                <a:spcPct val="150000"/>
              </a:lnSpc>
              <a:buNone/>
            </a:pPr>
            <a:r>
              <a:rPr lang="en-IN" dirty="0">
                <a:latin typeface="Times New Roman" pitchFamily="18" charset="0"/>
                <a:cs typeface="Times New Roman" pitchFamily="18" charset="0"/>
              </a:rPr>
              <a:t>}</a:t>
            </a:r>
          </a:p>
          <a:p>
            <a:pPr marL="0" indent="0">
              <a:lnSpc>
                <a:spcPct val="150000"/>
              </a:lnSpc>
              <a:buNone/>
            </a:pPr>
            <a:r>
              <a:rPr lang="en-IN" dirty="0" err="1">
                <a:latin typeface="Times New Roman" pitchFamily="18" charset="0"/>
                <a:cs typeface="Times New Roman" pitchFamily="18" charset="0"/>
              </a:rPr>
              <a:t>module.exports</a:t>
            </a:r>
            <a:r>
              <a:rPr lang="en-IN" dirty="0">
                <a:latin typeface="Times New Roman" pitchFamily="18" charset="0"/>
                <a:cs typeface="Times New Roman" pitchFamily="18" charset="0"/>
              </a:rPr>
              <a:t> = </a:t>
            </a:r>
            <a:r>
              <a:rPr lang="en-IN" dirty="0" err="1">
                <a:latin typeface="Times New Roman" pitchFamily="18" charset="0"/>
                <a:cs typeface="Times New Roman" pitchFamily="18" charset="0"/>
              </a:rPr>
              <a:t>AppDispatcher</a:t>
            </a:r>
            <a:r>
              <a:rPr lang="en-IN" dirty="0">
                <a:latin typeface="Times New Roman" pitchFamily="18" charset="0"/>
                <a:cs typeface="Times New Roman" pitchFamily="18" charset="0"/>
              </a:rPr>
              <a:t>;</a:t>
            </a:r>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13</a:t>
            </a:fld>
            <a:endParaRPr lang="en-IN"/>
          </a:p>
        </p:txBody>
      </p:sp>
    </p:spTree>
    <p:extLst>
      <p:ext uri="{BB962C8B-B14F-4D97-AF65-F5344CB8AC3E}">
        <p14:creationId xmlns:p14="http://schemas.microsoft.com/office/powerpoint/2010/main" val="3933030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7743" cy="1325563"/>
          </a:xfrm>
          <a:ln>
            <a:solidFill>
              <a:schemeClr val="accent1"/>
            </a:solidFill>
          </a:ln>
        </p:spPr>
        <p:txBody>
          <a:bodyPr>
            <a:normAutofit/>
          </a:bodyPr>
          <a:lstStyle/>
          <a:p>
            <a:r>
              <a:rPr lang="en-US" sz="3600" b="1" dirty="0">
                <a:solidFill>
                  <a:schemeClr val="accent1"/>
                </a:solidFill>
                <a:latin typeface="Times New Roman" pitchFamily="18" charset="0"/>
                <a:cs typeface="Times New Roman" pitchFamily="18" charset="0"/>
              </a:rPr>
              <a:t>DEPENDENCIES</a:t>
            </a:r>
          </a:p>
        </p:txBody>
      </p:sp>
      <p:sp>
        <p:nvSpPr>
          <p:cNvPr id="3" name="Content Placeholder 2"/>
          <p:cNvSpPr>
            <a:spLocks noGrp="1"/>
          </p:cNvSpPr>
          <p:nvPr>
            <p:ph idx="1"/>
          </p:nvPr>
        </p:nvSpPr>
        <p:spPr>
          <a:xfrm>
            <a:off x="838199" y="1825624"/>
            <a:ext cx="10874829" cy="4357461"/>
          </a:xfrm>
          <a:ln>
            <a:solidFill>
              <a:schemeClr val="accent1"/>
            </a:solidFill>
          </a:ln>
        </p:spPr>
        <p:txBody>
          <a:bodyPr>
            <a:normAutofit/>
          </a:bodyPr>
          <a:lstStyle/>
          <a:p>
            <a:r>
              <a:rPr lang="en-US" sz="2400" dirty="0">
                <a:latin typeface="Times New Roman" pitchFamily="18" charset="0"/>
                <a:cs typeface="Times New Roman" pitchFamily="18" charset="0"/>
              </a:rPr>
              <a:t>One of the coolest parts of the provided Dispatcher module is the ability to define dependencies and </a:t>
            </a:r>
            <a:r>
              <a:rPr lang="en-US" sz="2400" dirty="0" err="1">
                <a:latin typeface="Times New Roman" pitchFamily="18" charset="0"/>
                <a:cs typeface="Times New Roman" pitchFamily="18" charset="0"/>
              </a:rPr>
              <a:t>marshall</a:t>
            </a:r>
            <a:r>
              <a:rPr lang="en-US" sz="2400" dirty="0">
                <a:latin typeface="Times New Roman" pitchFamily="18" charset="0"/>
                <a:cs typeface="Times New Roman" pitchFamily="18" charset="0"/>
              </a:rPr>
              <a:t> the callbacks on our Stores. </a:t>
            </a:r>
          </a:p>
          <a:p>
            <a:r>
              <a:rPr lang="en-US" sz="2400" dirty="0">
                <a:latin typeface="Times New Roman" pitchFamily="18" charset="0"/>
                <a:cs typeface="Times New Roman" pitchFamily="18" charset="0"/>
              </a:rPr>
              <a:t>So if one part of your application is dependent upon another part being updated first, in order to render properly, the Dispatcher's wait For method will be mighty useful.</a:t>
            </a:r>
          </a:p>
          <a:p>
            <a:pPr marL="0" indent="0">
              <a:buNone/>
            </a:pPr>
            <a:endParaRPr lang="en-US" sz="2400" dirty="0">
              <a:latin typeface="Times New Roman" pitchFamily="18" charset="0"/>
              <a:cs typeface="Times New Roman" pitchFamily="18" charset="0"/>
            </a:endParaRPr>
          </a:p>
          <a:p>
            <a:pPr marL="0" indent="0">
              <a:buNone/>
            </a:pPr>
            <a:r>
              <a:rPr lang="en-IN" sz="2400" b="1" dirty="0" err="1">
                <a:latin typeface="Times New Roman" pitchFamily="18" charset="0"/>
                <a:cs typeface="Times New Roman" pitchFamily="18" charset="0"/>
              </a:rPr>
              <a:t>ShoeStore.dispatcherIndex</a:t>
            </a:r>
            <a:r>
              <a:rPr lang="en-IN" sz="2400" b="1" dirty="0">
                <a:latin typeface="Times New Roman" pitchFamily="18" charset="0"/>
                <a:cs typeface="Times New Roman" pitchFamily="18" charset="0"/>
              </a:rPr>
              <a:t> = </a:t>
            </a:r>
            <a:r>
              <a:rPr lang="en-IN" sz="2400" b="1" dirty="0" err="1">
                <a:latin typeface="Times New Roman" pitchFamily="18" charset="0"/>
                <a:cs typeface="Times New Roman" pitchFamily="18" charset="0"/>
              </a:rPr>
              <a:t>AppDispatcher.register</a:t>
            </a:r>
            <a:r>
              <a:rPr lang="en-IN" sz="2400" b="1" dirty="0">
                <a:latin typeface="Times New Roman" pitchFamily="18" charset="0"/>
                <a:cs typeface="Times New Roman" pitchFamily="18" charset="0"/>
              </a:rPr>
              <a:t>(function(payload) {});</a:t>
            </a:r>
            <a:endParaRPr lang="en-IN"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14</a:t>
            </a:fld>
            <a:endParaRPr lang="en-IN"/>
          </a:p>
        </p:txBody>
      </p:sp>
    </p:spTree>
    <p:extLst>
      <p:ext uri="{BB962C8B-B14F-4D97-AF65-F5344CB8AC3E}">
        <p14:creationId xmlns:p14="http://schemas.microsoft.com/office/powerpoint/2010/main" val="20016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5572" y="961697"/>
            <a:ext cx="10518228" cy="5215266"/>
          </a:xfrm>
          <a:ln>
            <a:solidFill>
              <a:schemeClr val="accent2"/>
            </a:solidFill>
          </a:ln>
        </p:spPr>
        <p:txBody>
          <a:bodyPr>
            <a:normAutofit/>
          </a:bodyPr>
          <a:lstStyle/>
          <a:p>
            <a:pPr marL="0" indent="0">
              <a:lnSpc>
                <a:spcPct val="200000"/>
              </a:lnSpc>
              <a:buNone/>
            </a:pPr>
            <a:br>
              <a:rPr lang="en-IN" sz="2400" dirty="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15</a:t>
            </a:fld>
            <a:endParaRPr lang="en-IN"/>
          </a:p>
        </p:txBody>
      </p:sp>
      <p:sp>
        <p:nvSpPr>
          <p:cNvPr id="7" name="Rectangle 6"/>
          <p:cNvSpPr/>
          <p:nvPr/>
        </p:nvSpPr>
        <p:spPr>
          <a:xfrm>
            <a:off x="986971" y="1233714"/>
            <a:ext cx="8157029" cy="4307398"/>
          </a:xfrm>
          <a:prstGeom prst="rect">
            <a:avLst/>
          </a:prstGeom>
        </p:spPr>
        <p:txBody>
          <a:bodyPr wrap="square">
            <a:spAutoFit/>
          </a:bodyPr>
          <a:lstStyle/>
          <a:p>
            <a:pPr>
              <a:lnSpc>
                <a:spcPct val="200000"/>
              </a:lnSpc>
            </a:pPr>
            <a:r>
              <a:rPr lang="en-US" sz="2000" b="1" dirty="0">
                <a:solidFill>
                  <a:schemeClr val="accent1"/>
                </a:solidFill>
                <a:latin typeface="Times New Roman" pitchFamily="18" charset="0"/>
                <a:cs typeface="Times New Roman" pitchFamily="18" charset="0"/>
              </a:rPr>
              <a:t>case 'BUY_SHOES':</a:t>
            </a:r>
          </a:p>
          <a:p>
            <a:pPr>
              <a:lnSpc>
                <a:spcPct val="200000"/>
              </a:lnSpc>
            </a:pPr>
            <a:r>
              <a:rPr lang="en-US" sz="2000" b="1" dirty="0">
                <a:solidFill>
                  <a:schemeClr val="accent1"/>
                </a:solidFill>
                <a:latin typeface="Times New Roman" pitchFamily="18" charset="0"/>
                <a:cs typeface="Times New Roman" pitchFamily="18" charset="0"/>
              </a:rPr>
              <a:t>  </a:t>
            </a:r>
            <a:r>
              <a:rPr lang="en-US" sz="2000" b="1" dirty="0" err="1">
                <a:solidFill>
                  <a:schemeClr val="accent1"/>
                </a:solidFill>
                <a:latin typeface="Times New Roman" pitchFamily="18" charset="0"/>
                <a:cs typeface="Times New Roman" pitchFamily="18" charset="0"/>
              </a:rPr>
              <a:t>AppDispatcher.waitFor</a:t>
            </a:r>
            <a:r>
              <a:rPr lang="en-US" sz="2000" b="1" dirty="0">
                <a:solidFill>
                  <a:schemeClr val="accent1"/>
                </a:solidFill>
                <a:latin typeface="Times New Roman" pitchFamily="18" charset="0"/>
                <a:cs typeface="Times New Roman" pitchFamily="18" charset="0"/>
              </a:rPr>
              <a:t>([</a:t>
            </a:r>
          </a:p>
          <a:p>
            <a:pPr>
              <a:lnSpc>
                <a:spcPct val="200000"/>
              </a:lnSpc>
            </a:pPr>
            <a:r>
              <a:rPr lang="en-US" sz="2000" b="1" dirty="0">
                <a:solidFill>
                  <a:schemeClr val="accent1"/>
                </a:solidFill>
                <a:latin typeface="Times New Roman" pitchFamily="18" charset="0"/>
                <a:cs typeface="Times New Roman" pitchFamily="18" charset="0"/>
              </a:rPr>
              <a:t>    </a:t>
            </a:r>
            <a:r>
              <a:rPr lang="en-US" sz="2000" b="1" dirty="0" err="1">
                <a:solidFill>
                  <a:schemeClr val="accent1"/>
                </a:solidFill>
                <a:latin typeface="Times New Roman" pitchFamily="18" charset="0"/>
                <a:cs typeface="Times New Roman" pitchFamily="18" charset="0"/>
              </a:rPr>
              <a:t>ShoeStore.dispatcherIndex</a:t>
            </a:r>
            <a:endParaRPr lang="en-US" sz="2000" b="1" dirty="0">
              <a:solidFill>
                <a:schemeClr val="accent1"/>
              </a:solidFill>
              <a:latin typeface="Times New Roman" pitchFamily="18" charset="0"/>
              <a:cs typeface="Times New Roman" pitchFamily="18" charset="0"/>
            </a:endParaRPr>
          </a:p>
          <a:p>
            <a:pPr>
              <a:lnSpc>
                <a:spcPct val="200000"/>
              </a:lnSpc>
            </a:pPr>
            <a:r>
              <a:rPr lang="en-US" sz="2000" b="1" dirty="0">
                <a:solidFill>
                  <a:schemeClr val="accent1"/>
                </a:solidFill>
                <a:latin typeface="Times New Roman" pitchFamily="18" charset="0"/>
                <a:cs typeface="Times New Roman" pitchFamily="18" charset="0"/>
              </a:rPr>
              <a:t>  ], function() {</a:t>
            </a:r>
          </a:p>
          <a:p>
            <a:pPr>
              <a:lnSpc>
                <a:spcPct val="200000"/>
              </a:lnSpc>
            </a:pPr>
            <a:r>
              <a:rPr lang="en-US" sz="2000" b="1" dirty="0">
                <a:solidFill>
                  <a:schemeClr val="accent1"/>
                </a:solidFill>
                <a:latin typeface="Times New Roman" pitchFamily="18" charset="0"/>
                <a:cs typeface="Times New Roman" pitchFamily="18" charset="0"/>
              </a:rPr>
              <a:t>    </a:t>
            </a:r>
            <a:r>
              <a:rPr lang="en-US" sz="2000" b="1" dirty="0" err="1">
                <a:solidFill>
                  <a:schemeClr val="accent1"/>
                </a:solidFill>
                <a:latin typeface="Times New Roman" pitchFamily="18" charset="0"/>
                <a:cs typeface="Times New Roman" pitchFamily="18" charset="0"/>
              </a:rPr>
              <a:t>CheckoutStore.purchaseShoes</a:t>
            </a:r>
            <a:r>
              <a:rPr lang="en-US" sz="2000" b="1" dirty="0">
                <a:solidFill>
                  <a:schemeClr val="accent1"/>
                </a:solidFill>
                <a:latin typeface="Times New Roman" pitchFamily="18" charset="0"/>
                <a:cs typeface="Times New Roman" pitchFamily="18" charset="0"/>
              </a:rPr>
              <a:t>(</a:t>
            </a:r>
            <a:r>
              <a:rPr lang="en-US" sz="2000" b="1" dirty="0" err="1">
                <a:solidFill>
                  <a:schemeClr val="accent1"/>
                </a:solidFill>
                <a:latin typeface="Times New Roman" pitchFamily="18" charset="0"/>
                <a:cs typeface="Times New Roman" pitchFamily="18" charset="0"/>
              </a:rPr>
              <a:t>ShoeStore.getSelectedShoes</a:t>
            </a:r>
            <a:r>
              <a:rPr lang="en-US" sz="2000" b="1" dirty="0">
                <a:solidFill>
                  <a:schemeClr val="accent1"/>
                </a:solidFill>
                <a:latin typeface="Times New Roman" pitchFamily="18" charset="0"/>
                <a:cs typeface="Times New Roman" pitchFamily="18" charset="0"/>
              </a:rPr>
              <a:t>());</a:t>
            </a:r>
          </a:p>
          <a:p>
            <a:pPr>
              <a:lnSpc>
                <a:spcPct val="200000"/>
              </a:lnSpc>
            </a:pPr>
            <a:r>
              <a:rPr lang="en-US" sz="2000" b="1" dirty="0">
                <a:solidFill>
                  <a:schemeClr val="accent1"/>
                </a:solidFill>
                <a:latin typeface="Times New Roman" pitchFamily="18" charset="0"/>
                <a:cs typeface="Times New Roman" pitchFamily="18" charset="0"/>
              </a:rPr>
              <a:t>  });</a:t>
            </a:r>
          </a:p>
          <a:p>
            <a:pPr>
              <a:lnSpc>
                <a:spcPct val="200000"/>
              </a:lnSpc>
            </a:pPr>
            <a:r>
              <a:rPr lang="en-US" sz="2000" b="1" dirty="0">
                <a:solidFill>
                  <a:schemeClr val="accent1"/>
                </a:solidFill>
                <a:latin typeface="Times New Roman" pitchFamily="18" charset="0"/>
                <a:cs typeface="Times New Roman" pitchFamily="18" charset="0"/>
              </a:rPr>
              <a:t>  break;</a:t>
            </a:r>
          </a:p>
        </p:txBody>
      </p:sp>
    </p:spTree>
    <p:extLst>
      <p:ext uri="{BB962C8B-B14F-4D97-AF65-F5344CB8AC3E}">
        <p14:creationId xmlns:p14="http://schemas.microsoft.com/office/powerpoint/2010/main" val="2338403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65228" cy="1325563"/>
          </a:xfrm>
          <a:ln>
            <a:solidFill>
              <a:schemeClr val="accent1"/>
            </a:solidFill>
          </a:ln>
        </p:spPr>
        <p:txBody>
          <a:bodyPr/>
          <a:lstStyle/>
          <a:p>
            <a:r>
              <a:rPr lang="en-US" dirty="0">
                <a:solidFill>
                  <a:schemeClr val="accent1"/>
                </a:solidFill>
                <a:latin typeface="Times New Roman" pitchFamily="18" charset="0"/>
                <a:cs typeface="Times New Roman" pitchFamily="18" charset="0"/>
                <a:hlinkClick r:id="rId2"/>
              </a:rPr>
              <a:t>Stores</a:t>
            </a:r>
            <a:br>
              <a:rPr lang="en-US" b="1" dirty="0"/>
            </a:br>
            <a:endParaRPr lang="en-IN" dirty="0">
              <a:solidFill>
                <a:schemeClr val="accent1"/>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16</a:t>
            </a:fld>
            <a:endParaRPr lang="en-IN"/>
          </a:p>
        </p:txBody>
      </p:sp>
      <p:sp>
        <p:nvSpPr>
          <p:cNvPr id="3" name="Rectangle 2"/>
          <p:cNvSpPr/>
          <p:nvPr/>
        </p:nvSpPr>
        <p:spPr>
          <a:xfrm>
            <a:off x="914399" y="1988457"/>
            <a:ext cx="10189029" cy="1815882"/>
          </a:xfrm>
          <a:prstGeom prst="rect">
            <a:avLst/>
          </a:prstGeom>
          <a:ln>
            <a:solidFill>
              <a:schemeClr val="accent2"/>
            </a:solidFill>
          </a:ln>
        </p:spPr>
        <p:txBody>
          <a:bodyPr wrap="square">
            <a:spAutoFit/>
          </a:bodyPr>
          <a:lstStyle/>
          <a:p>
            <a:pPr marL="457200" indent="-457200">
              <a:buFont typeface="Arial" pitchFamily="34" charset="0"/>
              <a:buChar char="•"/>
            </a:pPr>
            <a:r>
              <a:rPr lang="en-US" sz="2800" dirty="0">
                <a:latin typeface="Times New Roman" pitchFamily="18" charset="0"/>
                <a:cs typeface="Times New Roman" pitchFamily="18" charset="0"/>
              </a:rPr>
              <a:t>In Flux, Stores manage application state for a particular domain within your application. </a:t>
            </a:r>
          </a:p>
          <a:p>
            <a:pPr marL="457200" indent="-457200">
              <a:buFont typeface="Arial" pitchFamily="34" charset="0"/>
              <a:buChar char="•"/>
            </a:pPr>
            <a:r>
              <a:rPr lang="en-US" sz="2800" dirty="0">
                <a:latin typeface="Times New Roman" pitchFamily="18" charset="0"/>
                <a:cs typeface="Times New Roman" pitchFamily="18" charset="0"/>
              </a:rPr>
              <a:t>From a high level, this basically means that per app section, stores manage the data, data retrieval methods and dispatcher callbacks</a:t>
            </a:r>
          </a:p>
        </p:txBody>
      </p:sp>
    </p:spTree>
    <p:extLst>
      <p:ext uri="{BB962C8B-B14F-4D97-AF65-F5344CB8AC3E}">
        <p14:creationId xmlns:p14="http://schemas.microsoft.com/office/powerpoint/2010/main" val="4103687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2263" y="362858"/>
            <a:ext cx="11313994" cy="5907314"/>
          </a:xfrm>
          <a:ln>
            <a:solidFill>
              <a:schemeClr val="accent1"/>
            </a:solidFill>
          </a:ln>
        </p:spPr>
        <p:txBody>
          <a:bodyPr>
            <a:noAutofit/>
          </a:bodyPr>
          <a:lstStyle/>
          <a:p>
            <a:pPr marL="0" indent="0">
              <a:buNone/>
            </a:pPr>
            <a:r>
              <a:rPr lang="en-IN" sz="2000" b="1" dirty="0" err="1">
                <a:solidFill>
                  <a:schemeClr val="accent1"/>
                </a:solidFill>
                <a:latin typeface="Times New Roman" pitchFamily="18" charset="0"/>
                <a:cs typeface="Times New Roman" pitchFamily="18" charset="0"/>
              </a:rPr>
              <a:t>var</a:t>
            </a:r>
            <a:r>
              <a:rPr lang="en-IN" sz="2000" b="1" dirty="0">
                <a:solidFill>
                  <a:schemeClr val="accent1"/>
                </a:solidFill>
                <a:latin typeface="Times New Roman" pitchFamily="18" charset="0"/>
                <a:cs typeface="Times New Roman" pitchFamily="18" charset="0"/>
              </a:rPr>
              <a:t> </a:t>
            </a:r>
            <a:r>
              <a:rPr lang="en-IN" sz="2000" b="1" dirty="0" err="1">
                <a:solidFill>
                  <a:schemeClr val="accent1"/>
                </a:solidFill>
                <a:latin typeface="Times New Roman" pitchFamily="18" charset="0"/>
                <a:cs typeface="Times New Roman" pitchFamily="18" charset="0"/>
              </a:rPr>
              <a:t>AppDispatcher</a:t>
            </a:r>
            <a:r>
              <a:rPr lang="en-IN" sz="2000" b="1" dirty="0">
                <a:solidFill>
                  <a:schemeClr val="accent1"/>
                </a:solidFill>
                <a:latin typeface="Times New Roman" pitchFamily="18" charset="0"/>
                <a:cs typeface="Times New Roman" pitchFamily="18" charset="0"/>
              </a:rPr>
              <a:t> = require('../dispatcher/</a:t>
            </a:r>
            <a:r>
              <a:rPr lang="en-IN" sz="2000" b="1" dirty="0" err="1">
                <a:solidFill>
                  <a:schemeClr val="accent1"/>
                </a:solidFill>
                <a:latin typeface="Times New Roman" pitchFamily="18" charset="0"/>
                <a:cs typeface="Times New Roman" pitchFamily="18" charset="0"/>
              </a:rPr>
              <a:t>AppDispatcher</a:t>
            </a:r>
            <a:r>
              <a:rPr lang="en-IN" sz="2000" b="1" dirty="0">
                <a:solidFill>
                  <a:schemeClr val="accent1"/>
                </a:solidFill>
                <a:latin typeface="Times New Roman" pitchFamily="18" charset="0"/>
                <a:cs typeface="Times New Roman" pitchFamily="18" charset="0"/>
              </a:rPr>
              <a:t>');</a:t>
            </a:r>
          </a:p>
          <a:p>
            <a:pPr marL="0" indent="0">
              <a:buNone/>
            </a:pPr>
            <a:r>
              <a:rPr lang="en-IN" sz="2000" b="1" dirty="0" err="1">
                <a:solidFill>
                  <a:schemeClr val="accent1"/>
                </a:solidFill>
                <a:latin typeface="Times New Roman" pitchFamily="18" charset="0"/>
                <a:cs typeface="Times New Roman" pitchFamily="18" charset="0"/>
              </a:rPr>
              <a:t>var</a:t>
            </a:r>
            <a:r>
              <a:rPr lang="en-IN" sz="2000" b="1" dirty="0">
                <a:solidFill>
                  <a:schemeClr val="accent1"/>
                </a:solidFill>
                <a:latin typeface="Times New Roman" pitchFamily="18" charset="0"/>
                <a:cs typeface="Times New Roman" pitchFamily="18" charset="0"/>
              </a:rPr>
              <a:t> </a:t>
            </a:r>
            <a:r>
              <a:rPr lang="en-IN" sz="2000" b="1" dirty="0" err="1">
                <a:solidFill>
                  <a:schemeClr val="accent1"/>
                </a:solidFill>
                <a:latin typeface="Times New Roman" pitchFamily="18" charset="0"/>
                <a:cs typeface="Times New Roman" pitchFamily="18" charset="0"/>
              </a:rPr>
              <a:t>ShoeConstants</a:t>
            </a:r>
            <a:r>
              <a:rPr lang="en-IN" sz="2000" b="1" dirty="0">
                <a:solidFill>
                  <a:schemeClr val="accent1"/>
                </a:solidFill>
                <a:latin typeface="Times New Roman" pitchFamily="18" charset="0"/>
                <a:cs typeface="Times New Roman" pitchFamily="18" charset="0"/>
              </a:rPr>
              <a:t> = require('../constants/</a:t>
            </a:r>
            <a:r>
              <a:rPr lang="en-IN" sz="2000" b="1" dirty="0" err="1">
                <a:solidFill>
                  <a:schemeClr val="accent1"/>
                </a:solidFill>
                <a:latin typeface="Times New Roman" pitchFamily="18" charset="0"/>
                <a:cs typeface="Times New Roman" pitchFamily="18" charset="0"/>
              </a:rPr>
              <a:t>ShoeConstants</a:t>
            </a:r>
            <a:r>
              <a:rPr lang="en-IN" sz="2000" b="1" dirty="0">
                <a:solidFill>
                  <a:schemeClr val="accent1"/>
                </a:solidFill>
                <a:latin typeface="Times New Roman" pitchFamily="18" charset="0"/>
                <a:cs typeface="Times New Roman" pitchFamily="18" charset="0"/>
              </a:rPr>
              <a:t>');</a:t>
            </a:r>
          </a:p>
          <a:p>
            <a:pPr marL="0" indent="0">
              <a:buNone/>
            </a:pPr>
            <a:r>
              <a:rPr lang="en-IN" sz="2000" b="1" dirty="0" err="1">
                <a:solidFill>
                  <a:schemeClr val="accent1"/>
                </a:solidFill>
                <a:latin typeface="Times New Roman" pitchFamily="18" charset="0"/>
                <a:cs typeface="Times New Roman" pitchFamily="18" charset="0"/>
              </a:rPr>
              <a:t>var</a:t>
            </a:r>
            <a:r>
              <a:rPr lang="en-IN" sz="2000" b="1" dirty="0">
                <a:solidFill>
                  <a:schemeClr val="accent1"/>
                </a:solidFill>
                <a:latin typeface="Times New Roman" pitchFamily="18" charset="0"/>
                <a:cs typeface="Times New Roman" pitchFamily="18" charset="0"/>
              </a:rPr>
              <a:t> </a:t>
            </a:r>
            <a:r>
              <a:rPr lang="en-IN" sz="2000" b="1" dirty="0" err="1">
                <a:solidFill>
                  <a:schemeClr val="accent1"/>
                </a:solidFill>
                <a:latin typeface="Times New Roman" pitchFamily="18" charset="0"/>
                <a:cs typeface="Times New Roman" pitchFamily="18" charset="0"/>
              </a:rPr>
              <a:t>EventEmitter</a:t>
            </a:r>
            <a:r>
              <a:rPr lang="en-IN" sz="2000" b="1" dirty="0">
                <a:solidFill>
                  <a:schemeClr val="accent1"/>
                </a:solidFill>
                <a:latin typeface="Times New Roman" pitchFamily="18" charset="0"/>
                <a:cs typeface="Times New Roman" pitchFamily="18" charset="0"/>
              </a:rPr>
              <a:t> = require('events').</a:t>
            </a:r>
            <a:r>
              <a:rPr lang="en-IN" sz="2000" b="1" dirty="0" err="1">
                <a:solidFill>
                  <a:schemeClr val="accent1"/>
                </a:solidFill>
                <a:latin typeface="Times New Roman" pitchFamily="18" charset="0"/>
                <a:cs typeface="Times New Roman" pitchFamily="18" charset="0"/>
              </a:rPr>
              <a:t>EventEmitter</a:t>
            </a:r>
            <a:r>
              <a:rPr lang="en-IN" sz="2000" b="1" dirty="0">
                <a:solidFill>
                  <a:schemeClr val="accent1"/>
                </a:solidFill>
                <a:latin typeface="Times New Roman" pitchFamily="18" charset="0"/>
                <a:cs typeface="Times New Roman" pitchFamily="18" charset="0"/>
              </a:rPr>
              <a:t>;</a:t>
            </a:r>
          </a:p>
          <a:p>
            <a:pPr marL="0" indent="0">
              <a:buNone/>
            </a:pPr>
            <a:r>
              <a:rPr lang="en-IN" sz="2000" b="1" dirty="0" err="1">
                <a:solidFill>
                  <a:schemeClr val="accent1"/>
                </a:solidFill>
                <a:latin typeface="Times New Roman" pitchFamily="18" charset="0"/>
                <a:cs typeface="Times New Roman" pitchFamily="18" charset="0"/>
              </a:rPr>
              <a:t>var</a:t>
            </a:r>
            <a:r>
              <a:rPr lang="en-IN" sz="2000" b="1" dirty="0">
                <a:solidFill>
                  <a:schemeClr val="accent1"/>
                </a:solidFill>
                <a:latin typeface="Times New Roman" pitchFamily="18" charset="0"/>
                <a:cs typeface="Times New Roman" pitchFamily="18" charset="0"/>
              </a:rPr>
              <a:t> merge = require('react/lib/merge');</a:t>
            </a:r>
          </a:p>
          <a:p>
            <a:pPr marL="0" indent="0">
              <a:buNone/>
            </a:pPr>
            <a:endParaRPr lang="en-IN" sz="2000" b="1" dirty="0">
              <a:solidFill>
                <a:schemeClr val="accent1"/>
              </a:solidFill>
              <a:latin typeface="Times New Roman" pitchFamily="18" charset="0"/>
              <a:cs typeface="Times New Roman" pitchFamily="18" charset="0"/>
            </a:endParaRPr>
          </a:p>
          <a:p>
            <a:pPr marL="0" indent="0">
              <a:buNone/>
            </a:pPr>
            <a:r>
              <a:rPr lang="en-IN" sz="2000" b="1" dirty="0">
                <a:solidFill>
                  <a:schemeClr val="accent1"/>
                </a:solidFill>
                <a:latin typeface="Times New Roman" pitchFamily="18" charset="0"/>
                <a:cs typeface="Times New Roman" pitchFamily="18" charset="0"/>
              </a:rPr>
              <a:t>// Internal object of shoes</a:t>
            </a:r>
          </a:p>
          <a:p>
            <a:pPr marL="0" indent="0">
              <a:buNone/>
            </a:pPr>
            <a:r>
              <a:rPr lang="en-IN" sz="2000" b="1" dirty="0" err="1">
                <a:solidFill>
                  <a:schemeClr val="accent1"/>
                </a:solidFill>
                <a:latin typeface="Times New Roman" pitchFamily="18" charset="0"/>
                <a:cs typeface="Times New Roman" pitchFamily="18" charset="0"/>
              </a:rPr>
              <a:t>var</a:t>
            </a:r>
            <a:r>
              <a:rPr lang="en-IN" sz="2000" b="1" dirty="0">
                <a:solidFill>
                  <a:schemeClr val="accent1"/>
                </a:solidFill>
                <a:latin typeface="Times New Roman" pitchFamily="18" charset="0"/>
                <a:cs typeface="Times New Roman" pitchFamily="18" charset="0"/>
              </a:rPr>
              <a:t> _shoes = {};</a:t>
            </a:r>
          </a:p>
          <a:p>
            <a:pPr marL="0" indent="0">
              <a:buNone/>
            </a:pPr>
            <a:endParaRPr lang="en-IN" sz="2000" b="1" dirty="0">
              <a:solidFill>
                <a:schemeClr val="accent1"/>
              </a:solidFill>
              <a:latin typeface="Times New Roman" pitchFamily="18" charset="0"/>
              <a:cs typeface="Times New Roman" pitchFamily="18" charset="0"/>
            </a:endParaRPr>
          </a:p>
          <a:p>
            <a:pPr marL="0" indent="0">
              <a:buNone/>
            </a:pPr>
            <a:r>
              <a:rPr lang="en-IN" sz="2000" b="1" dirty="0">
                <a:solidFill>
                  <a:schemeClr val="accent1"/>
                </a:solidFill>
                <a:latin typeface="Times New Roman" pitchFamily="18" charset="0"/>
                <a:cs typeface="Times New Roman" pitchFamily="18" charset="0"/>
              </a:rPr>
              <a:t>// Method to load shoes from action data</a:t>
            </a:r>
          </a:p>
          <a:p>
            <a:pPr marL="0" indent="0">
              <a:buNone/>
            </a:pPr>
            <a:r>
              <a:rPr lang="en-IN" sz="2000" b="1" dirty="0">
                <a:solidFill>
                  <a:schemeClr val="accent1"/>
                </a:solidFill>
                <a:latin typeface="Times New Roman" pitchFamily="18" charset="0"/>
                <a:cs typeface="Times New Roman" pitchFamily="18" charset="0"/>
              </a:rPr>
              <a:t>function </a:t>
            </a:r>
            <a:r>
              <a:rPr lang="en-IN" sz="2000" b="1" dirty="0" err="1">
                <a:solidFill>
                  <a:schemeClr val="accent1"/>
                </a:solidFill>
                <a:latin typeface="Times New Roman" pitchFamily="18" charset="0"/>
                <a:cs typeface="Times New Roman" pitchFamily="18" charset="0"/>
              </a:rPr>
              <a:t>loadShoes</a:t>
            </a:r>
            <a:r>
              <a:rPr lang="en-IN" sz="2000" b="1" dirty="0">
                <a:solidFill>
                  <a:schemeClr val="accent1"/>
                </a:solidFill>
                <a:latin typeface="Times New Roman" pitchFamily="18" charset="0"/>
                <a:cs typeface="Times New Roman" pitchFamily="18" charset="0"/>
              </a:rPr>
              <a:t>(data) {</a:t>
            </a:r>
          </a:p>
          <a:p>
            <a:pPr marL="0" indent="0">
              <a:buNone/>
            </a:pPr>
            <a:r>
              <a:rPr lang="en-IN" sz="2000" b="1" dirty="0">
                <a:solidFill>
                  <a:schemeClr val="accent1"/>
                </a:solidFill>
                <a:latin typeface="Times New Roman" pitchFamily="18" charset="0"/>
                <a:cs typeface="Times New Roman" pitchFamily="18" charset="0"/>
              </a:rPr>
              <a:t>  _shoes = </a:t>
            </a:r>
            <a:r>
              <a:rPr lang="en-IN" sz="2000" b="1" dirty="0" err="1">
                <a:solidFill>
                  <a:schemeClr val="accent1"/>
                </a:solidFill>
                <a:latin typeface="Times New Roman" pitchFamily="18" charset="0"/>
                <a:cs typeface="Times New Roman" pitchFamily="18" charset="0"/>
              </a:rPr>
              <a:t>data.shoes</a:t>
            </a:r>
            <a:r>
              <a:rPr lang="en-IN" sz="2000" b="1" dirty="0">
                <a:solidFill>
                  <a:schemeClr val="accent1"/>
                </a:solidFill>
                <a:latin typeface="Times New Roman" pitchFamily="18" charset="0"/>
                <a:cs typeface="Times New Roman" pitchFamily="18" charset="0"/>
              </a:rPr>
              <a:t>;</a:t>
            </a:r>
          </a:p>
          <a:p>
            <a:pPr marL="0" indent="0">
              <a:buNone/>
            </a:pPr>
            <a:r>
              <a:rPr lang="en-IN" sz="2000" b="1" dirty="0">
                <a:solidFill>
                  <a:schemeClr val="accent1"/>
                </a:solidFill>
                <a:latin typeface="Times New Roman" pitchFamily="18" charset="0"/>
                <a:cs typeface="Times New Roman" pitchFamily="18" charset="0"/>
              </a:rPr>
              <a:t>}</a:t>
            </a:r>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17</a:t>
            </a:fld>
            <a:endParaRPr lang="en-IN"/>
          </a:p>
        </p:txBody>
      </p:sp>
    </p:spTree>
    <p:extLst>
      <p:ext uri="{BB962C8B-B14F-4D97-AF65-F5344CB8AC3E}">
        <p14:creationId xmlns:p14="http://schemas.microsoft.com/office/powerpoint/2010/main" val="3226148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2263" y="290286"/>
            <a:ext cx="5534708" cy="6167380"/>
          </a:xfrm>
          <a:ln>
            <a:solidFill>
              <a:schemeClr val="accent1"/>
            </a:solidFill>
          </a:ln>
        </p:spPr>
        <p:txBody>
          <a:bodyPr>
            <a:noAutofit/>
          </a:bodyPr>
          <a:lstStyle/>
          <a:p>
            <a:pPr marL="0" indent="0">
              <a:lnSpc>
                <a:spcPct val="100000"/>
              </a:lnSpc>
              <a:buNone/>
            </a:pPr>
            <a:r>
              <a:rPr lang="en-IN" sz="1400" b="1" dirty="0">
                <a:solidFill>
                  <a:schemeClr val="accent2">
                    <a:lumMod val="75000"/>
                  </a:schemeClr>
                </a:solidFill>
                <a:latin typeface="Times New Roman" pitchFamily="18" charset="0"/>
                <a:cs typeface="Times New Roman" pitchFamily="18" charset="0"/>
              </a:rPr>
              <a:t>// Merge our store with Node's Event Emitter</a:t>
            </a:r>
          </a:p>
          <a:p>
            <a:pPr marL="0" indent="0">
              <a:lnSpc>
                <a:spcPct val="100000"/>
              </a:lnSpc>
              <a:buNone/>
            </a:pPr>
            <a:r>
              <a:rPr lang="en-IN" sz="1400" b="1" dirty="0" err="1">
                <a:solidFill>
                  <a:schemeClr val="accent2">
                    <a:lumMod val="75000"/>
                  </a:schemeClr>
                </a:solidFill>
                <a:latin typeface="Times New Roman" pitchFamily="18" charset="0"/>
                <a:cs typeface="Times New Roman" pitchFamily="18" charset="0"/>
              </a:rPr>
              <a:t>var</a:t>
            </a:r>
            <a:r>
              <a:rPr lang="en-IN" sz="1400" b="1" dirty="0">
                <a:solidFill>
                  <a:schemeClr val="accent2">
                    <a:lumMod val="75000"/>
                  </a:schemeClr>
                </a:solidFill>
                <a:latin typeface="Times New Roman" pitchFamily="18" charset="0"/>
                <a:cs typeface="Times New Roman" pitchFamily="18" charset="0"/>
              </a:rPr>
              <a:t> </a:t>
            </a:r>
            <a:r>
              <a:rPr lang="en-IN" sz="1400" b="1" dirty="0" err="1">
                <a:solidFill>
                  <a:schemeClr val="accent2">
                    <a:lumMod val="75000"/>
                  </a:schemeClr>
                </a:solidFill>
                <a:latin typeface="Times New Roman" pitchFamily="18" charset="0"/>
                <a:cs typeface="Times New Roman" pitchFamily="18" charset="0"/>
              </a:rPr>
              <a:t>ShoeStore</a:t>
            </a:r>
            <a:r>
              <a:rPr lang="en-IN" sz="1400" b="1" dirty="0">
                <a:solidFill>
                  <a:schemeClr val="accent2">
                    <a:lumMod val="75000"/>
                  </a:schemeClr>
                </a:solidFill>
                <a:latin typeface="Times New Roman" pitchFamily="18" charset="0"/>
                <a:cs typeface="Times New Roman" pitchFamily="18" charset="0"/>
              </a:rPr>
              <a:t> = merge(</a:t>
            </a:r>
            <a:r>
              <a:rPr lang="en-IN" sz="1400" b="1" dirty="0" err="1">
                <a:solidFill>
                  <a:schemeClr val="accent2">
                    <a:lumMod val="75000"/>
                  </a:schemeClr>
                </a:solidFill>
                <a:latin typeface="Times New Roman" pitchFamily="18" charset="0"/>
                <a:cs typeface="Times New Roman" pitchFamily="18" charset="0"/>
              </a:rPr>
              <a:t>EventEmitter.prototype</a:t>
            </a:r>
            <a:r>
              <a:rPr lang="en-IN" sz="1400" b="1" dirty="0">
                <a:solidFill>
                  <a:schemeClr val="accent2">
                    <a:lumMod val="75000"/>
                  </a:schemeClr>
                </a:solidFill>
                <a:latin typeface="Times New Roman" pitchFamily="18" charset="0"/>
                <a:cs typeface="Times New Roman" pitchFamily="18" charset="0"/>
              </a:rPr>
              <a:t>, {</a:t>
            </a:r>
          </a:p>
          <a:p>
            <a:pPr marL="0" indent="0">
              <a:lnSpc>
                <a:spcPct val="100000"/>
              </a:lnSpc>
              <a:buNone/>
            </a:pPr>
            <a:r>
              <a:rPr lang="en-IN" sz="1400" b="1" dirty="0">
                <a:solidFill>
                  <a:schemeClr val="accent2">
                    <a:lumMod val="75000"/>
                  </a:schemeClr>
                </a:solidFill>
                <a:latin typeface="Times New Roman" pitchFamily="18" charset="0"/>
                <a:cs typeface="Times New Roman" pitchFamily="18" charset="0"/>
              </a:rPr>
              <a:t>  // Returns all shoes</a:t>
            </a:r>
          </a:p>
          <a:p>
            <a:pPr marL="0" indent="0">
              <a:lnSpc>
                <a:spcPct val="100000"/>
              </a:lnSpc>
              <a:buNone/>
            </a:pPr>
            <a:r>
              <a:rPr lang="en-IN" sz="1400" b="1" dirty="0">
                <a:solidFill>
                  <a:schemeClr val="accent2">
                    <a:lumMod val="75000"/>
                  </a:schemeClr>
                </a:solidFill>
                <a:latin typeface="Times New Roman" pitchFamily="18" charset="0"/>
                <a:cs typeface="Times New Roman" pitchFamily="18" charset="0"/>
              </a:rPr>
              <a:t>  </a:t>
            </a:r>
            <a:r>
              <a:rPr lang="en-IN" sz="1400" b="1" dirty="0" err="1">
                <a:solidFill>
                  <a:schemeClr val="accent2">
                    <a:lumMod val="75000"/>
                  </a:schemeClr>
                </a:solidFill>
                <a:latin typeface="Times New Roman" pitchFamily="18" charset="0"/>
                <a:cs typeface="Times New Roman" pitchFamily="18" charset="0"/>
              </a:rPr>
              <a:t>getShoes</a:t>
            </a:r>
            <a:r>
              <a:rPr lang="en-IN" sz="1400" b="1" dirty="0">
                <a:solidFill>
                  <a:schemeClr val="accent2">
                    <a:lumMod val="75000"/>
                  </a:schemeClr>
                </a:solidFill>
                <a:latin typeface="Times New Roman" pitchFamily="18" charset="0"/>
                <a:cs typeface="Times New Roman" pitchFamily="18" charset="0"/>
              </a:rPr>
              <a:t>: function() {</a:t>
            </a:r>
          </a:p>
          <a:p>
            <a:pPr marL="0" indent="0">
              <a:lnSpc>
                <a:spcPct val="100000"/>
              </a:lnSpc>
              <a:buNone/>
            </a:pPr>
            <a:r>
              <a:rPr lang="en-IN" sz="1400" b="1" dirty="0">
                <a:solidFill>
                  <a:schemeClr val="accent2">
                    <a:lumMod val="75000"/>
                  </a:schemeClr>
                </a:solidFill>
                <a:latin typeface="Times New Roman" pitchFamily="18" charset="0"/>
                <a:cs typeface="Times New Roman" pitchFamily="18" charset="0"/>
              </a:rPr>
              <a:t>    return _shoes;</a:t>
            </a:r>
          </a:p>
          <a:p>
            <a:pPr marL="0" indent="0">
              <a:lnSpc>
                <a:spcPct val="100000"/>
              </a:lnSpc>
              <a:buNone/>
            </a:pPr>
            <a:r>
              <a:rPr lang="en-IN" sz="1400" b="1" dirty="0">
                <a:solidFill>
                  <a:schemeClr val="accent2">
                    <a:lumMod val="75000"/>
                  </a:schemeClr>
                </a:solidFill>
                <a:latin typeface="Times New Roman" pitchFamily="18" charset="0"/>
                <a:cs typeface="Times New Roman" pitchFamily="18" charset="0"/>
              </a:rPr>
              <a:t>  },</a:t>
            </a:r>
          </a:p>
          <a:p>
            <a:pPr marL="0" indent="0">
              <a:lnSpc>
                <a:spcPct val="100000"/>
              </a:lnSpc>
              <a:buNone/>
            </a:pPr>
            <a:r>
              <a:rPr lang="en-IN" sz="1400" b="1" dirty="0">
                <a:solidFill>
                  <a:schemeClr val="accent2">
                    <a:lumMod val="75000"/>
                  </a:schemeClr>
                </a:solidFill>
                <a:latin typeface="Times New Roman" pitchFamily="18" charset="0"/>
                <a:cs typeface="Times New Roman" pitchFamily="18" charset="0"/>
              </a:rPr>
              <a:t> </a:t>
            </a:r>
            <a:r>
              <a:rPr lang="en-IN" sz="1400" b="1" dirty="0" err="1">
                <a:solidFill>
                  <a:schemeClr val="accent2">
                    <a:lumMod val="75000"/>
                  </a:schemeClr>
                </a:solidFill>
                <a:latin typeface="Times New Roman" pitchFamily="18" charset="0"/>
                <a:cs typeface="Times New Roman" pitchFamily="18" charset="0"/>
              </a:rPr>
              <a:t>emitChange</a:t>
            </a:r>
            <a:r>
              <a:rPr lang="en-IN" sz="1400" b="1" dirty="0">
                <a:solidFill>
                  <a:schemeClr val="accent2">
                    <a:lumMod val="75000"/>
                  </a:schemeClr>
                </a:solidFill>
                <a:latin typeface="Times New Roman" pitchFamily="18" charset="0"/>
                <a:cs typeface="Times New Roman" pitchFamily="18" charset="0"/>
              </a:rPr>
              <a:t>: function() {</a:t>
            </a:r>
          </a:p>
          <a:p>
            <a:pPr marL="0" indent="0">
              <a:lnSpc>
                <a:spcPct val="100000"/>
              </a:lnSpc>
              <a:buNone/>
            </a:pPr>
            <a:r>
              <a:rPr lang="en-IN" sz="1400" b="1" dirty="0">
                <a:solidFill>
                  <a:schemeClr val="accent2">
                    <a:lumMod val="75000"/>
                  </a:schemeClr>
                </a:solidFill>
                <a:latin typeface="Times New Roman" pitchFamily="18" charset="0"/>
                <a:cs typeface="Times New Roman" pitchFamily="18" charset="0"/>
              </a:rPr>
              <a:t>    </a:t>
            </a:r>
            <a:r>
              <a:rPr lang="en-IN" sz="1400" b="1" dirty="0" err="1">
                <a:solidFill>
                  <a:schemeClr val="accent2">
                    <a:lumMod val="75000"/>
                  </a:schemeClr>
                </a:solidFill>
                <a:latin typeface="Times New Roman" pitchFamily="18" charset="0"/>
                <a:cs typeface="Times New Roman" pitchFamily="18" charset="0"/>
              </a:rPr>
              <a:t>this.emit</a:t>
            </a:r>
            <a:r>
              <a:rPr lang="en-IN" sz="1400" b="1" dirty="0">
                <a:solidFill>
                  <a:schemeClr val="accent2">
                    <a:lumMod val="75000"/>
                  </a:schemeClr>
                </a:solidFill>
                <a:latin typeface="Times New Roman" pitchFamily="18" charset="0"/>
                <a:cs typeface="Times New Roman" pitchFamily="18" charset="0"/>
              </a:rPr>
              <a:t>('change');</a:t>
            </a:r>
          </a:p>
          <a:p>
            <a:pPr marL="0" indent="0">
              <a:lnSpc>
                <a:spcPct val="100000"/>
              </a:lnSpc>
              <a:buNone/>
            </a:pPr>
            <a:r>
              <a:rPr lang="en-IN" sz="1400" b="1" dirty="0">
                <a:solidFill>
                  <a:schemeClr val="accent2">
                    <a:lumMod val="75000"/>
                  </a:schemeClr>
                </a:solidFill>
                <a:latin typeface="Times New Roman" pitchFamily="18" charset="0"/>
                <a:cs typeface="Times New Roman" pitchFamily="18" charset="0"/>
              </a:rPr>
              <a:t>  },</a:t>
            </a:r>
          </a:p>
          <a:p>
            <a:pPr marL="0" indent="0">
              <a:lnSpc>
                <a:spcPct val="100000"/>
              </a:lnSpc>
              <a:buNone/>
            </a:pPr>
            <a:r>
              <a:rPr lang="en-IN" sz="1400" b="1" dirty="0">
                <a:solidFill>
                  <a:schemeClr val="accent2">
                    <a:lumMod val="75000"/>
                  </a:schemeClr>
                </a:solidFill>
                <a:latin typeface="Times New Roman" pitchFamily="18" charset="0"/>
                <a:cs typeface="Times New Roman" pitchFamily="18" charset="0"/>
              </a:rPr>
              <a:t> </a:t>
            </a:r>
            <a:r>
              <a:rPr lang="en-IN" sz="1400" b="1" dirty="0" err="1">
                <a:solidFill>
                  <a:schemeClr val="accent2">
                    <a:lumMod val="75000"/>
                  </a:schemeClr>
                </a:solidFill>
                <a:latin typeface="Times New Roman" pitchFamily="18" charset="0"/>
                <a:cs typeface="Times New Roman" pitchFamily="18" charset="0"/>
              </a:rPr>
              <a:t>addChangeListener</a:t>
            </a:r>
            <a:r>
              <a:rPr lang="en-IN" sz="1400" b="1" dirty="0">
                <a:solidFill>
                  <a:schemeClr val="accent2">
                    <a:lumMod val="75000"/>
                  </a:schemeClr>
                </a:solidFill>
                <a:latin typeface="Times New Roman" pitchFamily="18" charset="0"/>
                <a:cs typeface="Times New Roman" pitchFamily="18" charset="0"/>
              </a:rPr>
              <a:t>: function(</a:t>
            </a:r>
            <a:r>
              <a:rPr lang="en-IN" sz="1400" b="1" dirty="0" err="1">
                <a:solidFill>
                  <a:schemeClr val="accent2">
                    <a:lumMod val="75000"/>
                  </a:schemeClr>
                </a:solidFill>
                <a:latin typeface="Times New Roman" pitchFamily="18" charset="0"/>
                <a:cs typeface="Times New Roman" pitchFamily="18" charset="0"/>
              </a:rPr>
              <a:t>callback</a:t>
            </a:r>
            <a:r>
              <a:rPr lang="en-IN" sz="1400" b="1" dirty="0">
                <a:solidFill>
                  <a:schemeClr val="accent2">
                    <a:lumMod val="75000"/>
                  </a:schemeClr>
                </a:solidFill>
                <a:latin typeface="Times New Roman" pitchFamily="18" charset="0"/>
                <a:cs typeface="Times New Roman" pitchFamily="18" charset="0"/>
              </a:rPr>
              <a:t>) {</a:t>
            </a:r>
          </a:p>
          <a:p>
            <a:pPr marL="0" indent="0">
              <a:lnSpc>
                <a:spcPct val="100000"/>
              </a:lnSpc>
              <a:buNone/>
            </a:pPr>
            <a:r>
              <a:rPr lang="en-IN" sz="1400" b="1" dirty="0">
                <a:solidFill>
                  <a:schemeClr val="accent2">
                    <a:lumMod val="75000"/>
                  </a:schemeClr>
                </a:solidFill>
                <a:latin typeface="Times New Roman" pitchFamily="18" charset="0"/>
                <a:cs typeface="Times New Roman" pitchFamily="18" charset="0"/>
              </a:rPr>
              <a:t>    </a:t>
            </a:r>
            <a:r>
              <a:rPr lang="en-IN" sz="1400" b="1" dirty="0" err="1">
                <a:solidFill>
                  <a:schemeClr val="accent2">
                    <a:lumMod val="75000"/>
                  </a:schemeClr>
                </a:solidFill>
                <a:latin typeface="Times New Roman" pitchFamily="18" charset="0"/>
                <a:cs typeface="Times New Roman" pitchFamily="18" charset="0"/>
              </a:rPr>
              <a:t>this.on</a:t>
            </a:r>
            <a:r>
              <a:rPr lang="en-IN" sz="1400" b="1" dirty="0">
                <a:solidFill>
                  <a:schemeClr val="accent2">
                    <a:lumMod val="75000"/>
                  </a:schemeClr>
                </a:solidFill>
                <a:latin typeface="Times New Roman" pitchFamily="18" charset="0"/>
                <a:cs typeface="Times New Roman" pitchFamily="18" charset="0"/>
              </a:rPr>
              <a:t>('change', </a:t>
            </a:r>
            <a:r>
              <a:rPr lang="en-IN" sz="1400" b="1" dirty="0" err="1">
                <a:solidFill>
                  <a:schemeClr val="accent2">
                    <a:lumMod val="75000"/>
                  </a:schemeClr>
                </a:solidFill>
                <a:latin typeface="Times New Roman" pitchFamily="18" charset="0"/>
                <a:cs typeface="Times New Roman" pitchFamily="18" charset="0"/>
              </a:rPr>
              <a:t>callback</a:t>
            </a:r>
            <a:r>
              <a:rPr lang="en-IN" sz="1400" b="1" dirty="0">
                <a:solidFill>
                  <a:schemeClr val="accent2">
                    <a:lumMod val="75000"/>
                  </a:schemeClr>
                </a:solidFill>
                <a:latin typeface="Times New Roman" pitchFamily="18" charset="0"/>
                <a:cs typeface="Times New Roman" pitchFamily="18" charset="0"/>
              </a:rPr>
              <a:t>);</a:t>
            </a:r>
          </a:p>
          <a:p>
            <a:pPr marL="0" indent="0">
              <a:lnSpc>
                <a:spcPct val="100000"/>
              </a:lnSpc>
              <a:buNone/>
            </a:pPr>
            <a:r>
              <a:rPr lang="en-IN" sz="1400" b="1" dirty="0">
                <a:solidFill>
                  <a:schemeClr val="accent2">
                    <a:lumMod val="75000"/>
                  </a:schemeClr>
                </a:solidFill>
                <a:latin typeface="Times New Roman" pitchFamily="18" charset="0"/>
                <a:cs typeface="Times New Roman" pitchFamily="18" charset="0"/>
              </a:rPr>
              <a:t>  },</a:t>
            </a:r>
          </a:p>
          <a:p>
            <a:pPr marL="0" indent="0">
              <a:lnSpc>
                <a:spcPct val="100000"/>
              </a:lnSpc>
              <a:buNone/>
            </a:pPr>
            <a:r>
              <a:rPr lang="en-IN" sz="1400" b="1" dirty="0">
                <a:solidFill>
                  <a:schemeClr val="accent2">
                    <a:lumMod val="75000"/>
                  </a:schemeClr>
                </a:solidFill>
                <a:latin typeface="Times New Roman" pitchFamily="18" charset="0"/>
                <a:cs typeface="Times New Roman" pitchFamily="18" charset="0"/>
              </a:rPr>
              <a:t> </a:t>
            </a:r>
            <a:r>
              <a:rPr lang="en-IN" sz="1400" b="1" dirty="0" err="1">
                <a:solidFill>
                  <a:schemeClr val="accent2">
                    <a:lumMod val="75000"/>
                  </a:schemeClr>
                </a:solidFill>
                <a:latin typeface="Times New Roman" pitchFamily="18" charset="0"/>
                <a:cs typeface="Times New Roman" pitchFamily="18" charset="0"/>
              </a:rPr>
              <a:t>removeChangeListener</a:t>
            </a:r>
            <a:r>
              <a:rPr lang="en-IN" sz="1400" b="1" dirty="0">
                <a:solidFill>
                  <a:schemeClr val="accent2">
                    <a:lumMod val="75000"/>
                  </a:schemeClr>
                </a:solidFill>
                <a:latin typeface="Times New Roman" pitchFamily="18" charset="0"/>
                <a:cs typeface="Times New Roman" pitchFamily="18" charset="0"/>
              </a:rPr>
              <a:t>: function(</a:t>
            </a:r>
            <a:r>
              <a:rPr lang="en-IN" sz="1400" b="1" dirty="0" err="1">
                <a:solidFill>
                  <a:schemeClr val="accent2">
                    <a:lumMod val="75000"/>
                  </a:schemeClr>
                </a:solidFill>
                <a:latin typeface="Times New Roman" pitchFamily="18" charset="0"/>
                <a:cs typeface="Times New Roman" pitchFamily="18" charset="0"/>
              </a:rPr>
              <a:t>callback</a:t>
            </a:r>
            <a:r>
              <a:rPr lang="en-IN" sz="1400" b="1" dirty="0">
                <a:solidFill>
                  <a:schemeClr val="accent2">
                    <a:lumMod val="75000"/>
                  </a:schemeClr>
                </a:solidFill>
                <a:latin typeface="Times New Roman" pitchFamily="18" charset="0"/>
                <a:cs typeface="Times New Roman" pitchFamily="18" charset="0"/>
              </a:rPr>
              <a:t>) {</a:t>
            </a:r>
          </a:p>
          <a:p>
            <a:pPr marL="0" indent="0">
              <a:lnSpc>
                <a:spcPct val="100000"/>
              </a:lnSpc>
              <a:buNone/>
            </a:pPr>
            <a:r>
              <a:rPr lang="en-IN" sz="1400" b="1" dirty="0">
                <a:solidFill>
                  <a:schemeClr val="accent2">
                    <a:lumMod val="75000"/>
                  </a:schemeClr>
                </a:solidFill>
                <a:latin typeface="Times New Roman" pitchFamily="18" charset="0"/>
                <a:cs typeface="Times New Roman" pitchFamily="18" charset="0"/>
              </a:rPr>
              <a:t>    </a:t>
            </a:r>
            <a:r>
              <a:rPr lang="en-IN" sz="1400" b="1" dirty="0" err="1">
                <a:solidFill>
                  <a:schemeClr val="accent2">
                    <a:lumMod val="75000"/>
                  </a:schemeClr>
                </a:solidFill>
                <a:latin typeface="Times New Roman" pitchFamily="18" charset="0"/>
                <a:cs typeface="Times New Roman" pitchFamily="18" charset="0"/>
              </a:rPr>
              <a:t>this.removeListener</a:t>
            </a:r>
            <a:r>
              <a:rPr lang="en-IN" sz="1400" b="1" dirty="0">
                <a:solidFill>
                  <a:schemeClr val="accent2">
                    <a:lumMod val="75000"/>
                  </a:schemeClr>
                </a:solidFill>
                <a:latin typeface="Times New Roman" pitchFamily="18" charset="0"/>
                <a:cs typeface="Times New Roman" pitchFamily="18" charset="0"/>
              </a:rPr>
              <a:t>('change', </a:t>
            </a:r>
            <a:r>
              <a:rPr lang="en-IN" sz="1400" b="1" dirty="0" err="1">
                <a:solidFill>
                  <a:schemeClr val="accent2">
                    <a:lumMod val="75000"/>
                  </a:schemeClr>
                </a:solidFill>
                <a:latin typeface="Times New Roman" pitchFamily="18" charset="0"/>
                <a:cs typeface="Times New Roman" pitchFamily="18" charset="0"/>
              </a:rPr>
              <a:t>callback</a:t>
            </a:r>
            <a:r>
              <a:rPr lang="en-IN" sz="1400" b="1" dirty="0">
                <a:solidFill>
                  <a:schemeClr val="accent2">
                    <a:lumMod val="75000"/>
                  </a:schemeClr>
                </a:solidFill>
                <a:latin typeface="Times New Roman" pitchFamily="18" charset="0"/>
                <a:cs typeface="Times New Roman" pitchFamily="18" charset="0"/>
              </a:rPr>
              <a:t>);</a:t>
            </a:r>
          </a:p>
          <a:p>
            <a:pPr marL="0" indent="0">
              <a:lnSpc>
                <a:spcPct val="100000"/>
              </a:lnSpc>
              <a:buNone/>
            </a:pPr>
            <a:r>
              <a:rPr lang="en-IN" sz="1400" b="1" dirty="0">
                <a:solidFill>
                  <a:schemeClr val="accent2">
                    <a:lumMod val="75000"/>
                  </a:schemeClr>
                </a:solidFill>
                <a:latin typeface="Times New Roman" pitchFamily="18" charset="0"/>
                <a:cs typeface="Times New Roman" pitchFamily="18" charset="0"/>
              </a:rPr>
              <a:t>  }</a:t>
            </a:r>
          </a:p>
          <a:p>
            <a:pPr marL="0" indent="0">
              <a:lnSpc>
                <a:spcPct val="100000"/>
              </a:lnSpc>
              <a:buNone/>
            </a:pPr>
            <a:r>
              <a:rPr lang="en-IN" sz="1400" b="1" dirty="0">
                <a:solidFill>
                  <a:schemeClr val="accent2">
                    <a:lumMod val="75000"/>
                  </a:schemeClr>
                </a:solidFill>
                <a:latin typeface="Times New Roman" pitchFamily="18" charset="0"/>
                <a:cs typeface="Times New Roman" pitchFamily="18" charset="0"/>
              </a:rPr>
              <a:t>});</a:t>
            </a:r>
          </a:p>
          <a:p>
            <a:pPr marL="0" indent="0">
              <a:lnSpc>
                <a:spcPct val="100000"/>
              </a:lnSpc>
              <a:buNone/>
            </a:pPr>
            <a:endParaRPr lang="en-IN" sz="1400" dirty="0">
              <a:solidFill>
                <a:schemeClr val="accent2">
                  <a:lumMod val="75000"/>
                </a:schemeClr>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18</a:t>
            </a:fld>
            <a:endParaRPr lang="en-IN"/>
          </a:p>
        </p:txBody>
      </p:sp>
      <p:sp>
        <p:nvSpPr>
          <p:cNvPr id="7" name="Content Placeholder 2"/>
          <p:cNvSpPr txBox="1">
            <a:spLocks/>
          </p:cNvSpPr>
          <p:nvPr/>
        </p:nvSpPr>
        <p:spPr>
          <a:xfrm>
            <a:off x="6197601" y="261258"/>
            <a:ext cx="5544456" cy="6196408"/>
          </a:xfrm>
          <a:prstGeom prst="rect">
            <a:avLst/>
          </a:prstGeom>
          <a:ln>
            <a:solidFill>
              <a:schemeClr val="accent1"/>
            </a:solidFill>
          </a:ln>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IN" b="1" dirty="0">
                <a:solidFill>
                  <a:schemeClr val="accent2">
                    <a:lumMod val="75000"/>
                  </a:schemeClr>
                </a:solidFill>
                <a:latin typeface="Times New Roman" pitchFamily="18" charset="0"/>
                <a:cs typeface="Times New Roman" pitchFamily="18" charset="0"/>
              </a:rPr>
              <a:t>// Register dispatcher </a:t>
            </a:r>
            <a:r>
              <a:rPr lang="en-IN" b="1" dirty="0" err="1">
                <a:solidFill>
                  <a:schemeClr val="accent2">
                    <a:lumMod val="75000"/>
                  </a:schemeClr>
                </a:solidFill>
                <a:latin typeface="Times New Roman" pitchFamily="18" charset="0"/>
                <a:cs typeface="Times New Roman" pitchFamily="18" charset="0"/>
              </a:rPr>
              <a:t>callback</a:t>
            </a:r>
            <a:endParaRPr lang="en-IN" b="1" dirty="0">
              <a:solidFill>
                <a:schemeClr val="accent2">
                  <a:lumMod val="75000"/>
                </a:schemeClr>
              </a:solidFill>
              <a:latin typeface="Times New Roman" pitchFamily="18" charset="0"/>
              <a:cs typeface="Times New Roman" pitchFamily="18" charset="0"/>
            </a:endParaRPr>
          </a:p>
          <a:p>
            <a:pPr marL="0" indent="0">
              <a:lnSpc>
                <a:spcPct val="120000"/>
              </a:lnSpc>
              <a:buFont typeface="Arial" panose="020B0604020202020204" pitchFamily="34" charset="0"/>
              <a:buNone/>
            </a:pPr>
            <a:r>
              <a:rPr lang="en-IN" b="1" dirty="0" err="1">
                <a:solidFill>
                  <a:schemeClr val="accent2">
                    <a:lumMod val="75000"/>
                  </a:schemeClr>
                </a:solidFill>
                <a:latin typeface="Times New Roman" pitchFamily="18" charset="0"/>
                <a:cs typeface="Times New Roman" pitchFamily="18" charset="0"/>
              </a:rPr>
              <a:t>AppDispatcher.register</a:t>
            </a:r>
            <a:r>
              <a:rPr lang="en-IN" b="1" dirty="0">
                <a:solidFill>
                  <a:schemeClr val="accent2">
                    <a:lumMod val="75000"/>
                  </a:schemeClr>
                </a:solidFill>
                <a:latin typeface="Times New Roman" pitchFamily="18" charset="0"/>
                <a:cs typeface="Times New Roman" pitchFamily="18" charset="0"/>
              </a:rPr>
              <a:t>(function(payload) {</a:t>
            </a:r>
          </a:p>
          <a:p>
            <a:pPr marL="0" indent="0">
              <a:lnSpc>
                <a:spcPct val="120000"/>
              </a:lnSpc>
              <a:buFont typeface="Arial" panose="020B0604020202020204" pitchFamily="34" charset="0"/>
              <a:buNone/>
            </a:pPr>
            <a:r>
              <a:rPr lang="en-IN" b="1" dirty="0">
                <a:solidFill>
                  <a:schemeClr val="accent2">
                    <a:lumMod val="75000"/>
                  </a:schemeClr>
                </a:solidFill>
                <a:latin typeface="Times New Roman" pitchFamily="18" charset="0"/>
                <a:cs typeface="Times New Roman" pitchFamily="18" charset="0"/>
              </a:rPr>
              <a:t>  </a:t>
            </a:r>
            <a:r>
              <a:rPr lang="en-IN" b="1" dirty="0" err="1">
                <a:solidFill>
                  <a:schemeClr val="accent2">
                    <a:lumMod val="75000"/>
                  </a:schemeClr>
                </a:solidFill>
                <a:latin typeface="Times New Roman" pitchFamily="18" charset="0"/>
                <a:cs typeface="Times New Roman" pitchFamily="18" charset="0"/>
              </a:rPr>
              <a:t>var</a:t>
            </a:r>
            <a:r>
              <a:rPr lang="en-IN" b="1" dirty="0">
                <a:solidFill>
                  <a:schemeClr val="accent2">
                    <a:lumMod val="75000"/>
                  </a:schemeClr>
                </a:solidFill>
                <a:latin typeface="Times New Roman" pitchFamily="18" charset="0"/>
                <a:cs typeface="Times New Roman" pitchFamily="18" charset="0"/>
              </a:rPr>
              <a:t> action = </a:t>
            </a:r>
            <a:r>
              <a:rPr lang="en-IN" b="1" dirty="0" err="1">
                <a:solidFill>
                  <a:schemeClr val="accent2">
                    <a:lumMod val="75000"/>
                  </a:schemeClr>
                </a:solidFill>
                <a:latin typeface="Times New Roman" pitchFamily="18" charset="0"/>
                <a:cs typeface="Times New Roman" pitchFamily="18" charset="0"/>
              </a:rPr>
              <a:t>payload.action</a:t>
            </a:r>
            <a:r>
              <a:rPr lang="en-IN" b="1" dirty="0">
                <a:solidFill>
                  <a:schemeClr val="accent2">
                    <a:lumMod val="75000"/>
                  </a:schemeClr>
                </a:solidFill>
                <a:latin typeface="Times New Roman" pitchFamily="18" charset="0"/>
                <a:cs typeface="Times New Roman" pitchFamily="18" charset="0"/>
              </a:rPr>
              <a:t>;</a:t>
            </a:r>
          </a:p>
          <a:p>
            <a:pPr marL="0" indent="0">
              <a:lnSpc>
                <a:spcPct val="120000"/>
              </a:lnSpc>
              <a:buFont typeface="Arial" panose="020B0604020202020204" pitchFamily="34" charset="0"/>
              <a:buNone/>
            </a:pPr>
            <a:r>
              <a:rPr lang="en-IN" b="1" dirty="0">
                <a:solidFill>
                  <a:schemeClr val="accent2">
                    <a:lumMod val="75000"/>
                  </a:schemeClr>
                </a:solidFill>
                <a:latin typeface="Times New Roman" pitchFamily="18" charset="0"/>
                <a:cs typeface="Times New Roman" pitchFamily="18" charset="0"/>
              </a:rPr>
              <a:t>  </a:t>
            </a:r>
            <a:r>
              <a:rPr lang="en-IN" b="1" dirty="0" err="1">
                <a:solidFill>
                  <a:schemeClr val="accent2">
                    <a:lumMod val="75000"/>
                  </a:schemeClr>
                </a:solidFill>
                <a:latin typeface="Times New Roman" pitchFamily="18" charset="0"/>
                <a:cs typeface="Times New Roman" pitchFamily="18" charset="0"/>
              </a:rPr>
              <a:t>var</a:t>
            </a:r>
            <a:r>
              <a:rPr lang="en-IN" b="1" dirty="0">
                <a:solidFill>
                  <a:schemeClr val="accent2">
                    <a:lumMod val="75000"/>
                  </a:schemeClr>
                </a:solidFill>
                <a:latin typeface="Times New Roman" pitchFamily="18" charset="0"/>
                <a:cs typeface="Times New Roman" pitchFamily="18" charset="0"/>
              </a:rPr>
              <a:t> text;</a:t>
            </a:r>
          </a:p>
          <a:p>
            <a:pPr marL="0" indent="0">
              <a:lnSpc>
                <a:spcPct val="120000"/>
              </a:lnSpc>
              <a:buFont typeface="Arial" panose="020B0604020202020204" pitchFamily="34" charset="0"/>
              <a:buNone/>
            </a:pPr>
            <a:r>
              <a:rPr lang="en-IN" b="1" dirty="0">
                <a:solidFill>
                  <a:schemeClr val="accent2">
                    <a:lumMod val="75000"/>
                  </a:schemeClr>
                </a:solidFill>
                <a:latin typeface="Times New Roman" pitchFamily="18" charset="0"/>
                <a:cs typeface="Times New Roman" pitchFamily="18" charset="0"/>
              </a:rPr>
              <a:t>  // Define what to do for certain actions</a:t>
            </a:r>
          </a:p>
          <a:p>
            <a:pPr marL="0" indent="0">
              <a:lnSpc>
                <a:spcPct val="120000"/>
              </a:lnSpc>
              <a:buFont typeface="Arial" panose="020B0604020202020204" pitchFamily="34" charset="0"/>
              <a:buNone/>
            </a:pPr>
            <a:r>
              <a:rPr lang="en-IN" b="1" dirty="0">
                <a:solidFill>
                  <a:schemeClr val="accent2">
                    <a:lumMod val="75000"/>
                  </a:schemeClr>
                </a:solidFill>
                <a:latin typeface="Times New Roman" pitchFamily="18" charset="0"/>
                <a:cs typeface="Times New Roman" pitchFamily="18" charset="0"/>
              </a:rPr>
              <a:t>  switch(</a:t>
            </a:r>
            <a:r>
              <a:rPr lang="en-IN" b="1" dirty="0" err="1">
                <a:solidFill>
                  <a:schemeClr val="accent2">
                    <a:lumMod val="75000"/>
                  </a:schemeClr>
                </a:solidFill>
                <a:latin typeface="Times New Roman" pitchFamily="18" charset="0"/>
                <a:cs typeface="Times New Roman" pitchFamily="18" charset="0"/>
              </a:rPr>
              <a:t>action.actionType</a:t>
            </a:r>
            <a:r>
              <a:rPr lang="en-IN" b="1" dirty="0">
                <a:solidFill>
                  <a:schemeClr val="accent2">
                    <a:lumMod val="75000"/>
                  </a:schemeClr>
                </a:solidFill>
                <a:latin typeface="Times New Roman" pitchFamily="18" charset="0"/>
                <a:cs typeface="Times New Roman" pitchFamily="18" charset="0"/>
              </a:rPr>
              <a:t>) {</a:t>
            </a:r>
          </a:p>
          <a:p>
            <a:pPr marL="0" indent="0">
              <a:lnSpc>
                <a:spcPct val="120000"/>
              </a:lnSpc>
              <a:buFont typeface="Arial" panose="020B0604020202020204" pitchFamily="34" charset="0"/>
              <a:buNone/>
            </a:pPr>
            <a:r>
              <a:rPr lang="en-IN" b="1" dirty="0">
                <a:solidFill>
                  <a:schemeClr val="accent2">
                    <a:lumMod val="75000"/>
                  </a:schemeClr>
                </a:solidFill>
                <a:latin typeface="Times New Roman" pitchFamily="18" charset="0"/>
                <a:cs typeface="Times New Roman" pitchFamily="18" charset="0"/>
              </a:rPr>
              <a:t>    case </a:t>
            </a:r>
            <a:r>
              <a:rPr lang="en-IN" b="1" dirty="0" err="1">
                <a:solidFill>
                  <a:schemeClr val="accent2">
                    <a:lumMod val="75000"/>
                  </a:schemeClr>
                </a:solidFill>
                <a:latin typeface="Times New Roman" pitchFamily="18" charset="0"/>
                <a:cs typeface="Times New Roman" pitchFamily="18" charset="0"/>
              </a:rPr>
              <a:t>ShoeConstants.LOAD_SHOES</a:t>
            </a:r>
            <a:r>
              <a:rPr lang="en-IN" b="1" dirty="0">
                <a:solidFill>
                  <a:schemeClr val="accent2">
                    <a:lumMod val="75000"/>
                  </a:schemeClr>
                </a:solidFill>
                <a:latin typeface="Times New Roman" pitchFamily="18" charset="0"/>
                <a:cs typeface="Times New Roman" pitchFamily="18" charset="0"/>
              </a:rPr>
              <a:t>:</a:t>
            </a:r>
          </a:p>
          <a:p>
            <a:pPr marL="0" indent="0">
              <a:lnSpc>
                <a:spcPct val="120000"/>
              </a:lnSpc>
              <a:buFont typeface="Arial" panose="020B0604020202020204" pitchFamily="34" charset="0"/>
              <a:buNone/>
            </a:pPr>
            <a:r>
              <a:rPr lang="en-IN" b="1" dirty="0">
                <a:solidFill>
                  <a:schemeClr val="accent2">
                    <a:lumMod val="75000"/>
                  </a:schemeClr>
                </a:solidFill>
                <a:latin typeface="Times New Roman" pitchFamily="18" charset="0"/>
                <a:cs typeface="Times New Roman" pitchFamily="18" charset="0"/>
              </a:rPr>
              <a:t>      // Call internal method based upon dispatched action</a:t>
            </a:r>
          </a:p>
          <a:p>
            <a:pPr marL="0" indent="0">
              <a:lnSpc>
                <a:spcPct val="120000"/>
              </a:lnSpc>
              <a:buFont typeface="Arial" panose="020B0604020202020204" pitchFamily="34" charset="0"/>
              <a:buNone/>
            </a:pPr>
            <a:r>
              <a:rPr lang="en-IN" b="1" dirty="0">
                <a:solidFill>
                  <a:schemeClr val="accent2">
                    <a:lumMod val="75000"/>
                  </a:schemeClr>
                </a:solidFill>
                <a:latin typeface="Times New Roman" pitchFamily="18" charset="0"/>
                <a:cs typeface="Times New Roman" pitchFamily="18" charset="0"/>
              </a:rPr>
              <a:t>      </a:t>
            </a:r>
            <a:r>
              <a:rPr lang="en-IN" b="1" dirty="0" err="1">
                <a:solidFill>
                  <a:schemeClr val="accent2">
                    <a:lumMod val="75000"/>
                  </a:schemeClr>
                </a:solidFill>
                <a:latin typeface="Times New Roman" pitchFamily="18" charset="0"/>
                <a:cs typeface="Times New Roman" pitchFamily="18" charset="0"/>
              </a:rPr>
              <a:t>loadShoes</a:t>
            </a:r>
            <a:r>
              <a:rPr lang="en-IN" b="1" dirty="0">
                <a:solidFill>
                  <a:schemeClr val="accent2">
                    <a:lumMod val="75000"/>
                  </a:schemeClr>
                </a:solidFill>
                <a:latin typeface="Times New Roman" pitchFamily="18" charset="0"/>
                <a:cs typeface="Times New Roman" pitchFamily="18" charset="0"/>
              </a:rPr>
              <a:t>(</a:t>
            </a:r>
            <a:r>
              <a:rPr lang="en-IN" b="1" dirty="0" err="1">
                <a:solidFill>
                  <a:schemeClr val="accent2">
                    <a:lumMod val="75000"/>
                  </a:schemeClr>
                </a:solidFill>
                <a:latin typeface="Times New Roman" pitchFamily="18" charset="0"/>
                <a:cs typeface="Times New Roman" pitchFamily="18" charset="0"/>
              </a:rPr>
              <a:t>action.data</a:t>
            </a:r>
            <a:r>
              <a:rPr lang="en-IN" b="1" dirty="0">
                <a:solidFill>
                  <a:schemeClr val="accent2">
                    <a:lumMod val="75000"/>
                  </a:schemeClr>
                </a:solidFill>
                <a:latin typeface="Times New Roman" pitchFamily="18" charset="0"/>
                <a:cs typeface="Times New Roman" pitchFamily="18" charset="0"/>
              </a:rPr>
              <a:t>);</a:t>
            </a:r>
          </a:p>
          <a:p>
            <a:pPr marL="0" indent="0">
              <a:lnSpc>
                <a:spcPct val="120000"/>
              </a:lnSpc>
              <a:buFont typeface="Arial" panose="020B0604020202020204" pitchFamily="34" charset="0"/>
              <a:buNone/>
            </a:pPr>
            <a:r>
              <a:rPr lang="en-IN" b="1" dirty="0">
                <a:solidFill>
                  <a:schemeClr val="accent2">
                    <a:lumMod val="75000"/>
                  </a:schemeClr>
                </a:solidFill>
                <a:latin typeface="Times New Roman" pitchFamily="18" charset="0"/>
                <a:cs typeface="Times New Roman" pitchFamily="18" charset="0"/>
              </a:rPr>
              <a:t>      break;</a:t>
            </a:r>
          </a:p>
          <a:p>
            <a:pPr marL="0" indent="0">
              <a:lnSpc>
                <a:spcPct val="120000"/>
              </a:lnSpc>
              <a:buFont typeface="Arial" panose="020B0604020202020204" pitchFamily="34" charset="0"/>
              <a:buNone/>
            </a:pPr>
            <a:r>
              <a:rPr lang="en-IN" b="1" dirty="0">
                <a:solidFill>
                  <a:schemeClr val="accent2">
                    <a:lumMod val="75000"/>
                  </a:schemeClr>
                </a:solidFill>
                <a:latin typeface="Times New Roman" pitchFamily="18" charset="0"/>
                <a:cs typeface="Times New Roman" pitchFamily="18" charset="0"/>
              </a:rPr>
              <a:t>    default:</a:t>
            </a:r>
          </a:p>
          <a:p>
            <a:pPr marL="0" indent="0">
              <a:lnSpc>
                <a:spcPct val="120000"/>
              </a:lnSpc>
              <a:buFont typeface="Arial" panose="020B0604020202020204" pitchFamily="34" charset="0"/>
              <a:buNone/>
            </a:pPr>
            <a:r>
              <a:rPr lang="en-IN" b="1" dirty="0">
                <a:solidFill>
                  <a:schemeClr val="accent2">
                    <a:lumMod val="75000"/>
                  </a:schemeClr>
                </a:solidFill>
                <a:latin typeface="Times New Roman" pitchFamily="18" charset="0"/>
                <a:cs typeface="Times New Roman" pitchFamily="18" charset="0"/>
              </a:rPr>
              <a:t>      return true;</a:t>
            </a:r>
          </a:p>
          <a:p>
            <a:pPr marL="0" indent="0">
              <a:lnSpc>
                <a:spcPct val="120000"/>
              </a:lnSpc>
              <a:buFont typeface="Arial" panose="020B0604020202020204" pitchFamily="34" charset="0"/>
              <a:buNone/>
            </a:pPr>
            <a:r>
              <a:rPr lang="en-IN" b="1" dirty="0">
                <a:solidFill>
                  <a:schemeClr val="accent2">
                    <a:lumMod val="75000"/>
                  </a:schemeClr>
                </a:solidFill>
                <a:latin typeface="Times New Roman" pitchFamily="18" charset="0"/>
                <a:cs typeface="Times New Roman" pitchFamily="18" charset="0"/>
              </a:rPr>
              <a:t>  }</a:t>
            </a:r>
          </a:p>
          <a:p>
            <a:pPr marL="0" indent="0">
              <a:lnSpc>
                <a:spcPct val="120000"/>
              </a:lnSpc>
              <a:buFont typeface="Arial" panose="020B0604020202020204" pitchFamily="34" charset="0"/>
              <a:buNone/>
            </a:pPr>
            <a:r>
              <a:rPr lang="en-IN" b="1" dirty="0">
                <a:solidFill>
                  <a:schemeClr val="accent2">
                    <a:lumMod val="75000"/>
                  </a:schemeClr>
                </a:solidFill>
                <a:latin typeface="Times New Roman" pitchFamily="18" charset="0"/>
                <a:cs typeface="Times New Roman" pitchFamily="18" charset="0"/>
              </a:rPr>
              <a:t>  // If action was acted upon, emit change event</a:t>
            </a:r>
          </a:p>
          <a:p>
            <a:pPr marL="0" indent="0">
              <a:lnSpc>
                <a:spcPct val="120000"/>
              </a:lnSpc>
              <a:buFont typeface="Arial" panose="020B0604020202020204" pitchFamily="34" charset="0"/>
              <a:buNone/>
            </a:pPr>
            <a:r>
              <a:rPr lang="en-IN" b="1" dirty="0">
                <a:solidFill>
                  <a:schemeClr val="accent2">
                    <a:lumMod val="75000"/>
                  </a:schemeClr>
                </a:solidFill>
                <a:latin typeface="Times New Roman" pitchFamily="18" charset="0"/>
                <a:cs typeface="Times New Roman" pitchFamily="18" charset="0"/>
              </a:rPr>
              <a:t>  </a:t>
            </a:r>
            <a:r>
              <a:rPr lang="en-IN" b="1" dirty="0" err="1">
                <a:solidFill>
                  <a:schemeClr val="accent2">
                    <a:lumMod val="75000"/>
                  </a:schemeClr>
                </a:solidFill>
                <a:latin typeface="Times New Roman" pitchFamily="18" charset="0"/>
                <a:cs typeface="Times New Roman" pitchFamily="18" charset="0"/>
              </a:rPr>
              <a:t>ShoeStore.emitChange</a:t>
            </a:r>
            <a:r>
              <a:rPr lang="en-IN" b="1" dirty="0">
                <a:solidFill>
                  <a:schemeClr val="accent2">
                    <a:lumMod val="75000"/>
                  </a:schemeClr>
                </a:solidFill>
                <a:latin typeface="Times New Roman" pitchFamily="18" charset="0"/>
                <a:cs typeface="Times New Roman" pitchFamily="18" charset="0"/>
              </a:rPr>
              <a:t>();</a:t>
            </a:r>
          </a:p>
          <a:p>
            <a:pPr marL="0" indent="0">
              <a:lnSpc>
                <a:spcPct val="120000"/>
              </a:lnSpc>
              <a:buFont typeface="Arial" panose="020B0604020202020204" pitchFamily="34" charset="0"/>
              <a:buNone/>
            </a:pPr>
            <a:r>
              <a:rPr lang="en-IN" b="1" dirty="0">
                <a:solidFill>
                  <a:schemeClr val="accent2">
                    <a:lumMod val="75000"/>
                  </a:schemeClr>
                </a:solidFill>
                <a:latin typeface="Times New Roman" pitchFamily="18" charset="0"/>
                <a:cs typeface="Times New Roman" pitchFamily="18" charset="0"/>
              </a:rPr>
              <a:t>  return true;</a:t>
            </a:r>
          </a:p>
          <a:p>
            <a:pPr marL="0" indent="0">
              <a:lnSpc>
                <a:spcPct val="120000"/>
              </a:lnSpc>
              <a:buFont typeface="Arial" panose="020B0604020202020204" pitchFamily="34" charset="0"/>
              <a:buNone/>
            </a:pPr>
            <a:r>
              <a:rPr lang="en-IN" b="1" dirty="0">
                <a:solidFill>
                  <a:schemeClr val="accent2">
                    <a:lumMod val="75000"/>
                  </a:schemeClr>
                </a:solidFill>
                <a:latin typeface="Times New Roman" pitchFamily="18" charset="0"/>
                <a:cs typeface="Times New Roman" pitchFamily="18" charset="0"/>
              </a:rPr>
              <a:t>});</a:t>
            </a:r>
          </a:p>
          <a:p>
            <a:pPr marL="0" indent="0">
              <a:lnSpc>
                <a:spcPct val="120000"/>
              </a:lnSpc>
              <a:buFont typeface="Arial" panose="020B0604020202020204" pitchFamily="34" charset="0"/>
              <a:buNone/>
            </a:pPr>
            <a:r>
              <a:rPr lang="en-IN" b="1" dirty="0" err="1">
                <a:solidFill>
                  <a:schemeClr val="accent2">
                    <a:lumMod val="75000"/>
                  </a:schemeClr>
                </a:solidFill>
                <a:latin typeface="Times New Roman" pitchFamily="18" charset="0"/>
                <a:cs typeface="Times New Roman" pitchFamily="18" charset="0"/>
              </a:rPr>
              <a:t>module.exports</a:t>
            </a:r>
            <a:r>
              <a:rPr lang="en-IN" b="1" dirty="0">
                <a:solidFill>
                  <a:schemeClr val="accent2">
                    <a:lumMod val="75000"/>
                  </a:schemeClr>
                </a:solidFill>
                <a:latin typeface="Times New Roman" pitchFamily="18" charset="0"/>
                <a:cs typeface="Times New Roman" pitchFamily="18" charset="0"/>
              </a:rPr>
              <a:t> = </a:t>
            </a:r>
            <a:r>
              <a:rPr lang="en-IN" b="1" dirty="0" err="1">
                <a:solidFill>
                  <a:schemeClr val="accent2">
                    <a:lumMod val="75000"/>
                  </a:schemeClr>
                </a:solidFill>
                <a:latin typeface="Times New Roman" pitchFamily="18" charset="0"/>
                <a:cs typeface="Times New Roman" pitchFamily="18" charset="0"/>
              </a:rPr>
              <a:t>ShoeStore</a:t>
            </a:r>
            <a:r>
              <a:rPr lang="en-IN" b="1" dirty="0">
                <a:solidFill>
                  <a:schemeClr val="accent2">
                    <a:lumMod val="75000"/>
                  </a:schemeClr>
                </a:solidFill>
                <a:latin typeface="Times New Roman" pitchFamily="18" charset="0"/>
                <a:cs typeface="Times New Roman" pitchFamily="18" charset="0"/>
              </a:rPr>
              <a:t>;</a:t>
            </a:r>
            <a:endParaRPr lang="en-IN" dirty="0">
              <a:solidFill>
                <a:schemeClr val="accent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7666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64343"/>
            <a:ext cx="10515600" cy="4812619"/>
          </a:xfrm>
          <a:ln>
            <a:solidFill>
              <a:schemeClr val="accent1"/>
            </a:solidFill>
          </a:ln>
        </p:spPr>
        <p:txBody>
          <a:bodyPr>
            <a:normAutofit/>
          </a:bodyPr>
          <a:lstStyle/>
          <a:p>
            <a:pPr>
              <a:lnSpc>
                <a:spcPct val="200000"/>
              </a:lnSpc>
            </a:pPr>
            <a:r>
              <a:rPr lang="en-US" dirty="0">
                <a:latin typeface="Times New Roman" pitchFamily="18" charset="0"/>
                <a:cs typeface="Times New Roman" pitchFamily="18" charset="0"/>
              </a:rPr>
              <a:t>Action Creators are collections of methods that are called within views (or anywhere else for that matter) to send actions to the Dispatcher. </a:t>
            </a:r>
          </a:p>
          <a:p>
            <a:pPr>
              <a:lnSpc>
                <a:spcPct val="200000"/>
              </a:lnSpc>
            </a:pPr>
            <a:r>
              <a:rPr lang="en-US" dirty="0">
                <a:latin typeface="Times New Roman" pitchFamily="18" charset="0"/>
                <a:cs typeface="Times New Roman" pitchFamily="18" charset="0"/>
              </a:rPr>
              <a:t>Actions are the actual payloads that are delivered via the dispatcher.</a:t>
            </a:r>
          </a:p>
          <a:p>
            <a:pPr marL="0" indent="0" algn="just">
              <a:lnSpc>
                <a:spcPct val="200000"/>
              </a:lnSpc>
              <a:buNone/>
            </a:pPr>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19</a:t>
            </a:fld>
            <a:endParaRPr lang="en-IN"/>
          </a:p>
        </p:txBody>
      </p:sp>
      <p:sp>
        <p:nvSpPr>
          <p:cNvPr id="2" name="TextBox 1"/>
          <p:cNvSpPr txBox="1"/>
          <p:nvPr/>
        </p:nvSpPr>
        <p:spPr>
          <a:xfrm>
            <a:off x="943429" y="464457"/>
            <a:ext cx="10377714" cy="646331"/>
          </a:xfrm>
          <a:prstGeom prst="rect">
            <a:avLst/>
          </a:prstGeom>
          <a:noFill/>
        </p:spPr>
        <p:txBody>
          <a:bodyPr wrap="square" rtlCol="0">
            <a:spAutoFit/>
          </a:bodyPr>
          <a:lstStyle/>
          <a:p>
            <a:r>
              <a:rPr lang="en-US" sz="3600" b="1" dirty="0">
                <a:solidFill>
                  <a:schemeClr val="accent2">
                    <a:lumMod val="75000"/>
                  </a:schemeClr>
                </a:solidFill>
                <a:latin typeface="Times New Roman" pitchFamily="18" charset="0"/>
                <a:cs typeface="Times New Roman" pitchFamily="18" charset="0"/>
                <a:hlinkClick r:id="rId2"/>
              </a:rPr>
              <a:t>Action Creators &amp; Actions</a:t>
            </a:r>
            <a:endParaRPr lang="en-US" sz="3600" b="1" dirty="0">
              <a:solidFill>
                <a:schemeClr val="accent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60813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BFCB33-A58C-4581-AE43-9F14617571EE}"/>
              </a:ext>
            </a:extLst>
          </p:cNvPr>
          <p:cNvSpPr>
            <a:spLocks noGrp="1"/>
          </p:cNvSpPr>
          <p:nvPr>
            <p:ph type="title"/>
          </p:nvPr>
        </p:nvSpPr>
        <p:spPr>
          <a:xfrm>
            <a:off x="643467" y="2807157"/>
            <a:ext cx="10905066" cy="1135737"/>
          </a:xfrm>
          <a:ln>
            <a:solidFill>
              <a:schemeClr val="accent1"/>
            </a:solidFill>
          </a:ln>
        </p:spPr>
        <p:txBody>
          <a:bodyPr vert="horz" lIns="91440" tIns="45720" rIns="91440" bIns="45720" rtlCol="0" anchor="ctr">
            <a:normAutofit/>
          </a:bodyPr>
          <a:lstStyle/>
          <a:p>
            <a:r>
              <a:rPr lang="en-US" sz="2800" b="1" dirty="0">
                <a:solidFill>
                  <a:schemeClr val="accent1"/>
                </a:solidFill>
                <a:latin typeface="Times New Roman" pitchFamily="18" charset="0"/>
                <a:cs typeface="Times New Roman" pitchFamily="18" charset="0"/>
              </a:rPr>
              <a:t>Unit 4- Flux Architecture?</a:t>
            </a:r>
            <a:br>
              <a:rPr lang="en-US" sz="2800" b="1" dirty="0">
                <a:solidFill>
                  <a:schemeClr val="accent1"/>
                </a:solidFill>
                <a:latin typeface="Times New Roman" pitchFamily="18" charset="0"/>
                <a:cs typeface="Times New Roman" pitchFamily="18" charset="0"/>
              </a:rPr>
            </a:br>
            <a:endParaRPr lang="en-US" sz="2800" b="1" dirty="0">
              <a:solidFill>
                <a:schemeClr val="accent1"/>
              </a:solidFill>
              <a:latin typeface="Times New Roman" pitchFamily="18" charset="0"/>
              <a:cs typeface="Times New Roman" pitchFamily="18" charset="0"/>
            </a:endParaRPr>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Slide Number Placeholder 2"/>
          <p:cNvSpPr>
            <a:spLocks noGrp="1"/>
          </p:cNvSpPr>
          <p:nvPr>
            <p:ph type="sldNum" sz="quarter" idx="12"/>
          </p:nvPr>
        </p:nvSpPr>
        <p:spPr/>
        <p:txBody>
          <a:bodyPr/>
          <a:lstStyle/>
          <a:p>
            <a:fld id="{8BA4E876-1E2A-41C4-BFA0-7D60E841BEBF}" type="slidenum">
              <a:rPr lang="en-IN" smtClean="0"/>
              <a:t>2</a:t>
            </a:fld>
            <a:endParaRPr lang="en-IN"/>
          </a:p>
        </p:txBody>
      </p:sp>
    </p:spTree>
    <p:extLst>
      <p:ext uri="{BB962C8B-B14F-4D97-AF65-F5344CB8AC3E}">
        <p14:creationId xmlns:p14="http://schemas.microsoft.com/office/powerpoint/2010/main" val="1023484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2263"/>
            <a:ext cx="10515600" cy="5644700"/>
          </a:xfrm>
          <a:ln>
            <a:solidFill>
              <a:schemeClr val="accent1"/>
            </a:solidFill>
          </a:ln>
        </p:spPr>
        <p:txBody>
          <a:bodyPr>
            <a:normAutofit/>
          </a:bodyPr>
          <a:lstStyle/>
          <a:p>
            <a:pPr marL="0" indent="0" algn="just">
              <a:lnSpc>
                <a:spcPct val="200000"/>
              </a:lnSpc>
              <a:buNone/>
            </a:pPr>
            <a:r>
              <a:rPr lang="en-IN" dirty="0" err="1">
                <a:latin typeface="Times New Roman" pitchFamily="18" charset="0"/>
                <a:cs typeface="Times New Roman" pitchFamily="18" charset="0"/>
              </a:rPr>
              <a:t>var</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keyMirror</a:t>
            </a:r>
            <a:r>
              <a:rPr lang="en-IN" dirty="0">
                <a:latin typeface="Times New Roman" pitchFamily="18" charset="0"/>
                <a:cs typeface="Times New Roman" pitchFamily="18" charset="0"/>
              </a:rPr>
              <a:t> = require('react/lib/</a:t>
            </a:r>
            <a:r>
              <a:rPr lang="en-IN" dirty="0" err="1">
                <a:latin typeface="Times New Roman" pitchFamily="18" charset="0"/>
                <a:cs typeface="Times New Roman" pitchFamily="18" charset="0"/>
              </a:rPr>
              <a:t>keyMirror</a:t>
            </a:r>
            <a:r>
              <a:rPr lang="en-IN" dirty="0">
                <a:latin typeface="Times New Roman" pitchFamily="18" charset="0"/>
                <a:cs typeface="Times New Roman" pitchFamily="18" charset="0"/>
              </a:rPr>
              <a:t>');</a:t>
            </a:r>
          </a:p>
          <a:p>
            <a:pPr marL="0" indent="0" algn="just">
              <a:lnSpc>
                <a:spcPct val="200000"/>
              </a:lnSpc>
              <a:buNone/>
            </a:pPr>
            <a:r>
              <a:rPr lang="en-IN" dirty="0" err="1">
                <a:latin typeface="Times New Roman" pitchFamily="18" charset="0"/>
                <a:cs typeface="Times New Roman" pitchFamily="18" charset="0"/>
              </a:rPr>
              <a:t>module.exports</a:t>
            </a:r>
            <a:r>
              <a:rPr lang="en-IN" dirty="0">
                <a:latin typeface="Times New Roman" pitchFamily="18" charset="0"/>
                <a:cs typeface="Times New Roman" pitchFamily="18" charset="0"/>
              </a:rPr>
              <a:t> = </a:t>
            </a:r>
            <a:r>
              <a:rPr lang="en-IN" dirty="0" err="1">
                <a:latin typeface="Times New Roman" pitchFamily="18" charset="0"/>
                <a:cs typeface="Times New Roman" pitchFamily="18" charset="0"/>
              </a:rPr>
              <a:t>keyMirror</a:t>
            </a:r>
            <a:r>
              <a:rPr lang="en-IN" dirty="0">
                <a:latin typeface="Times New Roman" pitchFamily="18" charset="0"/>
                <a:cs typeface="Times New Roman" pitchFamily="18" charset="0"/>
              </a:rPr>
              <a:t>({</a:t>
            </a:r>
          </a:p>
          <a:p>
            <a:pPr marL="0" indent="0" algn="just">
              <a:lnSpc>
                <a:spcPct val="200000"/>
              </a:lnSpc>
              <a:buNone/>
            </a:pPr>
            <a:r>
              <a:rPr lang="en-IN" dirty="0">
                <a:latin typeface="Times New Roman" pitchFamily="18" charset="0"/>
                <a:cs typeface="Times New Roman" pitchFamily="18" charset="0"/>
              </a:rPr>
              <a:t>  LOAD_SHOES: null</a:t>
            </a:r>
          </a:p>
          <a:p>
            <a:pPr marL="0" indent="0" algn="just">
              <a:lnSpc>
                <a:spcPct val="200000"/>
              </a:lnSpc>
              <a:buNone/>
            </a:pPr>
            <a:r>
              <a:rPr lang="en-IN" dirty="0">
                <a:latin typeface="Times New Roman" pitchFamily="18" charset="0"/>
                <a:cs typeface="Times New Roman" pitchFamily="18" charset="0"/>
              </a:rPr>
              <a:t>});</a:t>
            </a:r>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20</a:t>
            </a:fld>
            <a:endParaRPr lang="en-IN"/>
          </a:p>
        </p:txBody>
      </p:sp>
    </p:spTree>
    <p:extLst>
      <p:ext uri="{BB962C8B-B14F-4D97-AF65-F5344CB8AC3E}">
        <p14:creationId xmlns:p14="http://schemas.microsoft.com/office/powerpoint/2010/main" val="3907651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543" y="319314"/>
            <a:ext cx="10802257" cy="6054190"/>
          </a:xfrm>
          <a:ln>
            <a:solidFill>
              <a:schemeClr val="accent1"/>
            </a:solidFill>
          </a:ln>
        </p:spPr>
        <p:txBody>
          <a:bodyPr>
            <a:noAutofit/>
          </a:bodyPr>
          <a:lstStyle/>
          <a:p>
            <a:pPr marL="0" indent="0">
              <a:lnSpc>
                <a:spcPct val="160000"/>
              </a:lnSpc>
              <a:buNone/>
            </a:pPr>
            <a:r>
              <a:rPr lang="en-IN" sz="2000" dirty="0" err="1">
                <a:latin typeface="Times New Roman" pitchFamily="18" charset="0"/>
                <a:cs typeface="Times New Roman" pitchFamily="18" charset="0"/>
              </a:rPr>
              <a:t>var</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AppDispatcher</a:t>
            </a:r>
            <a:r>
              <a:rPr lang="en-IN" sz="2000" dirty="0">
                <a:latin typeface="Times New Roman" pitchFamily="18" charset="0"/>
                <a:cs typeface="Times New Roman" pitchFamily="18" charset="0"/>
              </a:rPr>
              <a:t> = require('../dispatcher/</a:t>
            </a:r>
            <a:r>
              <a:rPr lang="en-IN" sz="2000" dirty="0" err="1">
                <a:latin typeface="Times New Roman" pitchFamily="18" charset="0"/>
                <a:cs typeface="Times New Roman" pitchFamily="18" charset="0"/>
              </a:rPr>
              <a:t>AppDispatcher</a:t>
            </a:r>
            <a:r>
              <a:rPr lang="en-IN" sz="2000" dirty="0">
                <a:latin typeface="Times New Roman" pitchFamily="18" charset="0"/>
                <a:cs typeface="Times New Roman" pitchFamily="18" charset="0"/>
              </a:rPr>
              <a:t>');</a:t>
            </a:r>
          </a:p>
          <a:p>
            <a:pPr marL="0" indent="0">
              <a:lnSpc>
                <a:spcPct val="160000"/>
              </a:lnSpc>
              <a:buNone/>
            </a:pPr>
            <a:r>
              <a:rPr lang="en-IN" sz="2000" dirty="0" err="1">
                <a:latin typeface="Times New Roman" pitchFamily="18" charset="0"/>
                <a:cs typeface="Times New Roman" pitchFamily="18" charset="0"/>
              </a:rPr>
              <a:t>var</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ShoeStoreConstants</a:t>
            </a:r>
            <a:r>
              <a:rPr lang="en-IN" sz="2000" dirty="0">
                <a:latin typeface="Times New Roman" pitchFamily="18" charset="0"/>
                <a:cs typeface="Times New Roman" pitchFamily="18" charset="0"/>
              </a:rPr>
              <a:t> = require('../constants/</a:t>
            </a:r>
            <a:r>
              <a:rPr lang="en-IN" sz="2000" dirty="0" err="1">
                <a:latin typeface="Times New Roman" pitchFamily="18" charset="0"/>
                <a:cs typeface="Times New Roman" pitchFamily="18" charset="0"/>
              </a:rPr>
              <a:t>ShoeStoreConstants</a:t>
            </a:r>
            <a:r>
              <a:rPr lang="en-IN" sz="2000" dirty="0">
                <a:latin typeface="Times New Roman" pitchFamily="18" charset="0"/>
                <a:cs typeface="Times New Roman" pitchFamily="18" charset="0"/>
              </a:rPr>
              <a:t>');</a:t>
            </a:r>
          </a:p>
          <a:p>
            <a:pPr marL="0" indent="0">
              <a:lnSpc>
                <a:spcPct val="160000"/>
              </a:lnSpc>
              <a:buNone/>
            </a:pPr>
            <a:r>
              <a:rPr lang="en-IN" sz="2000" dirty="0" err="1">
                <a:latin typeface="Times New Roman" pitchFamily="18" charset="0"/>
                <a:cs typeface="Times New Roman" pitchFamily="18" charset="0"/>
              </a:rPr>
              <a:t>var</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ShoeStoreActions</a:t>
            </a:r>
            <a:r>
              <a:rPr lang="en-IN" sz="2000" dirty="0">
                <a:latin typeface="Times New Roman" pitchFamily="18" charset="0"/>
                <a:cs typeface="Times New Roman" pitchFamily="18" charset="0"/>
              </a:rPr>
              <a:t> = {</a:t>
            </a:r>
          </a:p>
          <a:p>
            <a:pPr marL="0" indent="0">
              <a:lnSpc>
                <a:spcPct val="160000"/>
              </a:lnSpc>
              <a:buNone/>
            </a:pP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loadShoes</a:t>
            </a:r>
            <a:r>
              <a:rPr lang="en-IN" sz="2000" dirty="0">
                <a:latin typeface="Times New Roman" pitchFamily="18" charset="0"/>
                <a:cs typeface="Times New Roman" pitchFamily="18" charset="0"/>
              </a:rPr>
              <a:t>: function(data) {</a:t>
            </a:r>
          </a:p>
          <a:p>
            <a:pPr marL="0" indent="0">
              <a:lnSpc>
                <a:spcPct val="160000"/>
              </a:lnSpc>
              <a:buNone/>
            </a:pP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AppDispatcher.handleAction</a:t>
            </a:r>
            <a:r>
              <a:rPr lang="en-IN" sz="2000" dirty="0">
                <a:latin typeface="Times New Roman" pitchFamily="18" charset="0"/>
                <a:cs typeface="Times New Roman" pitchFamily="18" charset="0"/>
              </a:rPr>
              <a:t>({</a:t>
            </a:r>
          </a:p>
          <a:p>
            <a:pPr marL="0" indent="0">
              <a:lnSpc>
                <a:spcPct val="160000"/>
              </a:lnSpc>
              <a:buNone/>
            </a:pP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actionType</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ShoeStoreConstants.LOAD_SHOES</a:t>
            </a:r>
            <a:r>
              <a:rPr lang="en-IN" sz="2000" dirty="0">
                <a:latin typeface="Times New Roman" pitchFamily="18" charset="0"/>
                <a:cs typeface="Times New Roman" pitchFamily="18" charset="0"/>
              </a:rPr>
              <a:t>,</a:t>
            </a:r>
          </a:p>
          <a:p>
            <a:pPr marL="0" indent="0">
              <a:lnSpc>
                <a:spcPct val="160000"/>
              </a:lnSpc>
              <a:buNone/>
            </a:pPr>
            <a:r>
              <a:rPr lang="en-IN" sz="2000" dirty="0">
                <a:latin typeface="Times New Roman" pitchFamily="18" charset="0"/>
                <a:cs typeface="Times New Roman" pitchFamily="18" charset="0"/>
              </a:rPr>
              <a:t>      data: data</a:t>
            </a:r>
          </a:p>
          <a:p>
            <a:pPr marL="0" indent="0">
              <a:lnSpc>
                <a:spcPct val="160000"/>
              </a:lnSpc>
              <a:buNone/>
            </a:pPr>
            <a:r>
              <a:rPr lang="en-IN" sz="2000" dirty="0">
                <a:latin typeface="Times New Roman" pitchFamily="18" charset="0"/>
                <a:cs typeface="Times New Roman" pitchFamily="18" charset="0"/>
              </a:rPr>
              <a:t>    })</a:t>
            </a:r>
          </a:p>
          <a:p>
            <a:pPr marL="0" indent="0">
              <a:lnSpc>
                <a:spcPct val="160000"/>
              </a:lnSpc>
              <a:buNone/>
            </a:pPr>
            <a:r>
              <a:rPr lang="en-IN" sz="2000" dirty="0">
                <a:latin typeface="Times New Roman" pitchFamily="18" charset="0"/>
                <a:cs typeface="Times New Roman" pitchFamily="18" charset="0"/>
              </a:rPr>
              <a:t>  }};</a:t>
            </a:r>
          </a:p>
          <a:p>
            <a:pPr marL="0" indent="0">
              <a:lnSpc>
                <a:spcPct val="160000"/>
              </a:lnSpc>
              <a:buNone/>
            </a:pPr>
            <a:r>
              <a:rPr lang="en-IN" sz="2000" dirty="0" err="1">
                <a:latin typeface="Times New Roman" pitchFamily="18" charset="0"/>
                <a:cs typeface="Times New Roman" pitchFamily="18" charset="0"/>
              </a:rPr>
              <a:t>module.exports</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ShoeStoreActions</a:t>
            </a:r>
            <a:r>
              <a:rPr lang="en-IN" sz="2000" dirty="0">
                <a:latin typeface="Times New Roman" pitchFamily="18" charset="0"/>
                <a:cs typeface="Times New Roman" pitchFamily="18" charset="0"/>
              </a:rPr>
              <a:t>;</a:t>
            </a:r>
          </a:p>
        </p:txBody>
      </p:sp>
      <p:sp>
        <p:nvSpPr>
          <p:cNvPr id="4" name="Footer Placeholder 3"/>
          <p:cNvSpPr>
            <a:spLocks noGrp="1"/>
          </p:cNvSpPr>
          <p:nvPr>
            <p:ph type="ftr" sz="quarter" idx="11"/>
          </p:nvPr>
        </p:nvSpPr>
        <p:spPr>
          <a:xfrm>
            <a:off x="2279176" y="6356350"/>
            <a:ext cx="5874224" cy="365125"/>
          </a:xfrm>
        </p:spPr>
        <p:txBody>
          <a:bodyPr/>
          <a:lstStyle/>
          <a:p>
            <a:r>
              <a:rPr lang="en-IN" dirty="0"/>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21</a:t>
            </a:fld>
            <a:endParaRPr lang="en-IN"/>
          </a:p>
        </p:txBody>
      </p:sp>
    </p:spTree>
    <p:extLst>
      <p:ext uri="{BB962C8B-B14F-4D97-AF65-F5344CB8AC3E}">
        <p14:creationId xmlns:p14="http://schemas.microsoft.com/office/powerpoint/2010/main" val="1426646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448499" cy="972356"/>
          </a:xfrm>
          <a:ln>
            <a:solidFill>
              <a:schemeClr val="accent1"/>
            </a:solidFill>
          </a:ln>
        </p:spPr>
        <p:txBody>
          <a:bodyPr>
            <a:normAutofit/>
          </a:bodyPr>
          <a:lstStyle/>
          <a:p>
            <a:r>
              <a:rPr lang="en-US" sz="2800" b="1" dirty="0">
                <a:latin typeface="Times New Roman" pitchFamily="18" charset="0"/>
                <a:cs typeface="Times New Roman" pitchFamily="18" charset="0"/>
                <a:hlinkClick r:id="rId2"/>
              </a:rPr>
              <a:t>CONTROLLER VIEWS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473958"/>
            <a:ext cx="10515600" cy="4703005"/>
          </a:xfrm>
          <a:ln>
            <a:solidFill>
              <a:schemeClr val="accent1"/>
            </a:solidFill>
          </a:ln>
        </p:spPr>
        <p:txBody>
          <a:bodyPr>
            <a:normAutofit/>
          </a:bodyPr>
          <a:lstStyle/>
          <a:p>
            <a:r>
              <a:rPr lang="en-US" sz="2400" dirty="0">
                <a:latin typeface="Times New Roman" pitchFamily="18" charset="0"/>
                <a:cs typeface="Times New Roman" pitchFamily="18" charset="0"/>
              </a:rPr>
              <a:t>Controller views are really just React components that listen to change events and retrieve Application state from Stores. </a:t>
            </a:r>
          </a:p>
          <a:p>
            <a:r>
              <a:rPr lang="en-US" sz="2400" dirty="0">
                <a:latin typeface="Times New Roman" pitchFamily="18" charset="0"/>
                <a:cs typeface="Times New Roman" pitchFamily="18" charset="0"/>
              </a:rPr>
              <a:t>They then pass that data down to their child components via props.</a:t>
            </a:r>
          </a:p>
          <a:p>
            <a:pPr>
              <a:lnSpc>
                <a:spcPct val="160000"/>
              </a:lnSpc>
            </a:pPr>
            <a:endParaRPr lang="en-IN"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22</a:t>
            </a:fld>
            <a:endParaRPr lang="en-IN"/>
          </a:p>
        </p:txBody>
      </p:sp>
    </p:spTree>
    <p:extLst>
      <p:ext uri="{BB962C8B-B14F-4D97-AF65-F5344CB8AC3E}">
        <p14:creationId xmlns:p14="http://schemas.microsoft.com/office/powerpoint/2010/main" val="1848002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2263" y="290286"/>
            <a:ext cx="5534708" cy="6167380"/>
          </a:xfrm>
          <a:ln>
            <a:solidFill>
              <a:schemeClr val="accent1"/>
            </a:solidFill>
          </a:ln>
        </p:spPr>
        <p:txBody>
          <a:bodyPr>
            <a:noAutofit/>
          </a:bodyPr>
          <a:lstStyle/>
          <a:p>
            <a:pPr marL="0" indent="0">
              <a:lnSpc>
                <a:spcPct val="100000"/>
              </a:lnSpc>
              <a:buNone/>
            </a:pPr>
            <a:r>
              <a:rPr lang="en-IN" sz="1800" dirty="0" err="1">
                <a:solidFill>
                  <a:schemeClr val="accent2">
                    <a:lumMod val="75000"/>
                  </a:schemeClr>
                </a:solidFill>
                <a:latin typeface="Times New Roman" pitchFamily="18" charset="0"/>
                <a:cs typeface="Times New Roman" pitchFamily="18" charset="0"/>
              </a:rPr>
              <a:t>var</a:t>
            </a:r>
            <a:r>
              <a:rPr lang="en-IN" sz="1800" dirty="0">
                <a:solidFill>
                  <a:schemeClr val="accent2">
                    <a:lumMod val="75000"/>
                  </a:schemeClr>
                </a:solidFill>
                <a:latin typeface="Times New Roman" pitchFamily="18" charset="0"/>
                <a:cs typeface="Times New Roman" pitchFamily="18" charset="0"/>
              </a:rPr>
              <a:t> React = require('react');</a:t>
            </a:r>
          </a:p>
          <a:p>
            <a:pPr marL="0" indent="0">
              <a:lnSpc>
                <a:spcPct val="100000"/>
              </a:lnSpc>
              <a:buNone/>
            </a:pPr>
            <a:r>
              <a:rPr lang="en-IN" sz="1800" dirty="0" err="1">
                <a:solidFill>
                  <a:schemeClr val="accent2">
                    <a:lumMod val="75000"/>
                  </a:schemeClr>
                </a:solidFill>
                <a:latin typeface="Times New Roman" pitchFamily="18" charset="0"/>
                <a:cs typeface="Times New Roman" pitchFamily="18" charset="0"/>
              </a:rPr>
              <a:t>var</a:t>
            </a:r>
            <a:r>
              <a:rPr lang="en-IN" sz="1800" dirty="0">
                <a:solidFill>
                  <a:schemeClr val="accent2">
                    <a:lumMod val="75000"/>
                  </a:schemeClr>
                </a:solidFill>
                <a:latin typeface="Times New Roman" pitchFamily="18" charset="0"/>
                <a:cs typeface="Times New Roman" pitchFamily="18" charset="0"/>
              </a:rPr>
              <a:t> </a:t>
            </a:r>
            <a:r>
              <a:rPr lang="en-IN" sz="1800" dirty="0" err="1">
                <a:solidFill>
                  <a:schemeClr val="accent2">
                    <a:lumMod val="75000"/>
                  </a:schemeClr>
                </a:solidFill>
                <a:latin typeface="Times New Roman" pitchFamily="18" charset="0"/>
                <a:cs typeface="Times New Roman" pitchFamily="18" charset="0"/>
              </a:rPr>
              <a:t>ShoesStore</a:t>
            </a:r>
            <a:r>
              <a:rPr lang="en-IN" sz="1800" dirty="0">
                <a:solidFill>
                  <a:schemeClr val="accent2">
                    <a:lumMod val="75000"/>
                  </a:schemeClr>
                </a:solidFill>
                <a:latin typeface="Times New Roman" pitchFamily="18" charset="0"/>
                <a:cs typeface="Times New Roman" pitchFamily="18" charset="0"/>
              </a:rPr>
              <a:t> = require('../stores/</a:t>
            </a:r>
            <a:r>
              <a:rPr lang="en-IN" sz="1800" dirty="0" err="1">
                <a:solidFill>
                  <a:schemeClr val="accent2">
                    <a:lumMod val="75000"/>
                  </a:schemeClr>
                </a:solidFill>
                <a:latin typeface="Times New Roman" pitchFamily="18" charset="0"/>
                <a:cs typeface="Times New Roman" pitchFamily="18" charset="0"/>
              </a:rPr>
              <a:t>ShoeStore</a:t>
            </a:r>
            <a:r>
              <a:rPr lang="en-IN" sz="1800" dirty="0">
                <a:solidFill>
                  <a:schemeClr val="accent2">
                    <a:lumMod val="75000"/>
                  </a:schemeClr>
                </a:solidFill>
                <a:latin typeface="Times New Roman" pitchFamily="18" charset="0"/>
                <a:cs typeface="Times New Roman" pitchFamily="18" charset="0"/>
              </a:rPr>
              <a:t>');</a:t>
            </a:r>
          </a:p>
          <a:p>
            <a:pPr marL="0" indent="0">
              <a:lnSpc>
                <a:spcPct val="100000"/>
              </a:lnSpc>
              <a:buNone/>
            </a:pPr>
            <a:endParaRPr lang="en-IN" sz="1800" dirty="0">
              <a:solidFill>
                <a:schemeClr val="accent2">
                  <a:lumMod val="75000"/>
                </a:schemeClr>
              </a:solidFill>
              <a:latin typeface="Times New Roman" pitchFamily="18" charset="0"/>
              <a:cs typeface="Times New Roman" pitchFamily="18" charset="0"/>
            </a:endParaRPr>
          </a:p>
          <a:p>
            <a:pPr marL="0" indent="0">
              <a:lnSpc>
                <a:spcPct val="100000"/>
              </a:lnSpc>
              <a:buNone/>
            </a:pPr>
            <a:r>
              <a:rPr lang="en-IN" sz="1800" dirty="0">
                <a:solidFill>
                  <a:schemeClr val="accent2">
                    <a:lumMod val="75000"/>
                  </a:schemeClr>
                </a:solidFill>
                <a:latin typeface="Times New Roman" pitchFamily="18" charset="0"/>
                <a:cs typeface="Times New Roman" pitchFamily="18" charset="0"/>
              </a:rPr>
              <a:t>// Method to retrieve application state from store</a:t>
            </a:r>
          </a:p>
          <a:p>
            <a:pPr marL="0" indent="0">
              <a:lnSpc>
                <a:spcPct val="100000"/>
              </a:lnSpc>
              <a:buNone/>
            </a:pPr>
            <a:r>
              <a:rPr lang="en-IN" sz="1800" dirty="0">
                <a:solidFill>
                  <a:schemeClr val="accent2">
                    <a:lumMod val="75000"/>
                  </a:schemeClr>
                </a:solidFill>
                <a:latin typeface="Times New Roman" pitchFamily="18" charset="0"/>
                <a:cs typeface="Times New Roman" pitchFamily="18" charset="0"/>
              </a:rPr>
              <a:t>function </a:t>
            </a:r>
            <a:r>
              <a:rPr lang="en-IN" sz="1800" dirty="0" err="1">
                <a:solidFill>
                  <a:schemeClr val="accent2">
                    <a:lumMod val="75000"/>
                  </a:schemeClr>
                </a:solidFill>
                <a:latin typeface="Times New Roman" pitchFamily="18" charset="0"/>
                <a:cs typeface="Times New Roman" pitchFamily="18" charset="0"/>
              </a:rPr>
              <a:t>getAppState</a:t>
            </a:r>
            <a:r>
              <a:rPr lang="en-IN" sz="1800" dirty="0">
                <a:solidFill>
                  <a:schemeClr val="accent2">
                    <a:lumMod val="75000"/>
                  </a:schemeClr>
                </a:solidFill>
                <a:latin typeface="Times New Roman" pitchFamily="18" charset="0"/>
                <a:cs typeface="Times New Roman" pitchFamily="18" charset="0"/>
              </a:rPr>
              <a:t>() {</a:t>
            </a:r>
          </a:p>
          <a:p>
            <a:pPr marL="0" indent="0">
              <a:lnSpc>
                <a:spcPct val="100000"/>
              </a:lnSpc>
              <a:buNone/>
            </a:pPr>
            <a:r>
              <a:rPr lang="en-IN" sz="1800" dirty="0">
                <a:solidFill>
                  <a:schemeClr val="accent2">
                    <a:lumMod val="75000"/>
                  </a:schemeClr>
                </a:solidFill>
                <a:latin typeface="Times New Roman" pitchFamily="18" charset="0"/>
                <a:cs typeface="Times New Roman" pitchFamily="18" charset="0"/>
              </a:rPr>
              <a:t>  return {</a:t>
            </a:r>
          </a:p>
          <a:p>
            <a:pPr marL="0" indent="0">
              <a:lnSpc>
                <a:spcPct val="100000"/>
              </a:lnSpc>
              <a:buNone/>
            </a:pPr>
            <a:r>
              <a:rPr lang="en-IN" sz="1800" dirty="0">
                <a:solidFill>
                  <a:schemeClr val="accent2">
                    <a:lumMod val="75000"/>
                  </a:schemeClr>
                </a:solidFill>
                <a:latin typeface="Times New Roman" pitchFamily="18" charset="0"/>
                <a:cs typeface="Times New Roman" pitchFamily="18" charset="0"/>
              </a:rPr>
              <a:t>    shoes: </a:t>
            </a:r>
            <a:r>
              <a:rPr lang="en-IN" sz="1800" dirty="0" err="1">
                <a:solidFill>
                  <a:schemeClr val="accent2">
                    <a:lumMod val="75000"/>
                  </a:schemeClr>
                </a:solidFill>
                <a:latin typeface="Times New Roman" pitchFamily="18" charset="0"/>
                <a:cs typeface="Times New Roman" pitchFamily="18" charset="0"/>
              </a:rPr>
              <a:t>ShoeStore.getShoes</a:t>
            </a:r>
            <a:r>
              <a:rPr lang="en-IN" sz="1800" dirty="0">
                <a:solidFill>
                  <a:schemeClr val="accent2">
                    <a:lumMod val="75000"/>
                  </a:schemeClr>
                </a:solidFill>
                <a:latin typeface="Times New Roman" pitchFamily="18" charset="0"/>
                <a:cs typeface="Times New Roman" pitchFamily="18" charset="0"/>
              </a:rPr>
              <a:t>()</a:t>
            </a:r>
          </a:p>
          <a:p>
            <a:pPr marL="0" indent="0">
              <a:lnSpc>
                <a:spcPct val="100000"/>
              </a:lnSpc>
              <a:buNone/>
            </a:pPr>
            <a:r>
              <a:rPr lang="en-IN" sz="1800" dirty="0">
                <a:solidFill>
                  <a:schemeClr val="accent2">
                    <a:lumMod val="75000"/>
                  </a:schemeClr>
                </a:solidFill>
                <a:latin typeface="Times New Roman" pitchFamily="18" charset="0"/>
                <a:cs typeface="Times New Roman" pitchFamily="18" charset="0"/>
              </a:rPr>
              <a:t>  };</a:t>
            </a:r>
          </a:p>
          <a:p>
            <a:pPr marL="0" indent="0">
              <a:lnSpc>
                <a:spcPct val="100000"/>
              </a:lnSpc>
              <a:buNone/>
            </a:pPr>
            <a:r>
              <a:rPr lang="en-IN" sz="1800" dirty="0">
                <a:solidFill>
                  <a:schemeClr val="accent2">
                    <a:lumMod val="75000"/>
                  </a:schemeClr>
                </a:solidFill>
                <a:latin typeface="Times New Roman" pitchFamily="18" charset="0"/>
                <a:cs typeface="Times New Roman" pitchFamily="18" charset="0"/>
              </a:rPr>
              <a:t>}</a:t>
            </a:r>
          </a:p>
          <a:p>
            <a:pPr marL="0" indent="0">
              <a:lnSpc>
                <a:spcPct val="100000"/>
              </a:lnSpc>
              <a:buNone/>
            </a:pPr>
            <a:r>
              <a:rPr lang="en-IN" sz="1800" dirty="0">
                <a:solidFill>
                  <a:schemeClr val="accent2">
                    <a:lumMod val="75000"/>
                  </a:schemeClr>
                </a:solidFill>
                <a:latin typeface="Times New Roman" pitchFamily="18" charset="0"/>
                <a:cs typeface="Times New Roman" pitchFamily="18" charset="0"/>
              </a:rPr>
              <a:t>// Create our component class</a:t>
            </a:r>
          </a:p>
          <a:p>
            <a:pPr marL="0" indent="0">
              <a:lnSpc>
                <a:spcPct val="100000"/>
              </a:lnSpc>
              <a:buNone/>
            </a:pPr>
            <a:r>
              <a:rPr lang="en-IN" sz="1800" dirty="0" err="1">
                <a:solidFill>
                  <a:schemeClr val="accent2">
                    <a:lumMod val="75000"/>
                  </a:schemeClr>
                </a:solidFill>
                <a:latin typeface="Times New Roman" pitchFamily="18" charset="0"/>
                <a:cs typeface="Times New Roman" pitchFamily="18" charset="0"/>
              </a:rPr>
              <a:t>var</a:t>
            </a:r>
            <a:r>
              <a:rPr lang="en-IN" sz="1800" dirty="0">
                <a:solidFill>
                  <a:schemeClr val="accent2">
                    <a:lumMod val="75000"/>
                  </a:schemeClr>
                </a:solidFill>
                <a:latin typeface="Times New Roman" pitchFamily="18" charset="0"/>
                <a:cs typeface="Times New Roman" pitchFamily="18" charset="0"/>
              </a:rPr>
              <a:t> </a:t>
            </a:r>
            <a:r>
              <a:rPr lang="en-IN" sz="1800" dirty="0" err="1">
                <a:solidFill>
                  <a:schemeClr val="accent2">
                    <a:lumMod val="75000"/>
                  </a:schemeClr>
                </a:solidFill>
                <a:latin typeface="Times New Roman" pitchFamily="18" charset="0"/>
                <a:cs typeface="Times New Roman" pitchFamily="18" charset="0"/>
              </a:rPr>
              <a:t>ShoeStoreApp</a:t>
            </a:r>
            <a:r>
              <a:rPr lang="en-IN" sz="1800" dirty="0">
                <a:solidFill>
                  <a:schemeClr val="accent2">
                    <a:lumMod val="75000"/>
                  </a:schemeClr>
                </a:solidFill>
                <a:latin typeface="Times New Roman" pitchFamily="18" charset="0"/>
                <a:cs typeface="Times New Roman" pitchFamily="18" charset="0"/>
              </a:rPr>
              <a:t> = </a:t>
            </a:r>
            <a:r>
              <a:rPr lang="en-IN" sz="1800" dirty="0" err="1">
                <a:solidFill>
                  <a:schemeClr val="accent2">
                    <a:lumMod val="75000"/>
                  </a:schemeClr>
                </a:solidFill>
                <a:latin typeface="Times New Roman" pitchFamily="18" charset="0"/>
                <a:cs typeface="Times New Roman" pitchFamily="18" charset="0"/>
              </a:rPr>
              <a:t>React.createClass</a:t>
            </a:r>
            <a:r>
              <a:rPr lang="en-IN" sz="1800" dirty="0">
                <a:solidFill>
                  <a:schemeClr val="accent2">
                    <a:lumMod val="75000"/>
                  </a:schemeClr>
                </a:solidFill>
                <a:latin typeface="Times New Roman" pitchFamily="18" charset="0"/>
                <a:cs typeface="Times New Roman" pitchFamily="18" charset="0"/>
              </a:rPr>
              <a:t>({</a:t>
            </a:r>
          </a:p>
          <a:p>
            <a:pPr marL="0" indent="0">
              <a:lnSpc>
                <a:spcPct val="100000"/>
              </a:lnSpc>
              <a:buNone/>
            </a:pPr>
            <a:endParaRPr lang="en-IN" sz="1800" dirty="0">
              <a:solidFill>
                <a:schemeClr val="accent2">
                  <a:lumMod val="75000"/>
                </a:schemeClr>
              </a:solidFill>
              <a:latin typeface="Times New Roman" pitchFamily="18" charset="0"/>
              <a:cs typeface="Times New Roman" pitchFamily="18" charset="0"/>
            </a:endParaRPr>
          </a:p>
          <a:p>
            <a:pPr marL="0" indent="0">
              <a:lnSpc>
                <a:spcPct val="100000"/>
              </a:lnSpc>
              <a:buNone/>
            </a:pPr>
            <a:r>
              <a:rPr lang="en-IN" sz="1800" dirty="0">
                <a:solidFill>
                  <a:schemeClr val="accent2">
                    <a:lumMod val="75000"/>
                  </a:schemeClr>
                </a:solidFill>
                <a:latin typeface="Times New Roman" pitchFamily="18" charset="0"/>
                <a:cs typeface="Times New Roman" pitchFamily="18" charset="0"/>
              </a:rPr>
              <a:t>  // Use </a:t>
            </a:r>
            <a:r>
              <a:rPr lang="en-IN" sz="1800" dirty="0" err="1">
                <a:solidFill>
                  <a:schemeClr val="accent2">
                    <a:lumMod val="75000"/>
                  </a:schemeClr>
                </a:solidFill>
                <a:latin typeface="Times New Roman" pitchFamily="18" charset="0"/>
                <a:cs typeface="Times New Roman" pitchFamily="18" charset="0"/>
              </a:rPr>
              <a:t>getAppState</a:t>
            </a:r>
            <a:r>
              <a:rPr lang="en-IN" sz="1800" dirty="0">
                <a:solidFill>
                  <a:schemeClr val="accent2">
                    <a:lumMod val="75000"/>
                  </a:schemeClr>
                </a:solidFill>
                <a:latin typeface="Times New Roman" pitchFamily="18" charset="0"/>
                <a:cs typeface="Times New Roman" pitchFamily="18" charset="0"/>
              </a:rPr>
              <a:t> method to set initial state</a:t>
            </a:r>
          </a:p>
          <a:p>
            <a:pPr marL="0" indent="0">
              <a:lnSpc>
                <a:spcPct val="100000"/>
              </a:lnSpc>
              <a:buNone/>
            </a:pPr>
            <a:r>
              <a:rPr lang="en-IN" sz="1800" dirty="0">
                <a:solidFill>
                  <a:schemeClr val="accent2">
                    <a:lumMod val="75000"/>
                  </a:schemeClr>
                </a:solidFill>
                <a:latin typeface="Times New Roman" pitchFamily="18" charset="0"/>
                <a:cs typeface="Times New Roman" pitchFamily="18" charset="0"/>
              </a:rPr>
              <a:t>  </a:t>
            </a:r>
            <a:r>
              <a:rPr lang="en-IN" sz="1800" dirty="0" err="1">
                <a:solidFill>
                  <a:schemeClr val="accent2">
                    <a:lumMod val="75000"/>
                  </a:schemeClr>
                </a:solidFill>
                <a:latin typeface="Times New Roman" pitchFamily="18" charset="0"/>
                <a:cs typeface="Times New Roman" pitchFamily="18" charset="0"/>
              </a:rPr>
              <a:t>getInitialState</a:t>
            </a:r>
            <a:r>
              <a:rPr lang="en-IN" sz="1800" dirty="0">
                <a:solidFill>
                  <a:schemeClr val="accent2">
                    <a:lumMod val="75000"/>
                  </a:schemeClr>
                </a:solidFill>
                <a:latin typeface="Times New Roman" pitchFamily="18" charset="0"/>
                <a:cs typeface="Times New Roman" pitchFamily="18" charset="0"/>
              </a:rPr>
              <a:t>: function() {</a:t>
            </a:r>
          </a:p>
          <a:p>
            <a:pPr marL="0" indent="0">
              <a:lnSpc>
                <a:spcPct val="100000"/>
              </a:lnSpc>
              <a:buNone/>
            </a:pPr>
            <a:r>
              <a:rPr lang="en-IN" sz="1800" dirty="0">
                <a:solidFill>
                  <a:schemeClr val="accent2">
                    <a:lumMod val="75000"/>
                  </a:schemeClr>
                </a:solidFill>
                <a:latin typeface="Times New Roman" pitchFamily="18" charset="0"/>
                <a:cs typeface="Times New Roman" pitchFamily="18" charset="0"/>
              </a:rPr>
              <a:t>    return </a:t>
            </a:r>
            <a:r>
              <a:rPr lang="en-IN" sz="1800" dirty="0" err="1">
                <a:solidFill>
                  <a:schemeClr val="accent2">
                    <a:lumMod val="75000"/>
                  </a:schemeClr>
                </a:solidFill>
                <a:latin typeface="Times New Roman" pitchFamily="18" charset="0"/>
                <a:cs typeface="Times New Roman" pitchFamily="18" charset="0"/>
              </a:rPr>
              <a:t>getAppState</a:t>
            </a:r>
            <a:r>
              <a:rPr lang="en-IN" sz="1800" dirty="0">
                <a:solidFill>
                  <a:schemeClr val="accent2">
                    <a:lumMod val="75000"/>
                  </a:schemeClr>
                </a:solidFill>
                <a:latin typeface="Times New Roman" pitchFamily="18" charset="0"/>
                <a:cs typeface="Times New Roman" pitchFamily="18" charset="0"/>
              </a:rPr>
              <a:t>();</a:t>
            </a:r>
          </a:p>
          <a:p>
            <a:pPr marL="0" indent="0">
              <a:lnSpc>
                <a:spcPct val="100000"/>
              </a:lnSpc>
              <a:buNone/>
            </a:pPr>
            <a:r>
              <a:rPr lang="en-IN" sz="1800" dirty="0">
                <a:solidFill>
                  <a:schemeClr val="accent2">
                    <a:lumMod val="75000"/>
                  </a:schemeClr>
                </a:solidFill>
                <a:latin typeface="Times New Roman" pitchFamily="18" charset="0"/>
                <a:cs typeface="Times New Roman" pitchFamily="18" charset="0"/>
              </a:rPr>
              <a:t>  },</a:t>
            </a:r>
          </a:p>
          <a:p>
            <a:pPr marL="0" indent="0">
              <a:lnSpc>
                <a:spcPct val="100000"/>
              </a:lnSpc>
              <a:buNone/>
            </a:pPr>
            <a:endParaRPr lang="en-IN" sz="1800" dirty="0">
              <a:solidFill>
                <a:schemeClr val="accent2">
                  <a:lumMod val="75000"/>
                </a:schemeClr>
              </a:solidFill>
              <a:latin typeface="Times New Roman" pitchFamily="18" charset="0"/>
              <a:cs typeface="Times New Roman" pitchFamily="18" charset="0"/>
            </a:endParaRPr>
          </a:p>
          <a:p>
            <a:pPr marL="0" indent="0">
              <a:lnSpc>
                <a:spcPct val="100000"/>
              </a:lnSpc>
              <a:buNone/>
            </a:pPr>
            <a:endParaRPr lang="en-IN" sz="1800" dirty="0">
              <a:solidFill>
                <a:schemeClr val="accent2">
                  <a:lumMod val="75000"/>
                </a:schemeClr>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23</a:t>
            </a:fld>
            <a:endParaRPr lang="en-IN"/>
          </a:p>
        </p:txBody>
      </p:sp>
      <p:sp>
        <p:nvSpPr>
          <p:cNvPr id="2" name="Rectangle 1"/>
          <p:cNvSpPr/>
          <p:nvPr/>
        </p:nvSpPr>
        <p:spPr>
          <a:xfrm>
            <a:off x="6197599" y="298002"/>
            <a:ext cx="5805715" cy="5940088"/>
          </a:xfrm>
          <a:prstGeom prst="rect">
            <a:avLst/>
          </a:prstGeom>
        </p:spPr>
        <p:txBody>
          <a:bodyPr wrap="square">
            <a:spAutoFit/>
          </a:bodyPr>
          <a:lstStyle/>
          <a:p>
            <a:r>
              <a:rPr lang="en-IN" sz="2000" dirty="0">
                <a:solidFill>
                  <a:schemeClr val="accent2">
                    <a:lumMod val="75000"/>
                  </a:schemeClr>
                </a:solidFill>
                <a:latin typeface="Times New Roman" pitchFamily="18" charset="0"/>
                <a:cs typeface="Times New Roman" pitchFamily="18" charset="0"/>
              </a:rPr>
              <a:t>  // Listen for changes</a:t>
            </a:r>
          </a:p>
          <a:p>
            <a:r>
              <a:rPr lang="en-IN" sz="2000" dirty="0">
                <a:solidFill>
                  <a:schemeClr val="accent2">
                    <a:lumMod val="75000"/>
                  </a:schemeClr>
                </a:solidFill>
                <a:latin typeface="Times New Roman" pitchFamily="18" charset="0"/>
                <a:cs typeface="Times New Roman" pitchFamily="18" charset="0"/>
              </a:rPr>
              <a:t>  </a:t>
            </a:r>
            <a:r>
              <a:rPr lang="en-IN" sz="2000" dirty="0" err="1">
                <a:solidFill>
                  <a:schemeClr val="accent2">
                    <a:lumMod val="75000"/>
                  </a:schemeClr>
                </a:solidFill>
                <a:latin typeface="Times New Roman" pitchFamily="18" charset="0"/>
                <a:cs typeface="Times New Roman" pitchFamily="18" charset="0"/>
              </a:rPr>
              <a:t>componentDidMount</a:t>
            </a:r>
            <a:r>
              <a:rPr lang="en-IN" sz="2000" dirty="0">
                <a:solidFill>
                  <a:schemeClr val="accent2">
                    <a:lumMod val="75000"/>
                  </a:schemeClr>
                </a:solidFill>
                <a:latin typeface="Times New Roman" pitchFamily="18" charset="0"/>
                <a:cs typeface="Times New Roman" pitchFamily="18" charset="0"/>
              </a:rPr>
              <a:t>: function() {</a:t>
            </a:r>
          </a:p>
          <a:p>
            <a:r>
              <a:rPr lang="en-IN" sz="2000" dirty="0">
                <a:solidFill>
                  <a:schemeClr val="accent2">
                    <a:lumMod val="75000"/>
                  </a:schemeClr>
                </a:solidFill>
                <a:latin typeface="Times New Roman" pitchFamily="18" charset="0"/>
                <a:cs typeface="Times New Roman" pitchFamily="18" charset="0"/>
              </a:rPr>
              <a:t>    </a:t>
            </a:r>
            <a:r>
              <a:rPr lang="en-IN" sz="2000" dirty="0" err="1">
                <a:solidFill>
                  <a:schemeClr val="accent2">
                    <a:lumMod val="75000"/>
                  </a:schemeClr>
                </a:solidFill>
                <a:latin typeface="Times New Roman" pitchFamily="18" charset="0"/>
                <a:cs typeface="Times New Roman" pitchFamily="18" charset="0"/>
              </a:rPr>
              <a:t>ShoeStore.addChangeListener</a:t>
            </a:r>
            <a:r>
              <a:rPr lang="en-IN" sz="2000" dirty="0">
                <a:solidFill>
                  <a:schemeClr val="accent2">
                    <a:lumMod val="75000"/>
                  </a:schemeClr>
                </a:solidFill>
                <a:latin typeface="Times New Roman" pitchFamily="18" charset="0"/>
                <a:cs typeface="Times New Roman" pitchFamily="18" charset="0"/>
              </a:rPr>
              <a:t>(this._</a:t>
            </a:r>
            <a:r>
              <a:rPr lang="en-IN" sz="2000" dirty="0" err="1">
                <a:solidFill>
                  <a:schemeClr val="accent2">
                    <a:lumMod val="75000"/>
                  </a:schemeClr>
                </a:solidFill>
                <a:latin typeface="Times New Roman" pitchFamily="18" charset="0"/>
                <a:cs typeface="Times New Roman" pitchFamily="18" charset="0"/>
              </a:rPr>
              <a:t>onChange</a:t>
            </a:r>
            <a:r>
              <a:rPr lang="en-IN" sz="2000" dirty="0">
                <a:solidFill>
                  <a:schemeClr val="accent2">
                    <a:lumMod val="75000"/>
                  </a:schemeClr>
                </a:solidFill>
                <a:latin typeface="Times New Roman" pitchFamily="18" charset="0"/>
                <a:cs typeface="Times New Roman" pitchFamily="18" charset="0"/>
              </a:rPr>
              <a:t>);</a:t>
            </a:r>
          </a:p>
          <a:p>
            <a:r>
              <a:rPr lang="en-IN" sz="2000" dirty="0">
                <a:solidFill>
                  <a:schemeClr val="accent2">
                    <a:lumMod val="75000"/>
                  </a:schemeClr>
                </a:solidFill>
                <a:latin typeface="Times New Roman" pitchFamily="18" charset="0"/>
                <a:cs typeface="Times New Roman" pitchFamily="18" charset="0"/>
              </a:rPr>
              <a:t>  },// Unbind change listener</a:t>
            </a:r>
          </a:p>
          <a:p>
            <a:r>
              <a:rPr lang="en-IN" sz="2000" dirty="0">
                <a:solidFill>
                  <a:schemeClr val="accent2">
                    <a:lumMod val="75000"/>
                  </a:schemeClr>
                </a:solidFill>
                <a:latin typeface="Times New Roman" pitchFamily="18" charset="0"/>
                <a:cs typeface="Times New Roman" pitchFamily="18" charset="0"/>
              </a:rPr>
              <a:t>  </a:t>
            </a:r>
            <a:r>
              <a:rPr lang="en-IN" sz="2000" dirty="0" err="1">
                <a:solidFill>
                  <a:schemeClr val="accent2">
                    <a:lumMod val="75000"/>
                  </a:schemeClr>
                </a:solidFill>
                <a:latin typeface="Times New Roman" pitchFamily="18" charset="0"/>
                <a:cs typeface="Times New Roman" pitchFamily="18" charset="0"/>
              </a:rPr>
              <a:t>componentWillUnmount</a:t>
            </a:r>
            <a:r>
              <a:rPr lang="en-IN" sz="2000" dirty="0">
                <a:solidFill>
                  <a:schemeClr val="accent2">
                    <a:lumMod val="75000"/>
                  </a:schemeClr>
                </a:solidFill>
                <a:latin typeface="Times New Roman" pitchFamily="18" charset="0"/>
                <a:cs typeface="Times New Roman" pitchFamily="18" charset="0"/>
              </a:rPr>
              <a:t>: function() {</a:t>
            </a:r>
          </a:p>
          <a:p>
            <a:r>
              <a:rPr lang="en-IN" sz="2000" dirty="0">
                <a:solidFill>
                  <a:schemeClr val="accent2">
                    <a:lumMod val="75000"/>
                  </a:schemeClr>
                </a:solidFill>
                <a:latin typeface="Times New Roman" pitchFamily="18" charset="0"/>
                <a:cs typeface="Times New Roman" pitchFamily="18" charset="0"/>
              </a:rPr>
              <a:t>    </a:t>
            </a:r>
            <a:r>
              <a:rPr lang="en-IN" sz="2000" dirty="0" err="1">
                <a:solidFill>
                  <a:schemeClr val="accent2">
                    <a:lumMod val="75000"/>
                  </a:schemeClr>
                </a:solidFill>
                <a:latin typeface="Times New Roman" pitchFamily="18" charset="0"/>
                <a:cs typeface="Times New Roman" pitchFamily="18" charset="0"/>
              </a:rPr>
              <a:t>ShoesStore.removeChangeListener</a:t>
            </a:r>
            <a:r>
              <a:rPr lang="en-IN" sz="2000" dirty="0">
                <a:solidFill>
                  <a:schemeClr val="accent2">
                    <a:lumMod val="75000"/>
                  </a:schemeClr>
                </a:solidFill>
                <a:latin typeface="Times New Roman" pitchFamily="18" charset="0"/>
                <a:cs typeface="Times New Roman" pitchFamily="18" charset="0"/>
              </a:rPr>
              <a:t>(this._</a:t>
            </a:r>
            <a:r>
              <a:rPr lang="en-IN" sz="2000" dirty="0" err="1">
                <a:solidFill>
                  <a:schemeClr val="accent2">
                    <a:lumMod val="75000"/>
                  </a:schemeClr>
                </a:solidFill>
                <a:latin typeface="Times New Roman" pitchFamily="18" charset="0"/>
                <a:cs typeface="Times New Roman" pitchFamily="18" charset="0"/>
              </a:rPr>
              <a:t>onChange</a:t>
            </a:r>
            <a:r>
              <a:rPr lang="en-IN" sz="2000" dirty="0">
                <a:solidFill>
                  <a:schemeClr val="accent2">
                    <a:lumMod val="75000"/>
                  </a:schemeClr>
                </a:solidFill>
                <a:latin typeface="Times New Roman" pitchFamily="18" charset="0"/>
                <a:cs typeface="Times New Roman" pitchFamily="18" charset="0"/>
              </a:rPr>
              <a:t>);</a:t>
            </a:r>
          </a:p>
          <a:p>
            <a:r>
              <a:rPr lang="en-IN" sz="2000" dirty="0">
                <a:solidFill>
                  <a:schemeClr val="accent2">
                    <a:lumMod val="75000"/>
                  </a:schemeClr>
                </a:solidFill>
                <a:latin typeface="Times New Roman" pitchFamily="18" charset="0"/>
                <a:cs typeface="Times New Roman" pitchFamily="18" charset="0"/>
              </a:rPr>
              <a:t>  },</a:t>
            </a:r>
          </a:p>
          <a:p>
            <a:r>
              <a:rPr lang="en-IN" sz="2000" dirty="0">
                <a:solidFill>
                  <a:schemeClr val="accent2">
                    <a:lumMod val="75000"/>
                  </a:schemeClr>
                </a:solidFill>
                <a:latin typeface="Times New Roman" pitchFamily="18" charset="0"/>
                <a:cs typeface="Times New Roman" pitchFamily="18" charset="0"/>
              </a:rPr>
              <a:t>  render: function() {</a:t>
            </a:r>
          </a:p>
          <a:p>
            <a:r>
              <a:rPr lang="en-IN" sz="2000" dirty="0">
                <a:solidFill>
                  <a:schemeClr val="accent2">
                    <a:lumMod val="75000"/>
                  </a:schemeClr>
                </a:solidFill>
                <a:latin typeface="Times New Roman" pitchFamily="18" charset="0"/>
                <a:cs typeface="Times New Roman" pitchFamily="18" charset="0"/>
              </a:rPr>
              <a:t>    return (</a:t>
            </a:r>
          </a:p>
          <a:p>
            <a:r>
              <a:rPr lang="en-IN" sz="2000" dirty="0">
                <a:solidFill>
                  <a:schemeClr val="accent2">
                    <a:lumMod val="75000"/>
                  </a:schemeClr>
                </a:solidFill>
                <a:latin typeface="Times New Roman" pitchFamily="18" charset="0"/>
                <a:cs typeface="Times New Roman" pitchFamily="18" charset="0"/>
              </a:rPr>
              <a:t>      &lt;</a:t>
            </a:r>
            <a:r>
              <a:rPr lang="en-IN" sz="2000" dirty="0" err="1">
                <a:solidFill>
                  <a:schemeClr val="accent2">
                    <a:lumMod val="75000"/>
                  </a:schemeClr>
                </a:solidFill>
                <a:latin typeface="Times New Roman" pitchFamily="18" charset="0"/>
                <a:cs typeface="Times New Roman" pitchFamily="18" charset="0"/>
              </a:rPr>
              <a:t>ShoeStore</a:t>
            </a:r>
            <a:r>
              <a:rPr lang="en-IN" sz="2000" dirty="0">
                <a:solidFill>
                  <a:schemeClr val="accent2">
                    <a:lumMod val="75000"/>
                  </a:schemeClr>
                </a:solidFill>
                <a:latin typeface="Times New Roman" pitchFamily="18" charset="0"/>
                <a:cs typeface="Times New Roman" pitchFamily="18" charset="0"/>
              </a:rPr>
              <a:t> shoes={</a:t>
            </a:r>
            <a:r>
              <a:rPr lang="en-IN" sz="2000" dirty="0" err="1">
                <a:solidFill>
                  <a:schemeClr val="accent2">
                    <a:lumMod val="75000"/>
                  </a:schemeClr>
                </a:solidFill>
                <a:latin typeface="Times New Roman" pitchFamily="18" charset="0"/>
                <a:cs typeface="Times New Roman" pitchFamily="18" charset="0"/>
              </a:rPr>
              <a:t>this.state.shoes</a:t>
            </a:r>
            <a:r>
              <a:rPr lang="en-IN" sz="2000" dirty="0">
                <a:solidFill>
                  <a:schemeClr val="accent2">
                    <a:lumMod val="75000"/>
                  </a:schemeClr>
                </a:solidFill>
                <a:latin typeface="Times New Roman" pitchFamily="18" charset="0"/>
                <a:cs typeface="Times New Roman" pitchFamily="18" charset="0"/>
              </a:rPr>
              <a:t>} /&gt;</a:t>
            </a:r>
          </a:p>
          <a:p>
            <a:r>
              <a:rPr lang="en-IN" sz="2000" dirty="0">
                <a:solidFill>
                  <a:schemeClr val="accent2">
                    <a:lumMod val="75000"/>
                  </a:schemeClr>
                </a:solidFill>
                <a:latin typeface="Times New Roman" pitchFamily="18" charset="0"/>
                <a:cs typeface="Times New Roman" pitchFamily="18" charset="0"/>
              </a:rPr>
              <a:t>    );</a:t>
            </a:r>
          </a:p>
          <a:p>
            <a:r>
              <a:rPr lang="en-IN" sz="2000" dirty="0">
                <a:solidFill>
                  <a:schemeClr val="accent2">
                    <a:lumMod val="75000"/>
                  </a:schemeClr>
                </a:solidFill>
                <a:latin typeface="Times New Roman" pitchFamily="18" charset="0"/>
                <a:cs typeface="Times New Roman" pitchFamily="18" charset="0"/>
              </a:rPr>
              <a:t>  },</a:t>
            </a:r>
          </a:p>
          <a:p>
            <a:r>
              <a:rPr lang="en-IN" sz="2000" dirty="0">
                <a:solidFill>
                  <a:schemeClr val="accent2">
                    <a:lumMod val="75000"/>
                  </a:schemeClr>
                </a:solidFill>
                <a:latin typeface="Times New Roman" pitchFamily="18" charset="0"/>
                <a:cs typeface="Times New Roman" pitchFamily="18" charset="0"/>
              </a:rPr>
              <a:t>  // Update view state when change event is received</a:t>
            </a:r>
          </a:p>
          <a:p>
            <a:r>
              <a:rPr lang="en-IN" sz="2000" dirty="0">
                <a:solidFill>
                  <a:schemeClr val="accent2">
                    <a:lumMod val="75000"/>
                  </a:schemeClr>
                </a:solidFill>
                <a:latin typeface="Times New Roman" pitchFamily="18" charset="0"/>
                <a:cs typeface="Times New Roman" pitchFamily="18" charset="0"/>
              </a:rPr>
              <a:t>  _</a:t>
            </a:r>
            <a:r>
              <a:rPr lang="en-IN" sz="2000" dirty="0" err="1">
                <a:solidFill>
                  <a:schemeClr val="accent2">
                    <a:lumMod val="75000"/>
                  </a:schemeClr>
                </a:solidFill>
                <a:latin typeface="Times New Roman" pitchFamily="18" charset="0"/>
                <a:cs typeface="Times New Roman" pitchFamily="18" charset="0"/>
              </a:rPr>
              <a:t>onChange</a:t>
            </a:r>
            <a:r>
              <a:rPr lang="en-IN" sz="2000" dirty="0">
                <a:solidFill>
                  <a:schemeClr val="accent2">
                    <a:lumMod val="75000"/>
                  </a:schemeClr>
                </a:solidFill>
                <a:latin typeface="Times New Roman" pitchFamily="18" charset="0"/>
                <a:cs typeface="Times New Roman" pitchFamily="18" charset="0"/>
              </a:rPr>
              <a:t>: function() {</a:t>
            </a:r>
          </a:p>
          <a:p>
            <a:r>
              <a:rPr lang="en-IN" sz="2000" dirty="0">
                <a:solidFill>
                  <a:schemeClr val="accent2">
                    <a:lumMod val="75000"/>
                  </a:schemeClr>
                </a:solidFill>
                <a:latin typeface="Times New Roman" pitchFamily="18" charset="0"/>
                <a:cs typeface="Times New Roman" pitchFamily="18" charset="0"/>
              </a:rPr>
              <a:t>    </a:t>
            </a:r>
            <a:r>
              <a:rPr lang="en-IN" sz="2000" dirty="0" err="1">
                <a:solidFill>
                  <a:schemeClr val="accent2">
                    <a:lumMod val="75000"/>
                  </a:schemeClr>
                </a:solidFill>
                <a:latin typeface="Times New Roman" pitchFamily="18" charset="0"/>
                <a:cs typeface="Times New Roman" pitchFamily="18" charset="0"/>
              </a:rPr>
              <a:t>this.setState</a:t>
            </a:r>
            <a:r>
              <a:rPr lang="en-IN" sz="2000" dirty="0">
                <a:solidFill>
                  <a:schemeClr val="accent2">
                    <a:lumMod val="75000"/>
                  </a:schemeClr>
                </a:solidFill>
                <a:latin typeface="Times New Roman" pitchFamily="18" charset="0"/>
                <a:cs typeface="Times New Roman" pitchFamily="18" charset="0"/>
              </a:rPr>
              <a:t>(</a:t>
            </a:r>
            <a:r>
              <a:rPr lang="en-IN" sz="2000" dirty="0" err="1">
                <a:solidFill>
                  <a:schemeClr val="accent2">
                    <a:lumMod val="75000"/>
                  </a:schemeClr>
                </a:solidFill>
                <a:latin typeface="Times New Roman" pitchFamily="18" charset="0"/>
                <a:cs typeface="Times New Roman" pitchFamily="18" charset="0"/>
              </a:rPr>
              <a:t>getAppState</a:t>
            </a:r>
            <a:r>
              <a:rPr lang="en-IN" sz="2000" dirty="0">
                <a:solidFill>
                  <a:schemeClr val="accent2">
                    <a:lumMod val="75000"/>
                  </a:schemeClr>
                </a:solidFill>
                <a:latin typeface="Times New Roman" pitchFamily="18" charset="0"/>
                <a:cs typeface="Times New Roman" pitchFamily="18" charset="0"/>
              </a:rPr>
              <a:t>());</a:t>
            </a:r>
          </a:p>
          <a:p>
            <a:r>
              <a:rPr lang="en-IN" sz="2000" dirty="0">
                <a:solidFill>
                  <a:schemeClr val="accent2">
                    <a:lumMod val="75000"/>
                  </a:schemeClr>
                </a:solidFill>
                <a:latin typeface="Times New Roman" pitchFamily="18" charset="0"/>
                <a:cs typeface="Times New Roman" pitchFamily="18" charset="0"/>
              </a:rPr>
              <a:t>  }</a:t>
            </a:r>
          </a:p>
          <a:p>
            <a:r>
              <a:rPr lang="en-IN" sz="2000" dirty="0">
                <a:solidFill>
                  <a:schemeClr val="accent2">
                    <a:lumMod val="75000"/>
                  </a:schemeClr>
                </a:solidFill>
                <a:latin typeface="Times New Roman" pitchFamily="18" charset="0"/>
                <a:cs typeface="Times New Roman" pitchFamily="18" charset="0"/>
              </a:rPr>
              <a:t>});</a:t>
            </a:r>
          </a:p>
          <a:p>
            <a:r>
              <a:rPr lang="en-IN" sz="2000" dirty="0" err="1">
                <a:solidFill>
                  <a:schemeClr val="accent2">
                    <a:lumMod val="75000"/>
                  </a:schemeClr>
                </a:solidFill>
                <a:latin typeface="Times New Roman" pitchFamily="18" charset="0"/>
                <a:cs typeface="Times New Roman" pitchFamily="18" charset="0"/>
              </a:rPr>
              <a:t>module.exports</a:t>
            </a:r>
            <a:r>
              <a:rPr lang="en-IN" sz="2000" dirty="0">
                <a:solidFill>
                  <a:schemeClr val="accent2">
                    <a:lumMod val="75000"/>
                  </a:schemeClr>
                </a:solidFill>
                <a:latin typeface="Times New Roman" pitchFamily="18" charset="0"/>
                <a:cs typeface="Times New Roman" pitchFamily="18" charset="0"/>
              </a:rPr>
              <a:t> = </a:t>
            </a:r>
            <a:r>
              <a:rPr lang="en-IN" sz="2000" dirty="0" err="1">
                <a:solidFill>
                  <a:schemeClr val="accent2">
                    <a:lumMod val="75000"/>
                  </a:schemeClr>
                </a:solidFill>
                <a:latin typeface="Times New Roman" pitchFamily="18" charset="0"/>
                <a:cs typeface="Times New Roman" pitchFamily="18" charset="0"/>
              </a:rPr>
              <a:t>ShoeStoreApp</a:t>
            </a:r>
            <a:r>
              <a:rPr lang="en-IN" sz="2000" dirty="0">
                <a:solidFill>
                  <a:schemeClr val="accent2">
                    <a:lumMod val="75000"/>
                  </a:schemeClr>
                </a:solidFill>
                <a:latin typeface="Times New Roman" pitchFamily="18" charset="0"/>
                <a:cs typeface="Times New Roman" pitchFamily="18" charset="0"/>
              </a:rPr>
              <a:t>;</a:t>
            </a:r>
            <a:endParaRPr lang="en-US" sz="2000" dirty="0"/>
          </a:p>
        </p:txBody>
      </p:sp>
    </p:spTree>
    <p:extLst>
      <p:ext uri="{BB962C8B-B14F-4D97-AF65-F5344CB8AC3E}">
        <p14:creationId xmlns:p14="http://schemas.microsoft.com/office/powerpoint/2010/main" val="2729274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lstStyle/>
          <a:p>
            <a:r>
              <a:rPr lang="en-US" b="1" dirty="0">
                <a:solidFill>
                  <a:schemeClr val="accent1"/>
                </a:solidFill>
                <a:latin typeface="Times New Roman" pitchFamily="18" charset="0"/>
                <a:cs typeface="Times New Roman" pitchFamily="18" charset="0"/>
              </a:rPr>
              <a:t>What Is Flux?</a:t>
            </a:r>
            <a:endParaRPr lang="en-IN" dirty="0">
              <a:solidFill>
                <a:schemeClr val="accent1"/>
              </a:solidFill>
              <a:latin typeface="Times New Roman" pitchFamily="18" charset="0"/>
              <a:cs typeface="Times New Roman" pitchFamily="18" charset="0"/>
            </a:endParaRPr>
          </a:p>
        </p:txBody>
      </p:sp>
      <p:sp>
        <p:nvSpPr>
          <p:cNvPr id="3" name="Content Placeholder 2"/>
          <p:cNvSpPr>
            <a:spLocks noGrp="1"/>
          </p:cNvSpPr>
          <p:nvPr>
            <p:ph idx="1"/>
          </p:nvPr>
        </p:nvSpPr>
        <p:spPr>
          <a:xfrm>
            <a:off x="838200" y="1825624"/>
            <a:ext cx="10515600" cy="3994605"/>
          </a:xfrm>
          <a:ln>
            <a:solidFill>
              <a:schemeClr val="accent1"/>
            </a:solidFill>
          </a:ln>
        </p:spPr>
        <p:txBody>
          <a:bodyPr>
            <a:normAutofit lnSpcReduction="10000"/>
          </a:bodyPr>
          <a:lstStyle/>
          <a:p>
            <a:pPr>
              <a:lnSpc>
                <a:spcPct val="200000"/>
              </a:lnSpc>
            </a:pPr>
            <a:r>
              <a:rPr lang="en-US" sz="2400" dirty="0">
                <a:latin typeface="Times New Roman" pitchFamily="18" charset="0"/>
                <a:cs typeface="Times New Roman" pitchFamily="18" charset="0"/>
              </a:rPr>
              <a:t>Application architecture </a:t>
            </a:r>
          </a:p>
          <a:p>
            <a:pPr marL="0" indent="0">
              <a:lnSpc>
                <a:spcPct val="200000"/>
              </a:lnSpc>
              <a:buNone/>
            </a:pPr>
            <a:r>
              <a:rPr lang="en-US" sz="2400" dirty="0">
                <a:latin typeface="Times New Roman" pitchFamily="18" charset="0"/>
                <a:cs typeface="Times New Roman" pitchFamily="18" charset="0"/>
              </a:rPr>
              <a:t>• Can be treated more like a pattern </a:t>
            </a:r>
          </a:p>
          <a:p>
            <a:pPr marL="0" indent="0">
              <a:lnSpc>
                <a:spcPct val="200000"/>
              </a:lnSpc>
              <a:buNone/>
            </a:pPr>
            <a:r>
              <a:rPr lang="en-US" sz="2400" dirty="0">
                <a:latin typeface="Times New Roman" pitchFamily="18" charset="0"/>
                <a:cs typeface="Times New Roman" pitchFamily="18" charset="0"/>
              </a:rPr>
              <a:t>• Uses unidirectional data flow </a:t>
            </a:r>
          </a:p>
          <a:p>
            <a:pPr marL="0" indent="0">
              <a:lnSpc>
                <a:spcPct val="200000"/>
              </a:lnSpc>
              <a:buNone/>
            </a:pPr>
            <a:r>
              <a:rPr lang="en-US" sz="2400" dirty="0">
                <a:latin typeface="Times New Roman" pitchFamily="18" charset="0"/>
                <a:cs typeface="Times New Roman" pitchFamily="18" charset="0"/>
              </a:rPr>
              <a:t>• There are a lot of different implementations</a:t>
            </a:r>
            <a:br>
              <a:rPr lang="en-IN" sz="2400" dirty="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4038599" y="6356350"/>
            <a:ext cx="7690946" cy="217871"/>
          </a:xfrm>
        </p:spPr>
        <p:txBody>
          <a:bodyPr/>
          <a:lstStyle/>
          <a:p>
            <a:r>
              <a:rPr lang="en-IN" dirty="0"/>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3</a:t>
            </a:fld>
            <a:endParaRPr lang="en-IN"/>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9646" y="6030580"/>
            <a:ext cx="2283297" cy="559407"/>
          </a:xfrm>
          <a:prstGeom prst="rect">
            <a:avLst/>
          </a:prstGeom>
        </p:spPr>
      </p:pic>
    </p:spTree>
    <p:extLst>
      <p:ext uri="{BB962C8B-B14F-4D97-AF65-F5344CB8AC3E}">
        <p14:creationId xmlns:p14="http://schemas.microsoft.com/office/powerpoint/2010/main" val="3545013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599" y="6356350"/>
            <a:ext cx="7690946" cy="217871"/>
          </a:xfrm>
        </p:spPr>
        <p:txBody>
          <a:bodyPr/>
          <a:lstStyle/>
          <a:p>
            <a:r>
              <a:rPr lang="en-IN" dirty="0"/>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4</a:t>
            </a:fld>
            <a:endParaRPr lang="en-IN"/>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9646" y="6030580"/>
            <a:ext cx="2283297" cy="559407"/>
          </a:xfrm>
          <a:prstGeom prst="rect">
            <a:avLst/>
          </a:prstGeom>
        </p:spPr>
      </p:pic>
      <p:sp>
        <p:nvSpPr>
          <p:cNvPr id="12" name="TextBox 11">
            <a:extLst>
              <a:ext uri="{FF2B5EF4-FFF2-40B4-BE49-F238E27FC236}">
                <a16:creationId xmlns:a16="http://schemas.microsoft.com/office/drawing/2014/main" id="{7018B582-65C1-465C-AE2A-0C8ADF7DD471}"/>
              </a:ext>
            </a:extLst>
          </p:cNvPr>
          <p:cNvSpPr txBox="1"/>
          <p:nvPr/>
        </p:nvSpPr>
        <p:spPr>
          <a:xfrm>
            <a:off x="569646" y="451188"/>
            <a:ext cx="10936554" cy="3349956"/>
          </a:xfrm>
          <a:prstGeom prst="rect">
            <a:avLst/>
          </a:prstGeom>
          <a:noFill/>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Advantage of Flux</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a unidirectional data flow model which is easy to understand.</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open source and more of a design pattern than a formal framework like MVC architecture.</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flux application is easier to maintain.</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flux application parts are decoupled.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1003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lstStyle/>
          <a:p>
            <a:r>
              <a:rPr lang="en-US" b="1" dirty="0">
                <a:solidFill>
                  <a:schemeClr val="accent1"/>
                </a:solidFill>
                <a:latin typeface="Times New Roman" pitchFamily="18" charset="0"/>
                <a:cs typeface="Times New Roman" pitchFamily="18" charset="0"/>
              </a:rPr>
              <a:t>What Is Flux?</a:t>
            </a:r>
            <a:endParaRPr lang="en-IN" dirty="0">
              <a:solidFill>
                <a:schemeClr val="accent1"/>
              </a:solidFill>
              <a:latin typeface="Times New Roman" pitchFamily="18" charset="0"/>
              <a:cs typeface="Times New Roman" pitchFamily="18" charset="0"/>
            </a:endParaRPr>
          </a:p>
        </p:txBody>
      </p:sp>
      <p:sp>
        <p:nvSpPr>
          <p:cNvPr id="3" name="Content Placeholder 2"/>
          <p:cNvSpPr>
            <a:spLocks noGrp="1"/>
          </p:cNvSpPr>
          <p:nvPr>
            <p:ph idx="1"/>
          </p:nvPr>
        </p:nvSpPr>
        <p:spPr>
          <a:xfrm>
            <a:off x="838200" y="1825624"/>
            <a:ext cx="10515600" cy="3994605"/>
          </a:xfrm>
          <a:ln>
            <a:solidFill>
              <a:schemeClr val="accent1"/>
            </a:solidFill>
          </a:ln>
        </p:spPr>
        <p:txBody>
          <a:bodyPr>
            <a:normAutofit/>
          </a:bodyPr>
          <a:lstStyle/>
          <a:p>
            <a:pPr>
              <a:lnSpc>
                <a:spcPct val="150000"/>
              </a:lnSpc>
            </a:pPr>
            <a:r>
              <a:rPr lang="en-US" sz="2400" dirty="0">
                <a:latin typeface="Times New Roman" pitchFamily="18" charset="0"/>
                <a:cs typeface="Times New Roman" pitchFamily="18" charset="0"/>
              </a:rPr>
              <a:t>Flux is an architecture that Facebook uses internally when working with React.</a:t>
            </a:r>
          </a:p>
          <a:p>
            <a:pPr>
              <a:lnSpc>
                <a:spcPct val="150000"/>
              </a:lnSpc>
            </a:pPr>
            <a:r>
              <a:rPr lang="en-US" sz="2400" dirty="0">
                <a:latin typeface="Times New Roman" pitchFamily="18" charset="0"/>
                <a:cs typeface="Times New Roman" pitchFamily="18" charset="0"/>
              </a:rPr>
              <a:t> It is </a:t>
            </a:r>
            <a:r>
              <a:rPr lang="en-US" sz="2400" i="1" dirty="0">
                <a:latin typeface="Times New Roman" pitchFamily="18" charset="0"/>
                <a:cs typeface="Times New Roman" pitchFamily="18" charset="0"/>
              </a:rPr>
              <a:t>not</a:t>
            </a:r>
            <a:r>
              <a:rPr lang="en-US" sz="2400" dirty="0">
                <a:latin typeface="Times New Roman" pitchFamily="18" charset="0"/>
                <a:cs typeface="Times New Roman" pitchFamily="18" charset="0"/>
              </a:rPr>
              <a:t> a framework or a library. It is simply a new kind of architecture that complements React and the concept of Unidirectional Data Flow.</a:t>
            </a:r>
          </a:p>
          <a:p>
            <a:pPr>
              <a:lnSpc>
                <a:spcPct val="150000"/>
              </a:lnSpc>
            </a:pPr>
            <a:r>
              <a:rPr lang="en-US" sz="2400" dirty="0">
                <a:latin typeface="Times New Roman" pitchFamily="18" charset="0"/>
                <a:cs typeface="Times New Roman" pitchFamily="18" charset="0"/>
              </a:rPr>
              <a:t>A typical Flux architecture will leverage this Dispatcher library, along with </a:t>
            </a:r>
            <a:r>
              <a:rPr lang="en-US" sz="2400" dirty="0" err="1">
                <a:latin typeface="Times New Roman" pitchFamily="18" charset="0"/>
                <a:cs typeface="Times New Roman" pitchFamily="18" charset="0"/>
              </a:rPr>
              <a:t>NodeJS's</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EventEmitter</a:t>
            </a:r>
            <a:r>
              <a:rPr lang="en-US" sz="2400" dirty="0">
                <a:latin typeface="Times New Roman" pitchFamily="18" charset="0"/>
                <a:cs typeface="Times New Roman" pitchFamily="18" charset="0"/>
              </a:rPr>
              <a:t> module in order to set up an event system that helps manage an applications state.</a:t>
            </a:r>
          </a:p>
          <a:p>
            <a:pPr marL="0" indent="0">
              <a:buNone/>
            </a:pPr>
            <a:endParaRPr lang="en-IN"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4038599" y="6356350"/>
            <a:ext cx="7690946" cy="217871"/>
          </a:xfrm>
        </p:spPr>
        <p:txBody>
          <a:bodyPr/>
          <a:lstStyle/>
          <a:p>
            <a:r>
              <a:rPr lang="en-IN" dirty="0"/>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5</a:t>
            </a:fld>
            <a:endParaRPr lang="en-IN"/>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9646" y="6030580"/>
            <a:ext cx="2283297" cy="559407"/>
          </a:xfrm>
          <a:prstGeom prst="rect">
            <a:avLst/>
          </a:prstGeom>
        </p:spPr>
      </p:pic>
    </p:spTree>
    <p:extLst>
      <p:ext uri="{BB962C8B-B14F-4D97-AF65-F5344CB8AC3E}">
        <p14:creationId xmlns:p14="http://schemas.microsoft.com/office/powerpoint/2010/main" val="2544358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6</a:t>
            </a:fld>
            <a:endParaRPr lang="en-IN"/>
          </a:p>
        </p:txBody>
      </p:sp>
      <p:pic>
        <p:nvPicPr>
          <p:cNvPr id="2052" name="Picture 4" descr="ACTIONS&#10;• Helper methods which pass data to the Dispatcher&#10;• JavaScript objects with a type and data associated with them&#10;..."/>
          <p:cNvPicPr>
            <a:picLocks noChangeAspect="1" noChangeArrowheads="1"/>
          </p:cNvPicPr>
          <p:nvPr/>
        </p:nvPicPr>
        <p:blipFill rotWithShape="1">
          <a:blip r:embed="rId2">
            <a:extLst>
              <a:ext uri="{28A0092B-C50C-407E-A947-70E740481C1C}">
                <a14:useLocalDpi xmlns:a14="http://schemas.microsoft.com/office/drawing/2010/main" val="0"/>
              </a:ext>
            </a:extLst>
          </a:blip>
          <a:srcRect l="40670" t="18963"/>
          <a:stretch/>
        </p:blipFill>
        <p:spPr bwMode="auto">
          <a:xfrm>
            <a:off x="856343" y="667657"/>
            <a:ext cx="9535885" cy="5399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854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571" y="365125"/>
            <a:ext cx="10773229" cy="1325563"/>
          </a:xfrm>
        </p:spPr>
        <p:txBody>
          <a:bodyPr>
            <a:noAutofit/>
          </a:bodyPr>
          <a:lstStyle/>
          <a:p>
            <a:r>
              <a:rPr lang="en-US" sz="2400" b="1" dirty="0">
                <a:latin typeface="Times New Roman" pitchFamily="18" charset="0"/>
                <a:cs typeface="Times New Roman" pitchFamily="18" charset="0"/>
              </a:rPr>
              <a:t>MVC model:</a:t>
            </a:r>
            <a:r>
              <a:rPr lang="en-US" sz="2400" dirty="0">
                <a:latin typeface="Times New Roman" pitchFamily="18" charset="0"/>
                <a:cs typeface="Times New Roman" pitchFamily="18" charset="0"/>
              </a:rPr>
              <a:t> An MVC model basically captures the entire state of the application and any changes you want to make to the model from the view will have to go through the controller to the model.</a:t>
            </a:r>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7</a:t>
            </a:fld>
            <a:endParaRPr lang="en-IN"/>
          </a:p>
        </p:txBody>
      </p:sp>
      <p:pic>
        <p:nvPicPr>
          <p:cNvPr id="6" name="Picture 2" descr="https://media.geeksforgeeks.org/wp-content/uploads/20191001195101/Untitled-Diagram-41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8115" y="2999127"/>
            <a:ext cx="8389256" cy="296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125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8</a:t>
            </a:fld>
            <a:endParaRPr lang="en-IN"/>
          </a:p>
        </p:txBody>
      </p:sp>
      <p:pic>
        <p:nvPicPr>
          <p:cNvPr id="2050" name="Picture 2" descr="https://media.geeksforgeeks.org/wp-content/uploads/20191004114257/flux1.png"/>
          <p:cNvPicPr>
            <a:picLocks noChangeAspect="1" noChangeArrowheads="1"/>
          </p:cNvPicPr>
          <p:nvPr/>
        </p:nvPicPr>
        <p:blipFill rotWithShape="1">
          <a:blip r:embed="rId2">
            <a:extLst>
              <a:ext uri="{28A0092B-C50C-407E-A947-70E740481C1C}">
                <a14:useLocalDpi xmlns:a14="http://schemas.microsoft.com/office/drawing/2010/main" val="0"/>
              </a:ext>
            </a:extLst>
          </a:blip>
          <a:srcRect b="11363"/>
          <a:stretch/>
        </p:blipFill>
        <p:spPr bwMode="auto">
          <a:xfrm>
            <a:off x="1986559" y="319313"/>
            <a:ext cx="6810459" cy="5921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026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9359"/>
            <a:ext cx="10515600" cy="1325563"/>
          </a:xfrm>
          <a:ln>
            <a:solidFill>
              <a:schemeClr val="accent1"/>
            </a:solidFill>
          </a:ln>
        </p:spPr>
        <p:txBody>
          <a:bodyPr/>
          <a:lstStyle/>
          <a:p>
            <a:r>
              <a:rPr lang="en-US" b="1" dirty="0">
                <a:solidFill>
                  <a:schemeClr val="accent1"/>
                </a:solidFill>
                <a:latin typeface="Times New Roman" pitchFamily="18" charset="0"/>
                <a:cs typeface="Times New Roman" pitchFamily="18" charset="0"/>
              </a:rPr>
              <a:t>INDIVIDUAL</a:t>
            </a:r>
            <a:r>
              <a:rPr lang="en-US" dirty="0"/>
              <a:t> </a:t>
            </a:r>
            <a:r>
              <a:rPr lang="en-US" b="1" dirty="0">
                <a:solidFill>
                  <a:schemeClr val="accent1"/>
                </a:solidFill>
                <a:latin typeface="Times New Roman" pitchFamily="18" charset="0"/>
                <a:cs typeface="Times New Roman" pitchFamily="18" charset="0"/>
              </a:rPr>
              <a:t>COMPONENTS</a:t>
            </a:r>
            <a:endParaRPr lang="en-IN" b="1" dirty="0">
              <a:solidFill>
                <a:schemeClr val="accent1"/>
              </a:solidFill>
              <a:latin typeface="Times New Roman" pitchFamily="18" charset="0"/>
              <a:cs typeface="Times New Roman" pitchFamily="18" charset="0"/>
            </a:endParaRPr>
          </a:p>
        </p:txBody>
      </p:sp>
      <p:sp>
        <p:nvSpPr>
          <p:cNvPr id="3" name="Content Placeholder 2"/>
          <p:cNvSpPr>
            <a:spLocks noGrp="1"/>
          </p:cNvSpPr>
          <p:nvPr>
            <p:ph idx="1"/>
          </p:nvPr>
        </p:nvSpPr>
        <p:spPr>
          <a:ln>
            <a:solidFill>
              <a:schemeClr val="accent2"/>
            </a:solidFill>
          </a:ln>
        </p:spPr>
        <p:txBody>
          <a:bodyPr>
            <a:normAutofit/>
          </a:bodyPr>
          <a:lstStyle/>
          <a:p>
            <a:pPr>
              <a:lnSpc>
                <a:spcPct val="150000"/>
              </a:lnSpc>
            </a:pPr>
            <a:r>
              <a:rPr lang="en-US" sz="2400" dirty="0">
                <a:latin typeface="Times New Roman" pitchFamily="18" charset="0"/>
                <a:cs typeface="Times New Roman" pitchFamily="18" charset="0"/>
              </a:rPr>
              <a:t>Actions - Helper methods that facilitate passing data to the Dispatcher</a:t>
            </a:r>
          </a:p>
          <a:p>
            <a:pPr>
              <a:lnSpc>
                <a:spcPct val="150000"/>
              </a:lnSpc>
            </a:pPr>
            <a:r>
              <a:rPr lang="en-US" sz="2400" dirty="0">
                <a:latin typeface="Times New Roman" pitchFamily="18" charset="0"/>
                <a:cs typeface="Times New Roman" pitchFamily="18" charset="0"/>
              </a:rPr>
              <a:t>Dispatcher - Receives actions and broadcasts payloads to registered callbacks</a:t>
            </a:r>
          </a:p>
          <a:p>
            <a:pPr>
              <a:lnSpc>
                <a:spcPct val="150000"/>
              </a:lnSpc>
            </a:pPr>
            <a:r>
              <a:rPr lang="en-US" sz="2400" dirty="0">
                <a:latin typeface="Times New Roman" pitchFamily="18" charset="0"/>
                <a:cs typeface="Times New Roman" pitchFamily="18" charset="0"/>
              </a:rPr>
              <a:t>Stores - Containers for application state &amp; logic that have callbacks registered to the dispatcher</a:t>
            </a:r>
          </a:p>
          <a:p>
            <a:pPr>
              <a:lnSpc>
                <a:spcPct val="150000"/>
              </a:lnSpc>
            </a:pPr>
            <a:r>
              <a:rPr lang="en-US" sz="2400" dirty="0">
                <a:latin typeface="Times New Roman" pitchFamily="18" charset="0"/>
                <a:cs typeface="Times New Roman" pitchFamily="18" charset="0"/>
              </a:rPr>
              <a:t>Controller Views - React Components that grab the state from Stores and pass it down via props to child components.</a:t>
            </a:r>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9</a:t>
            </a:fld>
            <a:endParaRPr lang="en-IN"/>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7756" y="6294517"/>
            <a:ext cx="2283297" cy="559407"/>
          </a:xfrm>
          <a:prstGeom prst="rect">
            <a:avLst/>
          </a:prstGeom>
        </p:spPr>
      </p:pic>
    </p:spTree>
    <p:extLst>
      <p:ext uri="{BB962C8B-B14F-4D97-AF65-F5344CB8AC3E}">
        <p14:creationId xmlns:p14="http://schemas.microsoft.com/office/powerpoint/2010/main" val="835039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0A39FED5B493047A4A44D29CC209A4D" ma:contentTypeVersion="8" ma:contentTypeDescription="Create a new document." ma:contentTypeScope="" ma:versionID="d44903e12ac9699d365774d98d3612b5">
  <xsd:schema xmlns:xsd="http://www.w3.org/2001/XMLSchema" xmlns:xs="http://www.w3.org/2001/XMLSchema" xmlns:p="http://schemas.microsoft.com/office/2006/metadata/properties" xmlns:ns2="9a5db21a-d35a-46ce-8c5f-f5d5fc28f889" targetNamespace="http://schemas.microsoft.com/office/2006/metadata/properties" ma:root="true" ma:fieldsID="bd3d0110ebe921f70e0ccdc6526a82c7" ns2:_="">
    <xsd:import namespace="9a5db21a-d35a-46ce-8c5f-f5d5fc28f88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5db21a-d35a-46ce-8c5f-f5d5fc28f8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E7DAD0-3396-4FDB-A638-4D87AD3E5C96}">
  <ds:schemaRefs>
    <ds:schemaRef ds:uri="http://schemas.microsoft.com/sharepoint/v3/contenttype/forms"/>
  </ds:schemaRefs>
</ds:datastoreItem>
</file>

<file path=customXml/itemProps2.xml><?xml version="1.0" encoding="utf-8"?>
<ds:datastoreItem xmlns:ds="http://schemas.openxmlformats.org/officeDocument/2006/customXml" ds:itemID="{66A6C8FC-8A20-4573-BB5F-1686609A8E9C}"/>
</file>

<file path=customXml/itemProps3.xml><?xml version="1.0" encoding="utf-8"?>
<ds:datastoreItem xmlns:ds="http://schemas.openxmlformats.org/officeDocument/2006/customXml" ds:itemID="{6F9E6F71-C3F5-4C47-B762-BB9F98FA800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11069</TotalTime>
  <Words>1493</Words>
  <Application>Microsoft Office PowerPoint</Application>
  <PresentationFormat>Widescreen</PresentationFormat>
  <Paragraphs>217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PowerPoint Presentation</vt:lpstr>
      <vt:lpstr>Unit 4- Flux Architecture? </vt:lpstr>
      <vt:lpstr>What Is Flux?</vt:lpstr>
      <vt:lpstr>PowerPoint Presentation</vt:lpstr>
      <vt:lpstr>What Is Flux?</vt:lpstr>
      <vt:lpstr>PowerPoint Presentation</vt:lpstr>
      <vt:lpstr>MVC model: An MVC model basically captures the entire state of the application and any changes you want to make to the model from the view will have to go through the controller to the model.</vt:lpstr>
      <vt:lpstr>PowerPoint Presentation</vt:lpstr>
      <vt:lpstr>INDIVIDUAL COMPONENTS</vt:lpstr>
      <vt:lpstr>ACTION</vt:lpstr>
      <vt:lpstr>DISPATCHER ALL ABOUT?</vt:lpstr>
      <vt:lpstr>PowerPoint Presentation</vt:lpstr>
      <vt:lpstr>PowerPoint Presentation</vt:lpstr>
      <vt:lpstr>DEPENDENCIES</vt:lpstr>
      <vt:lpstr>PowerPoint Presentation</vt:lpstr>
      <vt:lpstr>Stores </vt:lpstr>
      <vt:lpstr>PowerPoint Presentation</vt:lpstr>
      <vt:lpstr>PowerPoint Presentation</vt:lpstr>
      <vt:lpstr>PowerPoint Presentation</vt:lpstr>
      <vt:lpstr>PowerPoint Presentation</vt:lpstr>
      <vt:lpstr>PowerPoint Presentation</vt:lpstr>
      <vt:lpstr>CONTROLLER VIEWS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THANGAKUMAR J</dc:creator>
  <cp:lastModifiedBy>Muthukumaran M</cp:lastModifiedBy>
  <cp:revision>274</cp:revision>
  <dcterms:created xsi:type="dcterms:W3CDTF">2020-06-15T12:13:30Z</dcterms:created>
  <dcterms:modified xsi:type="dcterms:W3CDTF">2021-09-28T16:06:39Z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0x01010060A39FED5B493047A4A44D29CC209A4D</vt:lpwstr>
  </property>
</Properties>
</file>