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3"/>
  </p:notesMasterIdLst>
  <p:handoutMasterIdLst>
    <p:handoutMasterId r:id="rId34"/>
  </p:handoutMasterIdLst>
  <p:sldIdLst>
    <p:sldId id="256" r:id="rId5"/>
    <p:sldId id="422" r:id="rId6"/>
    <p:sldId id="447" r:id="rId7"/>
    <p:sldId id="438" r:id="rId8"/>
    <p:sldId id="439"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468" r:id="rId30"/>
    <p:sldId id="469" r:id="rId31"/>
    <p:sldId id="4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6D80D-9197-46E2-924B-356AA8888B33}" v="18" dt="2020-12-03T04:03:57.993"/>
    <p1510:client id="{3D25D727-2B32-4BC9-868F-0495991199FE}" v="2" dt="2020-12-11T04:39:56.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SAI  GADA" userId="S::18113023@student.hindustanuniv.ac.in::34de704a-e02c-44d2-ba3f-234925169835" providerId="AD" clId="Web-{0636D80D-9197-46E2-924B-356AA8888B33}"/>
    <pc:docChg chg="addSld delSld">
      <pc:chgData name="CHARAN SAI  GADA" userId="S::18113023@student.hindustanuniv.ac.in::34de704a-e02c-44d2-ba3f-234925169835" providerId="AD" clId="Web-{0636D80D-9197-46E2-924B-356AA8888B33}" dt="2020-12-03T04:03:52.196" v="1"/>
      <pc:docMkLst>
        <pc:docMk/>
      </pc:docMkLst>
      <pc:sldChg chg="new del">
        <pc:chgData name="CHARAN SAI  GADA" userId="S::18113023@student.hindustanuniv.ac.in::34de704a-e02c-44d2-ba3f-234925169835" providerId="AD" clId="Web-{0636D80D-9197-46E2-924B-356AA8888B33}" dt="2020-12-03T04:03:52.196" v="1"/>
        <pc:sldMkLst>
          <pc:docMk/>
          <pc:sldMk cId="2048622343" sldId="328"/>
        </pc:sldMkLst>
      </pc:sldChg>
    </pc:docChg>
  </pc:docChgLst>
  <pc:docChgLst>
    <pc:chgData name="Swami Venkatesh" userId="S::17113114@student.hindustanuniv.ac.in::1967c322-8d1b-46bc-8a36-e460d7fc8e07" providerId="AD" clId="Web-{3D25D727-2B32-4BC9-868F-0495991199FE}"/>
    <pc:docChg chg="addSld delSld">
      <pc:chgData name="Swami Venkatesh" userId="S::17113114@student.hindustanuniv.ac.in::1967c322-8d1b-46bc-8a36-e460d7fc8e07" providerId="AD" clId="Web-{3D25D727-2B32-4BC9-868F-0495991199FE}" dt="2020-12-11T04:39:56.546" v="1"/>
      <pc:docMkLst>
        <pc:docMk/>
      </pc:docMkLst>
      <pc:sldChg chg="new del">
        <pc:chgData name="Swami Venkatesh" userId="S::17113114@student.hindustanuniv.ac.in::1967c322-8d1b-46bc-8a36-e460d7fc8e07" providerId="AD" clId="Web-{3D25D727-2B32-4BC9-868F-0495991199FE}" dt="2020-12-11T04:39:56.546" v="1"/>
        <pc:sldMkLst>
          <pc:docMk/>
          <pc:sldMk cId="4083946778" sldId="3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22-09-2021</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22-09-2021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FB4F98B3-5F18-413E-A56A-754C429873D5}" type="datetime1">
              <a:rPr lang="en-IN" smtClean="0"/>
              <a:t>22-09-2021</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0F0411E-830F-4881-8937-C4A89FD8F6E0}" type="datetime1">
              <a:rPr lang="en-IN" smtClean="0"/>
              <a:t>22-09-2021</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66741B08-1407-426B-8C0B-1CBD220D670F}" type="datetime1">
              <a:rPr lang="en-IN" smtClean="0"/>
              <a:t>22-09-2021</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D399846-4A61-4A96-AEE0-2BF2E938C8E5}" type="datetime1">
              <a:rPr lang="en-IN" smtClean="0"/>
              <a:t>22-09-2021</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7576D4BF-A670-481A-9EC3-92F3DD804048}" type="datetime1">
              <a:rPr lang="en-IN" smtClean="0"/>
              <a:t>22-09-2021</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FE7FDB2D-6796-47AB-AF3A-13FA96A5A3D9}" type="datetime1">
              <a:rPr lang="en-IN" smtClean="0"/>
              <a:t>22-09-2021</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B5CA57C6-58C6-4F5E-8370-61FE3A8F5F24}" type="datetime1">
              <a:rPr lang="en-IN" smtClean="0"/>
              <a:t>22-09-2021</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CSB4301 - WEB TECHNOLOGY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B88A09BD-320E-4A78-A549-37E25CBC3E8E}" type="datetime1">
              <a:rPr lang="en-IN" smtClean="0"/>
              <a:t>22-09-2021</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B357FF9A-AF9B-4C19-BB4E-C9C6295A0D49}" type="datetime1">
              <a:rPr lang="en-IN" smtClean="0"/>
              <a:t>22-09-2021</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CSB4301 - WEB TECHNOLOGY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7FA53D9B-0DC6-4C20-A916-0511904BEC1E}" type="datetime1">
              <a:rPr lang="en-IN" smtClean="0"/>
              <a:t>22-09-2021</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96D59FA9-C3B2-4C66-9F90-CA66B90B39EF}" type="datetime1">
              <a:rPr lang="en-IN" smtClean="0"/>
              <a:t>22-09-2021</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F135-776F-44EF-8E22-81EB2686006E}" type="datetime1">
              <a:rPr lang="en-IN" smtClean="0"/>
              <a:t>22-09-2021</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437305"/>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200" b="1" dirty="0">
                <a:latin typeface="Times New Roman" pitchFamily="18" charset="0"/>
                <a:ea typeface="+mj-ea"/>
                <a:cs typeface="Times New Roman" pitchFamily="18" charset="0"/>
              </a:rPr>
              <a:t>CSB4301 - </a:t>
            </a:r>
            <a:r>
              <a:rPr lang="en-IN" sz="3200" b="1" dirty="0">
                <a:latin typeface="Times New Roman" pitchFamily="18" charset="0"/>
                <a:cs typeface="Times New Roman" pitchFamily="18" charset="0"/>
              </a:rPr>
              <a:t>WEB TECHNOLOGY</a:t>
            </a:r>
            <a:endParaRPr lang="en-US" sz="3200" b="1" dirty="0">
              <a:latin typeface="Times New Roman" pitchFamily="18" charset="0"/>
              <a:ea typeface="+mj-ea"/>
              <a:cs typeface="Times New Roman" pitchFamily="18" charset="0"/>
            </a:endParaRP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B.Tech – V Semester</a:t>
            </a: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UNIT IV</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Muthukumaran M</a:t>
            </a: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10</a:t>
            </a:fld>
            <a:endParaRPr lang="en-IN" dirty="0"/>
          </a:p>
        </p:txBody>
      </p:sp>
      <p:sp>
        <p:nvSpPr>
          <p:cNvPr id="13" name="TextBox 12">
            <a:extLst>
              <a:ext uri="{FF2B5EF4-FFF2-40B4-BE49-F238E27FC236}">
                <a16:creationId xmlns:a16="http://schemas.microsoft.com/office/drawing/2014/main" id="{F389D36E-F44D-4522-9913-1B295C0726D3}"/>
              </a:ext>
            </a:extLst>
          </p:cNvPr>
          <p:cNvSpPr txBox="1"/>
          <p:nvPr/>
        </p:nvSpPr>
        <p:spPr>
          <a:xfrm>
            <a:off x="191274" y="229005"/>
            <a:ext cx="11295875"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render</a:t>
            </a:r>
          </a:p>
          <a:p>
            <a:r>
              <a:rPr lang="en-US" sz="2400" dirty="0">
                <a:latin typeface="Times New Roman" panose="02020603050405020304" pitchFamily="18" charset="0"/>
                <a:cs typeface="Times New Roman" panose="02020603050405020304" pitchFamily="18" charset="0"/>
              </a:rPr>
              <a:t>The render() method is required, and is the method that actually outputs the HTML to the DOM.</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3959EBD-BD17-42C0-AF2D-A0EC7DF59ECB}"/>
              </a:ext>
            </a:extLst>
          </p:cNvPr>
          <p:cNvSpPr txBox="1"/>
          <p:nvPr/>
        </p:nvSpPr>
        <p:spPr>
          <a:xfrm>
            <a:off x="3048000" y="1510903"/>
            <a:ext cx="6096000" cy="3693319"/>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class Header extends </a:t>
            </a:r>
            <a:r>
              <a:rPr lang="en-IN" dirty="0" err="1"/>
              <a:t>React.Component</a:t>
            </a:r>
            <a:r>
              <a:rPr lang="en-IN" dirty="0"/>
              <a:t> {</a:t>
            </a:r>
          </a:p>
          <a:p>
            <a:r>
              <a:rPr lang="en-IN" dirty="0"/>
              <a:t>  render() {</a:t>
            </a:r>
          </a:p>
          <a:p>
            <a:r>
              <a:rPr lang="en-IN" dirty="0"/>
              <a:t>    return (</a:t>
            </a:r>
          </a:p>
          <a:p>
            <a:r>
              <a:rPr lang="en-IN" dirty="0"/>
              <a:t>      &lt;h1&gt;This is the content of the Header component&lt;/h1&gt;</a:t>
            </a:r>
          </a:p>
          <a:p>
            <a:r>
              <a:rPr lang="en-IN" dirty="0"/>
              <a:t>    );</a:t>
            </a:r>
          </a:p>
          <a:p>
            <a:r>
              <a:rPr lang="en-IN" dirty="0"/>
              <a:t>  }</a:t>
            </a:r>
          </a:p>
          <a:p>
            <a:r>
              <a:rPr lang="en-IN" dirty="0"/>
              <a:t>}</a:t>
            </a:r>
          </a:p>
          <a:p>
            <a:endParaRPr lang="en-IN" dirty="0"/>
          </a:p>
          <a:p>
            <a:r>
              <a:rPr lang="en-IN" dirty="0" err="1"/>
              <a:t>ReactDOM.render</a:t>
            </a:r>
            <a:r>
              <a:rPr lang="en-IN" dirty="0"/>
              <a:t>(&lt;Header /&gt;, </a:t>
            </a:r>
            <a:r>
              <a:rPr lang="en-IN" dirty="0" err="1"/>
              <a:t>document.getElementById</a:t>
            </a:r>
            <a:r>
              <a:rPr lang="en-IN" dirty="0"/>
              <a:t>('root'));</a:t>
            </a:r>
          </a:p>
        </p:txBody>
      </p:sp>
    </p:spTree>
    <p:extLst>
      <p:ext uri="{BB962C8B-B14F-4D97-AF65-F5344CB8AC3E}">
        <p14:creationId xmlns:p14="http://schemas.microsoft.com/office/powerpoint/2010/main" val="244243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11</a:t>
            </a:fld>
            <a:endParaRPr lang="en-IN" dirty="0"/>
          </a:p>
        </p:txBody>
      </p:sp>
      <p:sp>
        <p:nvSpPr>
          <p:cNvPr id="13" name="TextBox 12">
            <a:extLst>
              <a:ext uri="{FF2B5EF4-FFF2-40B4-BE49-F238E27FC236}">
                <a16:creationId xmlns:a16="http://schemas.microsoft.com/office/drawing/2014/main" id="{EDC13DB8-30EB-444D-8832-D5B19EF3F0C8}"/>
              </a:ext>
            </a:extLst>
          </p:cNvPr>
          <p:cNvSpPr txBox="1"/>
          <p:nvPr/>
        </p:nvSpPr>
        <p:spPr>
          <a:xfrm>
            <a:off x="307974" y="208749"/>
            <a:ext cx="11179175" cy="1938992"/>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componentDidMount</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componentDidMount</a:t>
            </a:r>
            <a:r>
              <a:rPr lang="en-US" sz="2400" dirty="0">
                <a:latin typeface="Times New Roman" panose="02020603050405020304" pitchFamily="18" charset="0"/>
                <a:cs typeface="Times New Roman" panose="02020603050405020304" pitchFamily="18" charset="0"/>
              </a:rPr>
              <a:t>() method is called after the component is rendered.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is where you run statements that requires that the component is already placed in the DOM.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7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12</a:t>
            </a:fld>
            <a:endParaRPr lang="en-IN" dirty="0"/>
          </a:p>
        </p:txBody>
      </p:sp>
      <p:sp>
        <p:nvSpPr>
          <p:cNvPr id="13" name="TextBox 12">
            <a:extLst>
              <a:ext uri="{FF2B5EF4-FFF2-40B4-BE49-F238E27FC236}">
                <a16:creationId xmlns:a16="http://schemas.microsoft.com/office/drawing/2014/main" id="{E46E087C-013F-4061-8EE4-160488AF0442}"/>
              </a:ext>
            </a:extLst>
          </p:cNvPr>
          <p:cNvSpPr txBox="1"/>
          <p:nvPr/>
        </p:nvSpPr>
        <p:spPr>
          <a:xfrm>
            <a:off x="1543050" y="264408"/>
            <a:ext cx="7600950" cy="5909310"/>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class Header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a:t>
            </a:r>
            <a:r>
              <a:rPr lang="en-IN" dirty="0" err="1"/>
              <a:t>favoritecolor</a:t>
            </a:r>
            <a:r>
              <a:rPr lang="en-IN" dirty="0"/>
              <a:t>: "red"};</a:t>
            </a:r>
          </a:p>
          <a:p>
            <a:r>
              <a:rPr lang="en-IN" dirty="0"/>
              <a:t>  }</a:t>
            </a:r>
          </a:p>
          <a:p>
            <a:r>
              <a:rPr lang="en-IN" dirty="0"/>
              <a:t>  </a:t>
            </a:r>
            <a:r>
              <a:rPr lang="en-IN" dirty="0" err="1"/>
              <a:t>componentDidMount</a:t>
            </a:r>
            <a:r>
              <a:rPr lang="en-IN" dirty="0"/>
              <a:t>() {</a:t>
            </a:r>
          </a:p>
          <a:p>
            <a:r>
              <a:rPr lang="en-IN" dirty="0"/>
              <a:t>    </a:t>
            </a:r>
            <a:r>
              <a:rPr lang="en-IN" dirty="0" err="1"/>
              <a:t>setTimeout</a:t>
            </a:r>
            <a:r>
              <a:rPr lang="en-IN" dirty="0"/>
              <a:t>(() =&gt; {</a:t>
            </a:r>
          </a:p>
          <a:p>
            <a:r>
              <a:rPr lang="en-IN" dirty="0"/>
              <a:t>      </a:t>
            </a:r>
            <a:r>
              <a:rPr lang="en-IN" dirty="0" err="1"/>
              <a:t>this.setState</a:t>
            </a:r>
            <a:r>
              <a:rPr lang="en-IN" dirty="0"/>
              <a:t>({</a:t>
            </a:r>
            <a:r>
              <a:rPr lang="en-IN" dirty="0" err="1"/>
              <a:t>favoritecolor</a:t>
            </a:r>
            <a:r>
              <a:rPr lang="en-IN" dirty="0"/>
              <a:t>: "yellow"})</a:t>
            </a:r>
          </a:p>
          <a:p>
            <a:r>
              <a:rPr lang="en-IN" dirty="0"/>
              <a:t>    }, 1000)</a:t>
            </a:r>
          </a:p>
          <a:p>
            <a:r>
              <a:rPr lang="en-IN" dirty="0"/>
              <a:t>  }</a:t>
            </a:r>
          </a:p>
          <a:p>
            <a:r>
              <a:rPr lang="en-IN" dirty="0"/>
              <a:t>  render() {</a:t>
            </a:r>
          </a:p>
          <a:p>
            <a:r>
              <a:rPr lang="en-IN" dirty="0"/>
              <a:t>    return (</a:t>
            </a:r>
          </a:p>
          <a:p>
            <a:r>
              <a:rPr lang="en-IN" dirty="0"/>
              <a:t>      &lt;h1&gt;My </a:t>
            </a:r>
            <a:r>
              <a:rPr lang="en-IN" dirty="0" err="1"/>
              <a:t>Favorite</a:t>
            </a:r>
            <a:r>
              <a:rPr lang="en-IN" dirty="0"/>
              <a:t> </a:t>
            </a:r>
            <a:r>
              <a:rPr lang="en-IN" dirty="0" err="1"/>
              <a:t>Color</a:t>
            </a:r>
            <a:r>
              <a:rPr lang="en-IN" dirty="0"/>
              <a:t> is {</a:t>
            </a:r>
            <a:r>
              <a:rPr lang="en-IN" dirty="0" err="1"/>
              <a:t>this.state.favoritecolor</a:t>
            </a:r>
            <a:r>
              <a:rPr lang="en-IN" dirty="0"/>
              <a:t>}&lt;/h1&gt;</a:t>
            </a:r>
          </a:p>
          <a:p>
            <a:r>
              <a:rPr lang="en-IN" dirty="0"/>
              <a:t>    );</a:t>
            </a:r>
          </a:p>
          <a:p>
            <a:r>
              <a:rPr lang="en-IN" dirty="0"/>
              <a:t>  }</a:t>
            </a:r>
          </a:p>
          <a:p>
            <a:r>
              <a:rPr lang="en-IN" dirty="0"/>
              <a:t>}</a:t>
            </a:r>
          </a:p>
          <a:p>
            <a:endParaRPr lang="en-IN" dirty="0"/>
          </a:p>
          <a:p>
            <a:r>
              <a:rPr lang="en-IN" dirty="0" err="1"/>
              <a:t>ReactDOM.render</a:t>
            </a:r>
            <a:r>
              <a:rPr lang="en-IN" dirty="0"/>
              <a:t>(&lt;Header /&gt;, </a:t>
            </a:r>
            <a:r>
              <a:rPr lang="en-IN" dirty="0" err="1"/>
              <a:t>document.getElementById</a:t>
            </a:r>
            <a:r>
              <a:rPr lang="en-IN" dirty="0"/>
              <a:t>('root'));</a:t>
            </a:r>
          </a:p>
        </p:txBody>
      </p:sp>
    </p:spTree>
    <p:extLst>
      <p:ext uri="{BB962C8B-B14F-4D97-AF65-F5344CB8AC3E}">
        <p14:creationId xmlns:p14="http://schemas.microsoft.com/office/powerpoint/2010/main" val="145956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13</a:t>
            </a:fld>
            <a:endParaRPr lang="en-IN" dirty="0"/>
          </a:p>
        </p:txBody>
      </p:sp>
      <p:sp>
        <p:nvSpPr>
          <p:cNvPr id="13" name="TextBox 12">
            <a:extLst>
              <a:ext uri="{FF2B5EF4-FFF2-40B4-BE49-F238E27FC236}">
                <a16:creationId xmlns:a16="http://schemas.microsoft.com/office/drawing/2014/main" id="{6BA52242-6E12-4F86-A3D4-C06017E04EFE}"/>
              </a:ext>
            </a:extLst>
          </p:cNvPr>
          <p:cNvSpPr txBox="1"/>
          <p:nvPr/>
        </p:nvSpPr>
        <p:spPr>
          <a:xfrm>
            <a:off x="4638675" y="2528927"/>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Updating</a:t>
            </a:r>
          </a:p>
        </p:txBody>
      </p:sp>
    </p:spTree>
    <p:extLst>
      <p:ext uri="{BB962C8B-B14F-4D97-AF65-F5344CB8AC3E}">
        <p14:creationId xmlns:p14="http://schemas.microsoft.com/office/powerpoint/2010/main" val="4273059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14</a:t>
            </a:fld>
            <a:endParaRPr lang="en-IN" dirty="0"/>
          </a:p>
        </p:txBody>
      </p:sp>
      <p:sp>
        <p:nvSpPr>
          <p:cNvPr id="13" name="TextBox 12">
            <a:extLst>
              <a:ext uri="{FF2B5EF4-FFF2-40B4-BE49-F238E27FC236}">
                <a16:creationId xmlns:a16="http://schemas.microsoft.com/office/drawing/2014/main" id="{78CF0986-51E5-4175-A11B-E4B14960B122}"/>
              </a:ext>
            </a:extLst>
          </p:cNvPr>
          <p:cNvSpPr txBox="1"/>
          <p:nvPr/>
        </p:nvSpPr>
        <p:spPr>
          <a:xfrm>
            <a:off x="360342" y="276839"/>
            <a:ext cx="11317308" cy="5632311"/>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next phase in the lifecycle is when a component is updated.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component is updated whenever there is a change in the component's state or props.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React has five built-in methods that gets called, in this order, when a component is updated:</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getDerivedStateFromProps</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shouldComponentUpdate</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render()</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getSnapshotBeforeUpdate</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componentDidUpdate</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render() method is required and will always be called, the others are optional and will be called if you define them.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412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15</a:t>
            </a:fld>
            <a:endParaRPr lang="en-IN" dirty="0"/>
          </a:p>
        </p:txBody>
      </p:sp>
      <p:sp>
        <p:nvSpPr>
          <p:cNvPr id="13" name="TextBox 12">
            <a:extLst>
              <a:ext uri="{FF2B5EF4-FFF2-40B4-BE49-F238E27FC236}">
                <a16:creationId xmlns:a16="http://schemas.microsoft.com/office/drawing/2014/main" id="{FC8AD58D-401A-4F09-B6F4-B8EFD39DD1C8}"/>
              </a:ext>
            </a:extLst>
          </p:cNvPr>
          <p:cNvSpPr txBox="1"/>
          <p:nvPr/>
        </p:nvSpPr>
        <p:spPr>
          <a:xfrm>
            <a:off x="190164" y="227845"/>
            <a:ext cx="11544635" cy="5011949"/>
          </a:xfrm>
          <a:prstGeom prst="rect">
            <a:avLst/>
          </a:prstGeom>
          <a:noFill/>
        </p:spPr>
        <p:txBody>
          <a:bodyPr wrap="square">
            <a:spAutoFit/>
          </a:bodyPr>
          <a:lstStyle/>
          <a:p>
            <a:pPr algn="just">
              <a:lnSpc>
                <a:spcPct val="150000"/>
              </a:lnSpc>
            </a:pPr>
            <a:r>
              <a:rPr lang="en-US" sz="2400" b="1" dirty="0" err="1">
                <a:latin typeface="Times New Roman" panose="02020603050405020304" pitchFamily="18" charset="0"/>
                <a:cs typeface="Times New Roman" panose="02020603050405020304" pitchFamily="18" charset="0"/>
              </a:rPr>
              <a:t>getDerivedStateFromProps</a:t>
            </a: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Also at updates the </a:t>
            </a:r>
            <a:r>
              <a:rPr lang="en-US" sz="2400" dirty="0" err="1">
                <a:latin typeface="Times New Roman" panose="02020603050405020304" pitchFamily="18" charset="0"/>
                <a:cs typeface="Times New Roman" panose="02020603050405020304" pitchFamily="18" charset="0"/>
              </a:rPr>
              <a:t>getDerivedStateFromProps</a:t>
            </a:r>
            <a:r>
              <a:rPr lang="en-US" sz="2400" dirty="0">
                <a:latin typeface="Times New Roman" panose="02020603050405020304" pitchFamily="18" charset="0"/>
                <a:cs typeface="Times New Roman" panose="02020603050405020304" pitchFamily="18" charset="0"/>
              </a:rPr>
              <a:t> method is called. This is the first method that is called when a component gets updated.</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This is still the natural place to set the state object based on the initial props.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example below has a button that changes the favorite color to blue, but since the </a:t>
            </a:r>
            <a:r>
              <a:rPr lang="en-US" sz="2400" dirty="0" err="1">
                <a:latin typeface="Times New Roman" panose="02020603050405020304" pitchFamily="18" charset="0"/>
                <a:cs typeface="Times New Roman" panose="02020603050405020304" pitchFamily="18" charset="0"/>
              </a:rPr>
              <a:t>getDerivedStateFromProps</a:t>
            </a:r>
            <a:r>
              <a:rPr lang="en-US" sz="2400" dirty="0">
                <a:latin typeface="Times New Roman" panose="02020603050405020304" pitchFamily="18" charset="0"/>
                <a:cs typeface="Times New Roman" panose="02020603050405020304" pitchFamily="18" charset="0"/>
              </a:rPr>
              <a:t>() method is called, which updates the state with the color from the </a:t>
            </a:r>
            <a:r>
              <a:rPr lang="en-US" sz="2400" dirty="0" err="1">
                <a:latin typeface="Times New Roman" panose="02020603050405020304" pitchFamily="18" charset="0"/>
                <a:cs typeface="Times New Roman" panose="02020603050405020304" pitchFamily="18" charset="0"/>
              </a:rPr>
              <a:t>favcol</a:t>
            </a:r>
            <a:r>
              <a:rPr lang="en-US" sz="2400" dirty="0">
                <a:latin typeface="Times New Roman" panose="02020603050405020304" pitchFamily="18" charset="0"/>
                <a:cs typeface="Times New Roman" panose="02020603050405020304" pitchFamily="18" charset="0"/>
              </a:rPr>
              <a:t> attribute, the favorite color is still rendered as yellow: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070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16</a:t>
            </a:fld>
            <a:endParaRPr lang="en-IN" dirty="0"/>
          </a:p>
        </p:txBody>
      </p:sp>
      <p:sp>
        <p:nvSpPr>
          <p:cNvPr id="13" name="TextBox 12">
            <a:extLst>
              <a:ext uri="{FF2B5EF4-FFF2-40B4-BE49-F238E27FC236}">
                <a16:creationId xmlns:a16="http://schemas.microsoft.com/office/drawing/2014/main" id="{91C38158-34DC-4036-8E30-92BC01678A5D}"/>
              </a:ext>
            </a:extLst>
          </p:cNvPr>
          <p:cNvSpPr txBox="1"/>
          <p:nvPr/>
        </p:nvSpPr>
        <p:spPr>
          <a:xfrm>
            <a:off x="360342" y="97809"/>
            <a:ext cx="9978250" cy="6186309"/>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class Header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a:t>
            </a:r>
            <a:r>
              <a:rPr lang="en-IN" dirty="0" err="1"/>
              <a:t>favoritecolor</a:t>
            </a:r>
            <a:r>
              <a:rPr lang="en-IN" dirty="0"/>
              <a:t>: "red"};</a:t>
            </a:r>
          </a:p>
          <a:p>
            <a:r>
              <a:rPr lang="en-IN" dirty="0"/>
              <a:t>  }</a:t>
            </a:r>
          </a:p>
          <a:p>
            <a:r>
              <a:rPr lang="en-IN" dirty="0"/>
              <a:t>  static </a:t>
            </a:r>
            <a:r>
              <a:rPr lang="en-IN" dirty="0" err="1"/>
              <a:t>getDerivedStateFromProps</a:t>
            </a:r>
            <a:r>
              <a:rPr lang="en-IN" dirty="0"/>
              <a:t>(props, state) {</a:t>
            </a:r>
          </a:p>
          <a:p>
            <a:r>
              <a:rPr lang="en-IN" dirty="0"/>
              <a:t>    return {</a:t>
            </a:r>
            <a:r>
              <a:rPr lang="en-IN" dirty="0" err="1"/>
              <a:t>favoritecolor</a:t>
            </a:r>
            <a:r>
              <a:rPr lang="en-IN" dirty="0"/>
              <a:t>: </a:t>
            </a:r>
            <a:r>
              <a:rPr lang="en-IN" dirty="0" err="1"/>
              <a:t>props.favcol</a:t>
            </a:r>
            <a:r>
              <a:rPr lang="en-IN" dirty="0"/>
              <a:t> };</a:t>
            </a:r>
          </a:p>
          <a:p>
            <a:r>
              <a:rPr lang="en-IN" dirty="0"/>
              <a:t>  }</a:t>
            </a:r>
          </a:p>
          <a:p>
            <a:r>
              <a:rPr lang="en-IN" dirty="0"/>
              <a:t>  </a:t>
            </a:r>
            <a:r>
              <a:rPr lang="en-IN" dirty="0" err="1"/>
              <a:t>changeColor</a:t>
            </a:r>
            <a:r>
              <a:rPr lang="en-IN" dirty="0"/>
              <a:t> = () =&gt; {</a:t>
            </a:r>
          </a:p>
          <a:p>
            <a:r>
              <a:rPr lang="en-IN" dirty="0"/>
              <a:t>    </a:t>
            </a:r>
            <a:r>
              <a:rPr lang="en-IN" dirty="0" err="1"/>
              <a:t>this.setState</a:t>
            </a:r>
            <a:r>
              <a:rPr lang="en-IN" dirty="0"/>
              <a:t>({</a:t>
            </a:r>
            <a:r>
              <a:rPr lang="en-IN" dirty="0" err="1"/>
              <a:t>favoritecolor</a:t>
            </a:r>
            <a:r>
              <a:rPr lang="en-IN" dirty="0"/>
              <a:t>: "blue"});</a:t>
            </a:r>
          </a:p>
          <a:p>
            <a:r>
              <a:rPr lang="en-IN" dirty="0"/>
              <a:t>  }</a:t>
            </a:r>
          </a:p>
          <a:p>
            <a:r>
              <a:rPr lang="en-IN" dirty="0"/>
              <a:t>  render() {</a:t>
            </a:r>
          </a:p>
          <a:p>
            <a:r>
              <a:rPr lang="en-IN" dirty="0"/>
              <a:t>    return (</a:t>
            </a:r>
          </a:p>
          <a:p>
            <a:r>
              <a:rPr lang="en-IN" dirty="0"/>
              <a:t>      &lt;div&gt;</a:t>
            </a:r>
          </a:p>
          <a:p>
            <a:r>
              <a:rPr lang="en-IN" dirty="0"/>
              <a:t>      &lt;h1&gt;My </a:t>
            </a:r>
            <a:r>
              <a:rPr lang="en-IN" dirty="0" err="1"/>
              <a:t>Favorite</a:t>
            </a:r>
            <a:r>
              <a:rPr lang="en-IN" dirty="0"/>
              <a:t> </a:t>
            </a:r>
            <a:r>
              <a:rPr lang="en-IN" dirty="0" err="1"/>
              <a:t>Color</a:t>
            </a:r>
            <a:r>
              <a:rPr lang="en-IN" dirty="0"/>
              <a:t> is {</a:t>
            </a:r>
            <a:r>
              <a:rPr lang="en-IN" dirty="0" err="1"/>
              <a:t>this.state.favoritecolor</a:t>
            </a:r>
            <a:r>
              <a:rPr lang="en-IN" dirty="0"/>
              <a:t>}&lt;/h1&gt;</a:t>
            </a:r>
          </a:p>
          <a:p>
            <a:r>
              <a:rPr lang="en-IN" dirty="0"/>
              <a:t>      &lt;button type="button" </a:t>
            </a:r>
            <a:r>
              <a:rPr lang="en-IN" dirty="0" err="1"/>
              <a:t>onClick</a:t>
            </a:r>
            <a:r>
              <a:rPr lang="en-IN" dirty="0"/>
              <a:t>={</a:t>
            </a:r>
            <a:r>
              <a:rPr lang="en-IN" dirty="0" err="1"/>
              <a:t>this.changeColor</a:t>
            </a:r>
            <a:r>
              <a:rPr lang="en-IN" dirty="0"/>
              <a:t>}&gt;Change </a:t>
            </a:r>
            <a:r>
              <a:rPr lang="en-IN" dirty="0" err="1"/>
              <a:t>color</a:t>
            </a:r>
            <a:r>
              <a:rPr lang="en-IN" dirty="0"/>
              <a:t>&lt;/button&gt;</a:t>
            </a:r>
          </a:p>
          <a:p>
            <a:r>
              <a:rPr lang="en-IN" dirty="0"/>
              <a:t>      &lt;/div&gt;</a:t>
            </a:r>
          </a:p>
          <a:p>
            <a:r>
              <a:rPr lang="en-IN" dirty="0"/>
              <a:t>    );</a:t>
            </a:r>
          </a:p>
          <a:p>
            <a:r>
              <a:rPr lang="en-IN" dirty="0"/>
              <a:t>  }}</a:t>
            </a:r>
          </a:p>
          <a:p>
            <a:r>
              <a:rPr lang="en-IN" dirty="0" err="1"/>
              <a:t>ReactDOM.render</a:t>
            </a:r>
            <a:r>
              <a:rPr lang="en-IN" dirty="0"/>
              <a:t>(&lt;Header </a:t>
            </a:r>
            <a:r>
              <a:rPr lang="en-IN" dirty="0" err="1"/>
              <a:t>favcol</a:t>
            </a:r>
            <a:r>
              <a:rPr lang="en-IN" dirty="0"/>
              <a:t>="yellow"/&gt;, </a:t>
            </a:r>
            <a:r>
              <a:rPr lang="en-IN" dirty="0" err="1"/>
              <a:t>document.getElementById</a:t>
            </a:r>
            <a:r>
              <a:rPr lang="en-IN" dirty="0"/>
              <a:t>('root'));</a:t>
            </a:r>
          </a:p>
        </p:txBody>
      </p:sp>
    </p:spTree>
    <p:extLst>
      <p:ext uri="{BB962C8B-B14F-4D97-AF65-F5344CB8AC3E}">
        <p14:creationId xmlns:p14="http://schemas.microsoft.com/office/powerpoint/2010/main" val="176161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17</a:t>
            </a:fld>
            <a:endParaRPr lang="en-IN" dirty="0"/>
          </a:p>
        </p:txBody>
      </p:sp>
      <p:sp>
        <p:nvSpPr>
          <p:cNvPr id="13" name="TextBox 12">
            <a:extLst>
              <a:ext uri="{FF2B5EF4-FFF2-40B4-BE49-F238E27FC236}">
                <a16:creationId xmlns:a16="http://schemas.microsoft.com/office/drawing/2014/main" id="{E4E0A814-6042-4E36-AE82-BC1E49412CA4}"/>
              </a:ext>
            </a:extLst>
          </p:cNvPr>
          <p:cNvSpPr txBox="1"/>
          <p:nvPr/>
        </p:nvSpPr>
        <p:spPr>
          <a:xfrm>
            <a:off x="191275" y="238923"/>
            <a:ext cx="11514950" cy="4457952"/>
          </a:xfrm>
          <a:prstGeom prst="rect">
            <a:avLst/>
          </a:prstGeom>
          <a:noFill/>
        </p:spPr>
        <p:txBody>
          <a:bodyPr wrap="square">
            <a:spAutoFit/>
          </a:bodyPr>
          <a:lstStyle/>
          <a:p>
            <a:pPr algn="just">
              <a:lnSpc>
                <a:spcPct val="150000"/>
              </a:lnSpc>
            </a:pPr>
            <a:r>
              <a:rPr lang="en-US" sz="2400" b="1" dirty="0" err="1">
                <a:latin typeface="Times New Roman" panose="02020603050405020304" pitchFamily="18" charset="0"/>
                <a:cs typeface="Times New Roman" panose="02020603050405020304" pitchFamily="18" charset="0"/>
              </a:rPr>
              <a:t>shouldComponentUpdate</a:t>
            </a: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In the </a:t>
            </a:r>
            <a:r>
              <a:rPr lang="en-US" sz="2400" dirty="0" err="1">
                <a:latin typeface="Times New Roman" panose="02020603050405020304" pitchFamily="18" charset="0"/>
                <a:cs typeface="Times New Roman" panose="02020603050405020304" pitchFamily="18" charset="0"/>
              </a:rPr>
              <a:t>shouldComponentUpdate</a:t>
            </a:r>
            <a:r>
              <a:rPr lang="en-US" sz="2400" dirty="0">
                <a:latin typeface="Times New Roman" panose="02020603050405020304" pitchFamily="18" charset="0"/>
                <a:cs typeface="Times New Roman" panose="02020603050405020304" pitchFamily="18" charset="0"/>
              </a:rPr>
              <a:t>() method you can return a Boolean value that specifies whether React should continue with the rendering or not.</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default value is true.</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example below shows what happens when the </a:t>
            </a:r>
            <a:r>
              <a:rPr lang="en-US" sz="2400" dirty="0" err="1">
                <a:latin typeface="Times New Roman" panose="02020603050405020304" pitchFamily="18" charset="0"/>
                <a:cs typeface="Times New Roman" panose="02020603050405020304" pitchFamily="18" charset="0"/>
              </a:rPr>
              <a:t>shouldComponentUpdate</a:t>
            </a:r>
            <a:r>
              <a:rPr lang="en-US" sz="2400" dirty="0">
                <a:latin typeface="Times New Roman" panose="02020603050405020304" pitchFamily="18" charset="0"/>
                <a:cs typeface="Times New Roman" panose="02020603050405020304" pitchFamily="18" charset="0"/>
              </a:rPr>
              <a:t>() method returns false: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925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18</a:t>
            </a:fld>
            <a:endParaRPr lang="en-IN" dirty="0"/>
          </a:p>
        </p:txBody>
      </p:sp>
      <p:sp>
        <p:nvSpPr>
          <p:cNvPr id="13" name="TextBox 12">
            <a:extLst>
              <a:ext uri="{FF2B5EF4-FFF2-40B4-BE49-F238E27FC236}">
                <a16:creationId xmlns:a16="http://schemas.microsoft.com/office/drawing/2014/main" id="{AE30F281-B74E-450B-80A3-8F6C4E340002}"/>
              </a:ext>
            </a:extLst>
          </p:cNvPr>
          <p:cNvSpPr txBox="1"/>
          <p:nvPr/>
        </p:nvSpPr>
        <p:spPr>
          <a:xfrm>
            <a:off x="1014060" y="145835"/>
            <a:ext cx="9544566" cy="6186309"/>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class Header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a:t>
            </a:r>
            <a:r>
              <a:rPr lang="en-IN" dirty="0" err="1"/>
              <a:t>favoritecolor</a:t>
            </a:r>
            <a:r>
              <a:rPr lang="en-IN" dirty="0"/>
              <a:t>: "red"};</a:t>
            </a:r>
          </a:p>
          <a:p>
            <a:r>
              <a:rPr lang="en-IN" dirty="0"/>
              <a:t>  }</a:t>
            </a:r>
          </a:p>
          <a:p>
            <a:r>
              <a:rPr lang="en-IN" dirty="0"/>
              <a:t>  </a:t>
            </a:r>
            <a:r>
              <a:rPr lang="en-IN" dirty="0" err="1"/>
              <a:t>shouldComponentUpdate</a:t>
            </a:r>
            <a:r>
              <a:rPr lang="en-IN" dirty="0"/>
              <a:t>() {</a:t>
            </a:r>
          </a:p>
          <a:p>
            <a:r>
              <a:rPr lang="en-IN" dirty="0"/>
              <a:t>    return false;</a:t>
            </a:r>
          </a:p>
          <a:p>
            <a:r>
              <a:rPr lang="en-IN" dirty="0"/>
              <a:t>  }</a:t>
            </a:r>
          </a:p>
          <a:p>
            <a:r>
              <a:rPr lang="en-IN" dirty="0"/>
              <a:t>  </a:t>
            </a:r>
            <a:r>
              <a:rPr lang="en-IN" dirty="0" err="1"/>
              <a:t>changeColor</a:t>
            </a:r>
            <a:r>
              <a:rPr lang="en-IN" dirty="0"/>
              <a:t> = () =&gt; {</a:t>
            </a:r>
          </a:p>
          <a:p>
            <a:r>
              <a:rPr lang="en-IN" dirty="0"/>
              <a:t>    </a:t>
            </a:r>
            <a:r>
              <a:rPr lang="en-IN" dirty="0" err="1"/>
              <a:t>this.setState</a:t>
            </a:r>
            <a:r>
              <a:rPr lang="en-IN" dirty="0"/>
              <a:t>({</a:t>
            </a:r>
            <a:r>
              <a:rPr lang="en-IN" dirty="0" err="1"/>
              <a:t>favoritecolor</a:t>
            </a:r>
            <a:r>
              <a:rPr lang="en-IN" dirty="0"/>
              <a:t>: "blue"});</a:t>
            </a:r>
          </a:p>
          <a:p>
            <a:r>
              <a:rPr lang="en-IN" dirty="0"/>
              <a:t>  }</a:t>
            </a:r>
          </a:p>
          <a:p>
            <a:r>
              <a:rPr lang="en-IN" dirty="0"/>
              <a:t>  render() {</a:t>
            </a:r>
          </a:p>
          <a:p>
            <a:r>
              <a:rPr lang="en-IN" dirty="0"/>
              <a:t>    return (</a:t>
            </a:r>
          </a:p>
          <a:p>
            <a:r>
              <a:rPr lang="en-IN" dirty="0"/>
              <a:t>      &lt;div&gt;</a:t>
            </a:r>
          </a:p>
          <a:p>
            <a:r>
              <a:rPr lang="en-IN" dirty="0"/>
              <a:t>      &lt;h1&gt;My </a:t>
            </a:r>
            <a:r>
              <a:rPr lang="en-IN" dirty="0" err="1"/>
              <a:t>Favorite</a:t>
            </a:r>
            <a:r>
              <a:rPr lang="en-IN" dirty="0"/>
              <a:t> </a:t>
            </a:r>
            <a:r>
              <a:rPr lang="en-IN" dirty="0" err="1"/>
              <a:t>Color</a:t>
            </a:r>
            <a:r>
              <a:rPr lang="en-IN" dirty="0"/>
              <a:t> is {</a:t>
            </a:r>
            <a:r>
              <a:rPr lang="en-IN" dirty="0" err="1"/>
              <a:t>this.state.favoritecolor</a:t>
            </a:r>
            <a:r>
              <a:rPr lang="en-IN" dirty="0"/>
              <a:t>}&lt;/h1&gt;</a:t>
            </a:r>
          </a:p>
          <a:p>
            <a:r>
              <a:rPr lang="en-IN" dirty="0"/>
              <a:t>      &lt;button type="button" </a:t>
            </a:r>
            <a:r>
              <a:rPr lang="en-IN" dirty="0" err="1"/>
              <a:t>onClick</a:t>
            </a:r>
            <a:r>
              <a:rPr lang="en-IN" dirty="0"/>
              <a:t>={</a:t>
            </a:r>
            <a:r>
              <a:rPr lang="en-IN" dirty="0" err="1"/>
              <a:t>this.changeColor</a:t>
            </a:r>
            <a:r>
              <a:rPr lang="en-IN" dirty="0"/>
              <a:t>}&gt;Change </a:t>
            </a:r>
            <a:r>
              <a:rPr lang="en-IN" dirty="0" err="1"/>
              <a:t>color</a:t>
            </a:r>
            <a:r>
              <a:rPr lang="en-IN" dirty="0"/>
              <a:t>&lt;/button&gt;</a:t>
            </a:r>
          </a:p>
          <a:p>
            <a:r>
              <a:rPr lang="en-IN" dirty="0"/>
              <a:t>      &lt;/div&gt;</a:t>
            </a:r>
          </a:p>
          <a:p>
            <a:r>
              <a:rPr lang="en-IN" dirty="0"/>
              <a:t>    );</a:t>
            </a:r>
          </a:p>
          <a:p>
            <a:r>
              <a:rPr lang="en-IN" dirty="0"/>
              <a:t>  }}</a:t>
            </a:r>
          </a:p>
          <a:p>
            <a:r>
              <a:rPr lang="en-IN" dirty="0" err="1"/>
              <a:t>ReactDOM.render</a:t>
            </a:r>
            <a:r>
              <a:rPr lang="en-IN" dirty="0"/>
              <a:t>(&lt;Header /&gt;, </a:t>
            </a:r>
            <a:r>
              <a:rPr lang="en-IN" dirty="0" err="1"/>
              <a:t>document.getElementById</a:t>
            </a:r>
            <a:r>
              <a:rPr lang="en-IN" dirty="0"/>
              <a:t>('root'));</a:t>
            </a:r>
          </a:p>
        </p:txBody>
      </p:sp>
    </p:spTree>
    <p:extLst>
      <p:ext uri="{BB962C8B-B14F-4D97-AF65-F5344CB8AC3E}">
        <p14:creationId xmlns:p14="http://schemas.microsoft.com/office/powerpoint/2010/main" val="1238022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19</a:t>
            </a:fld>
            <a:endParaRPr lang="en-IN" dirty="0"/>
          </a:p>
        </p:txBody>
      </p:sp>
      <p:sp>
        <p:nvSpPr>
          <p:cNvPr id="13" name="TextBox 12">
            <a:extLst>
              <a:ext uri="{FF2B5EF4-FFF2-40B4-BE49-F238E27FC236}">
                <a16:creationId xmlns:a16="http://schemas.microsoft.com/office/drawing/2014/main" id="{1E3DAF8B-A29D-476C-89EE-27731AB9589C}"/>
              </a:ext>
            </a:extLst>
          </p:cNvPr>
          <p:cNvSpPr txBox="1"/>
          <p:nvPr/>
        </p:nvSpPr>
        <p:spPr>
          <a:xfrm>
            <a:off x="191274" y="238923"/>
            <a:ext cx="11543525" cy="193899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render</a:t>
            </a:r>
          </a:p>
          <a:p>
            <a:r>
              <a:rPr lang="en-US" sz="2400" dirty="0">
                <a:latin typeface="Times New Roman" panose="02020603050405020304" pitchFamily="18" charset="0"/>
                <a:cs typeface="Times New Roman" panose="02020603050405020304" pitchFamily="18" charset="0"/>
              </a:rPr>
              <a:t>The render() method is of course called when a component gets updated, it has to re-render the HTML to the DOM, with the new changes.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example below has a button that changes the favorite color to blue: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18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a:t>
            </a:fld>
            <a:endParaRPr lang="en-IN" dirty="0"/>
          </a:p>
        </p:txBody>
      </p:sp>
      <p:sp>
        <p:nvSpPr>
          <p:cNvPr id="13" name="TextBox 12">
            <a:extLst>
              <a:ext uri="{FF2B5EF4-FFF2-40B4-BE49-F238E27FC236}">
                <a16:creationId xmlns:a16="http://schemas.microsoft.com/office/drawing/2014/main" id="{38285C91-86E6-4E2F-875F-AB5929005FBF}"/>
              </a:ext>
            </a:extLst>
          </p:cNvPr>
          <p:cNvSpPr txBox="1"/>
          <p:nvPr/>
        </p:nvSpPr>
        <p:spPr>
          <a:xfrm>
            <a:off x="2343150" y="2220674"/>
            <a:ext cx="7032768" cy="584775"/>
          </a:xfrm>
          <a:prstGeom prst="rect">
            <a:avLst/>
          </a:prstGeom>
          <a:noFill/>
        </p:spPr>
        <p:txBody>
          <a:bodyPr wrap="square">
            <a:spAutoFit/>
          </a:bodyPr>
          <a:lstStyle/>
          <a:p>
            <a:pPr algn="ctr"/>
            <a:r>
              <a:rPr lang="en-US" sz="3200" b="1">
                <a:solidFill>
                  <a:srgbClr val="FF0000"/>
                </a:solidFill>
                <a:latin typeface="Times New Roman" panose="02020603050405020304" pitchFamily="18" charset="0"/>
                <a:cs typeface="Times New Roman" panose="02020603050405020304" pitchFamily="18" charset="0"/>
              </a:rPr>
              <a:t>REACT LIFECYCLE</a:t>
            </a:r>
            <a:endParaRPr lang="en-I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025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20</a:t>
            </a:fld>
            <a:endParaRPr lang="en-IN" dirty="0"/>
          </a:p>
        </p:txBody>
      </p:sp>
      <p:sp>
        <p:nvSpPr>
          <p:cNvPr id="13" name="TextBox 12">
            <a:extLst>
              <a:ext uri="{FF2B5EF4-FFF2-40B4-BE49-F238E27FC236}">
                <a16:creationId xmlns:a16="http://schemas.microsoft.com/office/drawing/2014/main" id="{D3660388-EB91-40EB-9180-89AA32DBD9E9}"/>
              </a:ext>
            </a:extLst>
          </p:cNvPr>
          <p:cNvSpPr txBox="1"/>
          <p:nvPr/>
        </p:nvSpPr>
        <p:spPr>
          <a:xfrm>
            <a:off x="507030" y="361149"/>
            <a:ext cx="10439219" cy="5355312"/>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class Header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a:t>
            </a:r>
            <a:r>
              <a:rPr lang="en-IN" dirty="0" err="1"/>
              <a:t>favoritecolor</a:t>
            </a:r>
            <a:r>
              <a:rPr lang="en-IN" dirty="0"/>
              <a:t>: "red"};</a:t>
            </a:r>
          </a:p>
          <a:p>
            <a:r>
              <a:rPr lang="en-IN" dirty="0"/>
              <a:t>  }</a:t>
            </a:r>
          </a:p>
          <a:p>
            <a:r>
              <a:rPr lang="en-IN" dirty="0"/>
              <a:t>  </a:t>
            </a:r>
            <a:r>
              <a:rPr lang="en-IN" dirty="0" err="1"/>
              <a:t>changeColor</a:t>
            </a:r>
            <a:r>
              <a:rPr lang="en-IN" dirty="0"/>
              <a:t> = () =&gt; {</a:t>
            </a:r>
          </a:p>
          <a:p>
            <a:r>
              <a:rPr lang="en-IN" dirty="0"/>
              <a:t>    </a:t>
            </a:r>
            <a:r>
              <a:rPr lang="en-IN" dirty="0" err="1"/>
              <a:t>this.setState</a:t>
            </a:r>
            <a:r>
              <a:rPr lang="en-IN" dirty="0"/>
              <a:t>({</a:t>
            </a:r>
            <a:r>
              <a:rPr lang="en-IN" dirty="0" err="1"/>
              <a:t>favoritecolor</a:t>
            </a:r>
            <a:r>
              <a:rPr lang="en-IN" dirty="0"/>
              <a:t>: "blue"});</a:t>
            </a:r>
          </a:p>
          <a:p>
            <a:r>
              <a:rPr lang="en-IN" dirty="0"/>
              <a:t>  }</a:t>
            </a:r>
          </a:p>
          <a:p>
            <a:r>
              <a:rPr lang="en-IN" dirty="0"/>
              <a:t>  render() {</a:t>
            </a:r>
          </a:p>
          <a:p>
            <a:r>
              <a:rPr lang="en-IN" dirty="0"/>
              <a:t>    return (</a:t>
            </a:r>
          </a:p>
          <a:p>
            <a:r>
              <a:rPr lang="en-IN" dirty="0"/>
              <a:t>      &lt;div&gt;</a:t>
            </a:r>
          </a:p>
          <a:p>
            <a:r>
              <a:rPr lang="en-IN" dirty="0"/>
              <a:t>      &lt;h1&gt;My </a:t>
            </a:r>
            <a:r>
              <a:rPr lang="en-IN" dirty="0" err="1"/>
              <a:t>Favorite</a:t>
            </a:r>
            <a:r>
              <a:rPr lang="en-IN" dirty="0"/>
              <a:t> </a:t>
            </a:r>
            <a:r>
              <a:rPr lang="en-IN" dirty="0" err="1"/>
              <a:t>Color</a:t>
            </a:r>
            <a:r>
              <a:rPr lang="en-IN" dirty="0"/>
              <a:t> is {</a:t>
            </a:r>
            <a:r>
              <a:rPr lang="en-IN" dirty="0" err="1"/>
              <a:t>this.state.favoritecolor</a:t>
            </a:r>
            <a:r>
              <a:rPr lang="en-IN" dirty="0"/>
              <a:t>}&lt;/h1&gt;</a:t>
            </a:r>
          </a:p>
          <a:p>
            <a:r>
              <a:rPr lang="en-IN" dirty="0"/>
              <a:t>      &lt;button type="button" </a:t>
            </a:r>
            <a:r>
              <a:rPr lang="en-IN" dirty="0" err="1"/>
              <a:t>onClick</a:t>
            </a:r>
            <a:r>
              <a:rPr lang="en-IN" dirty="0"/>
              <a:t>={</a:t>
            </a:r>
            <a:r>
              <a:rPr lang="en-IN" dirty="0" err="1"/>
              <a:t>this.changeColor</a:t>
            </a:r>
            <a:r>
              <a:rPr lang="en-IN" dirty="0"/>
              <a:t>}&gt;Change </a:t>
            </a:r>
            <a:r>
              <a:rPr lang="en-IN" dirty="0" err="1"/>
              <a:t>color</a:t>
            </a:r>
            <a:r>
              <a:rPr lang="en-IN" dirty="0"/>
              <a:t>&lt;/button&gt;</a:t>
            </a:r>
          </a:p>
          <a:p>
            <a:r>
              <a:rPr lang="en-IN" dirty="0"/>
              <a:t>      &lt;/div&gt;</a:t>
            </a:r>
          </a:p>
          <a:p>
            <a:r>
              <a:rPr lang="en-IN" dirty="0"/>
              <a:t>    );</a:t>
            </a:r>
          </a:p>
          <a:p>
            <a:r>
              <a:rPr lang="en-IN" dirty="0"/>
              <a:t>  }}</a:t>
            </a:r>
          </a:p>
          <a:p>
            <a:r>
              <a:rPr lang="en-IN" dirty="0" err="1"/>
              <a:t>ReactDOM.render</a:t>
            </a:r>
            <a:r>
              <a:rPr lang="en-IN" dirty="0"/>
              <a:t>(&lt;Header /&gt;, </a:t>
            </a:r>
            <a:r>
              <a:rPr lang="en-IN" dirty="0" err="1"/>
              <a:t>document.getElementById</a:t>
            </a:r>
            <a:r>
              <a:rPr lang="en-IN" dirty="0"/>
              <a:t>('root'));</a:t>
            </a:r>
          </a:p>
        </p:txBody>
      </p:sp>
    </p:spTree>
    <p:extLst>
      <p:ext uri="{BB962C8B-B14F-4D97-AF65-F5344CB8AC3E}">
        <p14:creationId xmlns:p14="http://schemas.microsoft.com/office/powerpoint/2010/main" val="1456602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21</a:t>
            </a:fld>
            <a:endParaRPr lang="en-IN" dirty="0"/>
          </a:p>
        </p:txBody>
      </p:sp>
      <p:sp>
        <p:nvSpPr>
          <p:cNvPr id="13" name="TextBox 12">
            <a:extLst>
              <a:ext uri="{FF2B5EF4-FFF2-40B4-BE49-F238E27FC236}">
                <a16:creationId xmlns:a16="http://schemas.microsoft.com/office/drawing/2014/main" id="{9715FA53-100D-4A4B-B2D3-705081010466}"/>
              </a:ext>
            </a:extLst>
          </p:cNvPr>
          <p:cNvSpPr txBox="1"/>
          <p:nvPr/>
        </p:nvSpPr>
        <p:spPr>
          <a:xfrm>
            <a:off x="307975" y="312738"/>
            <a:ext cx="11471316" cy="5632311"/>
          </a:xfrm>
          <a:prstGeom prst="rect">
            <a:avLst/>
          </a:prstGeom>
          <a:noFill/>
        </p:spPr>
        <p:txBody>
          <a:bodyPr wrap="square">
            <a:spAutoFit/>
          </a:bodyPr>
          <a:lstStyle/>
          <a:p>
            <a:r>
              <a:rPr lang="en-US" sz="2000" b="1" dirty="0" err="1">
                <a:latin typeface="Times New Roman" panose="02020603050405020304" pitchFamily="18" charset="0"/>
                <a:cs typeface="Times New Roman" panose="02020603050405020304" pitchFamily="18" charset="0"/>
              </a:rPr>
              <a:t>getSnapshotBeforeUpdate</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the </a:t>
            </a:r>
            <a:r>
              <a:rPr lang="en-US" sz="2000" dirty="0" err="1">
                <a:latin typeface="Times New Roman" panose="02020603050405020304" pitchFamily="18" charset="0"/>
                <a:cs typeface="Times New Roman" panose="02020603050405020304" pitchFamily="18" charset="0"/>
              </a:rPr>
              <a:t>getSnapshotBeforeUpdate</a:t>
            </a:r>
            <a:r>
              <a:rPr lang="en-US" sz="2000" dirty="0">
                <a:latin typeface="Times New Roman" panose="02020603050405020304" pitchFamily="18" charset="0"/>
                <a:cs typeface="Times New Roman" panose="02020603050405020304" pitchFamily="18" charset="0"/>
              </a:rPr>
              <a:t>() method you have access to the props and state before the update, meaning that even after the update, you can check what the values were before the update.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If the </a:t>
            </a:r>
            <a:r>
              <a:rPr lang="en-US" sz="2000" dirty="0" err="1">
                <a:latin typeface="Times New Roman" panose="02020603050405020304" pitchFamily="18" charset="0"/>
                <a:cs typeface="Times New Roman" panose="02020603050405020304" pitchFamily="18" charset="0"/>
              </a:rPr>
              <a:t>getSnapshotBeforeUpdate</a:t>
            </a:r>
            <a:r>
              <a:rPr lang="en-US" sz="2000" dirty="0">
                <a:latin typeface="Times New Roman" panose="02020603050405020304" pitchFamily="18" charset="0"/>
                <a:cs typeface="Times New Roman" panose="02020603050405020304" pitchFamily="18" charset="0"/>
              </a:rPr>
              <a:t>() method is present, you should also include the </a:t>
            </a:r>
            <a:r>
              <a:rPr lang="en-US" sz="2000" dirty="0" err="1">
                <a:latin typeface="Times New Roman" panose="02020603050405020304" pitchFamily="18" charset="0"/>
                <a:cs typeface="Times New Roman" panose="02020603050405020304" pitchFamily="18" charset="0"/>
              </a:rPr>
              <a:t>componentDidUpdate</a:t>
            </a:r>
            <a:r>
              <a:rPr lang="en-US" sz="2000" dirty="0">
                <a:latin typeface="Times New Roman" panose="02020603050405020304" pitchFamily="18" charset="0"/>
                <a:cs typeface="Times New Roman" panose="02020603050405020304" pitchFamily="18" charset="0"/>
              </a:rPr>
              <a:t>() method, otherwise you will get an error.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example below might seem complicated, but all it does is this: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 the component is mounting it is rendered with the favorite color "red".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 the component has been mounted, a timer changes the state, and after one second, the favorite color becomes "yellow".</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action triggers the update phase, and since this component has a </a:t>
            </a:r>
            <a:r>
              <a:rPr lang="en-US" sz="2000" dirty="0" err="1">
                <a:latin typeface="Times New Roman" panose="02020603050405020304" pitchFamily="18" charset="0"/>
                <a:cs typeface="Times New Roman" panose="02020603050405020304" pitchFamily="18" charset="0"/>
              </a:rPr>
              <a:t>getSnapshotBeforeUpdate</a:t>
            </a:r>
            <a:r>
              <a:rPr lang="en-US" sz="2000" dirty="0">
                <a:latin typeface="Times New Roman" panose="02020603050405020304" pitchFamily="18" charset="0"/>
                <a:cs typeface="Times New Roman" panose="02020603050405020304" pitchFamily="18" charset="0"/>
              </a:rPr>
              <a:t>() method, this method is executed, and writes a message to the empty DIV1 element.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Then the </a:t>
            </a:r>
            <a:r>
              <a:rPr lang="en-US" sz="2000" dirty="0" err="1">
                <a:latin typeface="Times New Roman" panose="02020603050405020304" pitchFamily="18" charset="0"/>
                <a:cs typeface="Times New Roman" panose="02020603050405020304" pitchFamily="18" charset="0"/>
              </a:rPr>
              <a:t>componentDidUpdate</a:t>
            </a:r>
            <a:r>
              <a:rPr lang="en-US" sz="2000" dirty="0">
                <a:latin typeface="Times New Roman" panose="02020603050405020304" pitchFamily="18" charset="0"/>
                <a:cs typeface="Times New Roman" panose="02020603050405020304" pitchFamily="18" charset="0"/>
              </a:rPr>
              <a:t>() method is executed and writes a message in the empty DIV2 element: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224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22</a:t>
            </a:fld>
            <a:endParaRPr lang="en-IN" dirty="0"/>
          </a:p>
        </p:txBody>
      </p:sp>
      <p:sp>
        <p:nvSpPr>
          <p:cNvPr id="13" name="TextBox 12">
            <a:extLst>
              <a:ext uri="{FF2B5EF4-FFF2-40B4-BE49-F238E27FC236}">
                <a16:creationId xmlns:a16="http://schemas.microsoft.com/office/drawing/2014/main" id="{27098D7F-8B20-4390-85B5-9F03862EF66F}"/>
              </a:ext>
            </a:extLst>
          </p:cNvPr>
          <p:cNvSpPr txBox="1"/>
          <p:nvPr/>
        </p:nvSpPr>
        <p:spPr>
          <a:xfrm>
            <a:off x="612775" y="883972"/>
            <a:ext cx="6096000" cy="3693319"/>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class Header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a:t>
            </a:r>
            <a:r>
              <a:rPr lang="en-IN" dirty="0" err="1"/>
              <a:t>favoritecolor</a:t>
            </a:r>
            <a:r>
              <a:rPr lang="en-IN" dirty="0"/>
              <a:t>: "red"};</a:t>
            </a:r>
          </a:p>
          <a:p>
            <a:r>
              <a:rPr lang="en-IN" dirty="0"/>
              <a:t>  }</a:t>
            </a:r>
          </a:p>
          <a:p>
            <a:r>
              <a:rPr lang="en-IN" dirty="0"/>
              <a:t>  </a:t>
            </a:r>
            <a:r>
              <a:rPr lang="en-IN" dirty="0" err="1"/>
              <a:t>componentDidMount</a:t>
            </a:r>
            <a:r>
              <a:rPr lang="en-IN" dirty="0"/>
              <a:t>() {</a:t>
            </a:r>
          </a:p>
          <a:p>
            <a:r>
              <a:rPr lang="en-IN" dirty="0"/>
              <a:t>    </a:t>
            </a:r>
            <a:r>
              <a:rPr lang="en-IN" dirty="0" err="1"/>
              <a:t>setTimeout</a:t>
            </a:r>
            <a:r>
              <a:rPr lang="en-IN" dirty="0"/>
              <a:t>(() =&gt; {</a:t>
            </a:r>
          </a:p>
          <a:p>
            <a:r>
              <a:rPr lang="en-IN" dirty="0"/>
              <a:t>      </a:t>
            </a:r>
            <a:r>
              <a:rPr lang="en-IN" dirty="0" err="1"/>
              <a:t>this.setState</a:t>
            </a:r>
            <a:r>
              <a:rPr lang="en-IN" dirty="0"/>
              <a:t>({</a:t>
            </a:r>
            <a:r>
              <a:rPr lang="en-IN" dirty="0" err="1"/>
              <a:t>favoritecolor</a:t>
            </a:r>
            <a:r>
              <a:rPr lang="en-IN" dirty="0"/>
              <a:t>: "yellow"})</a:t>
            </a:r>
          </a:p>
          <a:p>
            <a:r>
              <a:rPr lang="en-IN" dirty="0"/>
              <a:t>    }, 1000)</a:t>
            </a:r>
          </a:p>
          <a:p>
            <a:r>
              <a:rPr lang="en-IN" dirty="0"/>
              <a:t>  }</a:t>
            </a:r>
          </a:p>
        </p:txBody>
      </p:sp>
      <p:sp>
        <p:nvSpPr>
          <p:cNvPr id="15" name="TextBox 14">
            <a:extLst>
              <a:ext uri="{FF2B5EF4-FFF2-40B4-BE49-F238E27FC236}">
                <a16:creationId xmlns:a16="http://schemas.microsoft.com/office/drawing/2014/main" id="{A37099C4-FD90-466A-A3B8-0E1242B5E6B6}"/>
              </a:ext>
            </a:extLst>
          </p:cNvPr>
          <p:cNvSpPr txBox="1"/>
          <p:nvPr/>
        </p:nvSpPr>
        <p:spPr>
          <a:xfrm>
            <a:off x="5202258" y="196850"/>
            <a:ext cx="6096000" cy="6186309"/>
          </a:xfrm>
          <a:prstGeom prst="rect">
            <a:avLst/>
          </a:prstGeom>
          <a:noFill/>
        </p:spPr>
        <p:txBody>
          <a:bodyPr wrap="square">
            <a:spAutoFit/>
          </a:bodyPr>
          <a:lstStyle/>
          <a:p>
            <a:r>
              <a:rPr lang="en-IN" dirty="0" err="1"/>
              <a:t>getSnapshotBeforeUpdate</a:t>
            </a:r>
            <a:r>
              <a:rPr lang="en-IN" dirty="0"/>
              <a:t>(</a:t>
            </a:r>
            <a:r>
              <a:rPr lang="en-IN" dirty="0" err="1"/>
              <a:t>prevProps</a:t>
            </a:r>
            <a:r>
              <a:rPr lang="en-IN" dirty="0"/>
              <a:t>, </a:t>
            </a:r>
            <a:r>
              <a:rPr lang="en-IN" dirty="0" err="1"/>
              <a:t>prevState</a:t>
            </a:r>
            <a:r>
              <a:rPr lang="en-IN" dirty="0"/>
              <a:t>) {</a:t>
            </a:r>
          </a:p>
          <a:p>
            <a:r>
              <a:rPr lang="en-IN" dirty="0"/>
              <a:t>    </a:t>
            </a:r>
            <a:r>
              <a:rPr lang="en-IN" dirty="0" err="1"/>
              <a:t>document.getElementById</a:t>
            </a:r>
            <a:r>
              <a:rPr lang="en-IN" dirty="0"/>
              <a:t>("div1").</a:t>
            </a:r>
            <a:r>
              <a:rPr lang="en-IN" dirty="0" err="1"/>
              <a:t>innerHTML</a:t>
            </a:r>
            <a:r>
              <a:rPr lang="en-IN" dirty="0"/>
              <a:t> =</a:t>
            </a:r>
          </a:p>
          <a:p>
            <a:r>
              <a:rPr lang="en-IN" dirty="0"/>
              <a:t>    "Before the update, the </a:t>
            </a:r>
            <a:r>
              <a:rPr lang="en-IN" dirty="0" err="1"/>
              <a:t>favorite</a:t>
            </a:r>
            <a:r>
              <a:rPr lang="en-IN" dirty="0"/>
              <a:t> was " + </a:t>
            </a:r>
            <a:r>
              <a:rPr lang="en-IN" dirty="0" err="1"/>
              <a:t>prevState.favoritecolor</a:t>
            </a:r>
            <a:r>
              <a:rPr lang="en-IN" dirty="0"/>
              <a:t>;</a:t>
            </a:r>
          </a:p>
          <a:p>
            <a:r>
              <a:rPr lang="en-IN" dirty="0"/>
              <a:t>  }</a:t>
            </a:r>
          </a:p>
          <a:p>
            <a:r>
              <a:rPr lang="en-IN" dirty="0"/>
              <a:t>  </a:t>
            </a:r>
            <a:r>
              <a:rPr lang="en-IN" dirty="0" err="1"/>
              <a:t>componentDidUpdate</a:t>
            </a:r>
            <a:r>
              <a:rPr lang="en-IN" dirty="0"/>
              <a:t>() {</a:t>
            </a:r>
          </a:p>
          <a:p>
            <a:r>
              <a:rPr lang="en-IN" dirty="0"/>
              <a:t>    </a:t>
            </a:r>
            <a:r>
              <a:rPr lang="en-IN" dirty="0" err="1"/>
              <a:t>document.getElementById</a:t>
            </a:r>
            <a:r>
              <a:rPr lang="en-IN" dirty="0"/>
              <a:t>("div2").</a:t>
            </a:r>
            <a:r>
              <a:rPr lang="en-IN" dirty="0" err="1"/>
              <a:t>innerHTML</a:t>
            </a:r>
            <a:r>
              <a:rPr lang="en-IN" dirty="0"/>
              <a:t> =</a:t>
            </a:r>
          </a:p>
          <a:p>
            <a:r>
              <a:rPr lang="en-IN" dirty="0"/>
              <a:t>    "The updated </a:t>
            </a:r>
            <a:r>
              <a:rPr lang="en-IN" dirty="0" err="1"/>
              <a:t>favorite</a:t>
            </a:r>
            <a:r>
              <a:rPr lang="en-IN" dirty="0"/>
              <a:t> is " + </a:t>
            </a:r>
            <a:r>
              <a:rPr lang="en-IN" dirty="0" err="1"/>
              <a:t>this.state.favoritecolor</a:t>
            </a:r>
            <a:r>
              <a:rPr lang="en-IN" dirty="0"/>
              <a:t>;</a:t>
            </a:r>
          </a:p>
          <a:p>
            <a:r>
              <a:rPr lang="en-IN" dirty="0"/>
              <a:t>  }</a:t>
            </a:r>
          </a:p>
          <a:p>
            <a:r>
              <a:rPr lang="en-IN" dirty="0"/>
              <a:t>  render() {</a:t>
            </a:r>
          </a:p>
          <a:p>
            <a:r>
              <a:rPr lang="en-IN" dirty="0"/>
              <a:t>    return (</a:t>
            </a:r>
          </a:p>
          <a:p>
            <a:r>
              <a:rPr lang="en-IN" dirty="0"/>
              <a:t>      &lt;div&gt;</a:t>
            </a:r>
          </a:p>
          <a:p>
            <a:r>
              <a:rPr lang="en-IN" dirty="0"/>
              <a:t>      &lt;h1&gt;My </a:t>
            </a:r>
            <a:r>
              <a:rPr lang="en-IN" dirty="0" err="1"/>
              <a:t>Favorite</a:t>
            </a:r>
            <a:r>
              <a:rPr lang="en-IN" dirty="0"/>
              <a:t> </a:t>
            </a:r>
            <a:r>
              <a:rPr lang="en-IN" dirty="0" err="1"/>
              <a:t>Color</a:t>
            </a:r>
            <a:r>
              <a:rPr lang="en-IN" dirty="0"/>
              <a:t> is {</a:t>
            </a:r>
            <a:r>
              <a:rPr lang="en-IN" dirty="0" err="1"/>
              <a:t>this.state.favoritecolor</a:t>
            </a:r>
            <a:r>
              <a:rPr lang="en-IN" dirty="0"/>
              <a:t>}&lt;/h1&gt;</a:t>
            </a:r>
          </a:p>
          <a:p>
            <a:r>
              <a:rPr lang="en-IN" dirty="0"/>
              <a:t>      &lt;div id="div1"&gt;&lt;/div&gt;</a:t>
            </a:r>
          </a:p>
          <a:p>
            <a:r>
              <a:rPr lang="en-IN" dirty="0"/>
              <a:t>      &lt;div id="div2"&gt;&lt;/div&gt;</a:t>
            </a:r>
          </a:p>
          <a:p>
            <a:r>
              <a:rPr lang="en-IN" dirty="0"/>
              <a:t>      &lt;/div&gt;</a:t>
            </a:r>
          </a:p>
          <a:p>
            <a:r>
              <a:rPr lang="en-IN" dirty="0"/>
              <a:t>    );</a:t>
            </a:r>
          </a:p>
          <a:p>
            <a:r>
              <a:rPr lang="en-IN" dirty="0"/>
              <a:t>  }</a:t>
            </a:r>
          </a:p>
          <a:p>
            <a:r>
              <a:rPr lang="en-IN" dirty="0"/>
              <a:t>}</a:t>
            </a:r>
          </a:p>
          <a:p>
            <a:endParaRPr lang="en-IN" dirty="0"/>
          </a:p>
          <a:p>
            <a:r>
              <a:rPr lang="en-IN" dirty="0" err="1"/>
              <a:t>ReactDOM.render</a:t>
            </a:r>
            <a:r>
              <a:rPr lang="en-IN" dirty="0"/>
              <a:t>(&lt;Header /&gt;, </a:t>
            </a:r>
            <a:r>
              <a:rPr lang="en-IN" dirty="0" err="1"/>
              <a:t>document.getElementById</a:t>
            </a:r>
            <a:r>
              <a:rPr lang="en-IN" dirty="0"/>
              <a:t>('root'));</a:t>
            </a:r>
          </a:p>
        </p:txBody>
      </p:sp>
    </p:spTree>
    <p:extLst>
      <p:ext uri="{BB962C8B-B14F-4D97-AF65-F5344CB8AC3E}">
        <p14:creationId xmlns:p14="http://schemas.microsoft.com/office/powerpoint/2010/main" val="1221852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23</a:t>
            </a:fld>
            <a:endParaRPr lang="en-IN" dirty="0"/>
          </a:p>
        </p:txBody>
      </p:sp>
      <p:sp>
        <p:nvSpPr>
          <p:cNvPr id="13" name="TextBox 12">
            <a:extLst>
              <a:ext uri="{FF2B5EF4-FFF2-40B4-BE49-F238E27FC236}">
                <a16:creationId xmlns:a16="http://schemas.microsoft.com/office/drawing/2014/main" id="{AFEDEF00-53A9-4CA9-8DF5-1FF079CC0FF9}"/>
              </a:ext>
            </a:extLst>
          </p:cNvPr>
          <p:cNvSpPr txBox="1"/>
          <p:nvPr/>
        </p:nvSpPr>
        <p:spPr>
          <a:xfrm>
            <a:off x="191275" y="-19840"/>
            <a:ext cx="11471316" cy="4457952"/>
          </a:xfrm>
          <a:prstGeom prst="rect">
            <a:avLst/>
          </a:prstGeom>
          <a:noFill/>
        </p:spPr>
        <p:txBody>
          <a:bodyPr wrap="square">
            <a:spAutoFit/>
          </a:bodyPr>
          <a:lstStyle/>
          <a:p>
            <a:pPr algn="just">
              <a:lnSpc>
                <a:spcPct val="150000"/>
              </a:lnSpc>
            </a:pPr>
            <a:r>
              <a:rPr lang="en-US" sz="2400" b="1" dirty="0" err="1">
                <a:latin typeface="Times New Roman" panose="02020603050405020304" pitchFamily="18" charset="0"/>
                <a:cs typeface="Times New Roman" panose="02020603050405020304" pitchFamily="18" charset="0"/>
              </a:rPr>
              <a:t>componentDidUpdate</a:t>
            </a: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componentDidUpdate</a:t>
            </a:r>
            <a:r>
              <a:rPr lang="en-US" sz="2400" dirty="0">
                <a:latin typeface="Times New Roman" panose="02020603050405020304" pitchFamily="18" charset="0"/>
                <a:cs typeface="Times New Roman" panose="02020603050405020304" pitchFamily="18" charset="0"/>
              </a:rPr>
              <a:t> method is called after the component is updated in the DOM.</a:t>
            </a:r>
          </a:p>
          <a:p>
            <a:pPr algn="just">
              <a:lnSpc>
                <a:spcPct val="150000"/>
              </a:lnSpc>
            </a:pPr>
            <a:r>
              <a:rPr lang="en-US" sz="2400" dirty="0">
                <a:latin typeface="Times New Roman" panose="02020603050405020304" pitchFamily="18" charset="0"/>
                <a:cs typeface="Times New Roman" panose="02020603050405020304" pitchFamily="18" charset="0"/>
              </a:rPr>
              <a:t>The example below might seem complicated, but all it does is this:</a:t>
            </a:r>
          </a:p>
          <a:p>
            <a:pPr algn="just">
              <a:lnSpc>
                <a:spcPct val="150000"/>
              </a:lnSpc>
            </a:pPr>
            <a:r>
              <a:rPr lang="en-US" sz="2400" dirty="0">
                <a:latin typeface="Times New Roman" panose="02020603050405020304" pitchFamily="18" charset="0"/>
                <a:cs typeface="Times New Roman" panose="02020603050405020304" pitchFamily="18" charset="0"/>
              </a:rPr>
              <a:t>When the component is mounting it is rendered with the favorite color "red".</a:t>
            </a:r>
          </a:p>
          <a:p>
            <a:pPr algn="just">
              <a:lnSpc>
                <a:spcPct val="150000"/>
              </a:lnSpc>
            </a:pPr>
            <a:r>
              <a:rPr lang="en-US" sz="2400" dirty="0">
                <a:latin typeface="Times New Roman" panose="02020603050405020304" pitchFamily="18" charset="0"/>
                <a:cs typeface="Times New Roman" panose="02020603050405020304" pitchFamily="18" charset="0"/>
              </a:rPr>
              <a:t>When the component has been mounted, a timer changes the state, and the color becomes "yellow".</a:t>
            </a:r>
          </a:p>
          <a:p>
            <a:pPr algn="just">
              <a:lnSpc>
                <a:spcPct val="150000"/>
              </a:lnSpc>
            </a:pPr>
            <a:r>
              <a:rPr lang="en-US" sz="2400" dirty="0">
                <a:latin typeface="Times New Roman" panose="02020603050405020304" pitchFamily="18" charset="0"/>
                <a:cs typeface="Times New Roman" panose="02020603050405020304" pitchFamily="18" charset="0"/>
              </a:rPr>
              <a:t>This action triggers the update phase, and since this component has a </a:t>
            </a:r>
            <a:r>
              <a:rPr lang="en-US" sz="2400" dirty="0" err="1">
                <a:latin typeface="Times New Roman" panose="02020603050405020304" pitchFamily="18" charset="0"/>
                <a:cs typeface="Times New Roman" panose="02020603050405020304" pitchFamily="18" charset="0"/>
              </a:rPr>
              <a:t>componentDidUpdate</a:t>
            </a:r>
            <a:r>
              <a:rPr lang="en-US" sz="2400" dirty="0">
                <a:latin typeface="Times New Roman" panose="02020603050405020304" pitchFamily="18" charset="0"/>
                <a:cs typeface="Times New Roman" panose="02020603050405020304" pitchFamily="18" charset="0"/>
              </a:rPr>
              <a:t> method, this method is executed and writes a message in the empty DIV element: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694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24</a:t>
            </a:fld>
            <a:endParaRPr lang="en-IN" dirty="0"/>
          </a:p>
        </p:txBody>
      </p:sp>
      <p:sp>
        <p:nvSpPr>
          <p:cNvPr id="13" name="TextBox 12">
            <a:extLst>
              <a:ext uri="{FF2B5EF4-FFF2-40B4-BE49-F238E27FC236}">
                <a16:creationId xmlns:a16="http://schemas.microsoft.com/office/drawing/2014/main" id="{C2AC4FE5-48B3-4B84-8510-EF49B50F4563}"/>
              </a:ext>
            </a:extLst>
          </p:cNvPr>
          <p:cNvSpPr txBox="1"/>
          <p:nvPr/>
        </p:nvSpPr>
        <p:spPr>
          <a:xfrm>
            <a:off x="460375" y="230646"/>
            <a:ext cx="11371283" cy="6186309"/>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class Header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a:t>
            </a:r>
            <a:r>
              <a:rPr lang="en-IN" dirty="0" err="1"/>
              <a:t>favoritecolor</a:t>
            </a:r>
            <a:r>
              <a:rPr lang="en-IN" dirty="0"/>
              <a:t>: "red"};</a:t>
            </a:r>
          </a:p>
          <a:p>
            <a:r>
              <a:rPr lang="en-IN" dirty="0"/>
              <a:t>  }</a:t>
            </a:r>
          </a:p>
          <a:p>
            <a:r>
              <a:rPr lang="en-IN" dirty="0"/>
              <a:t>  </a:t>
            </a:r>
            <a:r>
              <a:rPr lang="en-IN" dirty="0" err="1"/>
              <a:t>componentDidMount</a:t>
            </a:r>
            <a:r>
              <a:rPr lang="en-IN" dirty="0"/>
              <a:t>() {</a:t>
            </a:r>
          </a:p>
          <a:p>
            <a:r>
              <a:rPr lang="en-IN" dirty="0"/>
              <a:t>    </a:t>
            </a:r>
            <a:r>
              <a:rPr lang="en-IN" dirty="0" err="1"/>
              <a:t>setTimeout</a:t>
            </a:r>
            <a:r>
              <a:rPr lang="en-IN" dirty="0"/>
              <a:t>(() =&gt; {</a:t>
            </a:r>
          </a:p>
          <a:p>
            <a:r>
              <a:rPr lang="en-IN" dirty="0"/>
              <a:t>      </a:t>
            </a:r>
            <a:r>
              <a:rPr lang="en-IN" dirty="0" err="1"/>
              <a:t>this.setState</a:t>
            </a:r>
            <a:r>
              <a:rPr lang="en-IN" dirty="0"/>
              <a:t>({</a:t>
            </a:r>
            <a:r>
              <a:rPr lang="en-IN" dirty="0" err="1"/>
              <a:t>favoritecolor</a:t>
            </a:r>
            <a:r>
              <a:rPr lang="en-IN" dirty="0"/>
              <a:t>: "yellow"})    }, 1000)  }</a:t>
            </a:r>
          </a:p>
          <a:p>
            <a:r>
              <a:rPr lang="en-IN" dirty="0"/>
              <a:t>  </a:t>
            </a:r>
            <a:r>
              <a:rPr lang="en-IN" dirty="0" err="1"/>
              <a:t>componentDidUpdate</a:t>
            </a:r>
            <a:r>
              <a:rPr lang="en-IN" dirty="0"/>
              <a:t>() {</a:t>
            </a:r>
          </a:p>
          <a:p>
            <a:r>
              <a:rPr lang="en-IN" dirty="0"/>
              <a:t>    </a:t>
            </a:r>
            <a:r>
              <a:rPr lang="en-IN" dirty="0" err="1"/>
              <a:t>document.getElementById</a:t>
            </a:r>
            <a:r>
              <a:rPr lang="en-IN" dirty="0"/>
              <a:t>("</a:t>
            </a:r>
            <a:r>
              <a:rPr lang="en-IN" dirty="0" err="1"/>
              <a:t>mydiv</a:t>
            </a:r>
            <a:r>
              <a:rPr lang="en-IN" dirty="0"/>
              <a:t>").</a:t>
            </a:r>
            <a:r>
              <a:rPr lang="en-IN" dirty="0" err="1"/>
              <a:t>innerHTML</a:t>
            </a:r>
            <a:r>
              <a:rPr lang="en-IN" dirty="0"/>
              <a:t> =</a:t>
            </a:r>
          </a:p>
          <a:p>
            <a:r>
              <a:rPr lang="en-IN" dirty="0"/>
              <a:t>    "The updated </a:t>
            </a:r>
            <a:r>
              <a:rPr lang="en-IN" dirty="0" err="1"/>
              <a:t>favorite</a:t>
            </a:r>
            <a:r>
              <a:rPr lang="en-IN" dirty="0"/>
              <a:t> is " + </a:t>
            </a:r>
            <a:r>
              <a:rPr lang="en-IN" dirty="0" err="1"/>
              <a:t>this.state.favoritecolor</a:t>
            </a:r>
            <a:r>
              <a:rPr lang="en-IN" dirty="0"/>
              <a:t>;</a:t>
            </a:r>
          </a:p>
          <a:p>
            <a:r>
              <a:rPr lang="en-IN" dirty="0"/>
              <a:t>  }</a:t>
            </a:r>
          </a:p>
          <a:p>
            <a:r>
              <a:rPr lang="en-IN" dirty="0"/>
              <a:t>  render() {</a:t>
            </a:r>
          </a:p>
          <a:p>
            <a:r>
              <a:rPr lang="en-IN" dirty="0"/>
              <a:t>    return (</a:t>
            </a:r>
          </a:p>
          <a:p>
            <a:r>
              <a:rPr lang="en-IN" dirty="0"/>
              <a:t>      &lt;div&gt;</a:t>
            </a:r>
          </a:p>
          <a:p>
            <a:r>
              <a:rPr lang="en-IN" dirty="0"/>
              <a:t>      &lt;h1&gt;My </a:t>
            </a:r>
            <a:r>
              <a:rPr lang="en-IN" dirty="0" err="1"/>
              <a:t>Favorite</a:t>
            </a:r>
            <a:r>
              <a:rPr lang="en-IN" dirty="0"/>
              <a:t> </a:t>
            </a:r>
            <a:r>
              <a:rPr lang="en-IN" dirty="0" err="1"/>
              <a:t>Color</a:t>
            </a:r>
            <a:r>
              <a:rPr lang="en-IN" dirty="0"/>
              <a:t> is {</a:t>
            </a:r>
            <a:r>
              <a:rPr lang="en-IN" dirty="0" err="1"/>
              <a:t>this.state.favoritecolor</a:t>
            </a:r>
            <a:r>
              <a:rPr lang="en-IN" dirty="0"/>
              <a:t>}&lt;/h1&gt;</a:t>
            </a:r>
          </a:p>
          <a:p>
            <a:r>
              <a:rPr lang="en-IN" dirty="0"/>
              <a:t>      &lt;div id="</a:t>
            </a:r>
            <a:r>
              <a:rPr lang="en-IN" dirty="0" err="1"/>
              <a:t>mydiv</a:t>
            </a:r>
            <a:r>
              <a:rPr lang="en-IN" dirty="0"/>
              <a:t>"&gt;&lt;/div&gt;</a:t>
            </a:r>
          </a:p>
          <a:p>
            <a:r>
              <a:rPr lang="en-IN" dirty="0"/>
              <a:t>      &lt;/div&gt;</a:t>
            </a:r>
          </a:p>
          <a:p>
            <a:r>
              <a:rPr lang="en-IN" dirty="0"/>
              <a:t>    );  }}</a:t>
            </a:r>
          </a:p>
          <a:p>
            <a:r>
              <a:rPr lang="en-IN" dirty="0" err="1"/>
              <a:t>ReactDOM.render</a:t>
            </a:r>
            <a:r>
              <a:rPr lang="en-IN" dirty="0"/>
              <a:t>(&lt;Header /&gt;, </a:t>
            </a:r>
            <a:r>
              <a:rPr lang="en-IN" dirty="0" err="1"/>
              <a:t>document.getElementById</a:t>
            </a:r>
            <a:r>
              <a:rPr lang="en-IN" dirty="0"/>
              <a:t>('root'));</a:t>
            </a:r>
          </a:p>
        </p:txBody>
      </p:sp>
    </p:spTree>
    <p:extLst>
      <p:ext uri="{BB962C8B-B14F-4D97-AF65-F5344CB8AC3E}">
        <p14:creationId xmlns:p14="http://schemas.microsoft.com/office/powerpoint/2010/main" val="656277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25</a:t>
            </a:fld>
            <a:endParaRPr lang="en-IN" dirty="0"/>
          </a:p>
        </p:txBody>
      </p:sp>
      <p:sp>
        <p:nvSpPr>
          <p:cNvPr id="13" name="TextBox 12">
            <a:extLst>
              <a:ext uri="{FF2B5EF4-FFF2-40B4-BE49-F238E27FC236}">
                <a16:creationId xmlns:a16="http://schemas.microsoft.com/office/drawing/2014/main" id="{961ED3FB-FC30-4E33-9962-595F27014FC0}"/>
              </a:ext>
            </a:extLst>
          </p:cNvPr>
          <p:cNvSpPr txBox="1"/>
          <p:nvPr/>
        </p:nvSpPr>
        <p:spPr>
          <a:xfrm>
            <a:off x="4219575" y="2808843"/>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Unmounting</a:t>
            </a:r>
          </a:p>
        </p:txBody>
      </p:sp>
    </p:spTree>
    <p:extLst>
      <p:ext uri="{BB962C8B-B14F-4D97-AF65-F5344CB8AC3E}">
        <p14:creationId xmlns:p14="http://schemas.microsoft.com/office/powerpoint/2010/main" val="1433766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26</a:t>
            </a:fld>
            <a:endParaRPr lang="en-IN" dirty="0"/>
          </a:p>
        </p:txBody>
      </p:sp>
      <p:sp>
        <p:nvSpPr>
          <p:cNvPr id="13" name="TextBox 12">
            <a:extLst>
              <a:ext uri="{FF2B5EF4-FFF2-40B4-BE49-F238E27FC236}">
                <a16:creationId xmlns:a16="http://schemas.microsoft.com/office/drawing/2014/main" id="{58E033C4-BF0C-4A03-80E2-837E42C794E7}"/>
              </a:ext>
            </a:extLst>
          </p:cNvPr>
          <p:cNvSpPr txBox="1"/>
          <p:nvPr/>
        </p:nvSpPr>
        <p:spPr>
          <a:xfrm>
            <a:off x="307975" y="312738"/>
            <a:ext cx="1124585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next phase in the lifecycle is when a component is removed from the DOM, or unmounting as React likes to call it.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React has only one built-in method that gets called when a component is unmounted:</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componentWillUnmount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42331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27</a:t>
            </a:fld>
            <a:endParaRPr lang="en-IN" dirty="0"/>
          </a:p>
        </p:txBody>
      </p:sp>
      <p:sp>
        <p:nvSpPr>
          <p:cNvPr id="13" name="TextBox 12">
            <a:extLst>
              <a:ext uri="{FF2B5EF4-FFF2-40B4-BE49-F238E27FC236}">
                <a16:creationId xmlns:a16="http://schemas.microsoft.com/office/drawing/2014/main" id="{BF5F4D8B-38CA-42F4-B359-C12DCBF5AC24}"/>
              </a:ext>
            </a:extLst>
          </p:cNvPr>
          <p:cNvSpPr txBox="1"/>
          <p:nvPr/>
        </p:nvSpPr>
        <p:spPr>
          <a:xfrm>
            <a:off x="307974" y="319652"/>
            <a:ext cx="11426825" cy="1200329"/>
          </a:xfrm>
          <a:prstGeom prst="rect">
            <a:avLst/>
          </a:prstGeom>
          <a:noFill/>
        </p:spPr>
        <p:txBody>
          <a:bodyPr wrap="square">
            <a:spAutoFit/>
          </a:bodyPr>
          <a:lstStyle/>
          <a:p>
            <a:r>
              <a:rPr lang="en-US" sz="2400" b="1" dirty="0" err="1">
                <a:latin typeface="Times New Roman" panose="02020603050405020304" pitchFamily="18" charset="0"/>
                <a:cs typeface="Times New Roman" panose="02020603050405020304" pitchFamily="18" charset="0"/>
              </a:rPr>
              <a:t>componentWillUnmount</a:t>
            </a:r>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componentWillUnmount</a:t>
            </a:r>
            <a:r>
              <a:rPr lang="en-US" sz="2400" dirty="0">
                <a:latin typeface="Times New Roman" panose="02020603050405020304" pitchFamily="18" charset="0"/>
                <a:cs typeface="Times New Roman" panose="02020603050405020304" pitchFamily="18" charset="0"/>
              </a:rPr>
              <a:t> method is called when the component is about to be removed from the DOM.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168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28</a:t>
            </a:fld>
            <a:endParaRPr lang="en-IN" dirty="0"/>
          </a:p>
        </p:txBody>
      </p:sp>
      <p:sp>
        <p:nvSpPr>
          <p:cNvPr id="13" name="TextBox 12">
            <a:extLst>
              <a:ext uri="{FF2B5EF4-FFF2-40B4-BE49-F238E27FC236}">
                <a16:creationId xmlns:a16="http://schemas.microsoft.com/office/drawing/2014/main" id="{60B75FF0-578E-4DB0-955E-30B8D4A701BF}"/>
              </a:ext>
            </a:extLst>
          </p:cNvPr>
          <p:cNvSpPr txBox="1"/>
          <p:nvPr/>
        </p:nvSpPr>
        <p:spPr>
          <a:xfrm>
            <a:off x="267936" y="104723"/>
            <a:ext cx="6047139" cy="5909310"/>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class Container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{show: true};</a:t>
            </a:r>
          </a:p>
          <a:p>
            <a:r>
              <a:rPr lang="en-IN" dirty="0"/>
              <a:t>  }</a:t>
            </a:r>
          </a:p>
          <a:p>
            <a:r>
              <a:rPr lang="en-IN" dirty="0"/>
              <a:t>  </a:t>
            </a:r>
            <a:r>
              <a:rPr lang="en-IN" dirty="0" err="1"/>
              <a:t>delHeader</a:t>
            </a:r>
            <a:r>
              <a:rPr lang="en-IN" dirty="0"/>
              <a:t> = () =&gt; {</a:t>
            </a:r>
          </a:p>
          <a:p>
            <a:r>
              <a:rPr lang="en-IN" dirty="0"/>
              <a:t>    </a:t>
            </a:r>
            <a:r>
              <a:rPr lang="en-IN" dirty="0" err="1"/>
              <a:t>this.setState</a:t>
            </a:r>
            <a:r>
              <a:rPr lang="en-IN" dirty="0"/>
              <a:t>({show: false});</a:t>
            </a:r>
          </a:p>
          <a:p>
            <a:r>
              <a:rPr lang="en-IN" dirty="0"/>
              <a:t>  }</a:t>
            </a:r>
          </a:p>
          <a:p>
            <a:r>
              <a:rPr lang="en-IN" dirty="0"/>
              <a:t>  render() {</a:t>
            </a:r>
          </a:p>
          <a:p>
            <a:r>
              <a:rPr lang="en-IN" dirty="0"/>
              <a:t>    let </a:t>
            </a:r>
            <a:r>
              <a:rPr lang="en-IN" dirty="0" err="1"/>
              <a:t>myheader</a:t>
            </a:r>
            <a:r>
              <a:rPr lang="en-IN" dirty="0"/>
              <a:t>;</a:t>
            </a:r>
          </a:p>
          <a:p>
            <a:r>
              <a:rPr lang="en-IN" dirty="0"/>
              <a:t>    if (</a:t>
            </a:r>
            <a:r>
              <a:rPr lang="en-IN" dirty="0" err="1"/>
              <a:t>this.state.show</a:t>
            </a:r>
            <a:r>
              <a:rPr lang="en-IN" dirty="0"/>
              <a:t>) {</a:t>
            </a:r>
          </a:p>
          <a:p>
            <a:r>
              <a:rPr lang="en-IN" dirty="0"/>
              <a:t>      </a:t>
            </a:r>
            <a:r>
              <a:rPr lang="en-IN" dirty="0" err="1"/>
              <a:t>myheader</a:t>
            </a:r>
            <a:r>
              <a:rPr lang="en-IN" dirty="0"/>
              <a:t> = &lt;Child /&gt;;</a:t>
            </a:r>
          </a:p>
          <a:p>
            <a:r>
              <a:rPr lang="en-IN" dirty="0"/>
              <a:t>    };    return (</a:t>
            </a:r>
          </a:p>
          <a:p>
            <a:r>
              <a:rPr lang="en-IN" dirty="0"/>
              <a:t>      &lt;div&gt;</a:t>
            </a:r>
          </a:p>
          <a:p>
            <a:r>
              <a:rPr lang="en-IN" dirty="0"/>
              <a:t>      {</a:t>
            </a:r>
            <a:r>
              <a:rPr lang="en-IN" dirty="0" err="1"/>
              <a:t>myheader</a:t>
            </a:r>
            <a:r>
              <a:rPr lang="en-IN" dirty="0"/>
              <a:t>}</a:t>
            </a:r>
          </a:p>
          <a:p>
            <a:r>
              <a:rPr lang="en-IN" dirty="0"/>
              <a:t>      &lt;button type="button" </a:t>
            </a:r>
            <a:r>
              <a:rPr lang="en-IN" dirty="0" err="1"/>
              <a:t>onClick</a:t>
            </a:r>
            <a:r>
              <a:rPr lang="en-IN" dirty="0"/>
              <a:t>={</a:t>
            </a:r>
            <a:r>
              <a:rPr lang="en-IN" dirty="0" err="1"/>
              <a:t>this.delHeader</a:t>
            </a:r>
            <a:r>
              <a:rPr lang="en-IN" dirty="0"/>
              <a:t>}&gt;Delete Header&lt;/button&gt;</a:t>
            </a:r>
          </a:p>
          <a:p>
            <a:r>
              <a:rPr lang="en-IN" dirty="0"/>
              <a:t>      &lt;/div&gt;</a:t>
            </a:r>
          </a:p>
          <a:p>
            <a:r>
              <a:rPr lang="en-IN" dirty="0"/>
              <a:t>    );  }}</a:t>
            </a:r>
          </a:p>
        </p:txBody>
      </p:sp>
      <p:sp>
        <p:nvSpPr>
          <p:cNvPr id="15" name="TextBox 14">
            <a:extLst>
              <a:ext uri="{FF2B5EF4-FFF2-40B4-BE49-F238E27FC236}">
                <a16:creationId xmlns:a16="http://schemas.microsoft.com/office/drawing/2014/main" id="{0D8AB798-C81C-43B5-851E-054800F228DB}"/>
              </a:ext>
            </a:extLst>
          </p:cNvPr>
          <p:cNvSpPr txBox="1"/>
          <p:nvPr/>
        </p:nvSpPr>
        <p:spPr>
          <a:xfrm>
            <a:off x="5986463" y="328642"/>
            <a:ext cx="6096000" cy="3970318"/>
          </a:xfrm>
          <a:prstGeom prst="rect">
            <a:avLst/>
          </a:prstGeom>
          <a:noFill/>
        </p:spPr>
        <p:txBody>
          <a:bodyPr wrap="square">
            <a:spAutoFit/>
          </a:bodyPr>
          <a:lstStyle/>
          <a:p>
            <a:r>
              <a:rPr lang="en-IN" dirty="0"/>
              <a:t>class Child extends </a:t>
            </a:r>
            <a:r>
              <a:rPr lang="en-IN" dirty="0" err="1"/>
              <a:t>React.Component</a:t>
            </a:r>
            <a:r>
              <a:rPr lang="en-IN" dirty="0"/>
              <a:t> {</a:t>
            </a:r>
          </a:p>
          <a:p>
            <a:r>
              <a:rPr lang="en-IN" dirty="0"/>
              <a:t>  </a:t>
            </a:r>
            <a:r>
              <a:rPr lang="en-IN" dirty="0" err="1"/>
              <a:t>componentWillUnmount</a:t>
            </a:r>
            <a:r>
              <a:rPr lang="en-IN" dirty="0"/>
              <a:t>() {</a:t>
            </a:r>
          </a:p>
          <a:p>
            <a:r>
              <a:rPr lang="en-IN" dirty="0"/>
              <a:t>    alert("The component named Header is about to be unmounted.");</a:t>
            </a:r>
          </a:p>
          <a:p>
            <a:r>
              <a:rPr lang="en-IN" dirty="0"/>
              <a:t>  }</a:t>
            </a:r>
          </a:p>
          <a:p>
            <a:r>
              <a:rPr lang="en-IN" dirty="0"/>
              <a:t>  render() {</a:t>
            </a:r>
          </a:p>
          <a:p>
            <a:r>
              <a:rPr lang="en-IN" dirty="0"/>
              <a:t>    return (</a:t>
            </a:r>
          </a:p>
          <a:p>
            <a:r>
              <a:rPr lang="en-IN" dirty="0"/>
              <a:t>      &lt;h1&gt;Hello World!&lt;/h1&gt;</a:t>
            </a:r>
          </a:p>
          <a:p>
            <a:r>
              <a:rPr lang="en-IN" dirty="0"/>
              <a:t>    );</a:t>
            </a:r>
          </a:p>
          <a:p>
            <a:r>
              <a:rPr lang="en-IN" dirty="0"/>
              <a:t>  }</a:t>
            </a:r>
          </a:p>
          <a:p>
            <a:r>
              <a:rPr lang="en-IN" dirty="0"/>
              <a:t>}</a:t>
            </a:r>
          </a:p>
          <a:p>
            <a:endParaRPr lang="en-IN" dirty="0"/>
          </a:p>
          <a:p>
            <a:r>
              <a:rPr lang="en-IN" dirty="0" err="1"/>
              <a:t>ReactDOM.render</a:t>
            </a:r>
            <a:r>
              <a:rPr lang="en-IN" dirty="0"/>
              <a:t>(&lt;Container /&gt;, </a:t>
            </a:r>
            <a:r>
              <a:rPr lang="en-IN" dirty="0" err="1"/>
              <a:t>document.getElementById</a:t>
            </a:r>
            <a:r>
              <a:rPr lang="en-IN" dirty="0"/>
              <a:t>('root'));</a:t>
            </a:r>
          </a:p>
        </p:txBody>
      </p:sp>
    </p:spTree>
    <p:extLst>
      <p:ext uri="{BB962C8B-B14F-4D97-AF65-F5344CB8AC3E}">
        <p14:creationId xmlns:p14="http://schemas.microsoft.com/office/powerpoint/2010/main" val="281241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9CC5575-3E25-48BF-9931-8D077C19D109}"/>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8C0DA836-EB59-42E5-9871-D7224F183A72}"/>
              </a:ext>
            </a:extLst>
          </p:cNvPr>
          <p:cNvSpPr>
            <a:spLocks noGrp="1"/>
          </p:cNvSpPr>
          <p:nvPr>
            <p:ph type="sldNum" sz="quarter" idx="12"/>
          </p:nvPr>
        </p:nvSpPr>
        <p:spPr/>
        <p:txBody>
          <a:bodyPr/>
          <a:lstStyle/>
          <a:p>
            <a:fld id="{8BA4E876-1E2A-41C4-BFA0-7D60E841BEBF}" type="slidenum">
              <a:rPr lang="en-IN" smtClean="0"/>
              <a:t>3</a:t>
            </a:fld>
            <a:endParaRPr lang="en-IN"/>
          </a:p>
        </p:txBody>
      </p:sp>
      <p:sp>
        <p:nvSpPr>
          <p:cNvPr id="7" name="TextBox 6">
            <a:extLst>
              <a:ext uri="{FF2B5EF4-FFF2-40B4-BE49-F238E27FC236}">
                <a16:creationId xmlns:a16="http://schemas.microsoft.com/office/drawing/2014/main" id="{179AEED4-8E7D-4EC0-8BBB-7D6F1A9DBAB6}"/>
              </a:ext>
            </a:extLst>
          </p:cNvPr>
          <p:cNvSpPr txBox="1"/>
          <p:nvPr/>
        </p:nvSpPr>
        <p:spPr>
          <a:xfrm>
            <a:off x="704849" y="604361"/>
            <a:ext cx="10944225" cy="193899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Lifecycle of Components</a:t>
            </a:r>
          </a:p>
          <a:p>
            <a:r>
              <a:rPr lang="en-US" sz="2400" dirty="0">
                <a:latin typeface="Times New Roman" panose="02020603050405020304" pitchFamily="18" charset="0"/>
                <a:cs typeface="Times New Roman" panose="02020603050405020304" pitchFamily="18" charset="0"/>
              </a:rPr>
              <a:t>Each component in React has a lifecycle which you can monitor and manipulate during its three main phases.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three phases are: </a:t>
            </a:r>
            <a:r>
              <a:rPr lang="en-US" sz="2400" b="1" dirty="0">
                <a:latin typeface="Times New Roman" panose="02020603050405020304" pitchFamily="18" charset="0"/>
                <a:cs typeface="Times New Roman" panose="02020603050405020304" pitchFamily="18" charset="0"/>
              </a:rPr>
              <a:t>Mounting, Updating, and Unmounting.</a:t>
            </a:r>
            <a:endParaRPr lang="en-IN" sz="2400" b="1" dirty="0">
              <a:latin typeface="Times New Roman" panose="02020603050405020304" pitchFamily="18" charset="0"/>
              <a:cs typeface="Times New Roman" panose="02020603050405020304" pitchFamily="18" charset="0"/>
            </a:endParaRPr>
          </a:p>
        </p:txBody>
      </p:sp>
      <p:pic>
        <p:nvPicPr>
          <p:cNvPr id="8" name="Picture 7" descr="A drawing of a face&#10;&#10;Description automatically generated">
            <a:extLst>
              <a:ext uri="{FF2B5EF4-FFF2-40B4-BE49-F238E27FC236}">
                <a16:creationId xmlns:a16="http://schemas.microsoft.com/office/drawing/2014/main" id="{E480CFBC-CA01-4032-BA11-6383592446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145756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4</a:t>
            </a:fld>
            <a:endParaRPr lang="en-IN" dirty="0"/>
          </a:p>
        </p:txBody>
      </p:sp>
      <p:sp>
        <p:nvSpPr>
          <p:cNvPr id="13" name="TextBox 12">
            <a:extLst>
              <a:ext uri="{FF2B5EF4-FFF2-40B4-BE49-F238E27FC236}">
                <a16:creationId xmlns:a16="http://schemas.microsoft.com/office/drawing/2014/main" id="{29433ADE-BA80-4778-9996-241271FC8C56}"/>
              </a:ext>
            </a:extLst>
          </p:cNvPr>
          <p:cNvSpPr txBox="1"/>
          <p:nvPr/>
        </p:nvSpPr>
        <p:spPr>
          <a:xfrm>
            <a:off x="3614901" y="2668220"/>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Lifecycle Methods - Mounting</a:t>
            </a:r>
          </a:p>
        </p:txBody>
      </p:sp>
    </p:spTree>
    <p:extLst>
      <p:ext uri="{BB962C8B-B14F-4D97-AF65-F5344CB8AC3E}">
        <p14:creationId xmlns:p14="http://schemas.microsoft.com/office/powerpoint/2010/main" val="121350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5</a:t>
            </a:fld>
            <a:endParaRPr lang="en-IN" dirty="0"/>
          </a:p>
        </p:txBody>
      </p:sp>
      <p:sp>
        <p:nvSpPr>
          <p:cNvPr id="13" name="TextBox 12">
            <a:extLst>
              <a:ext uri="{FF2B5EF4-FFF2-40B4-BE49-F238E27FC236}">
                <a16:creationId xmlns:a16="http://schemas.microsoft.com/office/drawing/2014/main" id="{9165F6B5-90BE-4F07-B05D-13AA5E52D9D2}"/>
              </a:ext>
            </a:extLst>
          </p:cNvPr>
          <p:cNvSpPr txBox="1"/>
          <p:nvPr/>
        </p:nvSpPr>
        <p:spPr>
          <a:xfrm>
            <a:off x="307974" y="312738"/>
            <a:ext cx="11523683" cy="415498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Mounting means putting elements into the DOM.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React has four built-in methods that gets called, in this order, when mounting a component:</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constructor()</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getDerivedStateFromProps</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render()</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componentDidMount</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render() method is required and will always be called, the others are optional and will be called if you define them.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20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6</a:t>
            </a:fld>
            <a:endParaRPr lang="en-IN" dirty="0"/>
          </a:p>
        </p:txBody>
      </p:sp>
      <p:sp>
        <p:nvSpPr>
          <p:cNvPr id="13" name="TextBox 12">
            <a:extLst>
              <a:ext uri="{FF2B5EF4-FFF2-40B4-BE49-F238E27FC236}">
                <a16:creationId xmlns:a16="http://schemas.microsoft.com/office/drawing/2014/main" id="{93A73744-D050-4E5E-81DA-778C8682A22D}"/>
              </a:ext>
            </a:extLst>
          </p:cNvPr>
          <p:cNvSpPr txBox="1"/>
          <p:nvPr/>
        </p:nvSpPr>
        <p:spPr>
          <a:xfrm>
            <a:off x="327348" y="136525"/>
            <a:ext cx="11274101" cy="4457952"/>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constructor</a:t>
            </a:r>
          </a:p>
          <a:p>
            <a:pPr algn="just">
              <a:lnSpc>
                <a:spcPct val="150000"/>
              </a:lnSpc>
            </a:pPr>
            <a:r>
              <a:rPr lang="en-US" sz="2400" dirty="0">
                <a:latin typeface="Times New Roman" panose="02020603050405020304" pitchFamily="18" charset="0"/>
                <a:cs typeface="Times New Roman" panose="02020603050405020304" pitchFamily="18" charset="0"/>
              </a:rPr>
              <a:t>The constructor() method is called before anything else, when the component is initiated, and it is the natural place to set up the initial state and other initial values.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constructor() method is called with the props, as arguments, and you should always start by calling the super(props) before anything else, this will initiate the parent's constructor method and allows the component to inherit methods from its parent (</a:t>
            </a:r>
            <a:r>
              <a:rPr lang="en-US" sz="2400" dirty="0" err="1">
                <a:latin typeface="Times New Roman" panose="02020603050405020304" pitchFamily="18" charset="0"/>
                <a:cs typeface="Times New Roman" panose="02020603050405020304" pitchFamily="18" charset="0"/>
              </a:rPr>
              <a:t>React.Component</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5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7</a:t>
            </a:fld>
            <a:endParaRPr lang="en-IN" dirty="0"/>
          </a:p>
        </p:txBody>
      </p:sp>
      <p:sp>
        <p:nvSpPr>
          <p:cNvPr id="13" name="TextBox 12">
            <a:extLst>
              <a:ext uri="{FF2B5EF4-FFF2-40B4-BE49-F238E27FC236}">
                <a16:creationId xmlns:a16="http://schemas.microsoft.com/office/drawing/2014/main" id="{99C1B764-5821-495B-BCC4-E58A8F5CF56F}"/>
              </a:ext>
            </a:extLst>
          </p:cNvPr>
          <p:cNvSpPr txBox="1"/>
          <p:nvPr/>
        </p:nvSpPr>
        <p:spPr>
          <a:xfrm>
            <a:off x="1228725" y="566380"/>
            <a:ext cx="6096000" cy="4801314"/>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class Header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a:t>
            </a:r>
            <a:r>
              <a:rPr lang="en-IN" dirty="0" err="1"/>
              <a:t>favoritecolor</a:t>
            </a:r>
            <a:r>
              <a:rPr lang="en-IN" dirty="0"/>
              <a:t>: "red"};</a:t>
            </a:r>
          </a:p>
          <a:p>
            <a:r>
              <a:rPr lang="en-IN" dirty="0"/>
              <a:t>  }</a:t>
            </a:r>
          </a:p>
          <a:p>
            <a:r>
              <a:rPr lang="en-IN" dirty="0"/>
              <a:t>  render() {</a:t>
            </a:r>
          </a:p>
          <a:p>
            <a:r>
              <a:rPr lang="en-IN" dirty="0"/>
              <a:t>    return (</a:t>
            </a:r>
          </a:p>
          <a:p>
            <a:r>
              <a:rPr lang="en-IN" dirty="0"/>
              <a:t>      &lt;h1&gt;My </a:t>
            </a:r>
            <a:r>
              <a:rPr lang="en-IN" dirty="0" err="1"/>
              <a:t>Favorite</a:t>
            </a:r>
            <a:r>
              <a:rPr lang="en-IN" dirty="0"/>
              <a:t> </a:t>
            </a:r>
            <a:r>
              <a:rPr lang="en-IN" dirty="0" err="1"/>
              <a:t>Color</a:t>
            </a:r>
            <a:r>
              <a:rPr lang="en-IN" dirty="0"/>
              <a:t> is {</a:t>
            </a:r>
            <a:r>
              <a:rPr lang="en-IN" dirty="0" err="1"/>
              <a:t>this.state.favoritecolor</a:t>
            </a:r>
            <a:r>
              <a:rPr lang="en-IN" dirty="0"/>
              <a:t>}&lt;/h1&gt;</a:t>
            </a:r>
          </a:p>
          <a:p>
            <a:r>
              <a:rPr lang="en-IN" dirty="0"/>
              <a:t>    );</a:t>
            </a:r>
          </a:p>
          <a:p>
            <a:r>
              <a:rPr lang="en-IN" dirty="0"/>
              <a:t>  }</a:t>
            </a:r>
          </a:p>
          <a:p>
            <a:r>
              <a:rPr lang="en-IN" dirty="0"/>
              <a:t>}</a:t>
            </a:r>
          </a:p>
          <a:p>
            <a:endParaRPr lang="en-IN" dirty="0"/>
          </a:p>
          <a:p>
            <a:r>
              <a:rPr lang="en-IN" dirty="0" err="1"/>
              <a:t>ReactDOM.render</a:t>
            </a:r>
            <a:r>
              <a:rPr lang="en-IN" dirty="0"/>
              <a:t>(&lt;Header /&gt;, </a:t>
            </a:r>
            <a:r>
              <a:rPr lang="en-IN" dirty="0" err="1"/>
              <a:t>document.getElementById</a:t>
            </a:r>
            <a:r>
              <a:rPr lang="en-IN" dirty="0"/>
              <a:t>('root'));</a:t>
            </a:r>
          </a:p>
        </p:txBody>
      </p:sp>
      <p:sp>
        <p:nvSpPr>
          <p:cNvPr id="7" name="TextBox 6">
            <a:extLst>
              <a:ext uri="{FF2B5EF4-FFF2-40B4-BE49-F238E27FC236}">
                <a16:creationId xmlns:a16="http://schemas.microsoft.com/office/drawing/2014/main" id="{147E9BE0-78FE-49C7-BAE7-DA2734BB04F2}"/>
              </a:ext>
            </a:extLst>
          </p:cNvPr>
          <p:cNvSpPr txBox="1"/>
          <p:nvPr/>
        </p:nvSpPr>
        <p:spPr>
          <a:xfrm>
            <a:off x="8343900" y="1986363"/>
            <a:ext cx="2390775" cy="369332"/>
          </a:xfrm>
          <a:prstGeom prst="rect">
            <a:avLst/>
          </a:prstGeom>
          <a:noFill/>
        </p:spPr>
        <p:txBody>
          <a:bodyPr wrap="square" rtlCol="0">
            <a:spAutoFit/>
          </a:bodyPr>
          <a:lstStyle/>
          <a:p>
            <a:r>
              <a:rPr lang="en-US" b="1" dirty="0"/>
              <a:t>Index.js</a:t>
            </a:r>
            <a:endParaRPr lang="en-IN" b="1" dirty="0"/>
          </a:p>
        </p:txBody>
      </p:sp>
    </p:spTree>
    <p:extLst>
      <p:ext uri="{BB962C8B-B14F-4D97-AF65-F5344CB8AC3E}">
        <p14:creationId xmlns:p14="http://schemas.microsoft.com/office/powerpoint/2010/main" val="68664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8</a:t>
            </a:fld>
            <a:endParaRPr lang="en-IN" dirty="0"/>
          </a:p>
        </p:txBody>
      </p:sp>
      <p:sp>
        <p:nvSpPr>
          <p:cNvPr id="13" name="TextBox 12">
            <a:extLst>
              <a:ext uri="{FF2B5EF4-FFF2-40B4-BE49-F238E27FC236}">
                <a16:creationId xmlns:a16="http://schemas.microsoft.com/office/drawing/2014/main" id="{C1F88E25-BA4C-4CE7-A496-A3E4CA55D807}"/>
              </a:ext>
            </a:extLst>
          </p:cNvPr>
          <p:cNvSpPr txBox="1"/>
          <p:nvPr/>
        </p:nvSpPr>
        <p:spPr>
          <a:xfrm>
            <a:off x="191274" y="304801"/>
            <a:ext cx="11640383" cy="5565947"/>
          </a:xfrm>
          <a:prstGeom prst="rect">
            <a:avLst/>
          </a:prstGeom>
          <a:noFill/>
        </p:spPr>
        <p:txBody>
          <a:bodyPr wrap="square">
            <a:spAutoFit/>
          </a:bodyPr>
          <a:lstStyle/>
          <a:p>
            <a:pPr algn="just">
              <a:lnSpc>
                <a:spcPct val="150000"/>
              </a:lnSpc>
            </a:pPr>
            <a:r>
              <a:rPr lang="en-US" sz="2400" b="1" dirty="0" err="1">
                <a:latin typeface="Times New Roman" panose="02020603050405020304" pitchFamily="18" charset="0"/>
                <a:cs typeface="Times New Roman" panose="02020603050405020304" pitchFamily="18" charset="0"/>
              </a:rPr>
              <a:t>getDerivedStateFromProps</a:t>
            </a: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getDerivedStateFromProps</a:t>
            </a:r>
            <a:r>
              <a:rPr lang="en-US" sz="2400" dirty="0">
                <a:latin typeface="Times New Roman" panose="02020603050405020304" pitchFamily="18" charset="0"/>
                <a:cs typeface="Times New Roman" panose="02020603050405020304" pitchFamily="18" charset="0"/>
              </a:rPr>
              <a:t>() method is called right before rendering the element(s) in the DOM.</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This is the natural place to set the state object based on the initial props.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It takes state as an argument, and returns an object with changes to the state.</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example below starts with the favorite color being "red", but the </a:t>
            </a:r>
            <a:r>
              <a:rPr lang="en-US" sz="2400" dirty="0" err="1">
                <a:latin typeface="Times New Roman" panose="02020603050405020304" pitchFamily="18" charset="0"/>
                <a:cs typeface="Times New Roman" panose="02020603050405020304" pitchFamily="18" charset="0"/>
              </a:rPr>
              <a:t>getDerivedStateFromProps</a:t>
            </a:r>
            <a:r>
              <a:rPr lang="en-US" sz="2400" dirty="0">
                <a:latin typeface="Times New Roman" panose="02020603050405020304" pitchFamily="18" charset="0"/>
                <a:cs typeface="Times New Roman" panose="02020603050405020304" pitchFamily="18" charset="0"/>
              </a:rPr>
              <a:t>() method updates the favorite color based on the </a:t>
            </a:r>
            <a:r>
              <a:rPr lang="en-US" sz="2400" dirty="0" err="1">
                <a:latin typeface="Times New Roman" panose="02020603050405020304" pitchFamily="18" charset="0"/>
                <a:cs typeface="Times New Roman" panose="02020603050405020304" pitchFamily="18" charset="0"/>
              </a:rPr>
              <a:t>favcol</a:t>
            </a:r>
            <a:r>
              <a:rPr lang="en-US" sz="2400" dirty="0">
                <a:latin typeface="Times New Roman" panose="02020603050405020304" pitchFamily="18" charset="0"/>
                <a:cs typeface="Times New Roman" panose="02020603050405020304" pitchFamily="18" charset="0"/>
              </a:rPr>
              <a:t> attribute: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24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9</a:t>
            </a:fld>
            <a:endParaRPr lang="en-IN" dirty="0"/>
          </a:p>
        </p:txBody>
      </p:sp>
      <p:sp>
        <p:nvSpPr>
          <p:cNvPr id="13" name="TextBox 12">
            <a:extLst>
              <a:ext uri="{FF2B5EF4-FFF2-40B4-BE49-F238E27FC236}">
                <a16:creationId xmlns:a16="http://schemas.microsoft.com/office/drawing/2014/main" id="{9B0BD2D1-36FB-40EE-B028-288BBA564589}"/>
              </a:ext>
            </a:extLst>
          </p:cNvPr>
          <p:cNvSpPr txBox="1"/>
          <p:nvPr/>
        </p:nvSpPr>
        <p:spPr>
          <a:xfrm>
            <a:off x="1014060" y="160337"/>
            <a:ext cx="6096000" cy="5632311"/>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class Header extends </a:t>
            </a:r>
            <a:r>
              <a:rPr lang="en-IN" dirty="0" err="1"/>
              <a:t>React.Component</a:t>
            </a:r>
            <a:r>
              <a:rPr lang="en-IN" dirty="0"/>
              <a:t> {</a:t>
            </a:r>
          </a:p>
          <a:p>
            <a:r>
              <a:rPr lang="en-IN" dirty="0"/>
              <a:t>  constructor(props) {</a:t>
            </a:r>
          </a:p>
          <a:p>
            <a:r>
              <a:rPr lang="en-IN" dirty="0"/>
              <a:t>    super(props);</a:t>
            </a:r>
          </a:p>
          <a:p>
            <a:r>
              <a:rPr lang="en-IN" dirty="0"/>
              <a:t>    </a:t>
            </a:r>
            <a:r>
              <a:rPr lang="en-IN" dirty="0" err="1"/>
              <a:t>this.state</a:t>
            </a:r>
            <a:r>
              <a:rPr lang="en-IN" dirty="0"/>
              <a:t> = {</a:t>
            </a:r>
            <a:r>
              <a:rPr lang="en-IN" dirty="0" err="1"/>
              <a:t>favoritecolor</a:t>
            </a:r>
            <a:r>
              <a:rPr lang="en-IN" dirty="0"/>
              <a:t>: "red"};</a:t>
            </a:r>
          </a:p>
          <a:p>
            <a:r>
              <a:rPr lang="en-IN" dirty="0"/>
              <a:t>  }</a:t>
            </a:r>
          </a:p>
          <a:p>
            <a:r>
              <a:rPr lang="en-IN" dirty="0"/>
              <a:t>  static </a:t>
            </a:r>
            <a:r>
              <a:rPr lang="en-IN" dirty="0" err="1"/>
              <a:t>getDerivedStateFromProps</a:t>
            </a:r>
            <a:r>
              <a:rPr lang="en-IN" dirty="0"/>
              <a:t>(props, state) {</a:t>
            </a:r>
          </a:p>
          <a:p>
            <a:r>
              <a:rPr lang="en-IN" dirty="0"/>
              <a:t>    return {</a:t>
            </a:r>
            <a:r>
              <a:rPr lang="en-IN" dirty="0" err="1"/>
              <a:t>favoritecolor</a:t>
            </a:r>
            <a:r>
              <a:rPr lang="en-IN" dirty="0"/>
              <a:t>: </a:t>
            </a:r>
            <a:r>
              <a:rPr lang="en-IN" dirty="0" err="1"/>
              <a:t>props.favcol</a:t>
            </a:r>
            <a:r>
              <a:rPr lang="en-IN" dirty="0"/>
              <a:t> };</a:t>
            </a:r>
          </a:p>
          <a:p>
            <a:r>
              <a:rPr lang="en-IN" dirty="0"/>
              <a:t>  }</a:t>
            </a:r>
          </a:p>
          <a:p>
            <a:r>
              <a:rPr lang="en-IN" dirty="0"/>
              <a:t>  render() {</a:t>
            </a:r>
          </a:p>
          <a:p>
            <a:r>
              <a:rPr lang="en-IN" dirty="0"/>
              <a:t>    return (</a:t>
            </a:r>
          </a:p>
          <a:p>
            <a:r>
              <a:rPr lang="en-IN" dirty="0"/>
              <a:t>      &lt;h1&gt;My </a:t>
            </a:r>
            <a:r>
              <a:rPr lang="en-IN" dirty="0" err="1"/>
              <a:t>Favorite</a:t>
            </a:r>
            <a:r>
              <a:rPr lang="en-IN" dirty="0"/>
              <a:t> </a:t>
            </a:r>
            <a:r>
              <a:rPr lang="en-IN" dirty="0" err="1"/>
              <a:t>Color</a:t>
            </a:r>
            <a:r>
              <a:rPr lang="en-IN" dirty="0"/>
              <a:t> is {</a:t>
            </a:r>
            <a:r>
              <a:rPr lang="en-IN" dirty="0" err="1"/>
              <a:t>this.state.favoritecolor</a:t>
            </a:r>
            <a:r>
              <a:rPr lang="en-IN" dirty="0"/>
              <a:t>}&lt;/h1&gt;</a:t>
            </a:r>
          </a:p>
          <a:p>
            <a:r>
              <a:rPr lang="en-IN" dirty="0"/>
              <a:t>    );</a:t>
            </a:r>
          </a:p>
          <a:p>
            <a:r>
              <a:rPr lang="en-IN" dirty="0"/>
              <a:t>  }</a:t>
            </a:r>
          </a:p>
          <a:p>
            <a:r>
              <a:rPr lang="en-IN" dirty="0"/>
              <a:t>}</a:t>
            </a:r>
          </a:p>
          <a:p>
            <a:endParaRPr lang="en-IN" dirty="0"/>
          </a:p>
          <a:p>
            <a:r>
              <a:rPr lang="en-IN" dirty="0" err="1"/>
              <a:t>ReactDOM.render</a:t>
            </a:r>
            <a:r>
              <a:rPr lang="en-IN" dirty="0"/>
              <a:t>(&lt;Header </a:t>
            </a:r>
            <a:r>
              <a:rPr lang="en-IN" dirty="0" err="1"/>
              <a:t>favcol</a:t>
            </a:r>
            <a:r>
              <a:rPr lang="en-IN" dirty="0"/>
              <a:t>="yellow"/&gt;, </a:t>
            </a:r>
            <a:r>
              <a:rPr lang="en-IN" dirty="0" err="1"/>
              <a:t>document.getElementById</a:t>
            </a:r>
            <a:r>
              <a:rPr lang="en-IN" dirty="0"/>
              <a:t>('root'));</a:t>
            </a:r>
          </a:p>
        </p:txBody>
      </p:sp>
      <p:sp>
        <p:nvSpPr>
          <p:cNvPr id="14" name="TextBox 13">
            <a:extLst>
              <a:ext uri="{FF2B5EF4-FFF2-40B4-BE49-F238E27FC236}">
                <a16:creationId xmlns:a16="http://schemas.microsoft.com/office/drawing/2014/main" id="{D8F341DB-8D9E-403E-9450-76F71BFEF561}"/>
              </a:ext>
            </a:extLst>
          </p:cNvPr>
          <p:cNvSpPr txBox="1"/>
          <p:nvPr/>
        </p:nvSpPr>
        <p:spPr>
          <a:xfrm>
            <a:off x="8343900" y="1986363"/>
            <a:ext cx="2390775" cy="369332"/>
          </a:xfrm>
          <a:prstGeom prst="rect">
            <a:avLst/>
          </a:prstGeom>
          <a:noFill/>
        </p:spPr>
        <p:txBody>
          <a:bodyPr wrap="square" rtlCol="0">
            <a:spAutoFit/>
          </a:bodyPr>
          <a:lstStyle/>
          <a:p>
            <a:r>
              <a:rPr lang="en-US" b="1" dirty="0"/>
              <a:t>Index.js</a:t>
            </a:r>
            <a:endParaRPr lang="en-IN" b="1" dirty="0"/>
          </a:p>
        </p:txBody>
      </p:sp>
    </p:spTree>
    <p:extLst>
      <p:ext uri="{BB962C8B-B14F-4D97-AF65-F5344CB8AC3E}">
        <p14:creationId xmlns:p14="http://schemas.microsoft.com/office/powerpoint/2010/main" val="216035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8" ma:contentTypeDescription="Create a new document." ma:contentTypeScope="" ma:versionID="d44903e12ac9699d365774d98d3612b5">
  <xsd:schema xmlns:xsd="http://www.w3.org/2001/XMLSchema" xmlns:xs="http://www.w3.org/2001/XMLSchema" xmlns:p="http://schemas.microsoft.com/office/2006/metadata/properties" xmlns:ns2="9a5db21a-d35a-46ce-8c5f-f5d5fc28f889" targetNamespace="http://schemas.microsoft.com/office/2006/metadata/properties" ma:root="true" ma:fieldsID="bd3d0110ebe921f70e0ccdc6526a82c7"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C83BAD-6B55-43FE-A747-6A26CD5660B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B192C36-214F-4225-8F53-E90812CAACE4}"/>
</file>

<file path=customXml/itemProps3.xml><?xml version="1.0" encoding="utf-8"?>
<ds:datastoreItem xmlns:ds="http://schemas.openxmlformats.org/officeDocument/2006/customXml" ds:itemID="{1D214E1C-442B-4B08-B193-475C1138E6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1963</TotalTime>
  <Words>2501</Words>
  <Application>Microsoft Office PowerPoint</Application>
  <PresentationFormat>Widescreen</PresentationFormat>
  <Paragraphs>373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327</cp:revision>
  <dcterms:created xsi:type="dcterms:W3CDTF">2020-06-15T12:13:30Z</dcterms:created>
  <dcterms:modified xsi:type="dcterms:W3CDTF">2021-09-22T05:33:18Z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