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56" r:id="rId5"/>
    <p:sldId id="422"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08" r:id="rId19"/>
    <p:sldId id="510" r:id="rId20"/>
    <p:sldId id="511" r:id="rId21"/>
    <p:sldId id="512" r:id="rId22"/>
    <p:sldId id="513" r:id="rId23"/>
    <p:sldId id="514" r:id="rId24"/>
    <p:sldId id="515" r:id="rId25"/>
    <p:sldId id="5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80D-9197-46E2-924B-356AA8888B33}" v="18" dt="2020-12-03T04:03:57.993"/>
    <p1510:client id="{3D25D727-2B32-4BC9-868F-0495991199FE}" v="2" dt="2020-12-11T04:39: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SAI  GADA" userId="S::18113023@student.hindustanuniv.ac.in::34de704a-e02c-44d2-ba3f-234925169835" providerId="AD" clId="Web-{0636D80D-9197-46E2-924B-356AA8888B33}"/>
    <pc:docChg chg="addSld delSld">
      <pc:chgData name="CHARAN SAI  GADA" userId="S::18113023@student.hindustanuniv.ac.in::34de704a-e02c-44d2-ba3f-234925169835" providerId="AD" clId="Web-{0636D80D-9197-46E2-924B-356AA8888B33}" dt="2020-12-03T04:03:52.196" v="1"/>
      <pc:docMkLst>
        <pc:docMk/>
      </pc:docMkLst>
      <pc:sldChg chg="new del">
        <pc:chgData name="CHARAN SAI  GADA" userId="S::18113023@student.hindustanuniv.ac.in::34de704a-e02c-44d2-ba3f-234925169835" providerId="AD" clId="Web-{0636D80D-9197-46E2-924B-356AA8888B33}" dt="2020-12-03T04:03:52.196" v="1"/>
        <pc:sldMkLst>
          <pc:docMk/>
          <pc:sldMk cId="2048622343" sldId="328"/>
        </pc:sldMkLst>
      </pc:sldChg>
    </pc:docChg>
  </pc:docChgLst>
  <pc:docChgLst>
    <pc:chgData name="Swami Venkatesh" userId="S::17113114@student.hindustanuniv.ac.in::1967c322-8d1b-46bc-8a36-e460d7fc8e07" providerId="AD" clId="Web-{3D25D727-2B32-4BC9-868F-0495991199FE}"/>
    <pc:docChg chg="addSld delSld">
      <pc:chgData name="Swami Venkatesh" userId="S::17113114@student.hindustanuniv.ac.in::1967c322-8d1b-46bc-8a36-e460d7fc8e07" providerId="AD" clId="Web-{3D25D727-2B32-4BC9-868F-0495991199FE}" dt="2020-12-11T04:39:56.546" v="1"/>
      <pc:docMkLst>
        <pc:docMk/>
      </pc:docMkLst>
      <pc:sldChg chg="new del">
        <pc:chgData name="Swami Venkatesh" userId="S::17113114@student.hindustanuniv.ac.in::1967c322-8d1b-46bc-8a36-e460d7fc8e07" providerId="AD" clId="Web-{3D25D727-2B32-4BC9-868F-0495991199FE}" dt="2020-12-11T04:39:56.546" v="1"/>
        <pc:sldMkLst>
          <pc:docMk/>
          <pc:sldMk cId="4083946778"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28-09-2021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28-09-2021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28-09-2021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28-09-2021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28-09-2021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28-09-2021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28-09-2021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28-09-2021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28-09-2021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28-09-2021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28-09-2021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28-09-2021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28-09-2021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UNIT IV</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10</a:t>
            </a:fld>
            <a:endParaRPr lang="en-IN" dirty="0"/>
          </a:p>
        </p:txBody>
      </p:sp>
      <p:sp>
        <p:nvSpPr>
          <p:cNvPr id="13" name="TextBox 12">
            <a:extLst>
              <a:ext uri="{FF2B5EF4-FFF2-40B4-BE49-F238E27FC236}">
                <a16:creationId xmlns:a16="http://schemas.microsoft.com/office/drawing/2014/main" id="{388B22EC-D31C-40E1-8908-3DFE1232FA59}"/>
              </a:ext>
            </a:extLst>
          </p:cNvPr>
          <p:cNvSpPr txBox="1"/>
          <p:nvPr/>
        </p:nvSpPr>
        <p:spPr>
          <a:xfrm>
            <a:off x="5545754" y="160337"/>
            <a:ext cx="6096000" cy="5632311"/>
          </a:xfrm>
          <a:prstGeom prst="rect">
            <a:avLst/>
          </a:prstGeom>
          <a:noFill/>
        </p:spPr>
        <p:txBody>
          <a:bodyPr wrap="square">
            <a:spAutoFit/>
          </a:bodyPr>
          <a:lstStyle/>
          <a:p>
            <a:r>
              <a:rPr lang="en-IN" dirty="0"/>
              <a:t>render() {</a:t>
            </a:r>
          </a:p>
          <a:p>
            <a:r>
              <a:rPr lang="en-IN" dirty="0"/>
              <a:t>      return (</a:t>
            </a:r>
          </a:p>
          <a:p>
            <a:r>
              <a:rPr lang="en-IN" dirty="0"/>
              <a:t>         &lt;div&gt;</a:t>
            </a:r>
          </a:p>
          <a:p>
            <a:r>
              <a:rPr lang="en-IN" dirty="0"/>
              <a:t>           &lt;h1&gt;W3Adda - React Keys&lt;/h1&gt;</a:t>
            </a:r>
          </a:p>
          <a:p>
            <a:r>
              <a:rPr lang="en-IN" dirty="0"/>
              <a:t>            &lt;div&gt;</a:t>
            </a:r>
          </a:p>
          <a:p>
            <a:r>
              <a:rPr lang="en-IN" dirty="0"/>
              <a:t>               {</a:t>
            </a:r>
            <a:r>
              <a:rPr lang="en-IN" dirty="0" err="1"/>
              <a:t>this.state.employees.map</a:t>
            </a:r>
            <a:r>
              <a:rPr lang="en-IN" dirty="0"/>
              <a:t>((data, </a:t>
            </a:r>
            <a:r>
              <a:rPr lang="en-IN" dirty="0" err="1"/>
              <a:t>i</a:t>
            </a:r>
            <a:r>
              <a:rPr lang="en-IN" dirty="0"/>
              <a:t>) =&gt; &lt;Employee </a:t>
            </a:r>
          </a:p>
          <a:p>
            <a:r>
              <a:rPr lang="en-IN" dirty="0"/>
              <a:t>                  key = {</a:t>
            </a:r>
            <a:r>
              <a:rPr lang="en-IN" dirty="0" err="1"/>
              <a:t>i</a:t>
            </a:r>
            <a:r>
              <a:rPr lang="en-IN" dirty="0"/>
              <a:t>} </a:t>
            </a:r>
            <a:r>
              <a:rPr lang="en-IN" dirty="0" err="1"/>
              <a:t>empData</a:t>
            </a:r>
            <a:r>
              <a:rPr lang="en-IN" dirty="0"/>
              <a:t> = {data}/&gt;)}</a:t>
            </a:r>
          </a:p>
          <a:p>
            <a:r>
              <a:rPr lang="en-IN" dirty="0"/>
              <a:t>            &lt;/div&gt;</a:t>
            </a:r>
          </a:p>
          <a:p>
            <a:r>
              <a:rPr lang="en-IN" dirty="0"/>
              <a:t>         &lt;/div&gt;</a:t>
            </a:r>
          </a:p>
          <a:p>
            <a:r>
              <a:rPr lang="en-IN" dirty="0"/>
              <a:t>      );</a:t>
            </a:r>
          </a:p>
          <a:p>
            <a:r>
              <a:rPr lang="en-IN" dirty="0"/>
              <a:t>   }}</a:t>
            </a:r>
          </a:p>
          <a:p>
            <a:r>
              <a:rPr lang="en-IN" dirty="0"/>
              <a:t>class Employee extends </a:t>
            </a:r>
            <a:r>
              <a:rPr lang="en-IN" dirty="0" err="1"/>
              <a:t>React.Component</a:t>
            </a:r>
            <a:r>
              <a:rPr lang="en-IN" dirty="0"/>
              <a:t> {</a:t>
            </a:r>
          </a:p>
          <a:p>
            <a:r>
              <a:rPr lang="en-IN" dirty="0"/>
              <a:t>   render() {</a:t>
            </a:r>
          </a:p>
          <a:p>
            <a:r>
              <a:rPr lang="en-IN" dirty="0"/>
              <a:t>      return (</a:t>
            </a:r>
          </a:p>
          <a:p>
            <a:r>
              <a:rPr lang="en-IN" dirty="0"/>
              <a:t>         &lt;div&gt;</a:t>
            </a:r>
          </a:p>
          <a:p>
            <a:r>
              <a:rPr lang="en-IN" dirty="0"/>
              <a:t>            &lt;div&gt;{</a:t>
            </a:r>
            <a:r>
              <a:rPr lang="en-IN" dirty="0" err="1"/>
              <a:t>this.props.empData.empName</a:t>
            </a:r>
            <a:r>
              <a:rPr lang="en-IN" dirty="0"/>
              <a:t>}&lt;/div&gt;</a:t>
            </a:r>
          </a:p>
          <a:p>
            <a:r>
              <a:rPr lang="en-IN" dirty="0"/>
              <a:t>            &lt;div&gt;{this.props.empData.id}&lt;/div&gt;</a:t>
            </a:r>
          </a:p>
          <a:p>
            <a:r>
              <a:rPr lang="en-IN" dirty="0"/>
              <a:t>         &lt;/div&gt;</a:t>
            </a:r>
          </a:p>
          <a:p>
            <a:r>
              <a:rPr lang="en-IN" dirty="0"/>
              <a:t>      );   }}</a:t>
            </a:r>
          </a:p>
          <a:p>
            <a:r>
              <a:rPr lang="en-IN" dirty="0"/>
              <a:t>export default App;</a:t>
            </a:r>
          </a:p>
        </p:txBody>
      </p:sp>
      <p:sp>
        <p:nvSpPr>
          <p:cNvPr id="15" name="TextBox 14">
            <a:extLst>
              <a:ext uri="{FF2B5EF4-FFF2-40B4-BE49-F238E27FC236}">
                <a16:creationId xmlns:a16="http://schemas.microsoft.com/office/drawing/2014/main" id="{BEFE843B-B1A4-4799-8B4E-12A2C5754031}"/>
              </a:ext>
            </a:extLst>
          </p:cNvPr>
          <p:cNvSpPr txBox="1"/>
          <p:nvPr/>
        </p:nvSpPr>
        <p:spPr>
          <a:xfrm>
            <a:off x="360342" y="285073"/>
            <a:ext cx="6096000" cy="5909310"/>
          </a:xfrm>
          <a:prstGeom prst="rect">
            <a:avLst/>
          </a:prstGeom>
          <a:noFill/>
        </p:spPr>
        <p:txBody>
          <a:bodyPr wrap="square">
            <a:spAutoFit/>
          </a:bodyPr>
          <a:lstStyle/>
          <a:p>
            <a:r>
              <a:rPr lang="en-IN" dirty="0"/>
              <a:t>class App extends </a:t>
            </a:r>
            <a:r>
              <a:rPr lang="en-IN" dirty="0" err="1"/>
              <a:t>React.Component</a:t>
            </a:r>
            <a:r>
              <a:rPr lang="en-IN" dirty="0"/>
              <a:t> {</a:t>
            </a:r>
          </a:p>
          <a:p>
            <a:r>
              <a:rPr lang="en-IN" dirty="0"/>
              <a:t>   constructor() {</a:t>
            </a:r>
          </a:p>
          <a:p>
            <a:r>
              <a:rPr lang="en-IN" dirty="0"/>
              <a:t>      super();</a:t>
            </a:r>
          </a:p>
          <a:p>
            <a:r>
              <a:rPr lang="en-IN" dirty="0"/>
              <a:t> </a:t>
            </a:r>
          </a:p>
          <a:p>
            <a:r>
              <a:rPr lang="en-IN" dirty="0"/>
              <a:t>      </a:t>
            </a:r>
            <a:r>
              <a:rPr lang="en-IN" dirty="0" err="1"/>
              <a:t>this.state</a:t>
            </a:r>
            <a:r>
              <a:rPr lang="en-IN" dirty="0"/>
              <a:t> = {</a:t>
            </a:r>
          </a:p>
          <a:p>
            <a:r>
              <a:rPr lang="en-IN" dirty="0"/>
              <a:t>         employees:[</a:t>
            </a:r>
          </a:p>
          <a:p>
            <a:r>
              <a:rPr lang="en-IN" dirty="0"/>
              <a:t>            {</a:t>
            </a:r>
          </a:p>
          <a:p>
            <a:r>
              <a:rPr lang="en-IN" dirty="0"/>
              <a:t>               </a:t>
            </a:r>
            <a:r>
              <a:rPr lang="en-IN" dirty="0" err="1"/>
              <a:t>empName</a:t>
            </a:r>
            <a:r>
              <a:rPr lang="en-IN" dirty="0"/>
              <a:t>: 'John',</a:t>
            </a:r>
          </a:p>
          <a:p>
            <a:r>
              <a:rPr lang="en-IN" dirty="0"/>
              <a:t>               id: 1</a:t>
            </a:r>
          </a:p>
          <a:p>
            <a:r>
              <a:rPr lang="en-IN" dirty="0"/>
              <a:t>            },</a:t>
            </a:r>
          </a:p>
          <a:p>
            <a:r>
              <a:rPr lang="en-IN" dirty="0"/>
              <a:t>            {</a:t>
            </a:r>
          </a:p>
          <a:p>
            <a:r>
              <a:rPr lang="en-IN" dirty="0"/>
              <a:t>               </a:t>
            </a:r>
            <a:r>
              <a:rPr lang="en-IN" dirty="0" err="1"/>
              <a:t>empName</a:t>
            </a:r>
            <a:r>
              <a:rPr lang="en-IN" dirty="0"/>
              <a:t>: 'Steve',</a:t>
            </a:r>
          </a:p>
          <a:p>
            <a:r>
              <a:rPr lang="en-IN" dirty="0"/>
              <a:t>               id: 2</a:t>
            </a:r>
          </a:p>
          <a:p>
            <a:r>
              <a:rPr lang="en-IN" dirty="0"/>
              <a:t>            },</a:t>
            </a:r>
          </a:p>
          <a:p>
            <a:r>
              <a:rPr lang="en-IN" dirty="0"/>
              <a:t>            {</a:t>
            </a:r>
          </a:p>
          <a:p>
            <a:r>
              <a:rPr lang="en-IN" dirty="0"/>
              <a:t>               </a:t>
            </a:r>
            <a:r>
              <a:rPr lang="en-IN" dirty="0" err="1"/>
              <a:t>empName</a:t>
            </a:r>
            <a:r>
              <a:rPr lang="en-IN" dirty="0"/>
              <a:t>: 'Alex',</a:t>
            </a:r>
          </a:p>
          <a:p>
            <a:r>
              <a:rPr lang="en-IN" dirty="0"/>
              <a:t>               id: 3</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45129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11</a:t>
            </a:fld>
            <a:endParaRPr lang="en-IN" dirty="0"/>
          </a:p>
        </p:txBody>
      </p:sp>
      <p:sp>
        <p:nvSpPr>
          <p:cNvPr id="13" name="TextBox 12">
            <a:extLst>
              <a:ext uri="{FF2B5EF4-FFF2-40B4-BE49-F238E27FC236}">
                <a16:creationId xmlns:a16="http://schemas.microsoft.com/office/drawing/2014/main" id="{A046C74C-6A7F-4150-A1CE-AACC953AD6C0}"/>
              </a:ext>
            </a:extLst>
          </p:cNvPr>
          <p:cNvSpPr txBox="1"/>
          <p:nvPr/>
        </p:nvSpPr>
        <p:spPr>
          <a:xfrm>
            <a:off x="4822968" y="2944890"/>
            <a:ext cx="6096000"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Lists In ReactJS</a:t>
            </a:r>
          </a:p>
        </p:txBody>
      </p:sp>
    </p:spTree>
    <p:extLst>
      <p:ext uri="{BB962C8B-B14F-4D97-AF65-F5344CB8AC3E}">
        <p14:creationId xmlns:p14="http://schemas.microsoft.com/office/powerpoint/2010/main" val="239333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12</a:t>
            </a:fld>
            <a:endParaRPr lang="en-IN" dirty="0"/>
          </a:p>
        </p:txBody>
      </p:sp>
      <p:sp>
        <p:nvSpPr>
          <p:cNvPr id="13" name="TextBox 12">
            <a:extLst>
              <a:ext uri="{FF2B5EF4-FFF2-40B4-BE49-F238E27FC236}">
                <a16:creationId xmlns:a16="http://schemas.microsoft.com/office/drawing/2014/main" id="{2A6CBCBC-62E1-4F57-B243-4D29AC0A4E81}"/>
              </a:ext>
            </a:extLst>
          </p:cNvPr>
          <p:cNvSpPr txBox="1"/>
          <p:nvPr/>
        </p:nvSpPr>
        <p:spPr>
          <a:xfrm>
            <a:off x="460375" y="586817"/>
            <a:ext cx="11226800" cy="1687963"/>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React Lists</a:t>
            </a:r>
          </a:p>
          <a:p>
            <a:pPr algn="just">
              <a:lnSpc>
                <a:spcPct val="150000"/>
              </a:lnSpc>
            </a:pPr>
            <a:r>
              <a:rPr lang="en-US" sz="2400" dirty="0">
                <a:latin typeface="Times New Roman" panose="02020603050405020304" pitchFamily="18" charset="0"/>
                <a:cs typeface="Times New Roman" panose="02020603050405020304" pitchFamily="18" charset="0"/>
              </a:rPr>
              <a:t>To display data in an ordered format, lists are used in React JS, much similar to the lists in JavaScript. In </a:t>
            </a:r>
            <a:r>
              <a:rPr lang="en-US" sz="2400" dirty="0" err="1">
                <a:latin typeface="Times New Roman" panose="02020603050405020304" pitchFamily="18" charset="0"/>
                <a:cs typeface="Times New Roman" panose="02020603050405020304" pitchFamily="18" charset="0"/>
              </a:rPr>
              <a:t>ReactJs</a:t>
            </a:r>
            <a:r>
              <a:rPr lang="en-US" sz="2400" dirty="0">
                <a:latin typeface="Times New Roman" panose="02020603050405020304" pitchFamily="18" charset="0"/>
                <a:cs typeface="Times New Roman" panose="02020603050405020304" pitchFamily="18" charset="0"/>
              </a:rPr>
              <a:t>, the map() function is used for traversing the lists.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94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13</a:t>
            </a:fld>
            <a:endParaRPr lang="en-IN" dirty="0"/>
          </a:p>
        </p:txBody>
      </p:sp>
      <p:sp>
        <p:nvSpPr>
          <p:cNvPr id="13" name="TextBox 12">
            <a:extLst>
              <a:ext uri="{FF2B5EF4-FFF2-40B4-BE49-F238E27FC236}">
                <a16:creationId xmlns:a16="http://schemas.microsoft.com/office/drawing/2014/main" id="{A592E205-209D-4004-BD61-DA195EEE33D6}"/>
              </a:ext>
            </a:extLst>
          </p:cNvPr>
          <p:cNvSpPr txBox="1"/>
          <p:nvPr/>
        </p:nvSpPr>
        <p:spPr>
          <a:xfrm>
            <a:off x="3048000" y="1649402"/>
            <a:ext cx="6096000" cy="3416320"/>
          </a:xfrm>
          <a:prstGeom prst="rect">
            <a:avLst/>
          </a:prstGeom>
          <a:noFill/>
        </p:spPr>
        <p:txBody>
          <a:bodyPr wrap="square">
            <a:spAutoFit/>
          </a:bodyPr>
          <a:lstStyle/>
          <a:p>
            <a:r>
              <a:rPr lang="en-IN" dirty="0"/>
              <a:t>import React from 'react';   </a:t>
            </a:r>
          </a:p>
          <a:p>
            <a:r>
              <a:rPr lang="en-IN" dirty="0"/>
              <a:t>import </a:t>
            </a:r>
            <a:r>
              <a:rPr lang="en-IN" dirty="0" err="1"/>
              <a:t>ReactDOM</a:t>
            </a:r>
            <a:r>
              <a:rPr lang="en-IN" dirty="0"/>
              <a:t> from 'react-</a:t>
            </a:r>
            <a:r>
              <a:rPr lang="en-IN" dirty="0" err="1"/>
              <a:t>dom</a:t>
            </a:r>
            <a:r>
              <a:rPr lang="en-IN" dirty="0"/>
              <a:t>';   </a:t>
            </a:r>
          </a:p>
          <a:p>
            <a:r>
              <a:rPr lang="en-IN" dirty="0" err="1"/>
              <a:t>const</a:t>
            </a:r>
            <a:r>
              <a:rPr lang="en-IN" dirty="0"/>
              <a:t> cities = ['Jaipur', 'Jodhpur', 'Udaipur', 'Pune', 'Chandigarh'];   </a:t>
            </a:r>
          </a:p>
          <a:p>
            <a:r>
              <a:rPr lang="en-IN" dirty="0" err="1"/>
              <a:t>const</a:t>
            </a:r>
            <a:r>
              <a:rPr lang="en-IN" dirty="0"/>
              <a:t> names = </a:t>
            </a:r>
            <a:r>
              <a:rPr lang="en-IN" dirty="0" err="1"/>
              <a:t>cities.map</a:t>
            </a:r>
            <a:r>
              <a:rPr lang="en-IN" dirty="0"/>
              <a:t>((cities)=&gt;{   </a:t>
            </a:r>
          </a:p>
          <a:p>
            <a:r>
              <a:rPr lang="en-IN" dirty="0"/>
              <a:t>return &lt;li&gt;{cities}&lt;/li&gt;;   </a:t>
            </a:r>
          </a:p>
          <a:p>
            <a:r>
              <a:rPr lang="en-IN" dirty="0"/>
              <a:t>});   </a:t>
            </a:r>
          </a:p>
          <a:p>
            <a:r>
              <a:rPr lang="en-IN" dirty="0" err="1"/>
              <a:t>ReactDOM.render</a:t>
            </a:r>
            <a:r>
              <a:rPr lang="en-IN" dirty="0"/>
              <a:t>(   </a:t>
            </a:r>
          </a:p>
          <a:p>
            <a:r>
              <a:rPr lang="en-IN" dirty="0"/>
              <a:t>&lt;ul&gt; {names} &lt;/ul&gt;,   </a:t>
            </a:r>
          </a:p>
          <a:p>
            <a:r>
              <a:rPr lang="en-IN" dirty="0" err="1"/>
              <a:t>document.getElementById</a:t>
            </a:r>
            <a:r>
              <a:rPr lang="en-IN" dirty="0"/>
              <a:t>('app')   </a:t>
            </a:r>
          </a:p>
          <a:p>
            <a:r>
              <a:rPr lang="en-IN" dirty="0"/>
              <a:t>);   </a:t>
            </a:r>
          </a:p>
          <a:p>
            <a:r>
              <a:rPr lang="en-IN" dirty="0"/>
              <a:t>export default App;</a:t>
            </a:r>
          </a:p>
        </p:txBody>
      </p:sp>
    </p:spTree>
    <p:extLst>
      <p:ext uri="{BB962C8B-B14F-4D97-AF65-F5344CB8AC3E}">
        <p14:creationId xmlns:p14="http://schemas.microsoft.com/office/powerpoint/2010/main" val="224627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14</a:t>
            </a:fld>
            <a:endParaRPr lang="en-IN" dirty="0"/>
          </a:p>
        </p:txBody>
      </p:sp>
      <p:sp>
        <p:nvSpPr>
          <p:cNvPr id="13" name="TextBox 12">
            <a:extLst>
              <a:ext uri="{FF2B5EF4-FFF2-40B4-BE49-F238E27FC236}">
                <a16:creationId xmlns:a16="http://schemas.microsoft.com/office/drawing/2014/main" id="{7082D6A2-045D-4219-B7B4-58C667FA3D09}"/>
              </a:ext>
            </a:extLst>
          </p:cNvPr>
          <p:cNvSpPr txBox="1"/>
          <p:nvPr/>
        </p:nvSpPr>
        <p:spPr>
          <a:xfrm>
            <a:off x="3048000" y="541407"/>
            <a:ext cx="6096000" cy="5632311"/>
          </a:xfrm>
          <a:prstGeom prst="rect">
            <a:avLst/>
          </a:prstGeom>
          <a:noFill/>
        </p:spPr>
        <p:txBody>
          <a:bodyPr wrap="square">
            <a:spAutoFit/>
          </a:bodyPr>
          <a:lstStyle/>
          <a:p>
            <a:r>
              <a:rPr lang="en-IN" dirty="0"/>
              <a:t>import React from 'react';   </a:t>
            </a:r>
          </a:p>
          <a:p>
            <a:r>
              <a:rPr lang="en-IN" dirty="0"/>
              <a:t>import </a:t>
            </a:r>
            <a:r>
              <a:rPr lang="en-IN" dirty="0" err="1"/>
              <a:t>ReactDOM</a:t>
            </a:r>
            <a:r>
              <a:rPr lang="en-IN" dirty="0"/>
              <a:t> from 'react-</a:t>
            </a:r>
            <a:r>
              <a:rPr lang="en-IN" dirty="0" err="1"/>
              <a:t>dom</a:t>
            </a:r>
            <a:r>
              <a:rPr lang="en-IN" dirty="0"/>
              <a:t>';   </a:t>
            </a:r>
          </a:p>
          <a:p>
            <a:r>
              <a:rPr lang="en-IN" dirty="0"/>
              <a:t>function </a:t>
            </a:r>
            <a:r>
              <a:rPr lang="en-IN" dirty="0" err="1"/>
              <a:t>CityList</a:t>
            </a:r>
            <a:r>
              <a:rPr lang="en-IN" dirty="0"/>
              <a:t>(props) {  </a:t>
            </a:r>
          </a:p>
          <a:p>
            <a:r>
              <a:rPr lang="en-IN" dirty="0" err="1"/>
              <a:t>const</a:t>
            </a:r>
            <a:r>
              <a:rPr lang="en-IN" dirty="0"/>
              <a:t> cities = </a:t>
            </a:r>
            <a:r>
              <a:rPr lang="en-IN" dirty="0" err="1"/>
              <a:t>props.cities</a:t>
            </a:r>
            <a:r>
              <a:rPr lang="en-IN" dirty="0"/>
              <a:t>;  </a:t>
            </a:r>
          </a:p>
          <a:p>
            <a:r>
              <a:rPr lang="en-IN" dirty="0" err="1"/>
              <a:t>const</a:t>
            </a:r>
            <a:r>
              <a:rPr lang="en-IN" dirty="0"/>
              <a:t> names = </a:t>
            </a:r>
            <a:r>
              <a:rPr lang="en-IN" dirty="0" err="1"/>
              <a:t>cities.map</a:t>
            </a:r>
            <a:r>
              <a:rPr lang="en-IN" dirty="0"/>
              <a:t>((cities) =&gt;  </a:t>
            </a:r>
          </a:p>
          <a:p>
            <a:r>
              <a:rPr lang="en-IN" dirty="0"/>
              <a:t>&lt;li&gt;{cities}&lt;/li&gt;  </a:t>
            </a:r>
          </a:p>
          <a:p>
            <a:r>
              <a:rPr lang="en-IN" dirty="0"/>
              <a:t>);  </a:t>
            </a:r>
          </a:p>
          <a:p>
            <a:r>
              <a:rPr lang="en-IN" dirty="0"/>
              <a:t>return (  </a:t>
            </a:r>
          </a:p>
          <a:p>
            <a:r>
              <a:rPr lang="en-IN" dirty="0"/>
              <a:t>&lt;div&gt;  </a:t>
            </a:r>
          </a:p>
          <a:p>
            <a:r>
              <a:rPr lang="en-IN" dirty="0"/>
              <a:t>&lt;ul&gt;{names}&lt;/ul&gt;  </a:t>
            </a:r>
          </a:p>
          <a:p>
            <a:r>
              <a:rPr lang="en-IN" dirty="0"/>
              <a:t>&lt;/div&gt;  </a:t>
            </a:r>
          </a:p>
          <a:p>
            <a:r>
              <a:rPr lang="en-IN" dirty="0"/>
              <a:t>);  </a:t>
            </a:r>
          </a:p>
          <a:p>
            <a:r>
              <a:rPr lang="en-IN" dirty="0"/>
              <a:t>}  </a:t>
            </a:r>
          </a:p>
          <a:p>
            <a:r>
              <a:rPr lang="en-IN" dirty="0" err="1"/>
              <a:t>const</a:t>
            </a:r>
            <a:r>
              <a:rPr lang="en-IN" dirty="0"/>
              <a:t> cities = ['Jaipur', 'Jodhpur', 'Udaipur', 'Pune', 'Chandigarh'];      </a:t>
            </a:r>
          </a:p>
          <a:p>
            <a:r>
              <a:rPr lang="en-IN" dirty="0" err="1"/>
              <a:t>ReactDOM.render</a:t>
            </a:r>
            <a:r>
              <a:rPr lang="en-IN" dirty="0"/>
              <a:t>(  </a:t>
            </a:r>
          </a:p>
          <a:p>
            <a:r>
              <a:rPr lang="en-IN" dirty="0"/>
              <a:t>&lt;</a:t>
            </a:r>
            <a:r>
              <a:rPr lang="en-IN" dirty="0" err="1"/>
              <a:t>CityList</a:t>
            </a:r>
            <a:r>
              <a:rPr lang="en-IN" dirty="0"/>
              <a:t> cities={cities} /&gt;,  </a:t>
            </a:r>
          </a:p>
          <a:p>
            <a:r>
              <a:rPr lang="en-IN" dirty="0" err="1"/>
              <a:t>document.getElementById</a:t>
            </a:r>
            <a:r>
              <a:rPr lang="en-IN" dirty="0"/>
              <a:t>('app')  </a:t>
            </a:r>
          </a:p>
          <a:p>
            <a:r>
              <a:rPr lang="en-IN" dirty="0"/>
              <a:t>);  </a:t>
            </a:r>
          </a:p>
          <a:p>
            <a:r>
              <a:rPr lang="en-IN" dirty="0"/>
              <a:t>export default App;</a:t>
            </a:r>
          </a:p>
        </p:txBody>
      </p:sp>
    </p:spTree>
    <p:extLst>
      <p:ext uri="{BB962C8B-B14F-4D97-AF65-F5344CB8AC3E}">
        <p14:creationId xmlns:p14="http://schemas.microsoft.com/office/powerpoint/2010/main" val="143874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15</a:t>
            </a:fld>
            <a:endParaRPr lang="en-IN" dirty="0"/>
          </a:p>
        </p:txBody>
      </p:sp>
      <p:sp>
        <p:nvSpPr>
          <p:cNvPr id="13" name="TextBox 12">
            <a:extLst>
              <a:ext uri="{FF2B5EF4-FFF2-40B4-BE49-F238E27FC236}">
                <a16:creationId xmlns:a16="http://schemas.microsoft.com/office/drawing/2014/main" id="{FEAE7FE5-B0C9-4CFD-9976-FDD9F0B62801}"/>
              </a:ext>
            </a:extLst>
          </p:cNvPr>
          <p:cNvSpPr txBox="1"/>
          <p:nvPr/>
        </p:nvSpPr>
        <p:spPr>
          <a:xfrm>
            <a:off x="3048000" y="2561987"/>
            <a:ext cx="6096000"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React strap – Link, Nav and Card</a:t>
            </a:r>
          </a:p>
        </p:txBody>
      </p:sp>
    </p:spTree>
    <p:extLst>
      <p:ext uri="{BB962C8B-B14F-4D97-AF65-F5344CB8AC3E}">
        <p14:creationId xmlns:p14="http://schemas.microsoft.com/office/powerpoint/2010/main" val="299375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16</a:t>
            </a:fld>
            <a:endParaRPr lang="en-IN" dirty="0"/>
          </a:p>
        </p:txBody>
      </p:sp>
      <p:sp>
        <p:nvSpPr>
          <p:cNvPr id="13" name="TextBox 12">
            <a:extLst>
              <a:ext uri="{FF2B5EF4-FFF2-40B4-BE49-F238E27FC236}">
                <a16:creationId xmlns:a16="http://schemas.microsoft.com/office/drawing/2014/main" id="{CB19BFC7-1085-438D-A0CF-DD4534169939}"/>
              </a:ext>
            </a:extLst>
          </p:cNvPr>
          <p:cNvSpPr txBox="1"/>
          <p:nvPr/>
        </p:nvSpPr>
        <p:spPr>
          <a:xfrm>
            <a:off x="155575" y="414813"/>
            <a:ext cx="11322050"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Adding Bootstrap</a:t>
            </a:r>
          </a:p>
          <a:p>
            <a:r>
              <a:rPr lang="en-US" sz="2400" dirty="0">
                <a:latin typeface="Times New Roman" panose="02020603050405020304" pitchFamily="18" charset="0"/>
                <a:cs typeface="Times New Roman" panose="02020603050405020304" pitchFamily="18" charset="0"/>
              </a:rPr>
              <a:t>Install </a:t>
            </a:r>
            <a:r>
              <a:rPr lang="en-US" sz="2400" dirty="0" err="1">
                <a:latin typeface="Times New Roman" panose="02020603050405020304" pitchFamily="18" charset="0"/>
                <a:cs typeface="Times New Roman" panose="02020603050405020304" pitchFamily="18" charset="0"/>
              </a:rPr>
              <a:t>reactstrap</a:t>
            </a:r>
            <a:r>
              <a:rPr lang="en-US" sz="2400" dirty="0">
                <a:latin typeface="Times New Roman" panose="02020603050405020304" pitchFamily="18" charset="0"/>
                <a:cs typeface="Times New Roman" panose="02020603050405020304" pitchFamily="18" charset="0"/>
              </a:rPr>
              <a:t> and Bootstrap from NPM. </a:t>
            </a:r>
            <a:r>
              <a:rPr lang="en-US" sz="2400" dirty="0" err="1">
                <a:latin typeface="Times New Roman" panose="02020603050405020304" pitchFamily="18" charset="0"/>
                <a:cs typeface="Times New Roman" panose="02020603050405020304" pitchFamily="18" charset="0"/>
              </a:rPr>
              <a:t>Reactstrap</a:t>
            </a:r>
            <a:r>
              <a:rPr lang="en-US" sz="2400" dirty="0">
                <a:latin typeface="Times New Roman" panose="02020603050405020304" pitchFamily="18" charset="0"/>
                <a:cs typeface="Times New Roman" panose="02020603050405020304" pitchFamily="18" charset="0"/>
              </a:rPr>
              <a:t> does not include Bootstrap CSS so this needs to be installed as well:</a:t>
            </a:r>
          </a:p>
          <a:p>
            <a:endParaRPr lang="en-US" sz="2400" dirty="0">
              <a:latin typeface="Times New Roman" panose="02020603050405020304" pitchFamily="18" charset="0"/>
              <a:cs typeface="Times New Roman" panose="02020603050405020304" pitchFamily="18" charset="0"/>
            </a:endParaRPr>
          </a:p>
          <a:p>
            <a:pPr lvl="3"/>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bootstrap</a:t>
            </a:r>
          </a:p>
          <a:p>
            <a:pPr lvl="3"/>
            <a:endParaRPr lang="en-US" sz="2400" dirty="0">
              <a:latin typeface="Times New Roman" panose="02020603050405020304" pitchFamily="18" charset="0"/>
              <a:cs typeface="Times New Roman" panose="02020603050405020304" pitchFamily="18" charset="0"/>
            </a:endParaRPr>
          </a:p>
          <a:p>
            <a:pPr lvl="3"/>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reactstrap</a:t>
            </a:r>
            <a:r>
              <a:rPr lang="en-US" sz="2400" dirty="0">
                <a:latin typeface="Times New Roman" panose="02020603050405020304" pitchFamily="18" charset="0"/>
                <a:cs typeface="Times New Roman" panose="02020603050405020304" pitchFamily="18" charset="0"/>
              </a:rPr>
              <a:t> react react-</a:t>
            </a:r>
            <a:r>
              <a:rPr lang="en-US" sz="2400" dirty="0" err="1">
                <a:latin typeface="Times New Roman" panose="02020603050405020304" pitchFamily="18" charset="0"/>
                <a:cs typeface="Times New Roman" panose="02020603050405020304" pitchFamily="18" charset="0"/>
              </a:rPr>
              <a:t>dom</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75D8773-93D6-4AF1-AFD2-10B379C78D15}"/>
              </a:ext>
            </a:extLst>
          </p:cNvPr>
          <p:cNvSpPr txBox="1"/>
          <p:nvPr/>
        </p:nvSpPr>
        <p:spPr>
          <a:xfrm>
            <a:off x="1514475" y="3609413"/>
            <a:ext cx="6096000" cy="461665"/>
          </a:xfrm>
          <a:prstGeom prst="rect">
            <a:avLst/>
          </a:prstGeom>
          <a:noFill/>
        </p:spPr>
        <p:txBody>
          <a:bodyPr wrap="square">
            <a:spAutoFit/>
          </a:bodyPr>
          <a:lstStyle/>
          <a:p>
            <a:r>
              <a:rPr lang="nl-NL" sz="2400" dirty="0">
                <a:latin typeface="Times New Roman" panose="02020603050405020304" pitchFamily="18" charset="0"/>
                <a:cs typeface="Times New Roman" panose="02020603050405020304" pitchFamily="18" charset="0"/>
              </a:rPr>
              <a:t>import 'bootstrap/dist/</a:t>
            </a:r>
            <a:r>
              <a:rPr lang="nl-NL" sz="2400" dirty="0" err="1">
                <a:latin typeface="Times New Roman" panose="02020603050405020304" pitchFamily="18" charset="0"/>
                <a:cs typeface="Times New Roman" panose="02020603050405020304" pitchFamily="18" charset="0"/>
              </a:rPr>
              <a:t>css</a:t>
            </a:r>
            <a:r>
              <a:rPr lang="nl-NL" sz="2400" dirty="0">
                <a:latin typeface="Times New Roman" panose="02020603050405020304" pitchFamily="18" charset="0"/>
                <a:cs typeface="Times New Roman" panose="02020603050405020304" pitchFamily="18" charset="0"/>
              </a:rPr>
              <a:t>/bootstrap.css';</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D75ED9F-E42A-4490-BCF7-B664B1073C1C}"/>
              </a:ext>
            </a:extLst>
          </p:cNvPr>
          <p:cNvSpPr txBox="1"/>
          <p:nvPr/>
        </p:nvSpPr>
        <p:spPr>
          <a:xfrm>
            <a:off x="1514475" y="4490539"/>
            <a:ext cx="969645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Import required </a:t>
            </a:r>
            <a:r>
              <a:rPr lang="en-US" sz="2400" dirty="0" err="1">
                <a:latin typeface="Times New Roman" panose="02020603050405020304" pitchFamily="18" charset="0"/>
                <a:cs typeface="Times New Roman" panose="02020603050405020304" pitchFamily="18" charset="0"/>
              </a:rPr>
              <a:t>reactstrap</a:t>
            </a:r>
            <a:r>
              <a:rPr lang="en-US" sz="2400" dirty="0">
                <a:latin typeface="Times New Roman" panose="02020603050405020304" pitchFamily="18" charset="0"/>
                <a:cs typeface="Times New Roman" panose="02020603050405020304" pitchFamily="18" charset="0"/>
              </a:rPr>
              <a:t> components within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/App.js file or your custom component files: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import { Button } from '</a:t>
            </a:r>
            <a:r>
              <a:rPr lang="en-US" sz="2400" dirty="0" err="1">
                <a:latin typeface="Times New Roman" panose="02020603050405020304" pitchFamily="18" charset="0"/>
                <a:cs typeface="Times New Roman" panose="02020603050405020304" pitchFamily="18" charset="0"/>
              </a:rPr>
              <a:t>reactstrap</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15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17</a:t>
            </a:fld>
            <a:endParaRPr lang="en-IN" dirty="0"/>
          </a:p>
        </p:txBody>
      </p:sp>
      <p:sp>
        <p:nvSpPr>
          <p:cNvPr id="15" name="TextBox 14">
            <a:extLst>
              <a:ext uri="{FF2B5EF4-FFF2-40B4-BE49-F238E27FC236}">
                <a16:creationId xmlns:a16="http://schemas.microsoft.com/office/drawing/2014/main" id="{2FD75F9D-2825-43FC-83DC-668B8FA601D9}"/>
              </a:ext>
            </a:extLst>
          </p:cNvPr>
          <p:cNvSpPr txBox="1"/>
          <p:nvPr/>
        </p:nvSpPr>
        <p:spPr>
          <a:xfrm>
            <a:off x="191276" y="657384"/>
            <a:ext cx="5361800" cy="4247317"/>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import { Nav, </a:t>
            </a:r>
            <a:r>
              <a:rPr lang="en-IN" dirty="0" err="1"/>
              <a:t>NavItem</a:t>
            </a:r>
            <a:r>
              <a:rPr lang="en-IN" dirty="0"/>
              <a:t>, </a:t>
            </a:r>
            <a:r>
              <a:rPr lang="en-IN" dirty="0" err="1"/>
              <a:t>NavLink</a:t>
            </a:r>
            <a:r>
              <a:rPr lang="en-IN" dirty="0"/>
              <a:t> } from '</a:t>
            </a:r>
            <a:r>
              <a:rPr lang="en-IN" dirty="0" err="1"/>
              <a:t>reactstrap</a:t>
            </a:r>
            <a:r>
              <a:rPr lang="en-IN" dirty="0"/>
              <a:t>';</a:t>
            </a:r>
          </a:p>
          <a:p>
            <a:endParaRPr lang="en-IN" dirty="0"/>
          </a:p>
          <a:p>
            <a:r>
              <a:rPr lang="en-IN" dirty="0" err="1"/>
              <a:t>const</a:t>
            </a:r>
            <a:r>
              <a:rPr lang="en-IN" dirty="0"/>
              <a:t> Example = (props) =&gt; {</a:t>
            </a:r>
          </a:p>
          <a:p>
            <a:r>
              <a:rPr lang="en-IN" dirty="0"/>
              <a:t>  return (</a:t>
            </a:r>
          </a:p>
          <a:p>
            <a:r>
              <a:rPr lang="en-IN" dirty="0"/>
              <a:t>    &lt;div&gt;</a:t>
            </a:r>
          </a:p>
          <a:p>
            <a:r>
              <a:rPr lang="en-IN" dirty="0"/>
              <a:t>      &lt;p&gt;List Based&lt;/p&gt;</a:t>
            </a:r>
          </a:p>
          <a:p>
            <a:r>
              <a:rPr lang="en-IN" dirty="0"/>
              <a:t>      &lt;Nav&gt;</a:t>
            </a:r>
          </a:p>
          <a:p>
            <a:r>
              <a:rPr lang="en-IN" dirty="0"/>
              <a:t>        &lt;</a:t>
            </a:r>
            <a:r>
              <a:rPr lang="en-IN" dirty="0" err="1"/>
              <a:t>NavItem</a:t>
            </a:r>
            <a:r>
              <a:rPr lang="en-IN" dirty="0"/>
              <a:t>&gt;</a:t>
            </a:r>
          </a:p>
          <a:p>
            <a:r>
              <a:rPr lang="en-IN" dirty="0"/>
              <a:t>          &lt;</a:t>
            </a:r>
            <a:r>
              <a:rPr lang="en-IN" dirty="0" err="1"/>
              <a:t>NavLink</a:t>
            </a:r>
            <a:r>
              <a:rPr lang="en-IN" dirty="0"/>
              <a:t> </a:t>
            </a:r>
            <a:r>
              <a:rPr lang="en-IN" dirty="0" err="1"/>
              <a:t>href</a:t>
            </a:r>
            <a:r>
              <a:rPr lang="en-IN" dirty="0"/>
              <a:t>="#"&gt;Link&lt;/</a:t>
            </a:r>
            <a:r>
              <a:rPr lang="en-IN" dirty="0" err="1"/>
              <a:t>NavLink</a:t>
            </a:r>
            <a:r>
              <a:rPr lang="en-IN" dirty="0"/>
              <a:t>&gt;</a:t>
            </a:r>
          </a:p>
          <a:p>
            <a:r>
              <a:rPr lang="en-IN" dirty="0"/>
              <a:t>        &lt;/</a:t>
            </a:r>
            <a:r>
              <a:rPr lang="en-IN" dirty="0" err="1"/>
              <a:t>NavItem</a:t>
            </a:r>
            <a:r>
              <a:rPr lang="en-IN" dirty="0"/>
              <a:t>&gt;</a:t>
            </a:r>
          </a:p>
          <a:p>
            <a:r>
              <a:rPr lang="en-IN" dirty="0"/>
              <a:t>        &lt;</a:t>
            </a:r>
            <a:r>
              <a:rPr lang="en-IN" dirty="0" err="1"/>
              <a:t>NavItem</a:t>
            </a:r>
            <a:r>
              <a:rPr lang="en-IN" dirty="0"/>
              <a:t>&gt;</a:t>
            </a:r>
          </a:p>
          <a:p>
            <a:r>
              <a:rPr lang="en-IN" dirty="0"/>
              <a:t>          &lt;</a:t>
            </a:r>
            <a:r>
              <a:rPr lang="en-IN" dirty="0" err="1"/>
              <a:t>NavLink</a:t>
            </a:r>
            <a:r>
              <a:rPr lang="en-IN" dirty="0"/>
              <a:t> </a:t>
            </a:r>
            <a:r>
              <a:rPr lang="en-IN" dirty="0" err="1"/>
              <a:t>href</a:t>
            </a:r>
            <a:r>
              <a:rPr lang="en-IN" dirty="0"/>
              <a:t>="#"&gt;Link&lt;/</a:t>
            </a:r>
            <a:r>
              <a:rPr lang="en-IN" dirty="0" err="1"/>
              <a:t>NavLink</a:t>
            </a:r>
            <a:r>
              <a:rPr lang="en-IN" dirty="0"/>
              <a:t>&gt;</a:t>
            </a:r>
          </a:p>
          <a:p>
            <a:r>
              <a:rPr lang="en-IN" dirty="0"/>
              <a:t>        &lt;/</a:t>
            </a:r>
            <a:r>
              <a:rPr lang="en-IN" dirty="0" err="1"/>
              <a:t>NavItem</a:t>
            </a:r>
            <a:r>
              <a:rPr lang="en-IN" dirty="0"/>
              <a:t>&gt;</a:t>
            </a:r>
          </a:p>
        </p:txBody>
      </p:sp>
      <p:sp>
        <p:nvSpPr>
          <p:cNvPr id="18" name="TextBox 17">
            <a:extLst>
              <a:ext uri="{FF2B5EF4-FFF2-40B4-BE49-F238E27FC236}">
                <a16:creationId xmlns:a16="http://schemas.microsoft.com/office/drawing/2014/main" id="{2E798061-A945-4076-BFD8-3F884D514775}"/>
              </a:ext>
            </a:extLst>
          </p:cNvPr>
          <p:cNvSpPr txBox="1"/>
          <p:nvPr/>
        </p:nvSpPr>
        <p:spPr>
          <a:xfrm>
            <a:off x="5459484" y="136525"/>
            <a:ext cx="6096000" cy="5632311"/>
          </a:xfrm>
          <a:prstGeom prst="rect">
            <a:avLst/>
          </a:prstGeom>
          <a:noFill/>
        </p:spPr>
        <p:txBody>
          <a:bodyPr wrap="square">
            <a:spAutoFit/>
          </a:bodyPr>
          <a:lstStyle/>
          <a:p>
            <a:r>
              <a:rPr lang="en-IN" dirty="0"/>
              <a:t> &lt;</a:t>
            </a:r>
            <a:r>
              <a:rPr lang="en-IN" dirty="0" err="1"/>
              <a:t>NavItem</a:t>
            </a:r>
            <a:r>
              <a:rPr lang="en-IN" dirty="0"/>
              <a:t>&gt;</a:t>
            </a:r>
          </a:p>
          <a:p>
            <a:r>
              <a:rPr lang="en-IN" dirty="0"/>
              <a:t>          &lt;</a:t>
            </a:r>
            <a:r>
              <a:rPr lang="en-IN" dirty="0" err="1"/>
              <a:t>NavLink</a:t>
            </a:r>
            <a:r>
              <a:rPr lang="en-IN" dirty="0"/>
              <a:t> </a:t>
            </a:r>
            <a:r>
              <a:rPr lang="en-IN" dirty="0" err="1"/>
              <a:t>href</a:t>
            </a:r>
            <a:r>
              <a:rPr lang="en-IN" dirty="0"/>
              <a:t>="#"&gt;Another Link&lt;/</a:t>
            </a:r>
            <a:r>
              <a:rPr lang="en-IN" dirty="0" err="1"/>
              <a:t>NavLink</a:t>
            </a:r>
            <a:r>
              <a:rPr lang="en-IN" dirty="0"/>
              <a:t>&gt;</a:t>
            </a:r>
          </a:p>
          <a:p>
            <a:r>
              <a:rPr lang="en-IN" dirty="0"/>
              <a:t>        &lt;/</a:t>
            </a:r>
            <a:r>
              <a:rPr lang="en-IN" dirty="0" err="1"/>
              <a:t>NavItem</a:t>
            </a:r>
            <a:r>
              <a:rPr lang="en-IN" dirty="0"/>
              <a:t>&gt;</a:t>
            </a:r>
          </a:p>
          <a:p>
            <a:r>
              <a:rPr lang="en-IN" dirty="0"/>
              <a:t>        &lt;</a:t>
            </a:r>
            <a:r>
              <a:rPr lang="en-IN" dirty="0" err="1"/>
              <a:t>NavItem</a:t>
            </a:r>
            <a:r>
              <a:rPr lang="en-IN" dirty="0"/>
              <a:t>&gt;</a:t>
            </a:r>
          </a:p>
          <a:p>
            <a:r>
              <a:rPr lang="en-IN" dirty="0"/>
              <a:t>          &lt;</a:t>
            </a:r>
            <a:r>
              <a:rPr lang="en-IN" dirty="0" err="1"/>
              <a:t>NavLink</a:t>
            </a:r>
            <a:r>
              <a:rPr lang="en-IN" dirty="0"/>
              <a:t> disabled </a:t>
            </a:r>
            <a:r>
              <a:rPr lang="en-IN" dirty="0" err="1"/>
              <a:t>href</a:t>
            </a:r>
            <a:r>
              <a:rPr lang="en-IN" dirty="0"/>
              <a:t>="#"&gt;Disabled Link&lt;/</a:t>
            </a:r>
            <a:r>
              <a:rPr lang="en-IN" dirty="0" err="1"/>
              <a:t>NavLink</a:t>
            </a:r>
            <a:r>
              <a:rPr lang="en-IN" dirty="0"/>
              <a:t>&gt;</a:t>
            </a:r>
          </a:p>
          <a:p>
            <a:r>
              <a:rPr lang="en-IN" dirty="0"/>
              <a:t>        &lt;/</a:t>
            </a:r>
            <a:r>
              <a:rPr lang="en-IN" dirty="0" err="1"/>
              <a:t>NavItem</a:t>
            </a:r>
            <a:r>
              <a:rPr lang="en-IN" dirty="0"/>
              <a:t>&gt;</a:t>
            </a:r>
          </a:p>
          <a:p>
            <a:r>
              <a:rPr lang="en-IN" dirty="0"/>
              <a:t>      &lt;/Nav&gt;</a:t>
            </a:r>
          </a:p>
          <a:p>
            <a:r>
              <a:rPr lang="en-IN" dirty="0"/>
              <a:t>      &lt;hr /&gt;</a:t>
            </a:r>
          </a:p>
          <a:p>
            <a:r>
              <a:rPr lang="en-IN" dirty="0"/>
              <a:t>      &lt;p&gt;Link Based&lt;/p&gt;</a:t>
            </a:r>
          </a:p>
          <a:p>
            <a:r>
              <a:rPr lang="en-IN" dirty="0"/>
              <a:t>      &lt;Nav&gt;</a:t>
            </a:r>
          </a:p>
          <a:p>
            <a:r>
              <a:rPr lang="en-IN" dirty="0"/>
              <a:t>        &lt;</a:t>
            </a:r>
            <a:r>
              <a:rPr lang="en-IN" dirty="0" err="1"/>
              <a:t>NavLink</a:t>
            </a:r>
            <a:r>
              <a:rPr lang="en-IN" dirty="0"/>
              <a:t> </a:t>
            </a:r>
            <a:r>
              <a:rPr lang="en-IN" dirty="0" err="1"/>
              <a:t>href</a:t>
            </a:r>
            <a:r>
              <a:rPr lang="en-IN" dirty="0"/>
              <a:t>="#"&gt;Link&lt;/</a:t>
            </a:r>
            <a:r>
              <a:rPr lang="en-IN" dirty="0" err="1"/>
              <a:t>NavLink</a:t>
            </a:r>
            <a:r>
              <a:rPr lang="en-IN" dirty="0"/>
              <a:t>&gt; &lt;</a:t>
            </a:r>
            <a:r>
              <a:rPr lang="en-IN" dirty="0" err="1"/>
              <a:t>NavLink</a:t>
            </a:r>
            <a:r>
              <a:rPr lang="en-IN" dirty="0"/>
              <a:t> </a:t>
            </a:r>
            <a:r>
              <a:rPr lang="en-IN" dirty="0" err="1"/>
              <a:t>href</a:t>
            </a:r>
            <a:r>
              <a:rPr lang="en-IN" dirty="0"/>
              <a:t>="#"&gt;Link&lt;/</a:t>
            </a:r>
            <a:r>
              <a:rPr lang="en-IN" dirty="0" err="1"/>
              <a:t>NavLink</a:t>
            </a:r>
            <a:r>
              <a:rPr lang="en-IN" dirty="0"/>
              <a:t>&gt; &lt;</a:t>
            </a:r>
            <a:r>
              <a:rPr lang="en-IN" dirty="0" err="1"/>
              <a:t>NavLink</a:t>
            </a:r>
            <a:r>
              <a:rPr lang="en-IN" dirty="0"/>
              <a:t> </a:t>
            </a:r>
            <a:r>
              <a:rPr lang="en-IN" dirty="0" err="1"/>
              <a:t>href</a:t>
            </a:r>
            <a:r>
              <a:rPr lang="en-IN" dirty="0"/>
              <a:t>="#"&gt;Another Link&lt;/</a:t>
            </a:r>
            <a:r>
              <a:rPr lang="en-IN" dirty="0" err="1"/>
              <a:t>NavLink</a:t>
            </a:r>
            <a:r>
              <a:rPr lang="en-IN" dirty="0"/>
              <a:t>&gt; &lt;</a:t>
            </a:r>
            <a:r>
              <a:rPr lang="en-IN" dirty="0" err="1"/>
              <a:t>NavLink</a:t>
            </a:r>
            <a:r>
              <a:rPr lang="en-IN" dirty="0"/>
              <a:t> disabled </a:t>
            </a:r>
            <a:r>
              <a:rPr lang="en-IN" dirty="0" err="1"/>
              <a:t>href</a:t>
            </a:r>
            <a:r>
              <a:rPr lang="en-IN" dirty="0"/>
              <a:t>="#"&gt;Disabled Link&lt;/</a:t>
            </a:r>
            <a:r>
              <a:rPr lang="en-IN" dirty="0" err="1"/>
              <a:t>NavLink</a:t>
            </a:r>
            <a:r>
              <a:rPr lang="en-IN" dirty="0"/>
              <a:t>&gt;</a:t>
            </a:r>
          </a:p>
          <a:p>
            <a:r>
              <a:rPr lang="en-IN" dirty="0"/>
              <a:t>      &lt;/Nav&gt;</a:t>
            </a:r>
          </a:p>
          <a:p>
            <a:r>
              <a:rPr lang="en-IN" dirty="0"/>
              <a:t>    &lt;/div&gt;</a:t>
            </a:r>
          </a:p>
          <a:p>
            <a:r>
              <a:rPr lang="en-IN" dirty="0"/>
              <a:t>  );</a:t>
            </a:r>
          </a:p>
          <a:p>
            <a:r>
              <a:rPr lang="en-IN" dirty="0"/>
              <a:t>}</a:t>
            </a:r>
          </a:p>
          <a:p>
            <a:r>
              <a:rPr lang="en-IN" dirty="0" err="1"/>
              <a:t>ReactDOM.render</a:t>
            </a:r>
            <a:r>
              <a:rPr lang="en-IN" dirty="0"/>
              <a:t>(&lt;Example /&gt;, </a:t>
            </a:r>
            <a:r>
              <a:rPr lang="en-IN" dirty="0" err="1"/>
              <a:t>document.getElementById</a:t>
            </a:r>
            <a:r>
              <a:rPr lang="en-IN" dirty="0"/>
              <a:t>('root'));</a:t>
            </a:r>
          </a:p>
        </p:txBody>
      </p:sp>
    </p:spTree>
    <p:extLst>
      <p:ext uri="{BB962C8B-B14F-4D97-AF65-F5344CB8AC3E}">
        <p14:creationId xmlns:p14="http://schemas.microsoft.com/office/powerpoint/2010/main" val="189788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18</a:t>
            </a:fld>
            <a:endParaRPr lang="en-IN" dirty="0"/>
          </a:p>
        </p:txBody>
      </p:sp>
    </p:spTree>
    <p:extLst>
      <p:ext uri="{BB962C8B-B14F-4D97-AF65-F5344CB8AC3E}">
        <p14:creationId xmlns:p14="http://schemas.microsoft.com/office/powerpoint/2010/main" val="1899908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19</a:t>
            </a:fld>
            <a:endParaRPr lang="en-IN" dirty="0"/>
          </a:p>
        </p:txBody>
      </p:sp>
    </p:spTree>
    <p:extLst>
      <p:ext uri="{BB962C8B-B14F-4D97-AF65-F5344CB8AC3E}">
        <p14:creationId xmlns:p14="http://schemas.microsoft.com/office/powerpoint/2010/main" val="296674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a:t>
            </a:fld>
            <a:endParaRPr lang="en-IN" dirty="0"/>
          </a:p>
        </p:txBody>
      </p:sp>
      <p:sp>
        <p:nvSpPr>
          <p:cNvPr id="13" name="TextBox 12">
            <a:extLst>
              <a:ext uri="{FF2B5EF4-FFF2-40B4-BE49-F238E27FC236}">
                <a16:creationId xmlns:a16="http://schemas.microsoft.com/office/drawing/2014/main" id="{38285C91-86E6-4E2F-875F-AB5929005FBF}"/>
              </a:ext>
            </a:extLst>
          </p:cNvPr>
          <p:cNvSpPr txBox="1"/>
          <p:nvPr/>
        </p:nvSpPr>
        <p:spPr>
          <a:xfrm>
            <a:off x="2343150" y="2220674"/>
            <a:ext cx="7032768" cy="584775"/>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ReactJS Refs</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02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20</a:t>
            </a:fld>
            <a:endParaRPr lang="en-IN" dirty="0"/>
          </a:p>
        </p:txBody>
      </p:sp>
    </p:spTree>
    <p:extLst>
      <p:ext uri="{BB962C8B-B14F-4D97-AF65-F5344CB8AC3E}">
        <p14:creationId xmlns:p14="http://schemas.microsoft.com/office/powerpoint/2010/main" val="402623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21</a:t>
            </a:fld>
            <a:endParaRPr lang="en-IN" dirty="0"/>
          </a:p>
        </p:txBody>
      </p:sp>
    </p:spTree>
    <p:extLst>
      <p:ext uri="{BB962C8B-B14F-4D97-AF65-F5344CB8AC3E}">
        <p14:creationId xmlns:p14="http://schemas.microsoft.com/office/powerpoint/2010/main" val="76935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22</a:t>
            </a:fld>
            <a:endParaRPr lang="en-IN" dirty="0"/>
          </a:p>
        </p:txBody>
      </p:sp>
    </p:spTree>
    <p:extLst>
      <p:ext uri="{BB962C8B-B14F-4D97-AF65-F5344CB8AC3E}">
        <p14:creationId xmlns:p14="http://schemas.microsoft.com/office/powerpoint/2010/main" val="248100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3</a:t>
            </a:fld>
            <a:endParaRPr lang="en-IN" dirty="0"/>
          </a:p>
        </p:txBody>
      </p:sp>
      <p:sp>
        <p:nvSpPr>
          <p:cNvPr id="13" name="TextBox 12">
            <a:extLst>
              <a:ext uri="{FF2B5EF4-FFF2-40B4-BE49-F238E27FC236}">
                <a16:creationId xmlns:a16="http://schemas.microsoft.com/office/drawing/2014/main" id="{A8E31EF9-BD19-4722-AE38-3226CC19E2B9}"/>
              </a:ext>
            </a:extLst>
          </p:cNvPr>
          <p:cNvSpPr txBox="1"/>
          <p:nvPr/>
        </p:nvSpPr>
        <p:spPr>
          <a:xfrm>
            <a:off x="360341" y="626591"/>
            <a:ext cx="11383983"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React, refs are similar to keys and can be added to an element as a attribute. Setting a refs to an element returns a reference to the actual element. The refs attribute is used to access and manipulate the DOM elements such as managing focus, text selection, or reset value etc. The refs can be used as in callbacks. However, overuse of the refs should be avoided.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0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4</a:t>
            </a:fld>
            <a:endParaRPr lang="en-IN" dirty="0"/>
          </a:p>
        </p:txBody>
      </p:sp>
      <p:sp>
        <p:nvSpPr>
          <p:cNvPr id="13" name="TextBox 12">
            <a:extLst>
              <a:ext uri="{FF2B5EF4-FFF2-40B4-BE49-F238E27FC236}">
                <a16:creationId xmlns:a16="http://schemas.microsoft.com/office/drawing/2014/main" id="{30BE4ED2-3FB9-4A20-B70A-DE44AF3CA419}"/>
              </a:ext>
            </a:extLst>
          </p:cNvPr>
          <p:cNvSpPr txBox="1"/>
          <p:nvPr/>
        </p:nvSpPr>
        <p:spPr>
          <a:xfrm>
            <a:off x="191274" y="304801"/>
            <a:ext cx="11640383" cy="1687963"/>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Creating Refs</a:t>
            </a:r>
          </a:p>
          <a:p>
            <a:pPr algn="just">
              <a:lnSpc>
                <a:spcPct val="150000"/>
              </a:lnSpc>
            </a:pPr>
            <a:r>
              <a:rPr lang="en-US" sz="2400" dirty="0">
                <a:latin typeface="Times New Roman" panose="02020603050405020304" pitchFamily="18" charset="0"/>
                <a:cs typeface="Times New Roman" panose="02020603050405020304" pitchFamily="18" charset="0"/>
              </a:rPr>
              <a:t>In React, a refs is created using </a:t>
            </a:r>
            <a:r>
              <a:rPr lang="en-US" sz="2400" dirty="0" err="1">
                <a:latin typeface="Times New Roman" panose="02020603050405020304" pitchFamily="18" charset="0"/>
                <a:cs typeface="Times New Roman" panose="02020603050405020304" pitchFamily="18" charset="0"/>
              </a:rPr>
              <a:t>React.createRef</a:t>
            </a:r>
            <a:r>
              <a:rPr lang="en-US" sz="2400" dirty="0">
                <a:latin typeface="Times New Roman" panose="02020603050405020304" pitchFamily="18" charset="0"/>
                <a:cs typeface="Times New Roman" panose="02020603050405020304" pitchFamily="18" charset="0"/>
              </a:rPr>
              <a:t>() function and then can be assigned to a React elements using the ref attribute.</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0199F5F-8EF1-492E-A65F-6E5C44AD2225}"/>
              </a:ext>
            </a:extLst>
          </p:cNvPr>
          <p:cNvSpPr txBox="1"/>
          <p:nvPr/>
        </p:nvSpPr>
        <p:spPr>
          <a:xfrm>
            <a:off x="3228171" y="2297565"/>
            <a:ext cx="6096000" cy="2862322"/>
          </a:xfrm>
          <a:prstGeom prst="rect">
            <a:avLst/>
          </a:prstGeom>
          <a:noFill/>
        </p:spPr>
        <p:txBody>
          <a:bodyPr wrap="square">
            <a:spAutoFit/>
          </a:bodyPr>
          <a:lstStyle/>
          <a:p>
            <a:endParaRPr lang="en-IN" dirty="0"/>
          </a:p>
          <a:p>
            <a:r>
              <a:rPr lang="en-IN" dirty="0"/>
              <a:t>class </a:t>
            </a:r>
            <a:r>
              <a:rPr lang="en-IN" dirty="0" err="1"/>
              <a:t>HelloComponent</a:t>
            </a:r>
            <a:r>
              <a:rPr lang="en-IN" dirty="0"/>
              <a:t> extends </a:t>
            </a:r>
            <a:r>
              <a:rPr lang="en-IN" dirty="0" err="1"/>
              <a:t>React.Component</a:t>
            </a:r>
            <a:r>
              <a:rPr lang="en-IN" dirty="0"/>
              <a:t> {</a:t>
            </a:r>
          </a:p>
          <a:p>
            <a:r>
              <a:rPr lang="en-IN" dirty="0"/>
              <a:t>  constructor(props) {</a:t>
            </a:r>
          </a:p>
          <a:p>
            <a:r>
              <a:rPr lang="en-IN" dirty="0"/>
              <a:t>    super(props);</a:t>
            </a:r>
          </a:p>
          <a:p>
            <a:r>
              <a:rPr lang="en-IN" dirty="0"/>
              <a:t>    </a:t>
            </a:r>
            <a:r>
              <a:rPr lang="en-IN" dirty="0" err="1"/>
              <a:t>this.helloRef</a:t>
            </a:r>
            <a:r>
              <a:rPr lang="en-IN" dirty="0"/>
              <a:t> = </a:t>
            </a:r>
            <a:r>
              <a:rPr lang="en-IN" dirty="0" err="1"/>
              <a:t>React.createRef</a:t>
            </a:r>
            <a:r>
              <a:rPr lang="en-IN" dirty="0"/>
              <a:t>();</a:t>
            </a:r>
          </a:p>
          <a:p>
            <a:r>
              <a:rPr lang="en-IN" dirty="0"/>
              <a:t>  }</a:t>
            </a:r>
          </a:p>
          <a:p>
            <a:r>
              <a:rPr lang="en-IN" dirty="0"/>
              <a:t>  render() {</a:t>
            </a:r>
          </a:p>
          <a:p>
            <a:r>
              <a:rPr lang="en-IN" dirty="0"/>
              <a:t>    return &lt;div ref={</a:t>
            </a:r>
            <a:r>
              <a:rPr lang="en-IN" dirty="0" err="1"/>
              <a:t>this.helloRef</a:t>
            </a:r>
            <a:r>
              <a:rPr lang="en-IN" dirty="0"/>
              <a:t>} /&gt;;</a:t>
            </a:r>
          </a:p>
          <a:p>
            <a:r>
              <a:rPr lang="en-IN" dirty="0"/>
              <a:t>  }</a:t>
            </a:r>
          </a:p>
          <a:p>
            <a:r>
              <a:rPr lang="en-IN" dirty="0"/>
              <a:t>}</a:t>
            </a:r>
          </a:p>
        </p:txBody>
      </p:sp>
    </p:spTree>
    <p:extLst>
      <p:ext uri="{BB962C8B-B14F-4D97-AF65-F5344CB8AC3E}">
        <p14:creationId xmlns:p14="http://schemas.microsoft.com/office/powerpoint/2010/main" val="13630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5</a:t>
            </a:fld>
            <a:endParaRPr lang="en-IN" dirty="0"/>
          </a:p>
        </p:txBody>
      </p:sp>
      <p:sp>
        <p:nvSpPr>
          <p:cNvPr id="13" name="TextBox 12">
            <a:extLst>
              <a:ext uri="{FF2B5EF4-FFF2-40B4-BE49-F238E27FC236}">
                <a16:creationId xmlns:a16="http://schemas.microsoft.com/office/drawing/2014/main" id="{0E0C3014-180A-481D-9C63-41027A927349}"/>
              </a:ext>
            </a:extLst>
          </p:cNvPr>
          <p:cNvSpPr txBox="1"/>
          <p:nvPr/>
        </p:nvSpPr>
        <p:spPr>
          <a:xfrm>
            <a:off x="191274" y="356266"/>
            <a:ext cx="11162525"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Accessing Refs</a:t>
            </a:r>
          </a:p>
          <a:p>
            <a:r>
              <a:rPr lang="en-US" sz="2400" dirty="0">
                <a:latin typeface="Times New Roman" panose="02020603050405020304" pitchFamily="18" charset="0"/>
                <a:cs typeface="Times New Roman" panose="02020603050405020304" pitchFamily="18" charset="0"/>
              </a:rPr>
              <a:t>In React, when a ref is assigned to HTML element inside render method, a reference to the node is accessible via current attribute of the ref.</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Example:-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const </a:t>
            </a:r>
            <a:r>
              <a:rPr lang="en-US" sz="2400" dirty="0" err="1">
                <a:latin typeface="Times New Roman" panose="02020603050405020304" pitchFamily="18" charset="0"/>
                <a:cs typeface="Times New Roman" panose="02020603050405020304" pitchFamily="18" charset="0"/>
              </a:rPr>
              <a:t>helloNode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this.helloRef.current</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08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6</a:t>
            </a:fld>
            <a:endParaRPr lang="en-IN" dirty="0"/>
          </a:p>
        </p:txBody>
      </p:sp>
      <p:sp>
        <p:nvSpPr>
          <p:cNvPr id="13" name="TextBox 12">
            <a:extLst>
              <a:ext uri="{FF2B5EF4-FFF2-40B4-BE49-F238E27FC236}">
                <a16:creationId xmlns:a16="http://schemas.microsoft.com/office/drawing/2014/main" id="{CA6D249C-861D-43AC-B1E4-D5B4CC4D5B3C}"/>
              </a:ext>
            </a:extLst>
          </p:cNvPr>
          <p:cNvSpPr txBox="1"/>
          <p:nvPr/>
        </p:nvSpPr>
        <p:spPr>
          <a:xfrm>
            <a:off x="360341" y="283808"/>
            <a:ext cx="11345883" cy="5011949"/>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Refs current Property</a:t>
            </a:r>
          </a:p>
          <a:p>
            <a:pPr algn="just">
              <a:lnSpc>
                <a:spcPct val="150000"/>
              </a:lnSpc>
            </a:pPr>
            <a:r>
              <a:rPr lang="en-US" sz="2400" dirty="0">
                <a:latin typeface="Times New Roman" panose="02020603050405020304" pitchFamily="18" charset="0"/>
                <a:cs typeface="Times New Roman" panose="02020603050405020304" pitchFamily="18" charset="0"/>
              </a:rPr>
              <a:t>The refs behave differently as per the type of the element it is with. When a ref is assigned to HTML element inside render method, the ref object created in the constructor returns the underlying DOM element as its current property. While, when the ref attribute used with a custom class component, the ref object returns the current instance of the component as its current property.</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Note:- The ref attribute can not be used with functional components as they don’t have instances.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2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7</a:t>
            </a:fld>
            <a:endParaRPr lang="en-IN" dirty="0"/>
          </a:p>
        </p:txBody>
      </p:sp>
      <p:sp>
        <p:nvSpPr>
          <p:cNvPr id="13" name="TextBox 12">
            <a:extLst>
              <a:ext uri="{FF2B5EF4-FFF2-40B4-BE49-F238E27FC236}">
                <a16:creationId xmlns:a16="http://schemas.microsoft.com/office/drawing/2014/main" id="{69EAB7E7-480F-4D3C-A404-97B8E825E047}"/>
              </a:ext>
            </a:extLst>
          </p:cNvPr>
          <p:cNvSpPr txBox="1"/>
          <p:nvPr/>
        </p:nvSpPr>
        <p:spPr>
          <a:xfrm>
            <a:off x="155574" y="160337"/>
            <a:ext cx="11426825"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Example:-</a:t>
            </a:r>
          </a:p>
          <a:p>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CD6912A-0FA1-46F3-8E12-2FAECFCB28FC}"/>
              </a:ext>
            </a:extLst>
          </p:cNvPr>
          <p:cNvSpPr txBox="1"/>
          <p:nvPr/>
        </p:nvSpPr>
        <p:spPr>
          <a:xfrm>
            <a:off x="155574" y="1550455"/>
            <a:ext cx="4618850" cy="3693319"/>
          </a:xfrm>
          <a:prstGeom prst="rect">
            <a:avLst/>
          </a:prstGeom>
          <a:noFill/>
        </p:spPr>
        <p:txBody>
          <a:bodyPr wrap="square">
            <a:spAutoFit/>
          </a:bodyPr>
          <a:lstStyle/>
          <a:p>
            <a:r>
              <a:rPr lang="en-US" dirty="0"/>
              <a:t>import React from 'react’;</a:t>
            </a:r>
          </a:p>
          <a:p>
            <a:r>
              <a:rPr lang="en-US" dirty="0"/>
              <a:t>import </a:t>
            </a:r>
            <a:r>
              <a:rPr lang="en-US" dirty="0" err="1"/>
              <a:t>ReactDOM</a:t>
            </a:r>
            <a:r>
              <a:rPr lang="en-US" dirty="0"/>
              <a:t> from 'react-</a:t>
            </a:r>
            <a:r>
              <a:rPr lang="en-US" dirty="0" err="1"/>
              <a:t>dom</a:t>
            </a:r>
            <a:r>
              <a:rPr lang="en-US" dirty="0"/>
              <a:t>';</a:t>
            </a:r>
            <a:endParaRPr lang="en-IN" dirty="0"/>
          </a:p>
          <a:p>
            <a:r>
              <a:rPr lang="en-IN" dirty="0"/>
              <a:t>class Refs extends </a:t>
            </a:r>
            <a:r>
              <a:rPr lang="en-IN" dirty="0" err="1"/>
              <a:t>React.Component</a:t>
            </a:r>
            <a:r>
              <a:rPr lang="en-IN" dirty="0"/>
              <a:t> {</a:t>
            </a:r>
          </a:p>
          <a:p>
            <a:r>
              <a:rPr lang="en-IN" dirty="0"/>
              <a:t>  constructor(props) {</a:t>
            </a:r>
          </a:p>
          <a:p>
            <a:r>
              <a:rPr lang="en-IN" dirty="0"/>
              <a:t>    super(props);</a:t>
            </a:r>
          </a:p>
          <a:p>
            <a:r>
              <a:rPr lang="en-IN" dirty="0"/>
              <a:t>    </a:t>
            </a:r>
            <a:r>
              <a:rPr lang="en-IN" dirty="0" err="1"/>
              <a:t>this.txtReff</a:t>
            </a:r>
            <a:r>
              <a:rPr lang="en-IN" dirty="0"/>
              <a:t> = </a:t>
            </a:r>
            <a:r>
              <a:rPr lang="en-IN" dirty="0" err="1"/>
              <a:t>React.createRef</a:t>
            </a:r>
            <a:r>
              <a:rPr lang="en-IN" dirty="0"/>
              <a:t>();</a:t>
            </a:r>
          </a:p>
          <a:p>
            <a:r>
              <a:rPr lang="en-IN" dirty="0"/>
              <a:t>    </a:t>
            </a:r>
            <a:r>
              <a:rPr lang="en-IN" dirty="0" err="1"/>
              <a:t>this.focusToTxt</a:t>
            </a:r>
            <a:r>
              <a:rPr lang="en-IN" dirty="0"/>
              <a:t>= </a:t>
            </a:r>
            <a:r>
              <a:rPr lang="en-IN" dirty="0" err="1"/>
              <a:t>this.focusToTxt.bind</a:t>
            </a:r>
            <a:r>
              <a:rPr lang="en-IN" dirty="0"/>
              <a:t>(this);</a:t>
            </a:r>
          </a:p>
          <a:p>
            <a:r>
              <a:rPr lang="en-IN" dirty="0"/>
              <a:t>  }</a:t>
            </a:r>
          </a:p>
          <a:p>
            <a:r>
              <a:rPr lang="en-IN" dirty="0"/>
              <a:t> </a:t>
            </a:r>
          </a:p>
          <a:p>
            <a:r>
              <a:rPr lang="en-IN" dirty="0"/>
              <a:t>  </a:t>
            </a:r>
            <a:r>
              <a:rPr lang="en-IN" dirty="0" err="1"/>
              <a:t>focusToTxt</a:t>
            </a:r>
            <a:r>
              <a:rPr lang="en-IN" dirty="0"/>
              <a:t>() {</a:t>
            </a:r>
          </a:p>
          <a:p>
            <a:r>
              <a:rPr lang="en-IN" dirty="0"/>
              <a:t>    // focus to text input </a:t>
            </a:r>
          </a:p>
          <a:p>
            <a:r>
              <a:rPr lang="en-IN" dirty="0"/>
              <a:t>     </a:t>
            </a:r>
            <a:r>
              <a:rPr lang="en-IN" dirty="0" err="1"/>
              <a:t>this.txtReff.current.focus</a:t>
            </a:r>
            <a:r>
              <a:rPr lang="en-IN" dirty="0"/>
              <a:t>();</a:t>
            </a:r>
          </a:p>
          <a:p>
            <a:r>
              <a:rPr lang="en-IN" dirty="0"/>
              <a:t>  }</a:t>
            </a:r>
          </a:p>
        </p:txBody>
      </p:sp>
      <p:sp>
        <p:nvSpPr>
          <p:cNvPr id="16" name="TextBox 15">
            <a:extLst>
              <a:ext uri="{FF2B5EF4-FFF2-40B4-BE49-F238E27FC236}">
                <a16:creationId xmlns:a16="http://schemas.microsoft.com/office/drawing/2014/main" id="{31C503C7-BA21-48CC-A2AF-A7C6E97D5C84}"/>
              </a:ext>
            </a:extLst>
          </p:cNvPr>
          <p:cNvSpPr txBox="1"/>
          <p:nvPr/>
        </p:nvSpPr>
        <p:spPr>
          <a:xfrm>
            <a:off x="5435212" y="664648"/>
            <a:ext cx="6096000" cy="5355312"/>
          </a:xfrm>
          <a:prstGeom prst="rect">
            <a:avLst/>
          </a:prstGeom>
          <a:noFill/>
        </p:spPr>
        <p:txBody>
          <a:bodyPr wrap="square">
            <a:spAutoFit/>
          </a:bodyPr>
          <a:lstStyle/>
          <a:p>
            <a:r>
              <a:rPr lang="en-IN" dirty="0"/>
              <a:t> </a:t>
            </a:r>
          </a:p>
          <a:p>
            <a:r>
              <a:rPr lang="en-IN" dirty="0"/>
              <a:t>  render() {</a:t>
            </a:r>
          </a:p>
          <a:p>
            <a:r>
              <a:rPr lang="en-IN" dirty="0"/>
              <a:t>    return (</a:t>
            </a:r>
          </a:p>
          <a:p>
            <a:r>
              <a:rPr lang="en-IN" dirty="0"/>
              <a:t>      &lt;div&gt;</a:t>
            </a:r>
          </a:p>
          <a:p>
            <a:r>
              <a:rPr lang="en-IN" dirty="0"/>
              <a:t>        &lt;h1&gt; ReactJS Refs&lt;/h1&gt;</a:t>
            </a:r>
          </a:p>
          <a:p>
            <a:r>
              <a:rPr lang="en-IN" dirty="0"/>
              <a:t>        &lt;input</a:t>
            </a:r>
          </a:p>
          <a:p>
            <a:r>
              <a:rPr lang="en-IN" dirty="0"/>
              <a:t>          type="text"</a:t>
            </a:r>
          </a:p>
          <a:p>
            <a:r>
              <a:rPr lang="en-IN" dirty="0"/>
              <a:t>          ref={</a:t>
            </a:r>
            <a:r>
              <a:rPr lang="en-IN" dirty="0" err="1"/>
              <a:t>this.txtReff</a:t>
            </a:r>
            <a:r>
              <a:rPr lang="en-IN" dirty="0"/>
              <a:t>} /&gt;</a:t>
            </a:r>
          </a:p>
          <a:p>
            <a:r>
              <a:rPr lang="en-IN" dirty="0"/>
              <a:t>        &lt;input</a:t>
            </a:r>
          </a:p>
          <a:p>
            <a:r>
              <a:rPr lang="en-IN" dirty="0"/>
              <a:t>          type="button"</a:t>
            </a:r>
          </a:p>
          <a:p>
            <a:r>
              <a:rPr lang="en-IN" dirty="0"/>
              <a:t>          value="Set focus"</a:t>
            </a:r>
          </a:p>
          <a:p>
            <a:r>
              <a:rPr lang="en-IN" dirty="0"/>
              <a:t>          </a:t>
            </a:r>
            <a:r>
              <a:rPr lang="en-IN" dirty="0" err="1"/>
              <a:t>onClick</a:t>
            </a:r>
            <a:r>
              <a:rPr lang="en-IN" dirty="0"/>
              <a:t>={</a:t>
            </a:r>
            <a:r>
              <a:rPr lang="en-IN" dirty="0" err="1"/>
              <a:t>this.focusToTxt</a:t>
            </a:r>
            <a:r>
              <a:rPr lang="en-IN" dirty="0"/>
              <a:t>}</a:t>
            </a:r>
          </a:p>
          <a:p>
            <a:r>
              <a:rPr lang="en-IN" dirty="0"/>
              <a:t>        /&gt;</a:t>
            </a:r>
          </a:p>
          <a:p>
            <a:r>
              <a:rPr lang="en-IN" dirty="0"/>
              <a:t>      &lt;/div&gt;</a:t>
            </a:r>
          </a:p>
          <a:p>
            <a:r>
              <a:rPr lang="en-IN" dirty="0"/>
              <a:t>    );</a:t>
            </a:r>
          </a:p>
          <a:p>
            <a:r>
              <a:rPr lang="en-IN" dirty="0"/>
              <a:t>  }</a:t>
            </a:r>
          </a:p>
          <a:p>
            <a:r>
              <a:rPr lang="en-IN" dirty="0"/>
              <a:t>}</a:t>
            </a:r>
          </a:p>
          <a:p>
            <a:r>
              <a:rPr lang="en-IN" dirty="0" err="1"/>
              <a:t>ReactDOM.render</a:t>
            </a:r>
            <a:r>
              <a:rPr lang="en-IN" dirty="0"/>
              <a:t>(&lt;Refs /&gt;, </a:t>
            </a:r>
            <a:r>
              <a:rPr lang="en-IN" dirty="0" err="1"/>
              <a:t>document.getElementById</a:t>
            </a:r>
            <a:r>
              <a:rPr lang="en-IN" dirty="0"/>
              <a:t>('root'));</a:t>
            </a:r>
          </a:p>
          <a:p>
            <a:endParaRPr lang="en-IN" dirty="0"/>
          </a:p>
        </p:txBody>
      </p:sp>
    </p:spTree>
    <p:extLst>
      <p:ext uri="{BB962C8B-B14F-4D97-AF65-F5344CB8AC3E}">
        <p14:creationId xmlns:p14="http://schemas.microsoft.com/office/powerpoint/2010/main" val="96264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8</a:t>
            </a:fld>
            <a:endParaRPr lang="en-IN" dirty="0"/>
          </a:p>
        </p:txBody>
      </p:sp>
      <p:sp>
        <p:nvSpPr>
          <p:cNvPr id="15" name="TextBox 14">
            <a:extLst>
              <a:ext uri="{FF2B5EF4-FFF2-40B4-BE49-F238E27FC236}">
                <a16:creationId xmlns:a16="http://schemas.microsoft.com/office/drawing/2014/main" id="{DDBB56EB-1C76-4440-A13E-0100B95DD5FD}"/>
              </a:ext>
            </a:extLst>
          </p:cNvPr>
          <p:cNvSpPr txBox="1"/>
          <p:nvPr/>
        </p:nvSpPr>
        <p:spPr>
          <a:xfrm>
            <a:off x="4462626" y="2808843"/>
            <a:ext cx="6096000"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ReactJS Keys</a:t>
            </a:r>
          </a:p>
        </p:txBody>
      </p:sp>
    </p:spTree>
    <p:extLst>
      <p:ext uri="{BB962C8B-B14F-4D97-AF65-F5344CB8AC3E}">
        <p14:creationId xmlns:p14="http://schemas.microsoft.com/office/powerpoint/2010/main" val="393970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9</a:t>
            </a:fld>
            <a:endParaRPr lang="en-IN" dirty="0"/>
          </a:p>
        </p:txBody>
      </p:sp>
      <p:sp>
        <p:nvSpPr>
          <p:cNvPr id="13" name="TextBox 12">
            <a:extLst>
              <a:ext uri="{FF2B5EF4-FFF2-40B4-BE49-F238E27FC236}">
                <a16:creationId xmlns:a16="http://schemas.microsoft.com/office/drawing/2014/main" id="{DCE493EA-5078-4F9B-A065-82B88A161948}"/>
              </a:ext>
            </a:extLst>
          </p:cNvPr>
          <p:cNvSpPr txBox="1"/>
          <p:nvPr/>
        </p:nvSpPr>
        <p:spPr>
          <a:xfrm>
            <a:off x="191274" y="414813"/>
            <a:ext cx="11429225" cy="2795958"/>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ReactJS Keys</a:t>
            </a:r>
          </a:p>
          <a:p>
            <a:pPr algn="just">
              <a:lnSpc>
                <a:spcPct val="150000"/>
              </a:lnSpc>
            </a:pPr>
            <a:r>
              <a:rPr lang="en-US" sz="2400" dirty="0">
                <a:latin typeface="Times New Roman" panose="02020603050405020304" pitchFamily="18" charset="0"/>
                <a:cs typeface="Times New Roman" panose="02020603050405020304" pitchFamily="18" charset="0"/>
              </a:rPr>
              <a:t>In React, keys are helpful when we are dealing with a collection of components or elements. Assigning key to an element or component allows React to uniquely identify it when it has changed, added, or removed. Keys can be assigned to individual elements inside the map() function.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92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91C570-BA36-49D4-AD94-05A1C9E99012}"/>
</file>

<file path=customXml/itemProps2.xml><?xml version="1.0" encoding="utf-8"?>
<ds:datastoreItem xmlns:ds="http://schemas.openxmlformats.org/officeDocument/2006/customXml" ds:itemID="{69C83BAD-6B55-43FE-A747-6A26CD5660B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214E1C-442B-4B08-B193-475C1138E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2031</TotalTime>
  <Words>1433</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357</cp:revision>
  <dcterms:created xsi:type="dcterms:W3CDTF">2020-06-15T12:13:30Z</dcterms:created>
  <dcterms:modified xsi:type="dcterms:W3CDTF">2021-09-28T16:01:56Z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