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_rels/presentation.xml.rels" ContentType="application/vnd.openxmlformats-package.relationships+xml"/>
  <Override PartName="/ppt/media/image3.wmf" ContentType="image/x-wmf"/>
  <Override PartName="/ppt/media/image4.png" ContentType="image/png"/>
  <Override PartName="/ppt/media/image2.wmf" ContentType="image/x-wmf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F1E16121-C171-4171-A111-B1A1A101712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416171-2121-41C1-8111-E1A1F1C1F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8/18/15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61D101-6111-41F1-A1B1-71F141012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8/18/15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B1C1C1-91C1-4121-A1B1-F1815181910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Principles of multimedia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304920" y="3124080"/>
            <a:ext cx="861012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8b8b8b"/>
                </a:solidFill>
                <a:latin typeface="Calibri"/>
              </a:rPr>
              <a:t>Hands on version of the course for students with a background in image processing and information theory.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63241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YUV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60195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YUV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is a color space that encodes a color image or video taking human perception into account. Y is the Luma component. U &amp; V are the chroma components.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scope of the terms Y'UV, </a:t>
            </a:r>
            <a:r>
              <a:rPr lang="en-US" sz="3100">
                <a:solidFill>
                  <a:srgbClr val="000000"/>
                </a:solidFill>
                <a:latin typeface="Calibri"/>
              </a:rPr>
              <a:t>YUV, YCbCr, YPbPr,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etc., is sometimes ambiguous and overlapping. Historically, the terms YUV and Y'UV were used for a specific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analog encoding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of color information in television systems, while YCbCr was used for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digital encoding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-- wikipedia</a:t>
            </a:r>
            <a:endParaRPr/>
          </a:p>
        </p:txBody>
      </p:sp>
      <p:pic>
        <p:nvPicPr>
          <p:cNvPr descr="" id="8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781680" y="255600"/>
            <a:ext cx="2069640" cy="660204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867280" y="6324480"/>
            <a:ext cx="28951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Week </a:t>
            </a:r>
            <a:fld id="{F1D1D141-2141-4181-81E1-4131A1514131}" type="slidenum">
              <a:rPr lang="en-US" sz="1600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Color Space Conversion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0" y="3071880"/>
            <a:ext cx="9143640" cy="360"/>
          </a:xfrm>
          <a:prstGeom prst="rect">
            <a:avLst/>
          </a:prstGeom>
        </p:spPr>
      </p:sp>
      <p:sp>
        <p:nvSpPr>
          <p:cNvPr id="87" name="CustomShape 4"/>
          <p:cNvSpPr/>
          <p:nvPr/>
        </p:nvSpPr>
        <p:spPr>
          <a:xfrm>
            <a:off x="0" y="3071880"/>
            <a:ext cx="9143640" cy="360"/>
          </a:xfrm>
          <a:prstGeom prst="rect">
            <a:avLst/>
          </a:prstGeom>
        </p:spPr>
      </p:sp>
      <p:sp>
        <p:nvSpPr>
          <p:cNvPr id="88" name="CustomShape 5"/>
          <p:cNvSpPr/>
          <p:nvPr/>
        </p:nvSpPr>
        <p:spPr>
          <a:xfrm>
            <a:off x="2133720" y="3200400"/>
            <a:ext cx="4190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(a) translate from </a:t>
            </a:r>
            <a:r>
              <a:rPr i="1" lang="en-US">
                <a:solidFill>
                  <a:srgbClr val="000000"/>
                </a:solidFill>
                <a:latin typeface="Times New Roman"/>
              </a:rPr>
              <a:t>RGB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 to </a:t>
            </a:r>
            <a:r>
              <a:rPr i="1" lang="en-US">
                <a:solidFill>
                  <a:srgbClr val="000000"/>
                </a:solidFill>
                <a:latin typeface="Times New Roman"/>
              </a:rPr>
              <a:t>YCbCr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2133720" y="5486400"/>
            <a:ext cx="4190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Times New Roman"/>
              </a:rPr>
              <a:t>(b) translate from </a:t>
            </a:r>
            <a:r>
              <a:rPr i="1" lang="en-US">
                <a:solidFill>
                  <a:srgbClr val="000000"/>
                </a:solidFill>
                <a:latin typeface="Times New Roman"/>
              </a:rPr>
              <a:t>YCbCr</a:t>
            </a:r>
            <a:r>
              <a:rPr lang="en-US">
                <a:solidFill>
                  <a:srgbClr val="000000"/>
                </a:solidFill>
                <a:latin typeface="Times New Roman"/>
              </a:rPr>
              <a:t> to </a:t>
            </a:r>
            <a:r>
              <a:rPr i="1" lang="en-US">
                <a:solidFill>
                  <a:srgbClr val="000000"/>
                </a:solidFill>
                <a:latin typeface="Times New Roman"/>
              </a:rPr>
              <a:t>RGB</a:t>
            </a:r>
            <a:endParaRPr/>
          </a:p>
        </p:txBody>
      </p:sp>
      <p:pic>
        <p:nvPicPr>
          <p:cNvPr descr="" id="9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1737360"/>
            <a:ext cx="7467480" cy="1460520"/>
          </a:xfrm>
          <a:prstGeom prst="rect">
            <a:avLst/>
          </a:prstGeom>
        </p:spPr>
      </p:pic>
      <p:pic>
        <p:nvPicPr>
          <p:cNvPr descr="" id="9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705840"/>
            <a:ext cx="6781680" cy="16891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PSNR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PSNR: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Peak signal to noise ratio.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MSE: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Mean square error</a:t>
            </a:r>
            <a:endParaRPr/>
          </a:p>
        </p:txBody>
      </p:sp>
      <p:pic>
        <p:nvPicPr>
          <p:cNvPr descr="" id="9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3048120"/>
            <a:ext cx="4952520" cy="2947680"/>
          </a:xfrm>
          <a:prstGeom prst="rect">
            <a:avLst/>
          </a:prstGeom>
        </p:spPr>
      </p:pic>
      <p:sp>
        <p:nvSpPr>
          <p:cNvPr id="95" name="TextShape 3"/>
          <p:cNvSpPr txBox="1"/>
          <p:nvPr/>
        </p:nvSpPr>
        <p:spPr>
          <a:xfrm>
            <a:off x="5867280" y="6324480"/>
            <a:ext cx="289512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Week 2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Exercise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Convert an RGB image to YUV and: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arenR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Revert it back to RGB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arenR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Quantize Y, U, V components differently and then revert it to RGB.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Write code to find PSNR between two images and: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arenR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Make two copies of an RGB image, edit one and the find the PSNR wrt the original.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lphaLcParenR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Study the impact of quantization in the YUV space on PSNR and see how this does not correlate well with the visually perceived quality.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