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5" d="100"/>
          <a:sy n="125" d="100"/>
        </p:scale>
        <p:origin x="-922"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8AB4DB-5E0E-48B0-9121-CE1DD1F1D8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7C674D-28ED-4CA7-9B56-DB051850472E}">
      <dgm:prSet/>
      <dgm:spPr/>
      <dgm:t>
        <a:bodyPr/>
        <a:lstStyle/>
        <a:p>
          <a:r>
            <a:rPr lang="en-US" b="1"/>
            <a:t>Initial count of  Dataset 1</a:t>
          </a:r>
          <a:endParaRPr lang="en-US"/>
        </a:p>
      </dgm:t>
    </dgm:pt>
    <dgm:pt modelId="{AE8C257D-7FC3-4AEE-9B8E-67C07B14CA26}" type="parTrans" cxnId="{3F497AA5-7580-4C8E-BCF2-75B18200D1D7}">
      <dgm:prSet/>
      <dgm:spPr/>
      <dgm:t>
        <a:bodyPr/>
        <a:lstStyle/>
        <a:p>
          <a:endParaRPr lang="en-US"/>
        </a:p>
      </dgm:t>
    </dgm:pt>
    <dgm:pt modelId="{C5B832A1-5FC8-4A1B-A5B9-7FB222862CEA}" type="sibTrans" cxnId="{3F497AA5-7580-4C8E-BCF2-75B18200D1D7}">
      <dgm:prSet/>
      <dgm:spPr/>
      <dgm:t>
        <a:bodyPr/>
        <a:lstStyle/>
        <a:p>
          <a:endParaRPr lang="en-US"/>
        </a:p>
      </dgm:t>
    </dgm:pt>
    <dgm:pt modelId="{76243DAE-D1D3-4749-96DD-2258D1319BD3}">
      <dgm:prSet/>
      <dgm:spPr/>
      <dgm:t>
        <a:bodyPr/>
        <a:lstStyle/>
        <a:p>
          <a:r>
            <a:rPr lang="en-US" b="1"/>
            <a:t>ROWS : 225595</a:t>
          </a:r>
          <a:endParaRPr lang="en-US"/>
        </a:p>
      </dgm:t>
    </dgm:pt>
    <dgm:pt modelId="{34BCE1FF-6EE3-4977-A832-71DB4E9F1ED8}" type="parTrans" cxnId="{B2EFF187-6763-4DB7-8960-6C39F17844D9}">
      <dgm:prSet/>
      <dgm:spPr/>
      <dgm:t>
        <a:bodyPr/>
        <a:lstStyle/>
        <a:p>
          <a:endParaRPr lang="en-US"/>
        </a:p>
      </dgm:t>
    </dgm:pt>
    <dgm:pt modelId="{E86F373A-C378-487B-A1DF-4118AAF5DE92}" type="sibTrans" cxnId="{B2EFF187-6763-4DB7-8960-6C39F17844D9}">
      <dgm:prSet/>
      <dgm:spPr/>
      <dgm:t>
        <a:bodyPr/>
        <a:lstStyle/>
        <a:p>
          <a:endParaRPr lang="en-US"/>
        </a:p>
      </dgm:t>
    </dgm:pt>
    <dgm:pt modelId="{8E0A8C36-3EAF-44AF-8D4B-0294A27DDA88}">
      <dgm:prSet/>
      <dgm:spPr/>
      <dgm:t>
        <a:bodyPr/>
        <a:lstStyle/>
        <a:p>
          <a:r>
            <a:rPr lang="en-US" b="1" dirty="0"/>
            <a:t>COLUMNS : 17</a:t>
          </a:r>
          <a:endParaRPr lang="en-US" dirty="0"/>
        </a:p>
      </dgm:t>
    </dgm:pt>
    <dgm:pt modelId="{4EAE2273-DF06-4DC1-ACB1-0BEA537113A6}" type="parTrans" cxnId="{5B2EF1F5-3AA1-40F0-B134-55746A2198E6}">
      <dgm:prSet/>
      <dgm:spPr/>
      <dgm:t>
        <a:bodyPr/>
        <a:lstStyle/>
        <a:p>
          <a:endParaRPr lang="en-US"/>
        </a:p>
      </dgm:t>
    </dgm:pt>
    <dgm:pt modelId="{47B1ADD9-F8FC-418C-A1E1-78B7E6F00DF6}" type="sibTrans" cxnId="{5B2EF1F5-3AA1-40F0-B134-55746A2198E6}">
      <dgm:prSet/>
      <dgm:spPr/>
      <dgm:t>
        <a:bodyPr/>
        <a:lstStyle/>
        <a:p>
          <a:endParaRPr lang="en-US"/>
        </a:p>
      </dgm:t>
    </dgm:pt>
    <dgm:pt modelId="{C2AD9E12-0405-4AAD-B105-2E5EA917AE8E}" type="pres">
      <dgm:prSet presAssocID="{B18AB4DB-5E0E-48B0-9121-CE1DD1F1D809}" presName="linear" presStyleCnt="0">
        <dgm:presLayoutVars>
          <dgm:animLvl val="lvl"/>
          <dgm:resizeHandles val="exact"/>
        </dgm:presLayoutVars>
      </dgm:prSet>
      <dgm:spPr/>
    </dgm:pt>
    <dgm:pt modelId="{EB97FC1C-0B32-4432-9493-7EA5081D29FA}" type="pres">
      <dgm:prSet presAssocID="{167C674D-28ED-4CA7-9B56-DB051850472E}" presName="parentText" presStyleLbl="node1" presStyleIdx="0" presStyleCnt="3">
        <dgm:presLayoutVars>
          <dgm:chMax val="0"/>
          <dgm:bulletEnabled val="1"/>
        </dgm:presLayoutVars>
      </dgm:prSet>
      <dgm:spPr/>
    </dgm:pt>
    <dgm:pt modelId="{CA8C2B9A-5B68-4038-AEFB-AF05E4DCB5F1}" type="pres">
      <dgm:prSet presAssocID="{C5B832A1-5FC8-4A1B-A5B9-7FB222862CEA}" presName="spacer" presStyleCnt="0"/>
      <dgm:spPr/>
    </dgm:pt>
    <dgm:pt modelId="{46204BE9-F94F-4726-997E-4ED28CD8C81A}" type="pres">
      <dgm:prSet presAssocID="{76243DAE-D1D3-4749-96DD-2258D1319BD3}" presName="parentText" presStyleLbl="node1" presStyleIdx="1" presStyleCnt="3">
        <dgm:presLayoutVars>
          <dgm:chMax val="0"/>
          <dgm:bulletEnabled val="1"/>
        </dgm:presLayoutVars>
      </dgm:prSet>
      <dgm:spPr/>
    </dgm:pt>
    <dgm:pt modelId="{90A90294-0D45-4D89-98C5-342533C19787}" type="pres">
      <dgm:prSet presAssocID="{E86F373A-C378-487B-A1DF-4118AAF5DE92}" presName="spacer" presStyleCnt="0"/>
      <dgm:spPr/>
    </dgm:pt>
    <dgm:pt modelId="{48DA0C6E-41F2-4117-BA91-EF22F1C611DC}" type="pres">
      <dgm:prSet presAssocID="{8E0A8C36-3EAF-44AF-8D4B-0294A27DDA88}" presName="parentText" presStyleLbl="node1" presStyleIdx="2" presStyleCnt="3">
        <dgm:presLayoutVars>
          <dgm:chMax val="0"/>
          <dgm:bulletEnabled val="1"/>
        </dgm:presLayoutVars>
      </dgm:prSet>
      <dgm:spPr/>
    </dgm:pt>
  </dgm:ptLst>
  <dgm:cxnLst>
    <dgm:cxn modelId="{1294C718-0EB2-4971-AF1F-37355ECF9F49}" type="presOf" srcId="{8E0A8C36-3EAF-44AF-8D4B-0294A27DDA88}" destId="{48DA0C6E-41F2-4117-BA91-EF22F1C611DC}" srcOrd="0" destOrd="0" presId="urn:microsoft.com/office/officeart/2005/8/layout/vList2"/>
    <dgm:cxn modelId="{6C9FE560-752F-4BE8-A5AA-52E53B6D2C04}" type="presOf" srcId="{76243DAE-D1D3-4749-96DD-2258D1319BD3}" destId="{46204BE9-F94F-4726-997E-4ED28CD8C81A}" srcOrd="0" destOrd="0" presId="urn:microsoft.com/office/officeart/2005/8/layout/vList2"/>
    <dgm:cxn modelId="{B2EFF187-6763-4DB7-8960-6C39F17844D9}" srcId="{B18AB4DB-5E0E-48B0-9121-CE1DD1F1D809}" destId="{76243DAE-D1D3-4749-96DD-2258D1319BD3}" srcOrd="1" destOrd="0" parTransId="{34BCE1FF-6EE3-4977-A832-71DB4E9F1ED8}" sibTransId="{E86F373A-C378-487B-A1DF-4118AAF5DE92}"/>
    <dgm:cxn modelId="{D4CC5689-909B-4EA4-8583-C5D7E49BB59F}" type="presOf" srcId="{B18AB4DB-5E0E-48B0-9121-CE1DD1F1D809}" destId="{C2AD9E12-0405-4AAD-B105-2E5EA917AE8E}" srcOrd="0" destOrd="0" presId="urn:microsoft.com/office/officeart/2005/8/layout/vList2"/>
    <dgm:cxn modelId="{3F497AA5-7580-4C8E-BCF2-75B18200D1D7}" srcId="{B18AB4DB-5E0E-48B0-9121-CE1DD1F1D809}" destId="{167C674D-28ED-4CA7-9B56-DB051850472E}" srcOrd="0" destOrd="0" parTransId="{AE8C257D-7FC3-4AEE-9B8E-67C07B14CA26}" sibTransId="{C5B832A1-5FC8-4A1B-A5B9-7FB222862CEA}"/>
    <dgm:cxn modelId="{CE5C56C6-021C-43C1-B308-034082264AF1}" type="presOf" srcId="{167C674D-28ED-4CA7-9B56-DB051850472E}" destId="{EB97FC1C-0B32-4432-9493-7EA5081D29FA}" srcOrd="0" destOrd="0" presId="urn:microsoft.com/office/officeart/2005/8/layout/vList2"/>
    <dgm:cxn modelId="{5B2EF1F5-3AA1-40F0-B134-55746A2198E6}" srcId="{B18AB4DB-5E0E-48B0-9121-CE1DD1F1D809}" destId="{8E0A8C36-3EAF-44AF-8D4B-0294A27DDA88}" srcOrd="2" destOrd="0" parTransId="{4EAE2273-DF06-4DC1-ACB1-0BEA537113A6}" sibTransId="{47B1ADD9-F8FC-418C-A1E1-78B7E6F00DF6}"/>
    <dgm:cxn modelId="{4061D0ED-4AD6-4702-99D6-FDD73E7709CB}" type="presParOf" srcId="{C2AD9E12-0405-4AAD-B105-2E5EA917AE8E}" destId="{EB97FC1C-0B32-4432-9493-7EA5081D29FA}" srcOrd="0" destOrd="0" presId="urn:microsoft.com/office/officeart/2005/8/layout/vList2"/>
    <dgm:cxn modelId="{7F3D5AB7-EB43-4917-9376-34DD08875BB4}" type="presParOf" srcId="{C2AD9E12-0405-4AAD-B105-2E5EA917AE8E}" destId="{CA8C2B9A-5B68-4038-AEFB-AF05E4DCB5F1}" srcOrd="1" destOrd="0" presId="urn:microsoft.com/office/officeart/2005/8/layout/vList2"/>
    <dgm:cxn modelId="{1130D2A9-EAAB-41D7-AE09-24B8B46DD298}" type="presParOf" srcId="{C2AD9E12-0405-4AAD-B105-2E5EA917AE8E}" destId="{46204BE9-F94F-4726-997E-4ED28CD8C81A}" srcOrd="2" destOrd="0" presId="urn:microsoft.com/office/officeart/2005/8/layout/vList2"/>
    <dgm:cxn modelId="{A9948664-E44C-40FE-B712-BB8C55E81807}" type="presParOf" srcId="{C2AD9E12-0405-4AAD-B105-2E5EA917AE8E}" destId="{90A90294-0D45-4D89-98C5-342533C19787}" srcOrd="3" destOrd="0" presId="urn:microsoft.com/office/officeart/2005/8/layout/vList2"/>
    <dgm:cxn modelId="{76448886-FEF3-459C-8DC9-DD9B6D42C4C1}" type="presParOf" srcId="{C2AD9E12-0405-4AAD-B105-2E5EA917AE8E}" destId="{48DA0C6E-41F2-4117-BA91-EF22F1C611D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DA241-B246-4850-82A4-7B74C5B8BE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89E02E8-28DA-4696-893A-E71FB95559E7}">
      <dgm:prSet/>
      <dgm:spPr/>
      <dgm:t>
        <a:bodyPr/>
        <a:lstStyle/>
        <a:p>
          <a:r>
            <a:rPr lang="en-US" b="1" dirty="0"/>
            <a:t>Initial count of  Dataset 2</a:t>
          </a:r>
          <a:endParaRPr lang="en-US" dirty="0"/>
        </a:p>
      </dgm:t>
    </dgm:pt>
    <dgm:pt modelId="{1A2D6D32-EE9E-46F6-95E6-FD3364C03492}" type="parTrans" cxnId="{50B876F5-3A7F-4A35-965F-955458E24AFF}">
      <dgm:prSet/>
      <dgm:spPr/>
      <dgm:t>
        <a:bodyPr/>
        <a:lstStyle/>
        <a:p>
          <a:endParaRPr lang="en-US"/>
        </a:p>
      </dgm:t>
    </dgm:pt>
    <dgm:pt modelId="{E299E00D-0C7E-44E3-865E-0826D59201A1}" type="sibTrans" cxnId="{50B876F5-3A7F-4A35-965F-955458E24AFF}">
      <dgm:prSet/>
      <dgm:spPr/>
      <dgm:t>
        <a:bodyPr/>
        <a:lstStyle/>
        <a:p>
          <a:endParaRPr lang="en-US"/>
        </a:p>
      </dgm:t>
    </dgm:pt>
    <dgm:pt modelId="{D1977E22-363C-4CCC-9EA8-3D03CC5E83DA}">
      <dgm:prSet/>
      <dgm:spPr/>
      <dgm:t>
        <a:bodyPr/>
        <a:lstStyle/>
        <a:p>
          <a:r>
            <a:rPr lang="en-US" b="1"/>
            <a:t>ROWS : 951</a:t>
          </a:r>
          <a:endParaRPr lang="en-US"/>
        </a:p>
      </dgm:t>
    </dgm:pt>
    <dgm:pt modelId="{CA3A7AC6-489E-4362-8D44-C28D4C9D0A28}" type="parTrans" cxnId="{B28E1557-A61B-4704-AF0F-47D98577BAA5}">
      <dgm:prSet/>
      <dgm:spPr/>
      <dgm:t>
        <a:bodyPr/>
        <a:lstStyle/>
        <a:p>
          <a:endParaRPr lang="en-US"/>
        </a:p>
      </dgm:t>
    </dgm:pt>
    <dgm:pt modelId="{834782A2-3E30-45D3-9C2E-6BF5FDDBAE91}" type="sibTrans" cxnId="{B28E1557-A61B-4704-AF0F-47D98577BAA5}">
      <dgm:prSet/>
      <dgm:spPr/>
      <dgm:t>
        <a:bodyPr/>
        <a:lstStyle/>
        <a:p>
          <a:endParaRPr lang="en-US"/>
        </a:p>
      </dgm:t>
    </dgm:pt>
    <dgm:pt modelId="{F46AA58B-02BB-41D6-9F47-ADEA8E49F025}">
      <dgm:prSet/>
      <dgm:spPr/>
      <dgm:t>
        <a:bodyPr/>
        <a:lstStyle/>
        <a:p>
          <a:r>
            <a:rPr lang="en-US" b="1" dirty="0"/>
            <a:t>COLUMNS : 20</a:t>
          </a:r>
          <a:endParaRPr lang="en-US" dirty="0"/>
        </a:p>
      </dgm:t>
    </dgm:pt>
    <dgm:pt modelId="{C51DA3B9-B693-4141-8C8D-064B87FDC58C}" type="parTrans" cxnId="{14E71462-E829-4E55-8F73-2FA0AF3D4B3E}">
      <dgm:prSet/>
      <dgm:spPr/>
      <dgm:t>
        <a:bodyPr/>
        <a:lstStyle/>
        <a:p>
          <a:endParaRPr lang="en-US"/>
        </a:p>
      </dgm:t>
    </dgm:pt>
    <dgm:pt modelId="{60EA03A5-44FD-47FB-B3D0-4CF01E19BB16}" type="sibTrans" cxnId="{14E71462-E829-4E55-8F73-2FA0AF3D4B3E}">
      <dgm:prSet/>
      <dgm:spPr/>
      <dgm:t>
        <a:bodyPr/>
        <a:lstStyle/>
        <a:p>
          <a:endParaRPr lang="en-US"/>
        </a:p>
      </dgm:t>
    </dgm:pt>
    <dgm:pt modelId="{F365CAAA-A119-41D3-84D0-99AA2F2D3510}" type="pres">
      <dgm:prSet presAssocID="{CC6DA241-B246-4850-82A4-7B74C5B8BEDE}" presName="linear" presStyleCnt="0">
        <dgm:presLayoutVars>
          <dgm:animLvl val="lvl"/>
          <dgm:resizeHandles val="exact"/>
        </dgm:presLayoutVars>
      </dgm:prSet>
      <dgm:spPr/>
    </dgm:pt>
    <dgm:pt modelId="{B0B10BB2-534D-4ECA-8E95-432BDF6342A7}" type="pres">
      <dgm:prSet presAssocID="{389E02E8-28DA-4696-893A-E71FB95559E7}" presName="parentText" presStyleLbl="node1" presStyleIdx="0" presStyleCnt="3">
        <dgm:presLayoutVars>
          <dgm:chMax val="0"/>
          <dgm:bulletEnabled val="1"/>
        </dgm:presLayoutVars>
      </dgm:prSet>
      <dgm:spPr/>
    </dgm:pt>
    <dgm:pt modelId="{FF69583E-922B-4C93-A33E-348E4392309F}" type="pres">
      <dgm:prSet presAssocID="{E299E00D-0C7E-44E3-865E-0826D59201A1}" presName="spacer" presStyleCnt="0"/>
      <dgm:spPr/>
    </dgm:pt>
    <dgm:pt modelId="{B4AD56FE-EA61-40BA-8FA9-B02645C0A899}" type="pres">
      <dgm:prSet presAssocID="{D1977E22-363C-4CCC-9EA8-3D03CC5E83DA}" presName="parentText" presStyleLbl="node1" presStyleIdx="1" presStyleCnt="3">
        <dgm:presLayoutVars>
          <dgm:chMax val="0"/>
          <dgm:bulletEnabled val="1"/>
        </dgm:presLayoutVars>
      </dgm:prSet>
      <dgm:spPr/>
    </dgm:pt>
    <dgm:pt modelId="{C6370735-5866-4444-B4B5-1209924EAD00}" type="pres">
      <dgm:prSet presAssocID="{834782A2-3E30-45D3-9C2E-6BF5FDDBAE91}" presName="spacer" presStyleCnt="0"/>
      <dgm:spPr/>
    </dgm:pt>
    <dgm:pt modelId="{D20A811A-506E-44A0-9953-4B515D0A4CD3}" type="pres">
      <dgm:prSet presAssocID="{F46AA58B-02BB-41D6-9F47-ADEA8E49F025}" presName="parentText" presStyleLbl="node1" presStyleIdx="2" presStyleCnt="3">
        <dgm:presLayoutVars>
          <dgm:chMax val="0"/>
          <dgm:bulletEnabled val="1"/>
        </dgm:presLayoutVars>
      </dgm:prSet>
      <dgm:spPr/>
    </dgm:pt>
  </dgm:ptLst>
  <dgm:cxnLst>
    <dgm:cxn modelId="{67212B01-F2C4-456E-91D0-5F5723ADACCE}" type="presOf" srcId="{D1977E22-363C-4CCC-9EA8-3D03CC5E83DA}" destId="{B4AD56FE-EA61-40BA-8FA9-B02645C0A899}" srcOrd="0" destOrd="0" presId="urn:microsoft.com/office/officeart/2005/8/layout/vList2"/>
    <dgm:cxn modelId="{FF808F27-3DF8-4911-8F71-4F680A19DC82}" type="presOf" srcId="{CC6DA241-B246-4850-82A4-7B74C5B8BEDE}" destId="{F365CAAA-A119-41D3-84D0-99AA2F2D3510}" srcOrd="0" destOrd="0" presId="urn:microsoft.com/office/officeart/2005/8/layout/vList2"/>
    <dgm:cxn modelId="{14E71462-E829-4E55-8F73-2FA0AF3D4B3E}" srcId="{CC6DA241-B246-4850-82A4-7B74C5B8BEDE}" destId="{F46AA58B-02BB-41D6-9F47-ADEA8E49F025}" srcOrd="2" destOrd="0" parTransId="{C51DA3B9-B693-4141-8C8D-064B87FDC58C}" sibTransId="{60EA03A5-44FD-47FB-B3D0-4CF01E19BB16}"/>
    <dgm:cxn modelId="{B28E1557-A61B-4704-AF0F-47D98577BAA5}" srcId="{CC6DA241-B246-4850-82A4-7B74C5B8BEDE}" destId="{D1977E22-363C-4CCC-9EA8-3D03CC5E83DA}" srcOrd="1" destOrd="0" parTransId="{CA3A7AC6-489E-4362-8D44-C28D4C9D0A28}" sibTransId="{834782A2-3E30-45D3-9C2E-6BF5FDDBAE91}"/>
    <dgm:cxn modelId="{FA1658AE-9701-446C-9FCA-9582FB89D33B}" type="presOf" srcId="{389E02E8-28DA-4696-893A-E71FB95559E7}" destId="{B0B10BB2-534D-4ECA-8E95-432BDF6342A7}" srcOrd="0" destOrd="0" presId="urn:microsoft.com/office/officeart/2005/8/layout/vList2"/>
    <dgm:cxn modelId="{50B876F5-3A7F-4A35-965F-955458E24AFF}" srcId="{CC6DA241-B246-4850-82A4-7B74C5B8BEDE}" destId="{389E02E8-28DA-4696-893A-E71FB95559E7}" srcOrd="0" destOrd="0" parTransId="{1A2D6D32-EE9E-46F6-95E6-FD3364C03492}" sibTransId="{E299E00D-0C7E-44E3-865E-0826D59201A1}"/>
    <dgm:cxn modelId="{1CACA0FE-C736-4E63-B3D3-85C47067B637}" type="presOf" srcId="{F46AA58B-02BB-41D6-9F47-ADEA8E49F025}" destId="{D20A811A-506E-44A0-9953-4B515D0A4CD3}" srcOrd="0" destOrd="0" presId="urn:microsoft.com/office/officeart/2005/8/layout/vList2"/>
    <dgm:cxn modelId="{620DD337-BC1D-4E0A-8CC8-C7A91F35B145}" type="presParOf" srcId="{F365CAAA-A119-41D3-84D0-99AA2F2D3510}" destId="{B0B10BB2-534D-4ECA-8E95-432BDF6342A7}" srcOrd="0" destOrd="0" presId="urn:microsoft.com/office/officeart/2005/8/layout/vList2"/>
    <dgm:cxn modelId="{6ED3F483-DC0C-4273-B5F6-41BEF83FB985}" type="presParOf" srcId="{F365CAAA-A119-41D3-84D0-99AA2F2D3510}" destId="{FF69583E-922B-4C93-A33E-348E4392309F}" srcOrd="1" destOrd="0" presId="urn:microsoft.com/office/officeart/2005/8/layout/vList2"/>
    <dgm:cxn modelId="{4CE88340-ADA9-4E2A-B53B-A7C7220C4E95}" type="presParOf" srcId="{F365CAAA-A119-41D3-84D0-99AA2F2D3510}" destId="{B4AD56FE-EA61-40BA-8FA9-B02645C0A899}" srcOrd="2" destOrd="0" presId="urn:microsoft.com/office/officeart/2005/8/layout/vList2"/>
    <dgm:cxn modelId="{12495717-76BB-4E20-A151-8DC2EEF47FCD}" type="presParOf" srcId="{F365CAAA-A119-41D3-84D0-99AA2F2D3510}" destId="{C6370735-5866-4444-B4B5-1209924EAD00}" srcOrd="3" destOrd="0" presId="urn:microsoft.com/office/officeart/2005/8/layout/vList2"/>
    <dgm:cxn modelId="{96510C80-E67C-4CBA-BD28-4F6598CD0FDB}" type="presParOf" srcId="{F365CAAA-A119-41D3-84D0-99AA2F2D3510}" destId="{D20A811A-506E-44A0-9953-4B515D0A4CD3}"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7FC1C-0B32-4432-9493-7EA5081D29FA}">
      <dsp:nvSpPr>
        <dsp:cNvPr id="0" name=""/>
        <dsp:cNvSpPr/>
      </dsp:nvSpPr>
      <dsp:spPr>
        <a:xfrm>
          <a:off x="0" y="1141"/>
          <a:ext cx="3047222"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Initial count of  Dataset 1</a:t>
          </a:r>
          <a:endParaRPr lang="en-US" sz="1700" kern="1200"/>
        </a:p>
      </dsp:txBody>
      <dsp:txXfrm>
        <a:off x="19904" y="21045"/>
        <a:ext cx="3007414" cy="367937"/>
      </dsp:txXfrm>
    </dsp:sp>
    <dsp:sp modelId="{46204BE9-F94F-4726-997E-4ED28CD8C81A}">
      <dsp:nvSpPr>
        <dsp:cNvPr id="0" name=""/>
        <dsp:cNvSpPr/>
      </dsp:nvSpPr>
      <dsp:spPr>
        <a:xfrm>
          <a:off x="0" y="457847"/>
          <a:ext cx="3047222"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ROWS : 225595</a:t>
          </a:r>
          <a:endParaRPr lang="en-US" sz="1700" kern="1200"/>
        </a:p>
      </dsp:txBody>
      <dsp:txXfrm>
        <a:off x="19904" y="477751"/>
        <a:ext cx="3007414" cy="367937"/>
      </dsp:txXfrm>
    </dsp:sp>
    <dsp:sp modelId="{48DA0C6E-41F2-4117-BA91-EF22F1C611DC}">
      <dsp:nvSpPr>
        <dsp:cNvPr id="0" name=""/>
        <dsp:cNvSpPr/>
      </dsp:nvSpPr>
      <dsp:spPr>
        <a:xfrm>
          <a:off x="0" y="914552"/>
          <a:ext cx="3047222"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COLUMNS : 17</a:t>
          </a:r>
          <a:endParaRPr lang="en-US" sz="1700" kern="1200" dirty="0"/>
        </a:p>
      </dsp:txBody>
      <dsp:txXfrm>
        <a:off x="19904" y="934456"/>
        <a:ext cx="3007414"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10BB2-534D-4ECA-8E95-432BDF6342A7}">
      <dsp:nvSpPr>
        <dsp:cNvPr id="0" name=""/>
        <dsp:cNvSpPr/>
      </dsp:nvSpPr>
      <dsp:spPr>
        <a:xfrm>
          <a:off x="0" y="12207"/>
          <a:ext cx="3112540" cy="3597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Initial count of  Dataset 2</a:t>
          </a:r>
          <a:endParaRPr lang="en-US" sz="1500" kern="1200" dirty="0"/>
        </a:p>
      </dsp:txBody>
      <dsp:txXfrm>
        <a:off x="17563" y="29770"/>
        <a:ext cx="3077414" cy="324648"/>
      </dsp:txXfrm>
    </dsp:sp>
    <dsp:sp modelId="{B4AD56FE-EA61-40BA-8FA9-B02645C0A899}">
      <dsp:nvSpPr>
        <dsp:cNvPr id="0" name=""/>
        <dsp:cNvSpPr/>
      </dsp:nvSpPr>
      <dsp:spPr>
        <a:xfrm>
          <a:off x="0" y="415181"/>
          <a:ext cx="3112540" cy="3597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ROWS : 951</a:t>
          </a:r>
          <a:endParaRPr lang="en-US" sz="1500" kern="1200"/>
        </a:p>
      </dsp:txBody>
      <dsp:txXfrm>
        <a:off x="17563" y="432744"/>
        <a:ext cx="3077414" cy="324648"/>
      </dsp:txXfrm>
    </dsp:sp>
    <dsp:sp modelId="{D20A811A-506E-44A0-9953-4B515D0A4CD3}">
      <dsp:nvSpPr>
        <dsp:cNvPr id="0" name=""/>
        <dsp:cNvSpPr/>
      </dsp:nvSpPr>
      <dsp:spPr>
        <a:xfrm>
          <a:off x="0" y="818156"/>
          <a:ext cx="3112540" cy="3597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COLUMNS : 20</a:t>
          </a:r>
          <a:endParaRPr lang="en-US" sz="1500" kern="1200" dirty="0"/>
        </a:p>
      </dsp:txBody>
      <dsp:txXfrm>
        <a:off x="17563" y="835719"/>
        <a:ext cx="3077414"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C44B8-F5A1-4DB3-AE6C-1BA5BE4003F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BCF0-5BFF-4674-A94C-C644B63D0A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5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C44B8-F5A1-4DB3-AE6C-1BA5BE4003F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420024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C44B8-F5A1-4DB3-AE6C-1BA5BE4003F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106886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C44B8-F5A1-4DB3-AE6C-1BA5BE4003F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343363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C44B8-F5A1-4DB3-AE6C-1BA5BE4003F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BBCF0-5BFF-4674-A94C-C644B63D0A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6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C44B8-F5A1-4DB3-AE6C-1BA5BE4003F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212299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C44B8-F5A1-4DB3-AE6C-1BA5BE4003FC}"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214480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C44B8-F5A1-4DB3-AE6C-1BA5BE4003FC}"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291258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3C44B8-F5A1-4DB3-AE6C-1BA5BE4003FC}" type="datetimeFigureOut">
              <a:rPr lang="en-US" smtClean="0"/>
              <a:t>5/16/2023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125077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3C44B8-F5A1-4DB3-AE6C-1BA5BE4003FC}" type="datetimeFigureOut">
              <a:rPr lang="en-US" smtClean="0"/>
              <a:t>5/16/2023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0BBCF0-5BFF-4674-A94C-C644B63D0A61}" type="slidenum">
              <a:rPr lang="en-US" smtClean="0"/>
              <a:t>‹#›</a:t>
            </a:fld>
            <a:endParaRPr lang="en-US"/>
          </a:p>
        </p:txBody>
      </p:sp>
    </p:spTree>
    <p:extLst>
      <p:ext uri="{BB962C8B-B14F-4D97-AF65-F5344CB8AC3E}">
        <p14:creationId xmlns:p14="http://schemas.microsoft.com/office/powerpoint/2010/main" val="151622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C44B8-F5A1-4DB3-AE6C-1BA5BE4003F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BBCF0-5BFF-4674-A94C-C644B63D0A61}" type="slidenum">
              <a:rPr lang="en-US" smtClean="0"/>
              <a:t>‹#›</a:t>
            </a:fld>
            <a:endParaRPr lang="en-US"/>
          </a:p>
        </p:txBody>
      </p:sp>
    </p:spTree>
    <p:extLst>
      <p:ext uri="{BB962C8B-B14F-4D97-AF65-F5344CB8AC3E}">
        <p14:creationId xmlns:p14="http://schemas.microsoft.com/office/powerpoint/2010/main" val="5645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3C44B8-F5A1-4DB3-AE6C-1BA5BE4003FC}" type="datetimeFigureOut">
              <a:rPr lang="en-US" smtClean="0"/>
              <a:t>5/16/2023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0BBCF0-5BFF-4674-A94C-C644B63D0A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32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hyperlink" Target="https://www.espncricinfo.com/ci/engine/series/313494.html?view=records"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E60AAE-6250-A7ED-B363-623C7981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794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F2931E2-2961-6475-B5ED-C468138CB9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9756" y="333037"/>
            <a:ext cx="1650351" cy="766083"/>
          </a:xfrm>
          <a:prstGeom prst="rect">
            <a:avLst/>
          </a:prstGeom>
        </p:spPr>
      </p:pic>
      <p:sp>
        <p:nvSpPr>
          <p:cNvPr id="7" name="TextBox 6">
            <a:extLst>
              <a:ext uri="{FF2B5EF4-FFF2-40B4-BE49-F238E27FC236}">
                <a16:creationId xmlns:a16="http://schemas.microsoft.com/office/drawing/2014/main" id="{8B33A36B-3160-4D8C-26D9-D935E27E3C01}"/>
              </a:ext>
            </a:extLst>
          </p:cNvPr>
          <p:cNvSpPr txBox="1"/>
          <p:nvPr/>
        </p:nvSpPr>
        <p:spPr>
          <a:xfrm>
            <a:off x="232779" y="927584"/>
            <a:ext cx="3622610" cy="707886"/>
          </a:xfrm>
          <a:prstGeom prst="rect">
            <a:avLst/>
          </a:prstGeom>
          <a:noFill/>
        </p:spPr>
        <p:txBody>
          <a:bodyPr wrap="square">
            <a:spAutoFit/>
          </a:bodyPr>
          <a:lstStyle/>
          <a:p>
            <a:r>
              <a:rPr lang="en-US" sz="4000" u="sng" dirty="0"/>
              <a:t>Quick facts :</a:t>
            </a:r>
          </a:p>
        </p:txBody>
      </p:sp>
      <p:sp>
        <p:nvSpPr>
          <p:cNvPr id="9" name="TextBox 8">
            <a:extLst>
              <a:ext uri="{FF2B5EF4-FFF2-40B4-BE49-F238E27FC236}">
                <a16:creationId xmlns:a16="http://schemas.microsoft.com/office/drawing/2014/main" id="{9C02AFAE-8FAA-7E10-3C51-5B9D688BD8E6}"/>
              </a:ext>
            </a:extLst>
          </p:cNvPr>
          <p:cNvSpPr txBox="1"/>
          <p:nvPr/>
        </p:nvSpPr>
        <p:spPr>
          <a:xfrm>
            <a:off x="2136710" y="1890251"/>
            <a:ext cx="8957387" cy="3785652"/>
          </a:xfrm>
          <a:prstGeom prst="rect">
            <a:avLst/>
          </a:prstGeom>
          <a:noFill/>
        </p:spPr>
        <p:txBody>
          <a:bodyPr wrap="square">
            <a:spAutoFit/>
          </a:bodyPr>
          <a:lstStyle/>
          <a:p>
            <a:pPr marL="285750" indent="-285750">
              <a:buFont typeface="Wingdings" panose="05000000000000000000" pitchFamily="2" charset="2"/>
              <a:buChar char="ü"/>
            </a:pPr>
            <a:r>
              <a:rPr lang="en-GB" sz="2400" dirty="0"/>
              <a:t>IPL is a professional Twenty20 cricket league in India contested during April and May of every year by teams representing Indian Cities.</a:t>
            </a:r>
          </a:p>
          <a:p>
            <a:endParaRPr lang="en-GB" sz="2400" dirty="0"/>
          </a:p>
          <a:p>
            <a:pPr marL="285750" indent="-285750">
              <a:buFont typeface="Wingdings" panose="05000000000000000000" pitchFamily="2" charset="2"/>
              <a:buChar char="ü"/>
            </a:pPr>
            <a:r>
              <a:rPr lang="en-GB" sz="2400" dirty="0"/>
              <a:t>Founded by BCCI and it is now the most attended cricket</a:t>
            </a:r>
          </a:p>
          <a:p>
            <a:endParaRPr lang="en-GB" sz="2400" dirty="0"/>
          </a:p>
          <a:p>
            <a:pPr marL="285750" indent="-285750">
              <a:buFont typeface="Wingdings" panose="05000000000000000000" pitchFamily="2" charset="2"/>
              <a:buChar char="ü"/>
            </a:pPr>
            <a:r>
              <a:rPr lang="en-GB" sz="2400" dirty="0"/>
              <a:t>league in the world and ranks sixth among all sports league.</a:t>
            </a:r>
          </a:p>
          <a:p>
            <a:endParaRPr lang="en-GB" sz="2400" dirty="0"/>
          </a:p>
          <a:p>
            <a:pPr marL="285750" indent="-285750">
              <a:buFont typeface="Wingdings" panose="05000000000000000000" pitchFamily="2" charset="2"/>
              <a:buChar char="ü"/>
            </a:pPr>
            <a:r>
              <a:rPr lang="en-GB" sz="2400" dirty="0"/>
              <a:t>In 2010, the IPL became the first sporting event in the world to be broadcasted live on YouTube</a:t>
            </a:r>
            <a:r>
              <a:rPr lang="en-GB" sz="2400" b="1" dirty="0"/>
              <a:t>.</a:t>
            </a:r>
            <a:endParaRPr lang="en-GB" sz="2400" dirty="0"/>
          </a:p>
        </p:txBody>
      </p:sp>
    </p:spTree>
    <p:extLst>
      <p:ext uri="{BB962C8B-B14F-4D97-AF65-F5344CB8AC3E}">
        <p14:creationId xmlns:p14="http://schemas.microsoft.com/office/powerpoint/2010/main" val="19145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2053A8-DACB-DF56-AC17-3B2C74A70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234474" cy="6344817"/>
          </a:xfrm>
          <a:prstGeom prst="rect">
            <a:avLst/>
          </a:prstGeom>
        </p:spPr>
      </p:pic>
      <p:sp>
        <p:nvSpPr>
          <p:cNvPr id="5" name="TextBox 4">
            <a:extLst>
              <a:ext uri="{FF2B5EF4-FFF2-40B4-BE49-F238E27FC236}">
                <a16:creationId xmlns:a16="http://schemas.microsoft.com/office/drawing/2014/main" id="{76A84B99-BAFB-B425-0550-B7645D6E0128}"/>
              </a:ext>
            </a:extLst>
          </p:cNvPr>
          <p:cNvSpPr txBox="1"/>
          <p:nvPr/>
        </p:nvSpPr>
        <p:spPr>
          <a:xfrm>
            <a:off x="5731329" y="355247"/>
            <a:ext cx="6097554" cy="461665"/>
          </a:xfrm>
          <a:prstGeom prst="rect">
            <a:avLst/>
          </a:prstGeom>
          <a:noFill/>
        </p:spPr>
        <p:txBody>
          <a:bodyPr wrap="square">
            <a:spAutoFit/>
          </a:bodyPr>
          <a:lstStyle/>
          <a:p>
            <a:r>
              <a:rPr lang="en-GB" sz="2400" b="1" dirty="0"/>
              <a:t>Brief Overview of Indian Premier League (IPL)</a:t>
            </a:r>
            <a:endParaRPr lang="en-US" sz="2400" b="1" dirty="0"/>
          </a:p>
        </p:txBody>
      </p:sp>
      <p:sp>
        <p:nvSpPr>
          <p:cNvPr id="7" name="TextBox 6">
            <a:extLst>
              <a:ext uri="{FF2B5EF4-FFF2-40B4-BE49-F238E27FC236}">
                <a16:creationId xmlns:a16="http://schemas.microsoft.com/office/drawing/2014/main" id="{3DC74052-0527-2A72-A629-49CF1477FAA0}"/>
              </a:ext>
            </a:extLst>
          </p:cNvPr>
          <p:cNvSpPr txBox="1"/>
          <p:nvPr/>
        </p:nvSpPr>
        <p:spPr>
          <a:xfrm>
            <a:off x="5731329" y="1070301"/>
            <a:ext cx="6097554" cy="461665"/>
          </a:xfrm>
          <a:prstGeom prst="rect">
            <a:avLst/>
          </a:prstGeom>
          <a:noFill/>
        </p:spPr>
        <p:txBody>
          <a:bodyPr wrap="square">
            <a:spAutoFit/>
          </a:bodyPr>
          <a:lstStyle/>
          <a:p>
            <a:r>
              <a:rPr lang="en-US" sz="2400" dirty="0"/>
              <a:t>Data Consist Of :</a:t>
            </a:r>
          </a:p>
        </p:txBody>
      </p:sp>
      <p:sp>
        <p:nvSpPr>
          <p:cNvPr id="9" name="TextBox 8">
            <a:extLst>
              <a:ext uri="{FF2B5EF4-FFF2-40B4-BE49-F238E27FC236}">
                <a16:creationId xmlns:a16="http://schemas.microsoft.com/office/drawing/2014/main" id="{F58A0925-517C-BD9E-CE4A-8F5F00FDE36F}"/>
              </a:ext>
            </a:extLst>
          </p:cNvPr>
          <p:cNvSpPr txBox="1"/>
          <p:nvPr/>
        </p:nvSpPr>
        <p:spPr>
          <a:xfrm>
            <a:off x="5666014" y="1785355"/>
            <a:ext cx="5661349" cy="4093428"/>
          </a:xfrm>
          <a:prstGeom prst="rect">
            <a:avLst/>
          </a:prstGeom>
          <a:noFill/>
        </p:spPr>
        <p:txBody>
          <a:bodyPr wrap="square">
            <a:spAutoFit/>
          </a:bodyPr>
          <a:lstStyle/>
          <a:p>
            <a:pPr marL="285750" indent="-285750">
              <a:buFont typeface="Wingdings" panose="05000000000000000000" pitchFamily="2" charset="2"/>
              <a:buChar char="Ø"/>
            </a:pPr>
            <a:r>
              <a:rPr lang="en-GB" sz="2000" i="1" dirty="0"/>
              <a:t>Data of 9 IPL Seasons from 2008 to 2022</a:t>
            </a:r>
            <a:endParaRPr lang="en-GB" sz="2000" dirty="0"/>
          </a:p>
          <a:p>
            <a:br>
              <a:rPr lang="en-GB" sz="2000" dirty="0"/>
            </a:br>
            <a:endParaRPr lang="en-GB" sz="2000" dirty="0"/>
          </a:p>
          <a:p>
            <a:pPr marL="285750" indent="-285750">
              <a:buFont typeface="Wingdings" panose="05000000000000000000" pitchFamily="2" charset="2"/>
              <a:buChar char="Ø"/>
            </a:pPr>
            <a:r>
              <a:rPr lang="en-GB" sz="2000" i="1" dirty="0"/>
              <a:t>Ball by Ball details of 577 matches</a:t>
            </a:r>
            <a:endParaRPr lang="en-GB" sz="2000" dirty="0"/>
          </a:p>
          <a:p>
            <a:br>
              <a:rPr lang="en-GB" sz="2000" dirty="0"/>
            </a:br>
            <a:endParaRPr lang="en-GB" sz="2000" dirty="0"/>
          </a:p>
          <a:p>
            <a:pPr marL="285750" indent="-285750">
              <a:buFont typeface="Wingdings" panose="05000000000000000000" pitchFamily="2" charset="2"/>
              <a:buChar char="Ø"/>
            </a:pPr>
            <a:r>
              <a:rPr lang="en-GB" sz="2000" i="1" dirty="0"/>
              <a:t>Match details</a:t>
            </a:r>
            <a:endParaRPr lang="en-GB" sz="2000" dirty="0"/>
          </a:p>
          <a:p>
            <a:br>
              <a:rPr lang="en-GB" sz="2000" dirty="0"/>
            </a:br>
            <a:endParaRPr lang="en-GB" sz="2000" dirty="0"/>
          </a:p>
          <a:p>
            <a:pPr marL="285750" indent="-285750">
              <a:buFont typeface="Wingdings" panose="05000000000000000000" pitchFamily="2" charset="2"/>
              <a:buChar char="Ø"/>
            </a:pPr>
            <a:r>
              <a:rPr lang="en-GB" sz="2000" i="1" dirty="0"/>
              <a:t>Player details</a:t>
            </a:r>
            <a:endParaRPr lang="en-GB" sz="2000" dirty="0"/>
          </a:p>
          <a:p>
            <a:br>
              <a:rPr lang="en-GB" sz="2000" dirty="0"/>
            </a:br>
            <a:endParaRPr lang="en-GB" sz="2000" dirty="0"/>
          </a:p>
          <a:p>
            <a:pPr marL="285750" indent="-285750">
              <a:buFont typeface="Wingdings" panose="05000000000000000000" pitchFamily="2" charset="2"/>
              <a:buChar char="Ø"/>
            </a:pPr>
            <a:r>
              <a:rPr lang="en-GB" sz="2000" i="1" dirty="0"/>
              <a:t>Season wise best performers</a:t>
            </a:r>
            <a:endParaRPr lang="en-GB" sz="2000" dirty="0"/>
          </a:p>
        </p:txBody>
      </p:sp>
    </p:spTree>
    <p:extLst>
      <p:ext uri="{BB962C8B-B14F-4D97-AF65-F5344CB8AC3E}">
        <p14:creationId xmlns:p14="http://schemas.microsoft.com/office/powerpoint/2010/main" val="132555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ED460-260D-574B-8526-D2087065237F}"/>
              </a:ext>
            </a:extLst>
          </p:cNvPr>
          <p:cNvPicPr>
            <a:picLocks noChangeAspect="1"/>
          </p:cNvPicPr>
          <p:nvPr/>
        </p:nvPicPr>
        <p:blipFill rotWithShape="1">
          <a:blip r:embed="rId2">
            <a:extLst>
              <a:ext uri="{28A0092B-C50C-407E-A947-70E740481C1C}">
                <a14:useLocalDpi xmlns:a14="http://schemas.microsoft.com/office/drawing/2010/main" val="0"/>
              </a:ext>
            </a:extLst>
          </a:blip>
          <a:srcRect l="20817" t="27838" r="45214" b="53166"/>
          <a:stretch/>
        </p:blipFill>
        <p:spPr>
          <a:xfrm>
            <a:off x="625151" y="1717796"/>
            <a:ext cx="4769393" cy="1483566"/>
          </a:xfrm>
          <a:prstGeom prst="rect">
            <a:avLst/>
          </a:prstGeom>
        </p:spPr>
      </p:pic>
      <p:pic>
        <p:nvPicPr>
          <p:cNvPr id="5" name="Picture 4">
            <a:extLst>
              <a:ext uri="{FF2B5EF4-FFF2-40B4-BE49-F238E27FC236}">
                <a16:creationId xmlns:a16="http://schemas.microsoft.com/office/drawing/2014/main" id="{C320F1D1-C470-C641-30FB-6625EED71CCF}"/>
              </a:ext>
            </a:extLst>
          </p:cNvPr>
          <p:cNvPicPr>
            <a:picLocks noChangeAspect="1"/>
          </p:cNvPicPr>
          <p:nvPr/>
        </p:nvPicPr>
        <p:blipFill rotWithShape="1">
          <a:blip r:embed="rId2">
            <a:extLst>
              <a:ext uri="{28A0092B-C50C-407E-A947-70E740481C1C}">
                <a14:useLocalDpi xmlns:a14="http://schemas.microsoft.com/office/drawing/2010/main" val="0"/>
              </a:ext>
            </a:extLst>
          </a:blip>
          <a:srcRect l="20128" t="50000" r="13749" b="8299"/>
          <a:stretch/>
        </p:blipFill>
        <p:spPr>
          <a:xfrm>
            <a:off x="8442291" y="1791478"/>
            <a:ext cx="3749709" cy="1409883"/>
          </a:xfrm>
          <a:prstGeom prst="rect">
            <a:avLst/>
          </a:prstGeom>
        </p:spPr>
      </p:pic>
      <p:pic>
        <p:nvPicPr>
          <p:cNvPr id="7" name="Picture 6">
            <a:extLst>
              <a:ext uri="{FF2B5EF4-FFF2-40B4-BE49-F238E27FC236}">
                <a16:creationId xmlns:a16="http://schemas.microsoft.com/office/drawing/2014/main" id="{E785B71F-934E-60F6-FAC2-C772B155F5CD}"/>
              </a:ext>
            </a:extLst>
          </p:cNvPr>
          <p:cNvPicPr>
            <a:picLocks noChangeAspect="1"/>
          </p:cNvPicPr>
          <p:nvPr/>
        </p:nvPicPr>
        <p:blipFill rotWithShape="1">
          <a:blip r:embed="rId3">
            <a:extLst>
              <a:ext uri="{28A0092B-C50C-407E-A947-70E740481C1C}">
                <a14:useLocalDpi xmlns:a14="http://schemas.microsoft.com/office/drawing/2010/main" val="0"/>
              </a:ext>
            </a:extLst>
          </a:blip>
          <a:srcRect l="20434" t="48300" r="16122" b="8707"/>
          <a:stretch/>
        </p:blipFill>
        <p:spPr>
          <a:xfrm>
            <a:off x="5052633" y="1717796"/>
            <a:ext cx="3489649" cy="1483566"/>
          </a:xfrm>
          <a:prstGeom prst="rect">
            <a:avLst/>
          </a:prstGeom>
        </p:spPr>
      </p:pic>
      <p:sp>
        <p:nvSpPr>
          <p:cNvPr id="26" name="TextBox 25">
            <a:extLst>
              <a:ext uri="{FF2B5EF4-FFF2-40B4-BE49-F238E27FC236}">
                <a16:creationId xmlns:a16="http://schemas.microsoft.com/office/drawing/2014/main" id="{53D26378-71A3-D501-2D8B-5AB23BA3B770}"/>
              </a:ext>
            </a:extLst>
          </p:cNvPr>
          <p:cNvSpPr txBox="1"/>
          <p:nvPr/>
        </p:nvSpPr>
        <p:spPr>
          <a:xfrm>
            <a:off x="625151" y="60649"/>
            <a:ext cx="11485984" cy="1631216"/>
          </a:xfrm>
          <a:prstGeom prst="rect">
            <a:avLst/>
          </a:prstGeom>
          <a:noFill/>
        </p:spPr>
        <p:txBody>
          <a:bodyPr wrap="square">
            <a:spAutoFit/>
          </a:bodyPr>
          <a:lstStyle/>
          <a:p>
            <a:r>
              <a:rPr lang="en-US" u="sng" dirty="0"/>
              <a:t>Data Cleaning &amp; EDA :</a:t>
            </a:r>
          </a:p>
          <a:p>
            <a:endParaRPr lang="en-US" u="sng" dirty="0"/>
          </a:p>
          <a:p>
            <a:r>
              <a:rPr lang="en-US" sz="1600" dirty="0"/>
              <a:t>Here we have merged the two data sets and performed the basic operations on the datasets to display Head , Tail, info &amp; describe along with the number of rows . </a:t>
            </a:r>
          </a:p>
          <a:p>
            <a:endParaRPr lang="en-US" sz="1600" dirty="0"/>
          </a:p>
          <a:p>
            <a:r>
              <a:rPr lang="en-US" sz="1600" dirty="0"/>
              <a:t>Snippets &amp; Outputs :</a:t>
            </a:r>
          </a:p>
        </p:txBody>
      </p:sp>
      <p:pic>
        <p:nvPicPr>
          <p:cNvPr id="28" name="Picture 27">
            <a:extLst>
              <a:ext uri="{FF2B5EF4-FFF2-40B4-BE49-F238E27FC236}">
                <a16:creationId xmlns:a16="http://schemas.microsoft.com/office/drawing/2014/main" id="{E7F470BC-551E-D40A-0F4B-A14F06D937E0}"/>
              </a:ext>
            </a:extLst>
          </p:cNvPr>
          <p:cNvPicPr>
            <a:picLocks noChangeAspect="1"/>
          </p:cNvPicPr>
          <p:nvPr/>
        </p:nvPicPr>
        <p:blipFill rotWithShape="1">
          <a:blip r:embed="rId4">
            <a:extLst>
              <a:ext uri="{28A0092B-C50C-407E-A947-70E740481C1C}">
                <a14:useLocalDpi xmlns:a14="http://schemas.microsoft.com/office/drawing/2010/main" val="0"/>
              </a:ext>
            </a:extLst>
          </a:blip>
          <a:srcRect l="20740" t="26123" r="21326" b="5306"/>
          <a:stretch/>
        </p:blipFill>
        <p:spPr>
          <a:xfrm>
            <a:off x="625151" y="3227293"/>
            <a:ext cx="7063273" cy="2499641"/>
          </a:xfrm>
          <a:prstGeom prst="rect">
            <a:avLst/>
          </a:prstGeom>
        </p:spPr>
      </p:pic>
      <p:pic>
        <p:nvPicPr>
          <p:cNvPr id="30" name="Picture 29">
            <a:extLst>
              <a:ext uri="{FF2B5EF4-FFF2-40B4-BE49-F238E27FC236}">
                <a16:creationId xmlns:a16="http://schemas.microsoft.com/office/drawing/2014/main" id="{A3E89858-90F7-EFDB-7230-0421E0F479A2}"/>
              </a:ext>
            </a:extLst>
          </p:cNvPr>
          <p:cNvPicPr>
            <a:picLocks noChangeAspect="1"/>
          </p:cNvPicPr>
          <p:nvPr/>
        </p:nvPicPr>
        <p:blipFill rotWithShape="1">
          <a:blip r:embed="rId5">
            <a:extLst>
              <a:ext uri="{28A0092B-C50C-407E-A947-70E740481C1C}">
                <a14:useLocalDpi xmlns:a14="http://schemas.microsoft.com/office/drawing/2010/main" val="0"/>
              </a:ext>
            </a:extLst>
          </a:blip>
          <a:srcRect l="20663" t="46681" r="39541" b="38639"/>
          <a:stretch/>
        </p:blipFill>
        <p:spPr>
          <a:xfrm>
            <a:off x="2873828" y="4785504"/>
            <a:ext cx="4503576" cy="1260732"/>
          </a:xfrm>
          <a:prstGeom prst="rect">
            <a:avLst/>
          </a:prstGeom>
        </p:spPr>
      </p:pic>
      <p:pic>
        <p:nvPicPr>
          <p:cNvPr id="32" name="Picture 31">
            <a:extLst>
              <a:ext uri="{FF2B5EF4-FFF2-40B4-BE49-F238E27FC236}">
                <a16:creationId xmlns:a16="http://schemas.microsoft.com/office/drawing/2014/main" id="{3054EF59-7DE0-2133-3FE9-686581ABC319}"/>
              </a:ext>
            </a:extLst>
          </p:cNvPr>
          <p:cNvPicPr>
            <a:picLocks noChangeAspect="1"/>
          </p:cNvPicPr>
          <p:nvPr/>
        </p:nvPicPr>
        <p:blipFill rotWithShape="1">
          <a:blip r:embed="rId6">
            <a:extLst>
              <a:ext uri="{28A0092B-C50C-407E-A947-70E740481C1C}">
                <a14:useLocalDpi xmlns:a14="http://schemas.microsoft.com/office/drawing/2010/main" val="0"/>
              </a:ext>
            </a:extLst>
          </a:blip>
          <a:srcRect l="21187" t="34665" r="54935" b="16492"/>
          <a:stretch/>
        </p:blipFill>
        <p:spPr>
          <a:xfrm>
            <a:off x="10338720" y="3300974"/>
            <a:ext cx="1772415" cy="3000469"/>
          </a:xfrm>
          <a:prstGeom prst="rect">
            <a:avLst/>
          </a:prstGeom>
        </p:spPr>
      </p:pic>
      <p:pic>
        <p:nvPicPr>
          <p:cNvPr id="34" name="Picture 33">
            <a:extLst>
              <a:ext uri="{FF2B5EF4-FFF2-40B4-BE49-F238E27FC236}">
                <a16:creationId xmlns:a16="http://schemas.microsoft.com/office/drawing/2014/main" id="{039DACE4-C456-21AF-BFD8-4FEC9E9B16C8}"/>
              </a:ext>
            </a:extLst>
          </p:cNvPr>
          <p:cNvPicPr>
            <a:picLocks noChangeAspect="1"/>
          </p:cNvPicPr>
          <p:nvPr/>
        </p:nvPicPr>
        <p:blipFill rotWithShape="1">
          <a:blip r:embed="rId7">
            <a:extLst>
              <a:ext uri="{28A0092B-C50C-407E-A947-70E740481C1C}">
                <a14:useLocalDpi xmlns:a14="http://schemas.microsoft.com/office/drawing/2010/main" val="0"/>
              </a:ext>
            </a:extLst>
          </a:blip>
          <a:srcRect l="20740" t="26123" r="54311" b="17823"/>
          <a:stretch/>
        </p:blipFill>
        <p:spPr>
          <a:xfrm>
            <a:off x="7887045" y="3300974"/>
            <a:ext cx="2253054" cy="2847417"/>
          </a:xfrm>
          <a:prstGeom prst="rect">
            <a:avLst/>
          </a:prstGeom>
        </p:spPr>
      </p:pic>
    </p:spTree>
    <p:extLst>
      <p:ext uri="{BB962C8B-B14F-4D97-AF65-F5344CB8AC3E}">
        <p14:creationId xmlns:p14="http://schemas.microsoft.com/office/powerpoint/2010/main" val="141106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F0920-3AE1-092E-7A81-C23F636E3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56" y="1873672"/>
            <a:ext cx="3652783" cy="2689004"/>
          </a:xfrm>
          <a:prstGeom prst="rect">
            <a:avLst/>
          </a:prstGeom>
        </p:spPr>
      </p:pic>
      <p:pic>
        <p:nvPicPr>
          <p:cNvPr id="5" name="Picture 4">
            <a:extLst>
              <a:ext uri="{FF2B5EF4-FFF2-40B4-BE49-F238E27FC236}">
                <a16:creationId xmlns:a16="http://schemas.microsoft.com/office/drawing/2014/main" id="{480D6B9F-A7BF-028A-A7C1-F5CFCAFF6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30" y="2639058"/>
            <a:ext cx="4382270" cy="2633137"/>
          </a:xfrm>
          <a:prstGeom prst="rect">
            <a:avLst/>
          </a:prstGeom>
        </p:spPr>
      </p:pic>
      <p:pic>
        <p:nvPicPr>
          <p:cNvPr id="7" name="Picture 6">
            <a:extLst>
              <a:ext uri="{FF2B5EF4-FFF2-40B4-BE49-F238E27FC236}">
                <a16:creationId xmlns:a16="http://schemas.microsoft.com/office/drawing/2014/main" id="{0F289C0B-D05B-50E8-37AC-AA448215B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700" y="4396235"/>
            <a:ext cx="3156004" cy="1929920"/>
          </a:xfrm>
          <a:prstGeom prst="rect">
            <a:avLst/>
          </a:prstGeom>
        </p:spPr>
      </p:pic>
      <p:sp>
        <p:nvSpPr>
          <p:cNvPr id="9" name="TextBox 8">
            <a:extLst>
              <a:ext uri="{FF2B5EF4-FFF2-40B4-BE49-F238E27FC236}">
                <a16:creationId xmlns:a16="http://schemas.microsoft.com/office/drawing/2014/main" id="{26596001-B306-6031-BA5C-62BC0F7756C2}"/>
              </a:ext>
            </a:extLst>
          </p:cNvPr>
          <p:cNvSpPr txBox="1"/>
          <p:nvPr/>
        </p:nvSpPr>
        <p:spPr>
          <a:xfrm>
            <a:off x="3653296" y="118579"/>
            <a:ext cx="4273169" cy="36933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en-US" sz="1800" b="1" dirty="0"/>
              <a:t>Few Hypothesis on EDA - Web Scrapping </a:t>
            </a:r>
          </a:p>
        </p:txBody>
      </p:sp>
      <p:cxnSp>
        <p:nvCxnSpPr>
          <p:cNvPr id="11" name="Straight Connector 10">
            <a:extLst>
              <a:ext uri="{FF2B5EF4-FFF2-40B4-BE49-F238E27FC236}">
                <a16:creationId xmlns:a16="http://schemas.microsoft.com/office/drawing/2014/main" id="{C39904B1-25F0-B6F5-8A83-45AF62979E51}"/>
              </a:ext>
            </a:extLst>
          </p:cNvPr>
          <p:cNvCxnSpPr/>
          <p:nvPr/>
        </p:nvCxnSpPr>
        <p:spPr>
          <a:xfrm>
            <a:off x="4096126" y="606490"/>
            <a:ext cx="0" cy="558903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9BEDB6E-90F6-765B-6117-32591D52006F}"/>
              </a:ext>
            </a:extLst>
          </p:cNvPr>
          <p:cNvCxnSpPr/>
          <p:nvPr/>
        </p:nvCxnSpPr>
        <p:spPr>
          <a:xfrm>
            <a:off x="7744415" y="606490"/>
            <a:ext cx="65314" cy="565435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7B3F762-451A-0A5F-5B15-8E2C17E2259D}"/>
              </a:ext>
            </a:extLst>
          </p:cNvPr>
          <p:cNvSpPr txBox="1"/>
          <p:nvPr/>
        </p:nvSpPr>
        <p:spPr>
          <a:xfrm>
            <a:off x="294056" y="801046"/>
            <a:ext cx="3652776" cy="923330"/>
          </a:xfrm>
          <a:prstGeom prst="rect">
            <a:avLst/>
          </a:prstGeom>
          <a:noFill/>
        </p:spPr>
        <p:txBody>
          <a:bodyPr wrap="square">
            <a:spAutoFit/>
          </a:bodyPr>
          <a:lstStyle/>
          <a:p>
            <a:pPr marL="285750" indent="-285750">
              <a:buFont typeface="Wingdings" panose="05000000000000000000" pitchFamily="2" charset="2"/>
              <a:buChar char="v"/>
            </a:pPr>
            <a:r>
              <a:rPr lang="en-US" dirty="0"/>
              <a:t>Eda web scrapping on finding the total number of matched played each season .</a:t>
            </a:r>
            <a:r>
              <a:rPr lang="en-US" sz="1800" dirty="0"/>
              <a:t> </a:t>
            </a:r>
            <a:endParaRPr lang="en-US" dirty="0"/>
          </a:p>
        </p:txBody>
      </p:sp>
      <p:sp>
        <p:nvSpPr>
          <p:cNvPr id="19" name="TextBox 18">
            <a:extLst>
              <a:ext uri="{FF2B5EF4-FFF2-40B4-BE49-F238E27FC236}">
                <a16:creationId xmlns:a16="http://schemas.microsoft.com/office/drawing/2014/main" id="{01DA7C99-8E22-FEA7-9932-8A4C82B0B01A}"/>
              </a:ext>
            </a:extLst>
          </p:cNvPr>
          <p:cNvSpPr txBox="1"/>
          <p:nvPr/>
        </p:nvSpPr>
        <p:spPr>
          <a:xfrm>
            <a:off x="487840" y="4599674"/>
            <a:ext cx="3458985" cy="523220"/>
          </a:xfrm>
          <a:prstGeom prst="rect">
            <a:avLst/>
          </a:prstGeom>
          <a:noFill/>
        </p:spPr>
        <p:txBody>
          <a:bodyPr wrap="square">
            <a:spAutoFit/>
          </a:bodyPr>
          <a:lstStyle/>
          <a:p>
            <a:pPr marL="285750" indent="-285750">
              <a:buFont typeface="Wingdings" panose="05000000000000000000" pitchFamily="2" charset="2"/>
              <a:buChar char="§"/>
            </a:pPr>
            <a:r>
              <a:rPr lang="en-US" sz="1400" dirty="0"/>
              <a:t>This tells more number of matches played in the year of 2013.</a:t>
            </a:r>
          </a:p>
        </p:txBody>
      </p:sp>
      <p:pic>
        <p:nvPicPr>
          <p:cNvPr id="23" name="Picture 22">
            <a:extLst>
              <a:ext uri="{FF2B5EF4-FFF2-40B4-BE49-F238E27FC236}">
                <a16:creationId xmlns:a16="http://schemas.microsoft.com/office/drawing/2014/main" id="{BAAF19D1-74A1-AA95-1A1F-FE8DCA8C9043}"/>
              </a:ext>
            </a:extLst>
          </p:cNvPr>
          <p:cNvPicPr>
            <a:picLocks noChangeAspect="1"/>
          </p:cNvPicPr>
          <p:nvPr/>
        </p:nvPicPr>
        <p:blipFill rotWithShape="1">
          <a:blip r:embed="rId5">
            <a:extLst>
              <a:ext uri="{28A0092B-C50C-407E-A947-70E740481C1C}">
                <a14:useLocalDpi xmlns:a14="http://schemas.microsoft.com/office/drawing/2010/main" val="0"/>
              </a:ext>
            </a:extLst>
          </a:blip>
          <a:srcRect l="20816" t="42721" r="43980" b="42449"/>
          <a:stretch/>
        </p:blipFill>
        <p:spPr>
          <a:xfrm>
            <a:off x="172144" y="5272196"/>
            <a:ext cx="3774696" cy="923331"/>
          </a:xfrm>
          <a:prstGeom prst="rect">
            <a:avLst/>
          </a:prstGeom>
        </p:spPr>
      </p:pic>
      <p:sp>
        <p:nvSpPr>
          <p:cNvPr id="25" name="TextBox 24">
            <a:extLst>
              <a:ext uri="{FF2B5EF4-FFF2-40B4-BE49-F238E27FC236}">
                <a16:creationId xmlns:a16="http://schemas.microsoft.com/office/drawing/2014/main" id="{DF9BC549-98D5-300E-7653-B1BF48A6B114}"/>
              </a:ext>
            </a:extLst>
          </p:cNvPr>
          <p:cNvSpPr txBox="1"/>
          <p:nvPr/>
        </p:nvSpPr>
        <p:spPr>
          <a:xfrm>
            <a:off x="4140535" y="801047"/>
            <a:ext cx="3753164" cy="307777"/>
          </a:xfrm>
          <a:prstGeom prst="rect">
            <a:avLst/>
          </a:prstGeom>
          <a:noFill/>
        </p:spPr>
        <p:txBody>
          <a:bodyPr wrap="square">
            <a:spAutoFit/>
          </a:bodyPr>
          <a:lstStyle/>
          <a:p>
            <a:r>
              <a:rPr lang="en-US" sz="1400" b="1" dirty="0"/>
              <a:t>TOSS RESULT </a:t>
            </a:r>
            <a:r>
              <a:rPr lang="en-US" sz="1400" dirty="0"/>
              <a:t>:   </a:t>
            </a:r>
            <a:r>
              <a:rPr lang="en-US" sz="1400" b="1" dirty="0"/>
              <a:t>How is Toss more important ?</a:t>
            </a:r>
          </a:p>
        </p:txBody>
      </p:sp>
      <p:sp>
        <p:nvSpPr>
          <p:cNvPr id="27" name="TextBox 26">
            <a:extLst>
              <a:ext uri="{FF2B5EF4-FFF2-40B4-BE49-F238E27FC236}">
                <a16:creationId xmlns:a16="http://schemas.microsoft.com/office/drawing/2014/main" id="{1EF950C1-D764-6C7B-32F4-56866785AAFD}"/>
              </a:ext>
            </a:extLst>
          </p:cNvPr>
          <p:cNvSpPr txBox="1"/>
          <p:nvPr/>
        </p:nvSpPr>
        <p:spPr>
          <a:xfrm>
            <a:off x="4139454" y="1172747"/>
            <a:ext cx="3604949" cy="1384995"/>
          </a:xfrm>
          <a:prstGeom prst="rect">
            <a:avLst/>
          </a:prstGeom>
          <a:noFill/>
        </p:spPr>
        <p:txBody>
          <a:bodyPr wrap="square">
            <a:spAutoFit/>
          </a:bodyPr>
          <a:lstStyle/>
          <a:p>
            <a:pPr marL="285750" indent="-285750">
              <a:buFont typeface="Wingdings" panose="05000000000000000000" pitchFamily="2" charset="2"/>
              <a:buChar char="§"/>
            </a:pPr>
            <a:r>
              <a:rPr lang="en-GB" sz="1400" dirty="0"/>
              <a:t>The toss result in the Indian Premier League (IPL) is crucial as it can have a significant impact on the outcome of the match. The most common use of the toss result is for the winning captain to decide whether to bat or bowl first.</a:t>
            </a:r>
            <a:endParaRPr lang="en-US" sz="1400" dirty="0"/>
          </a:p>
        </p:txBody>
      </p:sp>
      <p:pic>
        <p:nvPicPr>
          <p:cNvPr id="29" name="Picture 28">
            <a:extLst>
              <a:ext uri="{FF2B5EF4-FFF2-40B4-BE49-F238E27FC236}">
                <a16:creationId xmlns:a16="http://schemas.microsoft.com/office/drawing/2014/main" id="{CF0E9F9E-72EE-B13C-3A2B-B5C5CD1C1807}"/>
              </a:ext>
            </a:extLst>
          </p:cNvPr>
          <p:cNvPicPr>
            <a:picLocks noChangeAspect="1"/>
          </p:cNvPicPr>
          <p:nvPr/>
        </p:nvPicPr>
        <p:blipFill rotWithShape="1">
          <a:blip r:embed="rId6">
            <a:extLst>
              <a:ext uri="{28A0092B-C50C-407E-A947-70E740481C1C}">
                <a14:useLocalDpi xmlns:a14="http://schemas.microsoft.com/office/drawing/2010/main" val="0"/>
              </a:ext>
            </a:extLst>
          </a:blip>
          <a:srcRect l="21046" t="25144" r="49922" b="51679"/>
          <a:stretch/>
        </p:blipFill>
        <p:spPr>
          <a:xfrm>
            <a:off x="4301642" y="2725757"/>
            <a:ext cx="3345914" cy="1502462"/>
          </a:xfrm>
          <a:prstGeom prst="rect">
            <a:avLst/>
          </a:prstGeom>
        </p:spPr>
      </p:pic>
      <p:sp>
        <p:nvSpPr>
          <p:cNvPr id="33" name="TextBox 32">
            <a:extLst>
              <a:ext uri="{FF2B5EF4-FFF2-40B4-BE49-F238E27FC236}">
                <a16:creationId xmlns:a16="http://schemas.microsoft.com/office/drawing/2014/main" id="{2A0AAD39-6D9F-7AD1-2D46-3EDAC4EDB7B0}"/>
              </a:ext>
            </a:extLst>
          </p:cNvPr>
          <p:cNvSpPr txBox="1"/>
          <p:nvPr/>
        </p:nvSpPr>
        <p:spPr>
          <a:xfrm>
            <a:off x="7893699" y="794382"/>
            <a:ext cx="4188560" cy="338554"/>
          </a:xfrm>
          <a:prstGeom prst="rect">
            <a:avLst/>
          </a:prstGeom>
          <a:noFill/>
        </p:spPr>
        <p:txBody>
          <a:bodyPr wrap="square">
            <a:spAutoFit/>
          </a:bodyPr>
          <a:lstStyle/>
          <a:p>
            <a:r>
              <a:rPr lang="en-US" sz="1600" b="1" dirty="0"/>
              <a:t>Total number of matches won by a team so far: </a:t>
            </a:r>
          </a:p>
        </p:txBody>
      </p:sp>
      <p:pic>
        <p:nvPicPr>
          <p:cNvPr id="35" name="Picture 34">
            <a:extLst>
              <a:ext uri="{FF2B5EF4-FFF2-40B4-BE49-F238E27FC236}">
                <a16:creationId xmlns:a16="http://schemas.microsoft.com/office/drawing/2014/main" id="{F75FACF7-D3DE-B125-356C-B223D039D31E}"/>
              </a:ext>
            </a:extLst>
          </p:cNvPr>
          <p:cNvPicPr>
            <a:picLocks noChangeAspect="1"/>
          </p:cNvPicPr>
          <p:nvPr/>
        </p:nvPicPr>
        <p:blipFill rotWithShape="1">
          <a:blip r:embed="rId7">
            <a:extLst>
              <a:ext uri="{28A0092B-C50C-407E-A947-70E740481C1C}">
                <a14:useLocalDpi xmlns:a14="http://schemas.microsoft.com/office/drawing/2010/main" val="0"/>
              </a:ext>
            </a:extLst>
          </a:blip>
          <a:srcRect l="20645" t="27321" r="49394" b="57823"/>
          <a:stretch/>
        </p:blipFill>
        <p:spPr>
          <a:xfrm>
            <a:off x="8003440" y="1138331"/>
            <a:ext cx="3652767" cy="1382149"/>
          </a:xfrm>
          <a:prstGeom prst="rect">
            <a:avLst/>
          </a:prstGeom>
        </p:spPr>
      </p:pic>
      <p:sp>
        <p:nvSpPr>
          <p:cNvPr id="40" name="TextBox 39">
            <a:extLst>
              <a:ext uri="{FF2B5EF4-FFF2-40B4-BE49-F238E27FC236}">
                <a16:creationId xmlns:a16="http://schemas.microsoft.com/office/drawing/2014/main" id="{23200FC8-FF51-EF37-3215-CA05B834ECC3}"/>
              </a:ext>
            </a:extLst>
          </p:cNvPr>
          <p:cNvSpPr txBox="1"/>
          <p:nvPr/>
        </p:nvSpPr>
        <p:spPr>
          <a:xfrm>
            <a:off x="8108302" y="5209547"/>
            <a:ext cx="3859763" cy="1169551"/>
          </a:xfrm>
          <a:prstGeom prst="rect">
            <a:avLst/>
          </a:prstGeom>
          <a:noFill/>
        </p:spPr>
        <p:txBody>
          <a:bodyPr wrap="square">
            <a:spAutoFit/>
          </a:bodyPr>
          <a:lstStyle/>
          <a:p>
            <a:r>
              <a:rPr lang="en-GB" sz="1400" dirty="0"/>
              <a:t>Overall, the number of matches won by a team is an essential factor in determining their position in the IPL standings, their chances of qualifying for the playoffs, and their overall performance and confidence.</a:t>
            </a:r>
            <a:endParaRPr lang="en-US" sz="1400" dirty="0"/>
          </a:p>
        </p:txBody>
      </p:sp>
    </p:spTree>
    <p:extLst>
      <p:ext uri="{BB962C8B-B14F-4D97-AF65-F5344CB8AC3E}">
        <p14:creationId xmlns:p14="http://schemas.microsoft.com/office/powerpoint/2010/main" val="429291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4A773-A41F-7983-C864-BC315063BD55}"/>
              </a:ext>
            </a:extLst>
          </p:cNvPr>
          <p:cNvSpPr txBox="1"/>
          <p:nvPr/>
        </p:nvSpPr>
        <p:spPr>
          <a:xfrm>
            <a:off x="0" y="326571"/>
            <a:ext cx="12192000" cy="1846659"/>
          </a:xfrm>
          <a:prstGeom prst="rect">
            <a:avLst/>
          </a:prstGeom>
          <a:noFill/>
          <a:effectLst>
            <a:glow rad="228600">
              <a:schemeClr val="accent1">
                <a:satMod val="175000"/>
                <a:alpha val="40000"/>
              </a:schemeClr>
            </a:glow>
          </a:effectLst>
          <a:scene3d>
            <a:camera prst="perspectiveRelaxed"/>
            <a:lightRig rig="threePt" dir="t"/>
          </a:scene3d>
        </p:spPr>
        <p:txBody>
          <a:bodyPr wrap="square">
            <a:spAutoFit/>
          </a:bodyPr>
          <a:lstStyle/>
          <a:p>
            <a:r>
              <a:rPr lang="en-US" dirty="0"/>
              <a:t>                                                                                        </a:t>
            </a:r>
            <a:r>
              <a:rPr lang="en-US" sz="2400" dirty="0"/>
              <a:t>Merging the Datasets : </a:t>
            </a:r>
          </a:p>
          <a:p>
            <a:endParaRPr lang="en-US" sz="2400" dirty="0"/>
          </a:p>
          <a:p>
            <a:pPr marL="800100" lvl="1" indent="-342900">
              <a:buFont typeface="Courier New" panose="02070309020205020404" pitchFamily="49" charset="0"/>
              <a:buChar char="o"/>
            </a:pPr>
            <a:r>
              <a:rPr lang="en-US" sz="2400" dirty="0">
                <a:solidFill>
                  <a:srgbClr val="00B050"/>
                </a:solidFill>
              </a:rPr>
              <a:t>What is the use of merging these data sets ? </a:t>
            </a:r>
          </a:p>
          <a:p>
            <a:r>
              <a:rPr lang="en-US" sz="2400" dirty="0"/>
              <a:t> </a:t>
            </a:r>
          </a:p>
          <a:p>
            <a:pPr algn="ctr"/>
            <a:endParaRPr lang="en-US" dirty="0"/>
          </a:p>
        </p:txBody>
      </p:sp>
      <p:sp>
        <p:nvSpPr>
          <p:cNvPr id="6" name="TextBox 5">
            <a:extLst>
              <a:ext uri="{FF2B5EF4-FFF2-40B4-BE49-F238E27FC236}">
                <a16:creationId xmlns:a16="http://schemas.microsoft.com/office/drawing/2014/main" id="{AA9CEC70-2EED-FF85-7E22-AD99F67179C7}"/>
              </a:ext>
            </a:extLst>
          </p:cNvPr>
          <p:cNvSpPr txBox="1"/>
          <p:nvPr/>
        </p:nvSpPr>
        <p:spPr>
          <a:xfrm>
            <a:off x="578108" y="1520785"/>
            <a:ext cx="11066496" cy="5047536"/>
          </a:xfrm>
          <a:prstGeom prst="rect">
            <a:avLst/>
          </a:prstGeom>
          <a:noFill/>
        </p:spPr>
        <p:txBody>
          <a:bodyPr wrap="square">
            <a:spAutoFit/>
          </a:bodyPr>
          <a:lstStyle/>
          <a:p>
            <a:r>
              <a:rPr lang="en-GB" sz="1600" dirty="0"/>
              <a:t>Merging datasets can be useful in IPL EDA (Exploratory Data Analysis) to analyse and identify patterns in the data. For example, you can merge the player's performance data with team data to identify the performance of players in each team.</a:t>
            </a:r>
          </a:p>
          <a:p>
            <a:endParaRPr lang="en-GB" sz="1600" dirty="0"/>
          </a:p>
          <a:p>
            <a:r>
              <a:rPr lang="en-GB" sz="1600" dirty="0"/>
              <a:t>Some of the use cases of merging two datasets in IPL EDA are:</a:t>
            </a:r>
          </a:p>
          <a:p>
            <a:endParaRPr lang="en-GB" sz="1600" dirty="0"/>
          </a:p>
          <a:p>
            <a:pPr>
              <a:buFont typeface="+mj-lt"/>
              <a:buAutoNum type="arabicPeriod"/>
            </a:pPr>
            <a:r>
              <a:rPr lang="en-GB" sz="1600" b="1" dirty="0" err="1">
                <a:solidFill>
                  <a:schemeClr val="tx1">
                    <a:lumMod val="85000"/>
                    <a:lumOff val="15000"/>
                  </a:schemeClr>
                </a:solidFill>
              </a:rPr>
              <a:t>Analyzing</a:t>
            </a:r>
            <a:r>
              <a:rPr lang="en-GB" sz="1600" b="1" dirty="0">
                <a:solidFill>
                  <a:schemeClr val="tx1">
                    <a:lumMod val="85000"/>
                    <a:lumOff val="15000"/>
                  </a:schemeClr>
                </a:solidFill>
              </a:rPr>
              <a:t> the performance of players in different teams: </a:t>
            </a:r>
            <a:r>
              <a:rPr lang="en-GB" sz="1600" dirty="0"/>
              <a:t>By merging the player performance data with team data, we can </a:t>
            </a:r>
            <a:r>
              <a:rPr lang="en-GB" sz="1600" dirty="0" err="1"/>
              <a:t>analyze</a:t>
            </a:r>
            <a:r>
              <a:rPr lang="en-GB" sz="1600" dirty="0"/>
              <a:t> how a player performs in different teams. We can also compare the performance of players in different teams based on different criteria, such as the number of runs, wickets, etc.</a:t>
            </a:r>
          </a:p>
          <a:p>
            <a:pPr>
              <a:buFont typeface="+mj-lt"/>
              <a:buAutoNum type="arabicPeriod"/>
            </a:pPr>
            <a:endParaRPr lang="en-GB" sz="1600" b="1" dirty="0">
              <a:solidFill>
                <a:schemeClr val="accent2"/>
              </a:solidFill>
            </a:endParaRPr>
          </a:p>
          <a:p>
            <a:pPr>
              <a:buFont typeface="+mj-lt"/>
              <a:buAutoNum type="arabicPeriod"/>
            </a:pPr>
            <a:r>
              <a:rPr lang="en-GB" sz="1600" b="1" dirty="0" err="1">
                <a:solidFill>
                  <a:schemeClr val="accent2"/>
                </a:solidFill>
              </a:rPr>
              <a:t>Analyzing</a:t>
            </a:r>
            <a:r>
              <a:rPr lang="en-GB" sz="1600" b="1" dirty="0">
                <a:solidFill>
                  <a:schemeClr val="accent2"/>
                </a:solidFill>
              </a:rPr>
              <a:t> the impact of toss on team's performance: </a:t>
            </a:r>
            <a:r>
              <a:rPr lang="en-GB" sz="1600" dirty="0"/>
              <a:t>By merging the match data with the toss data, we can </a:t>
            </a:r>
            <a:r>
              <a:rPr lang="en-GB" sz="1600" dirty="0" err="1"/>
              <a:t>analyze</a:t>
            </a:r>
            <a:r>
              <a:rPr lang="en-GB" sz="1600" dirty="0"/>
              <a:t> how the toss result impacts the performance of the teams. We can identify patterns in the data to see whether teams that win the toss have a higher chance of winning the match.</a:t>
            </a:r>
          </a:p>
          <a:p>
            <a:pPr>
              <a:buFont typeface="+mj-lt"/>
              <a:buAutoNum type="arabicPeriod"/>
            </a:pPr>
            <a:endParaRPr lang="en-GB" sz="1600" dirty="0"/>
          </a:p>
          <a:p>
            <a:pPr>
              <a:buFont typeface="+mj-lt"/>
              <a:buAutoNum type="arabicPeriod"/>
            </a:pPr>
            <a:r>
              <a:rPr lang="en-GB" sz="1600" b="1" dirty="0" err="1">
                <a:solidFill>
                  <a:srgbClr val="002060"/>
                </a:solidFill>
              </a:rPr>
              <a:t>Analyzing</a:t>
            </a:r>
            <a:r>
              <a:rPr lang="en-GB" sz="1600" b="1" dirty="0">
                <a:solidFill>
                  <a:srgbClr val="002060"/>
                </a:solidFill>
              </a:rPr>
              <a:t> the impact of weather conditions on match outcomes: </a:t>
            </a:r>
            <a:r>
              <a:rPr lang="en-GB" sz="1600" dirty="0"/>
              <a:t>By merging the match data with the weather data, we can </a:t>
            </a:r>
            <a:r>
              <a:rPr lang="en-GB" sz="1600" dirty="0" err="1"/>
              <a:t>analyze</a:t>
            </a:r>
            <a:r>
              <a:rPr lang="en-GB" sz="1600" dirty="0"/>
              <a:t> how different weather conditions impact the match outcomes. We can identify patterns in the data to see whether certain weather conditions </a:t>
            </a:r>
            <a:r>
              <a:rPr lang="en-GB" sz="1600" dirty="0" err="1"/>
              <a:t>favor</a:t>
            </a:r>
            <a:r>
              <a:rPr lang="en-GB" sz="1600" dirty="0"/>
              <a:t> certain teams or whether they lead to more high-scoring or low-scoring matches.</a:t>
            </a:r>
          </a:p>
          <a:p>
            <a:pPr>
              <a:buFont typeface="+mj-lt"/>
              <a:buAutoNum type="arabicPeriod"/>
            </a:pPr>
            <a:endParaRPr lang="en-GB" sz="1600" dirty="0"/>
          </a:p>
          <a:p>
            <a:r>
              <a:rPr lang="en-GB" sz="1600" dirty="0"/>
              <a:t>Overall, merging two datasets in IPL EDA can help us to get more insights into the data, identify patterns, and make more informed decisions based on the analysis.</a:t>
            </a:r>
          </a:p>
          <a:p>
            <a:endParaRPr lang="en-US" dirty="0"/>
          </a:p>
        </p:txBody>
      </p:sp>
    </p:spTree>
    <p:extLst>
      <p:ext uri="{BB962C8B-B14F-4D97-AF65-F5344CB8AC3E}">
        <p14:creationId xmlns:p14="http://schemas.microsoft.com/office/powerpoint/2010/main" val="352680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01428B-8271-9282-C3BB-75A587528044}"/>
              </a:ext>
            </a:extLst>
          </p:cNvPr>
          <p:cNvSpPr txBox="1"/>
          <p:nvPr/>
        </p:nvSpPr>
        <p:spPr>
          <a:xfrm>
            <a:off x="0" y="398498"/>
            <a:ext cx="12192000" cy="646331"/>
          </a:xfrm>
          <a:prstGeom prst="rect">
            <a:avLst/>
          </a:prstGeom>
          <a:noFill/>
        </p:spPr>
        <p:txBody>
          <a:bodyPr wrap="square">
            <a:spAutoFit/>
          </a:bodyPr>
          <a:lstStyle/>
          <a:p>
            <a:r>
              <a:rPr lang="en-US" sz="3600" b="1" dirty="0"/>
              <a:t>                </a:t>
            </a:r>
            <a:r>
              <a:rPr lang="en-US" sz="3600" b="1" dirty="0">
                <a:solidFill>
                  <a:schemeClr val="accent1">
                    <a:lumMod val="75000"/>
                  </a:schemeClr>
                </a:solidFill>
              </a:rPr>
              <a:t>Before merging &amp; After merging of  datasets  </a:t>
            </a:r>
          </a:p>
        </p:txBody>
      </p:sp>
      <p:graphicFrame>
        <p:nvGraphicFramePr>
          <p:cNvPr id="10" name="Diagram 9">
            <a:extLst>
              <a:ext uri="{FF2B5EF4-FFF2-40B4-BE49-F238E27FC236}">
                <a16:creationId xmlns:a16="http://schemas.microsoft.com/office/drawing/2014/main" id="{CCC06E14-6EBF-844B-A17B-FCB6CB363297}"/>
              </a:ext>
            </a:extLst>
          </p:cNvPr>
          <p:cNvGraphicFramePr/>
          <p:nvPr>
            <p:extLst>
              <p:ext uri="{D42A27DB-BD31-4B8C-83A1-F6EECF244321}">
                <p14:modId xmlns:p14="http://schemas.microsoft.com/office/powerpoint/2010/main" val="576036592"/>
              </p:ext>
            </p:extLst>
          </p:nvPr>
        </p:nvGraphicFramePr>
        <p:xfrm>
          <a:off x="1938434" y="1421582"/>
          <a:ext cx="3047222" cy="1323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FA66B7CC-B2DE-E5CF-8DAD-77C4F713CAD0}"/>
              </a:ext>
            </a:extLst>
          </p:cNvPr>
          <p:cNvGraphicFramePr/>
          <p:nvPr>
            <p:extLst>
              <p:ext uri="{D42A27DB-BD31-4B8C-83A1-F6EECF244321}">
                <p14:modId xmlns:p14="http://schemas.microsoft.com/office/powerpoint/2010/main" val="3528514596"/>
              </p:ext>
            </p:extLst>
          </p:nvPr>
        </p:nvGraphicFramePr>
        <p:xfrm>
          <a:off x="1929099" y="3055290"/>
          <a:ext cx="3112540" cy="1190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Rectangle: Rounded Corners 11">
            <a:extLst>
              <a:ext uri="{FF2B5EF4-FFF2-40B4-BE49-F238E27FC236}">
                <a16:creationId xmlns:a16="http://schemas.microsoft.com/office/drawing/2014/main" id="{DC94764E-8760-FBF8-8065-983C4DFAAE8D}"/>
              </a:ext>
            </a:extLst>
          </p:cNvPr>
          <p:cNvSpPr/>
          <p:nvPr/>
        </p:nvSpPr>
        <p:spPr>
          <a:xfrm>
            <a:off x="7399176" y="1838131"/>
            <a:ext cx="3778897" cy="197808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5891B3-CFB0-D4B0-295F-3CA3E76FB0D2}"/>
              </a:ext>
            </a:extLst>
          </p:cNvPr>
          <p:cNvSpPr txBox="1"/>
          <p:nvPr/>
        </p:nvSpPr>
        <p:spPr>
          <a:xfrm>
            <a:off x="7576458" y="1996751"/>
            <a:ext cx="3368350" cy="1477328"/>
          </a:xfrm>
          <a:prstGeom prst="rect">
            <a:avLst/>
          </a:prstGeom>
          <a:noFill/>
        </p:spPr>
        <p:txBody>
          <a:bodyPr wrap="square" rtlCol="0">
            <a:spAutoFit/>
          </a:bodyPr>
          <a:lstStyle/>
          <a:p>
            <a:endParaRPr lang="en-US" dirty="0"/>
          </a:p>
          <a:p>
            <a:r>
              <a:rPr lang="en-US" dirty="0"/>
              <a:t>Merged Dataset :</a:t>
            </a:r>
          </a:p>
          <a:p>
            <a:endParaRPr lang="en-US" dirty="0"/>
          </a:p>
          <a:p>
            <a:r>
              <a:rPr lang="en-US" dirty="0"/>
              <a:t>    columns = 36</a:t>
            </a:r>
          </a:p>
          <a:p>
            <a:r>
              <a:rPr lang="en-US" dirty="0"/>
              <a:t>    Rows      = 225595</a:t>
            </a:r>
          </a:p>
        </p:txBody>
      </p:sp>
      <p:sp>
        <p:nvSpPr>
          <p:cNvPr id="15" name="Right Brace 14">
            <a:extLst>
              <a:ext uri="{FF2B5EF4-FFF2-40B4-BE49-F238E27FC236}">
                <a16:creationId xmlns:a16="http://schemas.microsoft.com/office/drawing/2014/main" id="{224EBBC9-DE36-4810-1590-1967C9F21F34}"/>
              </a:ext>
            </a:extLst>
          </p:cNvPr>
          <p:cNvSpPr/>
          <p:nvPr/>
        </p:nvSpPr>
        <p:spPr>
          <a:xfrm>
            <a:off x="5822302" y="1642188"/>
            <a:ext cx="1175657" cy="241662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E53A916E-7561-13F2-850B-5B12AD126F11}"/>
              </a:ext>
            </a:extLst>
          </p:cNvPr>
          <p:cNvSpPr txBox="1"/>
          <p:nvPr/>
        </p:nvSpPr>
        <p:spPr>
          <a:xfrm>
            <a:off x="964549" y="4555698"/>
            <a:ext cx="10262901" cy="2308324"/>
          </a:xfrm>
          <a:prstGeom prst="rect">
            <a:avLst/>
          </a:prstGeom>
          <a:noFill/>
        </p:spPr>
        <p:txBody>
          <a:bodyPr wrap="square">
            <a:spAutoFit/>
          </a:bodyPr>
          <a:lstStyle/>
          <a:p>
            <a:r>
              <a:rPr lang="en-US" dirty="0" err="1"/>
              <a:t>Refferences</a:t>
            </a:r>
            <a:r>
              <a:rPr lang="en-US" dirty="0"/>
              <a:t> :</a:t>
            </a:r>
          </a:p>
          <a:p>
            <a:endParaRPr lang="en-US" dirty="0"/>
          </a:p>
          <a:p>
            <a:pPr marL="342900" indent="-342900">
              <a:buAutoNum type="arabicPeriod"/>
            </a:pPr>
            <a:r>
              <a:rPr lang="en-US" u="sng" dirty="0">
                <a:solidFill>
                  <a:schemeClr val="accent6">
                    <a:lumMod val="75000"/>
                  </a:schemeClr>
                </a:solidFill>
                <a:hlinkClick r:id="rId12"/>
              </a:rPr>
              <a:t>https://www.espncricinfo.com/ci/engine/series/313494.html?view=records</a:t>
            </a:r>
            <a:endParaRPr lang="en-US" u="sng" dirty="0">
              <a:solidFill>
                <a:schemeClr val="accent6">
                  <a:lumMod val="75000"/>
                </a:schemeClr>
              </a:solidFill>
            </a:endParaRPr>
          </a:p>
          <a:p>
            <a:pPr marL="342900" indent="-342900">
              <a:buAutoNum type="arabicPeriod"/>
            </a:pPr>
            <a:endParaRPr lang="en-US" u="sng" dirty="0">
              <a:solidFill>
                <a:schemeClr val="accent6">
                  <a:lumMod val="75000"/>
                </a:schemeClr>
              </a:solidFill>
            </a:endParaRPr>
          </a:p>
          <a:p>
            <a:pPr marL="342900" indent="-342900">
              <a:buAutoNum type="arabicPeriod"/>
            </a:pPr>
            <a:r>
              <a:rPr lang="en-US" u="sng" dirty="0">
                <a:solidFill>
                  <a:schemeClr val="accent6">
                    <a:lumMod val="75000"/>
                  </a:schemeClr>
                </a:solidFill>
              </a:rPr>
              <a:t>https://www.kaggle.com/datasets/rajsengo/indian-premier-league-ipl-all-seasons?select=points_table.csv</a:t>
            </a:r>
          </a:p>
          <a:p>
            <a:endParaRPr lang="en-US" dirty="0"/>
          </a:p>
          <a:p>
            <a:r>
              <a:rPr lang="en-US" dirty="0"/>
              <a:t> </a:t>
            </a:r>
          </a:p>
        </p:txBody>
      </p:sp>
    </p:spTree>
    <p:extLst>
      <p:ext uri="{BB962C8B-B14F-4D97-AF65-F5344CB8AC3E}">
        <p14:creationId xmlns:p14="http://schemas.microsoft.com/office/powerpoint/2010/main" val="89672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6EBC1-824F-2EFC-C5F6-7FE0DA77B0A6}"/>
              </a:ext>
            </a:extLst>
          </p:cNvPr>
          <p:cNvSpPr txBox="1"/>
          <p:nvPr/>
        </p:nvSpPr>
        <p:spPr>
          <a:xfrm>
            <a:off x="445538" y="377806"/>
            <a:ext cx="4089140" cy="1384995"/>
          </a:xfrm>
          <a:prstGeom prst="rect">
            <a:avLst/>
          </a:prstGeom>
          <a:noFill/>
        </p:spPr>
        <p:txBody>
          <a:bodyPr wrap="square">
            <a:spAutoFit/>
          </a:bodyPr>
          <a:lstStyle/>
          <a:p>
            <a:r>
              <a:rPr lang="en-US" sz="2800" dirty="0">
                <a:solidFill>
                  <a:schemeClr val="accent1">
                    <a:lumMod val="50000"/>
                  </a:schemeClr>
                </a:solidFill>
              </a:rPr>
              <a:t>Conclusion :</a:t>
            </a:r>
          </a:p>
          <a:p>
            <a:endParaRPr lang="en-US" sz="2800" dirty="0"/>
          </a:p>
          <a:p>
            <a:endParaRPr lang="en-US" sz="2800" dirty="0"/>
          </a:p>
        </p:txBody>
      </p:sp>
      <p:sp>
        <p:nvSpPr>
          <p:cNvPr id="5" name="TextBox 4">
            <a:extLst>
              <a:ext uri="{FF2B5EF4-FFF2-40B4-BE49-F238E27FC236}">
                <a16:creationId xmlns:a16="http://schemas.microsoft.com/office/drawing/2014/main" id="{946C7800-7F38-E7B9-65BB-722FB352D478}"/>
              </a:ext>
            </a:extLst>
          </p:cNvPr>
          <p:cNvSpPr txBox="1"/>
          <p:nvPr/>
        </p:nvSpPr>
        <p:spPr>
          <a:xfrm>
            <a:off x="1499903" y="967661"/>
            <a:ext cx="10144709" cy="5355312"/>
          </a:xfrm>
          <a:prstGeom prst="rect">
            <a:avLst/>
          </a:prstGeom>
          <a:noFill/>
        </p:spPr>
        <p:txBody>
          <a:bodyPr wrap="square">
            <a:spAutoFit/>
          </a:bodyPr>
          <a:lstStyle/>
          <a:p>
            <a:pPr marL="285750" indent="-285750">
              <a:buFont typeface="Arial" panose="020B0604020202020204" pitchFamily="34" charset="0"/>
              <a:buChar char="•"/>
            </a:pPr>
            <a:r>
              <a:rPr lang="en-GB" dirty="0"/>
              <a:t>In conclusion, merging  datasets can be a useful technique in IPL EDA to gain more insights and </a:t>
            </a:r>
            <a:r>
              <a:rPr lang="en-GB" dirty="0" err="1"/>
              <a:t>analyze</a:t>
            </a:r>
            <a:r>
              <a:rPr lang="en-GB" dirty="0"/>
              <a:t> the data more effectively.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By combining two or more datasets, we can identify patterns and relationships that may not be evident when </a:t>
            </a:r>
            <a:r>
              <a:rPr lang="en-GB" dirty="0" err="1"/>
              <a:t>analyzing</a:t>
            </a:r>
            <a:r>
              <a:rPr lang="en-GB" dirty="0"/>
              <a:t> the data separately.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the case of IPL datasets, merging different datasets such as player performance data, team data, match data, and toss data can provide a better understanding of the game and help us identify trends and patterns in the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By </a:t>
            </a:r>
            <a:r>
              <a:rPr lang="en-GB" dirty="0" err="1"/>
              <a:t>analyzing</a:t>
            </a:r>
            <a:r>
              <a:rPr lang="en-GB" dirty="0"/>
              <a:t> the merged data, we can draw meaningful insights that can help teams make more informed decisions on team selection, strategy, and game planning.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 For instance, we can </a:t>
            </a:r>
            <a:r>
              <a:rPr lang="en-GB" dirty="0" err="1"/>
              <a:t>analyze</a:t>
            </a:r>
            <a:r>
              <a:rPr lang="en-GB" dirty="0"/>
              <a:t> the performance of players in different teams, identify the impact of toss on team performance, and evaluate the impact of weather conditions on match outcomes.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Therefore, merging datasets is an essential technique for IPL EDA, as it helps us to better understand the data, identify insights, and make more informed decisions.</a:t>
            </a:r>
          </a:p>
          <a:p>
            <a:endParaRPr lang="en-US" dirty="0"/>
          </a:p>
        </p:txBody>
      </p:sp>
    </p:spTree>
    <p:extLst>
      <p:ext uri="{BB962C8B-B14F-4D97-AF65-F5344CB8AC3E}">
        <p14:creationId xmlns:p14="http://schemas.microsoft.com/office/powerpoint/2010/main" val="13425845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308</TotalTime>
  <Words>847</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VARMA</dc:creator>
  <cp:lastModifiedBy>NAVEEN VARMA</cp:lastModifiedBy>
  <cp:revision>2</cp:revision>
  <dcterms:created xsi:type="dcterms:W3CDTF">2023-03-28T06:50:37Z</dcterms:created>
  <dcterms:modified xsi:type="dcterms:W3CDTF">2023-05-16T18:33:02Z</dcterms:modified>
</cp:coreProperties>
</file>