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12"/>
  </p:notesMasterIdLst>
  <p:handoutMasterIdLst>
    <p:handoutMasterId r:id="rId13"/>
  </p:handoutMasterIdLst>
  <p:sldIdLst>
    <p:sldId id="2963" r:id="rId2"/>
    <p:sldId id="2966" r:id="rId3"/>
    <p:sldId id="2962" r:id="rId4"/>
    <p:sldId id="2950" r:id="rId5"/>
    <p:sldId id="2965" r:id="rId6"/>
    <p:sldId id="2956" r:id="rId7"/>
    <p:sldId id="2945" r:id="rId8"/>
    <p:sldId id="2944" r:id="rId9"/>
    <p:sldId id="2606" r:id="rId10"/>
    <p:sldId id="282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8" orient="horz" pos="2172" userDrawn="1">
          <p15:clr>
            <a:srgbClr val="A4A3A4"/>
          </p15:clr>
        </p15:guide>
        <p15:guide id="58"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BFB6"/>
    <a:srgbClr val="0E0E0E"/>
    <a:srgbClr val="027101"/>
    <a:srgbClr val="7F6658"/>
    <a:srgbClr val="000000"/>
    <a:srgbClr val="AA8A78"/>
    <a:srgbClr val="3B5353"/>
    <a:srgbClr val="183D6F"/>
    <a:srgbClr val="214E8B"/>
    <a:srgbClr val="CACE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5545" autoAdjust="0"/>
  </p:normalViewPr>
  <p:slideViewPr>
    <p:cSldViewPr snapToGrid="0" snapToObjects="1">
      <p:cViewPr varScale="1">
        <p:scale>
          <a:sx n="82" d="100"/>
          <a:sy n="82" d="100"/>
        </p:scale>
        <p:origin x="878" y="72"/>
      </p:cViewPr>
      <p:guideLst>
        <p:guide orient="horz" pos="2172"/>
        <p:guide pos="384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106" d="100"/>
          <a:sy n="106" d="100"/>
        </p:scale>
        <p:origin x="323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17D310-0C4F-4B4C-B025-B4A6F8DB9521}" type="datetimeFigureOut">
              <a:rPr lang="en-US" smtClean="0"/>
              <a:t>5/16/2023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B1BD57-0140-5543-8501-12A1D34515F5}" type="slidenum">
              <a:rPr lang="en-US" smtClean="0"/>
              <a:t>‹#›</a:t>
            </a:fld>
            <a:endParaRPr lang="en-US"/>
          </a:p>
        </p:txBody>
      </p:sp>
    </p:spTree>
    <p:extLst>
      <p:ext uri="{BB962C8B-B14F-4D97-AF65-F5344CB8AC3E}">
        <p14:creationId xmlns:p14="http://schemas.microsoft.com/office/powerpoint/2010/main" val="40610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5/16/2023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457109" rtl="0" eaLnBrk="1" latinLnBrk="0" hangingPunct="1">
      <a:defRPr sz="1200" kern="1200">
        <a:solidFill>
          <a:schemeClr val="tx1"/>
        </a:solidFill>
        <a:latin typeface="Calibri Light"/>
        <a:ea typeface="+mn-ea"/>
        <a:cs typeface="+mn-cs"/>
      </a:defRPr>
    </a:lvl1pPr>
    <a:lvl2pPr marL="457109" algn="l" defTabSz="457109" rtl="0" eaLnBrk="1" latinLnBrk="0" hangingPunct="1">
      <a:defRPr sz="1200" kern="1200">
        <a:solidFill>
          <a:schemeClr val="tx1"/>
        </a:solidFill>
        <a:latin typeface="Calibri Light"/>
        <a:ea typeface="+mn-ea"/>
        <a:cs typeface="+mn-cs"/>
      </a:defRPr>
    </a:lvl2pPr>
    <a:lvl3pPr marL="914217" algn="l" defTabSz="457109" rtl="0" eaLnBrk="1" latinLnBrk="0" hangingPunct="1">
      <a:defRPr sz="1200" kern="1200">
        <a:solidFill>
          <a:schemeClr val="tx1"/>
        </a:solidFill>
        <a:latin typeface="Calibri Light"/>
        <a:ea typeface="+mn-ea"/>
        <a:cs typeface="+mn-cs"/>
      </a:defRPr>
    </a:lvl3pPr>
    <a:lvl4pPr marL="1371326" algn="l" defTabSz="457109" rtl="0" eaLnBrk="1" latinLnBrk="0" hangingPunct="1">
      <a:defRPr sz="1200" kern="1200">
        <a:solidFill>
          <a:schemeClr val="tx1"/>
        </a:solidFill>
        <a:latin typeface="Calibri Light"/>
        <a:ea typeface="+mn-ea"/>
        <a:cs typeface="+mn-cs"/>
      </a:defRPr>
    </a:lvl4pPr>
    <a:lvl5pPr marL="1828434" algn="l" defTabSz="457109" rtl="0" eaLnBrk="1" latinLnBrk="0" hangingPunct="1">
      <a:defRPr sz="1200" kern="1200">
        <a:solidFill>
          <a:schemeClr val="tx1"/>
        </a:solidFill>
        <a:latin typeface="Calibri Light"/>
        <a:ea typeface="+mn-ea"/>
        <a:cs typeface="+mn-cs"/>
      </a:defRPr>
    </a:lvl5pPr>
    <a:lvl6pPr marL="2285543" algn="l" defTabSz="457109" rtl="0" eaLnBrk="1" latinLnBrk="0" hangingPunct="1">
      <a:defRPr sz="1200" kern="1200">
        <a:solidFill>
          <a:schemeClr val="tx1"/>
        </a:solidFill>
        <a:latin typeface="+mn-lt"/>
        <a:ea typeface="+mn-ea"/>
        <a:cs typeface="+mn-cs"/>
      </a:defRPr>
    </a:lvl6pPr>
    <a:lvl7pPr marL="2742652" algn="l" defTabSz="457109" rtl="0" eaLnBrk="1" latinLnBrk="0" hangingPunct="1">
      <a:defRPr sz="1200" kern="1200">
        <a:solidFill>
          <a:schemeClr val="tx1"/>
        </a:solidFill>
        <a:latin typeface="+mn-lt"/>
        <a:ea typeface="+mn-ea"/>
        <a:cs typeface="+mn-cs"/>
      </a:defRPr>
    </a:lvl7pPr>
    <a:lvl8pPr marL="3199760" algn="l" defTabSz="457109" rtl="0" eaLnBrk="1" latinLnBrk="0" hangingPunct="1">
      <a:defRPr sz="1200" kern="1200">
        <a:solidFill>
          <a:schemeClr val="tx1"/>
        </a:solidFill>
        <a:latin typeface="+mn-lt"/>
        <a:ea typeface="+mn-ea"/>
        <a:cs typeface="+mn-cs"/>
      </a:defRPr>
    </a:lvl8pPr>
    <a:lvl9pPr marL="3656869" algn="l" defTabSz="45710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52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67862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525168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Main">
    <p:spTree>
      <p:nvGrpSpPr>
        <p:cNvPr id="1" name=""/>
        <p:cNvGrpSpPr/>
        <p:nvPr/>
      </p:nvGrpSpPr>
      <p:grpSpPr>
        <a:xfrm>
          <a:off x="0" y="0"/>
          <a:ext cx="0" cy="0"/>
          <a:chOff x="0" y="0"/>
          <a:chExt cx="0" cy="0"/>
        </a:xfrm>
      </p:grpSpPr>
      <p:sp>
        <p:nvSpPr>
          <p:cNvPr id="6" name="Picture Placeholder 13"/>
          <p:cNvSpPr>
            <a:spLocks noGrp="1"/>
          </p:cNvSpPr>
          <p:nvPr>
            <p:ph type="pic" sz="quarter" idx="14"/>
          </p:nvPr>
        </p:nvSpPr>
        <p:spPr>
          <a:xfrm>
            <a:off x="4062069" y="0"/>
            <a:ext cx="4073711" cy="6858000"/>
          </a:xfrm>
          <a:solidFill>
            <a:schemeClr val="bg1">
              <a:lumMod val="95000"/>
            </a:schemeClr>
          </a:solidFill>
          <a:effectLst/>
        </p:spPr>
        <p:txBody>
          <a:bodyPr>
            <a:normAutofit/>
          </a:bodyPr>
          <a:lstStyle>
            <a:lvl1pPr marL="0" indent="0">
              <a:buNone/>
              <a:defRPr sz="14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4042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6_Placeholder-Image">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0" y="0"/>
            <a:ext cx="4471565" cy="6858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34854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4_Placeholder-Image">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0" y="3429000"/>
            <a:ext cx="6096000" cy="3429000"/>
          </a:xfrm>
          <a:solidFill>
            <a:schemeClr val="bg1">
              <a:lumMod val="95000"/>
            </a:schemeClr>
          </a:solidFill>
        </p:spPr>
        <p:txBody>
          <a:bodyPr>
            <a:normAutofit/>
          </a:bodyPr>
          <a:lstStyle>
            <a:lvl1pPr>
              <a:defRPr sz="1400"/>
            </a:lvl1pPr>
          </a:lstStyle>
          <a:p>
            <a:endParaRPr lang="en-US"/>
          </a:p>
        </p:txBody>
      </p:sp>
      <p:sp>
        <p:nvSpPr>
          <p:cNvPr id="3" name="Picture Placeholder 2"/>
          <p:cNvSpPr>
            <a:spLocks noGrp="1"/>
          </p:cNvSpPr>
          <p:nvPr>
            <p:ph type="pic" sz="quarter" idx="10"/>
          </p:nvPr>
        </p:nvSpPr>
        <p:spPr>
          <a:xfrm>
            <a:off x="0" y="0"/>
            <a:ext cx="6096000" cy="3429000"/>
          </a:xfrm>
          <a:solidFill>
            <a:schemeClr val="bg1">
              <a:lumMod val="9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1857901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2572835"/>
      </p:ext>
    </p:extLst>
  </p:cSld>
  <p:clrMap bg1="lt1" tx1="dk1" bg2="lt2" tx2="dk2" accent1="accent1" accent2="accent2" accent3="accent3" accent4="accent4" accent5="accent5" accent6="accent6" hlink="hlink" folHlink="folHlink"/>
  <p:sldLayoutIdLst>
    <p:sldLayoutId id="2147484062" r:id="rId1"/>
    <p:sldLayoutId id="2147484067" r:id="rId2"/>
    <p:sldLayoutId id="2147484068" r:id="rId3"/>
    <p:sldLayoutId id="2147484069" r:id="rId4"/>
    <p:sldLayoutId id="2147484070" r:id="rId5"/>
    <p:sldLayoutId id="214748407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3CB55BD6-2EA9-4CFC-92F5-DAC8F8CFA2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14" r="1214"/>
          <a:stretch>
            <a:fillRect/>
          </a:stretch>
        </p:blipFill>
        <p:spPr/>
      </p:pic>
      <p:sp>
        <p:nvSpPr>
          <p:cNvPr id="3" name="Rectangle 2"/>
          <p:cNvSpPr/>
          <p:nvPr/>
        </p:nvSpPr>
        <p:spPr>
          <a:xfrm>
            <a:off x="1588" y="-1"/>
            <a:ext cx="12188825" cy="685800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Montserrat Light" charset="0"/>
            </a:endParaRPr>
          </a:p>
        </p:txBody>
      </p:sp>
      <p:sp>
        <p:nvSpPr>
          <p:cNvPr id="12" name="TextBox 11">
            <a:extLst>
              <a:ext uri="{FF2B5EF4-FFF2-40B4-BE49-F238E27FC236}">
                <a16:creationId xmlns:a16="http://schemas.microsoft.com/office/drawing/2014/main" id="{D09C6B76-A6B2-46B1-8459-D20FF4A117D2}"/>
              </a:ext>
            </a:extLst>
          </p:cNvPr>
          <p:cNvSpPr txBox="1"/>
          <p:nvPr/>
        </p:nvSpPr>
        <p:spPr>
          <a:xfrm>
            <a:off x="-883976" y="145378"/>
            <a:ext cx="13306848" cy="1261884"/>
          </a:xfrm>
          <a:prstGeom prst="rect">
            <a:avLst/>
          </a:prstGeom>
          <a:noFill/>
        </p:spPr>
        <p:txBody>
          <a:bodyPr wrap="none" rtlCol="0">
            <a:spAutoFit/>
          </a:bodyPr>
          <a:lstStyle/>
          <a:p>
            <a:pPr algn="ctr"/>
            <a:r>
              <a:rPr lang="en-US" sz="3800" spc="300" dirty="0">
                <a:solidFill>
                  <a:schemeClr val="bg1"/>
                </a:solidFill>
                <a:latin typeface="Times New Roman" panose="02020603050405020304" pitchFamily="18" charset="0"/>
                <a:ea typeface="Montserrat" charset="0"/>
                <a:cs typeface="Times New Roman" panose="02020603050405020304" pitchFamily="18" charset="0"/>
              </a:rPr>
              <a:t>     Presentation on Indian Premier League(All Seasons) </a:t>
            </a:r>
          </a:p>
          <a:p>
            <a:pPr algn="ctr"/>
            <a:r>
              <a:rPr lang="en-US" sz="3800" spc="300" dirty="0">
                <a:solidFill>
                  <a:schemeClr val="bg1"/>
                </a:solidFill>
                <a:latin typeface="Times New Roman" panose="02020603050405020304" pitchFamily="18" charset="0"/>
                <a:ea typeface="Montserrat" charset="0"/>
                <a:cs typeface="Times New Roman" panose="02020603050405020304" pitchFamily="18" charset="0"/>
              </a:rPr>
              <a:t>EDA</a:t>
            </a:r>
          </a:p>
        </p:txBody>
      </p:sp>
      <p:sp>
        <p:nvSpPr>
          <p:cNvPr id="4" name="TextBox 3">
            <a:extLst>
              <a:ext uri="{FF2B5EF4-FFF2-40B4-BE49-F238E27FC236}">
                <a16:creationId xmlns:a16="http://schemas.microsoft.com/office/drawing/2014/main" id="{C6ED6E96-0C24-B0C7-1603-C679F2BF7D7B}"/>
              </a:ext>
            </a:extLst>
          </p:cNvPr>
          <p:cNvSpPr txBox="1"/>
          <p:nvPr/>
        </p:nvSpPr>
        <p:spPr>
          <a:xfrm>
            <a:off x="8584163" y="5029200"/>
            <a:ext cx="3763139" cy="830997"/>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Presented by :</a:t>
            </a:r>
          </a:p>
          <a:p>
            <a:r>
              <a:rPr lang="en-US" sz="2400" dirty="0">
                <a:solidFill>
                  <a:schemeClr val="bg1"/>
                </a:solidFill>
                <a:latin typeface="Times New Roman" panose="02020603050405020304" pitchFamily="18" charset="0"/>
                <a:cs typeface="Times New Roman" panose="02020603050405020304" pitchFamily="18" charset="0"/>
              </a:rPr>
              <a:t>Naveen Varma </a:t>
            </a:r>
            <a:r>
              <a:rPr lang="en-US" sz="2400" dirty="0" err="1">
                <a:solidFill>
                  <a:schemeClr val="bg1"/>
                </a:solidFill>
                <a:latin typeface="Times New Roman" panose="02020603050405020304" pitchFamily="18" charset="0"/>
                <a:cs typeface="Times New Roman" panose="02020603050405020304" pitchFamily="18" charset="0"/>
              </a:rPr>
              <a:t>Pandeti</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00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F28E62A0-0BEC-4B9B-B101-FF10682D272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50" b="7750"/>
          <a:stretch>
            <a:fillRect/>
          </a:stretch>
        </p:blipFill>
        <p:spPr/>
      </p:pic>
      <p:sp>
        <p:nvSpPr>
          <p:cNvPr id="13" name="Rectangle 12"/>
          <p:cNvSpPr/>
          <p:nvPr/>
        </p:nvSpPr>
        <p:spPr>
          <a:xfrm>
            <a:off x="-17463" y="0"/>
            <a:ext cx="12207875" cy="6858000"/>
          </a:xfrm>
          <a:prstGeom prst="rect">
            <a:avLst/>
          </a:prstGeom>
          <a:solidFill>
            <a:schemeClr val="tx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Montserrat Light" charset="0"/>
            </a:endParaRPr>
          </a:p>
        </p:txBody>
      </p:sp>
      <p:sp>
        <p:nvSpPr>
          <p:cNvPr id="17" name="TextBox 16">
            <a:extLst>
              <a:ext uri="{FF2B5EF4-FFF2-40B4-BE49-F238E27FC236}">
                <a16:creationId xmlns:a16="http://schemas.microsoft.com/office/drawing/2014/main" id="{E1795F4D-F194-4809-A873-04041318EE2D}"/>
              </a:ext>
            </a:extLst>
          </p:cNvPr>
          <p:cNvSpPr txBox="1"/>
          <p:nvPr/>
        </p:nvSpPr>
        <p:spPr>
          <a:xfrm>
            <a:off x="2610112" y="2767280"/>
            <a:ext cx="6971780" cy="1369606"/>
          </a:xfrm>
          <a:prstGeom prst="rect">
            <a:avLst/>
          </a:prstGeom>
          <a:noFill/>
        </p:spPr>
        <p:txBody>
          <a:bodyPr wrap="none" rtlCol="0">
            <a:spAutoFit/>
          </a:bodyPr>
          <a:lstStyle/>
          <a:p>
            <a:pPr algn="ctr"/>
            <a:r>
              <a:rPr lang="en-US" sz="8300" spc="300" dirty="0">
                <a:solidFill>
                  <a:schemeClr val="bg1"/>
                </a:solidFill>
                <a:latin typeface="Montserrat" charset="0"/>
                <a:ea typeface="Montserrat" charset="0"/>
                <a:cs typeface="Montserrat" charset="0"/>
              </a:rPr>
              <a:t>THANK YOU</a:t>
            </a:r>
          </a:p>
        </p:txBody>
      </p:sp>
    </p:spTree>
    <p:extLst>
      <p:ext uri="{BB962C8B-B14F-4D97-AF65-F5344CB8AC3E}">
        <p14:creationId xmlns:p14="http://schemas.microsoft.com/office/powerpoint/2010/main" val="21056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46D84D-5B13-1E62-2AF3-E1EBE3803220}"/>
              </a:ext>
            </a:extLst>
          </p:cNvPr>
          <p:cNvSpPr txBox="1"/>
          <p:nvPr/>
        </p:nvSpPr>
        <p:spPr>
          <a:xfrm>
            <a:off x="4429125" y="248721"/>
            <a:ext cx="49149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B524DCA7-1144-9FEB-5520-40C2120AD275}"/>
              </a:ext>
            </a:extLst>
          </p:cNvPr>
          <p:cNvSpPr txBox="1"/>
          <p:nvPr/>
        </p:nvSpPr>
        <p:spPr>
          <a:xfrm>
            <a:off x="952500" y="1133475"/>
            <a:ext cx="10325100"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Our project is Mainly based on data for each ball for the entire IPL tournament from </a:t>
            </a:r>
            <a:r>
              <a:rPr lang="en-US" sz="2000" b="1" dirty="0">
                <a:effectLst/>
                <a:latin typeface="Times New Roman" panose="02020603050405020304" pitchFamily="18" charset="0"/>
                <a:ea typeface="Calibri" panose="020F0502020204030204" pitchFamily="34" charset="0"/>
              </a:rPr>
              <a:t>2008 to 2022.</a:t>
            </a:r>
            <a:r>
              <a:rPr lang="en-US" sz="2000" dirty="0">
                <a:effectLst/>
                <a:latin typeface="Times New Roman" panose="02020603050405020304" pitchFamily="18" charset="0"/>
                <a:ea typeface="Calibri" panose="020F0502020204030204" pitchFamily="34" charset="0"/>
              </a:rPr>
              <a:t> The data will be updated every day until the season's final match. </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his EDA will provide us to visualize the overall stats of each player and keep track of them in scoring the number of runs per ball and wickets taken by the bower as well</a:t>
            </a:r>
            <a:endParaRPr lang="en-US" sz="2000" dirty="0">
              <a:latin typeface="Times New Roman" panose="02020603050405020304" pitchFamily="18" charset="0"/>
              <a:ea typeface="Calibri" panose="020F0502020204030204" pitchFamily="34" charset="0"/>
            </a:endParaRPr>
          </a:p>
          <a:p>
            <a:pPr marL="285750" indent="-285750">
              <a:lnSpc>
                <a:spcPct val="150000"/>
              </a:lnSpc>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dataset has the following dimensions: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2,26,906 * 36</a:t>
            </a:r>
          </a:p>
          <a:p>
            <a:pPr marL="285750"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We have performed various operations on our dataset. At first, we tried all the basic operations like head, tail, describe, info, drop, etc.. </a:t>
            </a:r>
            <a:endParaRPr lang="en-US" sz="2000" b="1"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hen we started web scrapping the data form and we tried to find relations among various features like innings, overs, ball number, </a:t>
            </a:r>
            <a:r>
              <a:rPr lang="en-US" sz="2000" dirty="0" err="1">
                <a:effectLst/>
                <a:latin typeface="Times New Roman" panose="02020603050405020304" pitchFamily="18" charset="0"/>
                <a:ea typeface="Calibri" panose="020F0502020204030204" pitchFamily="34" charset="0"/>
              </a:rPr>
              <a:t>batsmen_run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extra_runs</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total_run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non_boundary</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iswicketdilevery</a:t>
            </a:r>
            <a:r>
              <a:rPr lang="en-US" sz="2000" dirty="0">
                <a:effectLst/>
                <a:latin typeface="Times New Roman" panose="02020603050405020304" pitchFamily="18" charset="0"/>
                <a:ea typeface="Calibri" panose="020F0502020204030204" pitchFamily="34" charset="0"/>
              </a:rPr>
              <a:t>.</a:t>
            </a:r>
          </a:p>
          <a:p>
            <a:pPr marL="285750" indent="-285750">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 combination of ball-by-ball IPL datasets with ESPN </a:t>
            </a:r>
            <a:r>
              <a:rPr lang="en-US" sz="2000" dirty="0" err="1">
                <a:effectLst/>
                <a:latin typeface="Times New Roman" panose="02020603050405020304" pitchFamily="18" charset="0"/>
                <a:ea typeface="Calibri" panose="020F0502020204030204" pitchFamily="34" charset="0"/>
              </a:rPr>
              <a:t>Cricinfo</a:t>
            </a:r>
            <a:r>
              <a:rPr lang="en-US" sz="2000" dirty="0">
                <a:effectLst/>
                <a:latin typeface="Times New Roman" panose="02020603050405020304" pitchFamily="18" charset="0"/>
                <a:ea typeface="Calibri" panose="020F0502020204030204" pitchFamily="34" charset="0"/>
              </a:rPr>
              <a:t> bowler analytics can provide important insights into bowler performance in IPL matches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8861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D4F7EA-AA5C-481F-735B-5069F07DEC23}"/>
              </a:ext>
            </a:extLst>
          </p:cNvPr>
          <p:cNvSpPr txBox="1"/>
          <p:nvPr/>
        </p:nvSpPr>
        <p:spPr>
          <a:xfrm>
            <a:off x="989045" y="0"/>
            <a:ext cx="4690188" cy="646331"/>
          </a:xfrm>
          <a:prstGeom prst="rect">
            <a:avLst/>
          </a:prstGeom>
          <a:noFill/>
        </p:spPr>
        <p:txBody>
          <a:bodyPr wrap="square" rtlCol="0">
            <a:spAutoFit/>
          </a:bodyPr>
          <a:lstStyle/>
          <a:p>
            <a:pPr algn="ctr"/>
            <a:r>
              <a:rPr lang="en-US" sz="3600">
                <a:latin typeface="Times New Roman" panose="02020603050405020304" pitchFamily="18" charset="0"/>
                <a:cs typeface="Times New Roman" panose="02020603050405020304" pitchFamily="18" charset="0"/>
              </a:rPr>
              <a:t>Heatmap</a:t>
            </a:r>
            <a:endParaRPr lang="en-US"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33998AE-D313-0C14-8724-CA026357A379}"/>
              </a:ext>
            </a:extLst>
          </p:cNvPr>
          <p:cNvSpPr txBox="1"/>
          <p:nvPr/>
        </p:nvSpPr>
        <p:spPr>
          <a:xfrm>
            <a:off x="248816" y="1163204"/>
            <a:ext cx="4534678"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Correlation between features</a:t>
            </a: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Influence of one feature over another</a:t>
            </a: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46C77A0-E43C-556E-36AF-555FE4298BE0}"/>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023" y="2350572"/>
            <a:ext cx="5535210" cy="4069277"/>
          </a:xfrm>
          <a:prstGeom prst="rect">
            <a:avLst/>
          </a:prstGeom>
          <a:noFill/>
          <a:ln>
            <a:noFill/>
          </a:ln>
        </p:spPr>
      </p:pic>
      <p:pic>
        <p:nvPicPr>
          <p:cNvPr id="4" name="Picture 3">
            <a:extLst>
              <a:ext uri="{FF2B5EF4-FFF2-40B4-BE49-F238E27FC236}">
                <a16:creationId xmlns:a16="http://schemas.microsoft.com/office/drawing/2014/main" id="{B2FBE2C5-85E3-8F20-EAB6-36C75CB266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95301"/>
            <a:ext cx="5067300" cy="6053428"/>
          </a:xfrm>
          <a:prstGeom prst="rect">
            <a:avLst/>
          </a:prstGeom>
          <a:noFill/>
          <a:ln>
            <a:noFill/>
          </a:ln>
        </p:spPr>
      </p:pic>
    </p:spTree>
    <p:extLst>
      <p:ext uri="{BB962C8B-B14F-4D97-AF65-F5344CB8AC3E}">
        <p14:creationId xmlns:p14="http://schemas.microsoft.com/office/powerpoint/2010/main" val="94567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9D2EFA-A392-5F09-5A93-C3A51359B8BB}"/>
              </a:ext>
            </a:extLst>
          </p:cNvPr>
          <p:cNvSpPr txBox="1"/>
          <p:nvPr/>
        </p:nvSpPr>
        <p:spPr>
          <a:xfrm>
            <a:off x="1908110" y="-1"/>
            <a:ext cx="4254759" cy="646331"/>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Wickets &amp; Overs</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834EA81-F6B8-537B-1E39-57202DF46826}"/>
              </a:ext>
            </a:extLst>
          </p:cNvPr>
          <p:cNvSpPr txBox="1"/>
          <p:nvPr/>
        </p:nvSpPr>
        <p:spPr>
          <a:xfrm>
            <a:off x="401216" y="725440"/>
            <a:ext cx="5072742"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Jointplot between wickets and overs</a:t>
            </a:r>
          </a:p>
          <a:p>
            <a:pPr marL="342900" indent="-342900">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Probability of taking a wicket increases as no. of overs increases</a:t>
            </a:r>
          </a:p>
          <a:p>
            <a:pPr marL="342900" indent="-342900">
              <a:buFont typeface="Wingdings" panose="05000000000000000000" pitchFamily="2" charset="2"/>
              <a:buChar char="Ø"/>
            </a:pPr>
            <a:r>
              <a:rPr lang="en-US" sz="2400">
                <a:effectLst/>
                <a:latin typeface="Times New Roman" panose="02020603050405020304" pitchFamily="18" charset="0"/>
                <a:ea typeface="Calibri" panose="020F0502020204030204" pitchFamily="34" charset="0"/>
                <a:cs typeface="Times New Roman" panose="02020603050405020304" pitchFamily="18" charset="0"/>
              </a:rPr>
              <a:t>However, it is crucial to note that there are other other elements that can influence a bowler's ability to take wickets</a:t>
            </a:r>
          </a:p>
          <a:p>
            <a:pPr marL="342900" indent="-342900">
              <a:buFont typeface="Wingdings" panose="05000000000000000000" pitchFamily="2" charset="2"/>
              <a:buChar char="Ø"/>
            </a:pPr>
            <a:r>
              <a:rPr lang="en-US" sz="2400">
                <a:effectLst/>
                <a:latin typeface="Times New Roman" panose="02020603050405020304" pitchFamily="18" charset="0"/>
                <a:ea typeface="Calibri" panose="020F0502020204030204" pitchFamily="34" charset="0"/>
                <a:cs typeface="Times New Roman" panose="02020603050405020304" pitchFamily="18" charset="0"/>
              </a:rPr>
              <a:t>When examining a bowler's performance and forecasting their future success, it's critical to take into account all essential elements.</a:t>
            </a: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74B17CD-4958-53F5-BD96-4699F2672A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4326"/>
            <a:ext cx="5387340" cy="7096126"/>
          </a:xfrm>
          <a:prstGeom prst="rect">
            <a:avLst/>
          </a:prstGeom>
          <a:noFill/>
          <a:ln>
            <a:noFill/>
          </a:ln>
        </p:spPr>
      </p:pic>
    </p:spTree>
    <p:extLst>
      <p:ext uri="{BB962C8B-B14F-4D97-AF65-F5344CB8AC3E}">
        <p14:creationId xmlns:p14="http://schemas.microsoft.com/office/powerpoint/2010/main" val="141717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E2568-3A09-E707-11AE-D00BDDBFEB1C}"/>
              </a:ext>
            </a:extLst>
          </p:cNvPr>
          <p:cNvSpPr txBox="1"/>
          <p:nvPr/>
        </p:nvSpPr>
        <p:spPr>
          <a:xfrm>
            <a:off x="2538898" y="87354"/>
            <a:ext cx="4170784" cy="646331"/>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     Bar Plot</a:t>
            </a:r>
            <a:endParaRPr lang="en-US"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B59241B-9110-3380-887F-8B7CA728A9BA}"/>
              </a:ext>
            </a:extLst>
          </p:cNvPr>
          <p:cNvSpPr txBox="1"/>
          <p:nvPr/>
        </p:nvSpPr>
        <p:spPr>
          <a:xfrm>
            <a:off x="475861" y="1138335"/>
            <a:ext cx="3890866" cy="507831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Analyzing the number of matches held in different venues can provide valuable insights into various aspects of the IPL tournament</a:t>
            </a:r>
          </a:p>
          <a:p>
            <a:pPr marL="342900" indent="-342900">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Teams that perform well in a particular venue are likely to have a better chance of winning matches played in that venue</a:t>
            </a:r>
            <a:r>
              <a:rPr lang="en-US" sz="2000" dirty="0">
                <a:effectLst/>
                <a:latin typeface="Times New Roman" panose="02020603050405020304" pitchFamily="18" charset="0"/>
                <a:ea typeface="Calibri" panose="020F0502020204030204" pitchFamily="34" charset="0"/>
              </a:rPr>
              <a:t>. </a:t>
            </a:r>
          </a:p>
          <a:p>
            <a:pPr marL="342900" indent="-342900">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Teams that play their home matches in a particular venue may have a home advantage due to factors such as familiarity with the pitch and the support of the local crowd.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40C1610-7832-4879-D528-F88DFA2EA1FC}"/>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85832" y="285750"/>
            <a:ext cx="6406118" cy="6038850"/>
          </a:xfrm>
          <a:prstGeom prst="rect">
            <a:avLst/>
          </a:prstGeom>
          <a:noFill/>
          <a:ln>
            <a:noFill/>
          </a:ln>
        </p:spPr>
      </p:pic>
    </p:spTree>
    <p:extLst>
      <p:ext uri="{BB962C8B-B14F-4D97-AF65-F5344CB8AC3E}">
        <p14:creationId xmlns:p14="http://schemas.microsoft.com/office/powerpoint/2010/main" val="199635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2343959" y="3259723"/>
            <a:ext cx="1882247" cy="338554"/>
          </a:xfrm>
          <a:prstGeom prst="rect">
            <a:avLst/>
          </a:prstGeom>
          <a:noFill/>
        </p:spPr>
        <p:txBody>
          <a:bodyPr wrap="none" rtlCol="0">
            <a:spAutoFit/>
          </a:bodyPr>
          <a:lstStyle/>
          <a:p>
            <a:pPr algn="ctr"/>
            <a:r>
              <a:rPr lang="en-US" sz="1600" spc="300" dirty="0">
                <a:solidFill>
                  <a:schemeClr val="bg1"/>
                </a:solidFill>
                <a:latin typeface="Montserrat" charset="0"/>
                <a:ea typeface="Montserrat" charset="0"/>
                <a:cs typeface="Montserrat" charset="0"/>
              </a:rPr>
              <a:t>WRITE HERE</a:t>
            </a:r>
            <a:endParaRPr lang="en-US" sz="2400" spc="300" dirty="0">
              <a:solidFill>
                <a:schemeClr val="bg1"/>
              </a:solidFill>
              <a:latin typeface="Montserrat" charset="0"/>
              <a:ea typeface="Montserrat" charset="0"/>
              <a:cs typeface="Montserrat" charset="0"/>
            </a:endParaRPr>
          </a:p>
        </p:txBody>
      </p:sp>
      <p:sp>
        <p:nvSpPr>
          <p:cNvPr id="41" name="TextBox 40"/>
          <p:cNvSpPr txBox="1"/>
          <p:nvPr/>
        </p:nvSpPr>
        <p:spPr>
          <a:xfrm>
            <a:off x="5163656" y="3244982"/>
            <a:ext cx="1882247" cy="338554"/>
          </a:xfrm>
          <a:prstGeom prst="rect">
            <a:avLst/>
          </a:prstGeom>
          <a:noFill/>
        </p:spPr>
        <p:txBody>
          <a:bodyPr wrap="none" rtlCol="0">
            <a:spAutoFit/>
          </a:bodyPr>
          <a:lstStyle/>
          <a:p>
            <a:pPr algn="ctr"/>
            <a:r>
              <a:rPr lang="en-US" sz="1600" spc="300" dirty="0">
                <a:solidFill>
                  <a:schemeClr val="bg1"/>
                </a:solidFill>
                <a:latin typeface="Montserrat" charset="0"/>
                <a:ea typeface="Montserrat" charset="0"/>
                <a:cs typeface="Montserrat" charset="0"/>
              </a:rPr>
              <a:t>WRITE HERE</a:t>
            </a:r>
            <a:endParaRPr lang="en-US" sz="2400" spc="300" dirty="0">
              <a:solidFill>
                <a:schemeClr val="bg1"/>
              </a:solidFill>
              <a:latin typeface="Montserrat" charset="0"/>
              <a:ea typeface="Montserrat" charset="0"/>
              <a:cs typeface="Montserrat" charset="0"/>
            </a:endParaRPr>
          </a:p>
        </p:txBody>
      </p:sp>
      <p:sp>
        <p:nvSpPr>
          <p:cNvPr id="43" name="TextBox 42"/>
          <p:cNvSpPr txBox="1"/>
          <p:nvPr/>
        </p:nvSpPr>
        <p:spPr>
          <a:xfrm>
            <a:off x="7990469" y="3242525"/>
            <a:ext cx="1882247" cy="338554"/>
          </a:xfrm>
          <a:prstGeom prst="rect">
            <a:avLst/>
          </a:prstGeom>
          <a:noFill/>
        </p:spPr>
        <p:txBody>
          <a:bodyPr wrap="none" rtlCol="0">
            <a:spAutoFit/>
          </a:bodyPr>
          <a:lstStyle/>
          <a:p>
            <a:pPr algn="ctr"/>
            <a:r>
              <a:rPr lang="en-US" sz="1600" spc="300" dirty="0">
                <a:solidFill>
                  <a:schemeClr val="bg1"/>
                </a:solidFill>
                <a:latin typeface="Montserrat" charset="0"/>
                <a:ea typeface="Montserrat" charset="0"/>
                <a:cs typeface="Montserrat" charset="0"/>
              </a:rPr>
              <a:t>WRITE HERE</a:t>
            </a:r>
            <a:endParaRPr lang="en-US" sz="2400" spc="300" dirty="0">
              <a:solidFill>
                <a:schemeClr val="bg1"/>
              </a:solidFill>
              <a:latin typeface="Montserrat" charset="0"/>
              <a:ea typeface="Montserrat" charset="0"/>
              <a:cs typeface="Montserrat" charset="0"/>
            </a:endParaRPr>
          </a:p>
        </p:txBody>
      </p:sp>
      <p:sp>
        <p:nvSpPr>
          <p:cNvPr id="26" name="TextBox 25">
            <a:extLst>
              <a:ext uri="{FF2B5EF4-FFF2-40B4-BE49-F238E27FC236}">
                <a16:creationId xmlns:a16="http://schemas.microsoft.com/office/drawing/2014/main" id="{31C9F697-B09C-4BB1-95FA-F1E0FFA16DC6}"/>
              </a:ext>
            </a:extLst>
          </p:cNvPr>
          <p:cNvSpPr txBox="1"/>
          <p:nvPr/>
        </p:nvSpPr>
        <p:spPr>
          <a:xfrm>
            <a:off x="2188106" y="3539671"/>
            <a:ext cx="2193952" cy="1159613"/>
          </a:xfrm>
          <a:prstGeom prst="rect">
            <a:avLst/>
          </a:prstGeom>
          <a:noFill/>
        </p:spPr>
        <p:txBody>
          <a:bodyPr wrap="square" rtlCol="0">
            <a:spAutoFit/>
          </a:bodyPr>
          <a:lstStyle/>
          <a:p>
            <a:pPr algn="ctr">
              <a:lnSpc>
                <a:spcPct val="200000"/>
              </a:lnSpc>
            </a:pPr>
            <a:r>
              <a:rPr lang="id-ID" sz="900" b="1" dirty="0">
                <a:solidFill>
                  <a:schemeClr val="bg1"/>
                </a:solidFill>
                <a:latin typeface="Montserrat" panose="00000500000000000000" pitchFamily="2" charset="0"/>
              </a:rPr>
              <a:t>lorem ipsum</a:t>
            </a:r>
            <a:r>
              <a:rPr lang="id-ID" sz="900" dirty="0">
                <a:solidFill>
                  <a:schemeClr val="bg1"/>
                </a:solidFill>
                <a:latin typeface="Montserrat" panose="00000500000000000000" pitchFamily="2" charset="0"/>
              </a:rPr>
              <a:t>, quia dolor sit, amet, consectetur,adipiscivelit, sed quia non</a:t>
            </a:r>
            <a:r>
              <a:rPr lang="en-US" sz="900" dirty="0">
                <a:solidFill>
                  <a:schemeClr val="bg1"/>
                </a:solidFill>
                <a:latin typeface="Montserrat" panose="00000500000000000000" pitchFamily="2" charset="0"/>
              </a:rPr>
              <a:t> </a:t>
            </a:r>
            <a:r>
              <a:rPr lang="id-ID" sz="900" dirty="0">
                <a:solidFill>
                  <a:schemeClr val="bg1"/>
                </a:solidFill>
                <a:latin typeface="Montserrat" panose="00000500000000000000" pitchFamily="2" charset="0"/>
              </a:rPr>
              <a:t>numquam eius modi tempora incidunt, ut labore</a:t>
            </a:r>
            <a:r>
              <a:rPr lang="en-US" sz="900" dirty="0">
                <a:solidFill>
                  <a:schemeClr val="bg1"/>
                </a:solidFill>
                <a:latin typeface="Montserrat" panose="00000500000000000000" pitchFamily="2" charset="0"/>
              </a:rPr>
              <a:t>. </a:t>
            </a:r>
            <a:endParaRPr lang="id-ID" sz="900" dirty="0">
              <a:solidFill>
                <a:schemeClr val="bg1"/>
              </a:solidFill>
              <a:latin typeface="Montserrat" panose="00000500000000000000" pitchFamily="2" charset="0"/>
            </a:endParaRPr>
          </a:p>
        </p:txBody>
      </p:sp>
      <p:sp>
        <p:nvSpPr>
          <p:cNvPr id="28" name="TextBox 27">
            <a:extLst>
              <a:ext uri="{FF2B5EF4-FFF2-40B4-BE49-F238E27FC236}">
                <a16:creationId xmlns:a16="http://schemas.microsoft.com/office/drawing/2014/main" id="{41931D11-0DE6-4F92-96B6-0C045907D33A}"/>
              </a:ext>
            </a:extLst>
          </p:cNvPr>
          <p:cNvSpPr txBox="1"/>
          <p:nvPr/>
        </p:nvSpPr>
        <p:spPr>
          <a:xfrm>
            <a:off x="4979699" y="3539671"/>
            <a:ext cx="2193952" cy="1159613"/>
          </a:xfrm>
          <a:prstGeom prst="rect">
            <a:avLst/>
          </a:prstGeom>
          <a:noFill/>
        </p:spPr>
        <p:txBody>
          <a:bodyPr wrap="square" rtlCol="0">
            <a:spAutoFit/>
          </a:bodyPr>
          <a:lstStyle/>
          <a:p>
            <a:pPr algn="ctr">
              <a:lnSpc>
                <a:spcPct val="200000"/>
              </a:lnSpc>
            </a:pPr>
            <a:r>
              <a:rPr lang="id-ID" sz="900" b="1" dirty="0">
                <a:solidFill>
                  <a:schemeClr val="bg1"/>
                </a:solidFill>
                <a:latin typeface="Montserrat" panose="00000500000000000000" pitchFamily="2" charset="0"/>
              </a:rPr>
              <a:t>lorem ipsum</a:t>
            </a:r>
            <a:r>
              <a:rPr lang="id-ID" sz="900" dirty="0">
                <a:solidFill>
                  <a:schemeClr val="bg1"/>
                </a:solidFill>
                <a:latin typeface="Montserrat" panose="00000500000000000000" pitchFamily="2" charset="0"/>
              </a:rPr>
              <a:t>, quia dolor sit, amet, consectetur,adipiscivelit, sed quia non</a:t>
            </a:r>
            <a:r>
              <a:rPr lang="en-US" sz="900" dirty="0">
                <a:solidFill>
                  <a:schemeClr val="bg1"/>
                </a:solidFill>
                <a:latin typeface="Montserrat" panose="00000500000000000000" pitchFamily="2" charset="0"/>
              </a:rPr>
              <a:t> </a:t>
            </a:r>
            <a:r>
              <a:rPr lang="id-ID" sz="900" dirty="0">
                <a:solidFill>
                  <a:schemeClr val="bg1"/>
                </a:solidFill>
                <a:latin typeface="Montserrat" panose="00000500000000000000" pitchFamily="2" charset="0"/>
              </a:rPr>
              <a:t>numquam eius modi tempora incidunt, ut labore</a:t>
            </a:r>
            <a:r>
              <a:rPr lang="en-US" sz="900" dirty="0">
                <a:solidFill>
                  <a:schemeClr val="bg1"/>
                </a:solidFill>
                <a:latin typeface="Montserrat" panose="00000500000000000000" pitchFamily="2" charset="0"/>
              </a:rPr>
              <a:t>. </a:t>
            </a:r>
            <a:endParaRPr lang="id-ID" sz="900" dirty="0">
              <a:solidFill>
                <a:schemeClr val="bg1"/>
              </a:solidFill>
              <a:latin typeface="Montserrat" panose="00000500000000000000" pitchFamily="2" charset="0"/>
            </a:endParaRPr>
          </a:p>
        </p:txBody>
      </p:sp>
      <p:sp>
        <p:nvSpPr>
          <p:cNvPr id="29" name="TextBox 28">
            <a:extLst>
              <a:ext uri="{FF2B5EF4-FFF2-40B4-BE49-F238E27FC236}">
                <a16:creationId xmlns:a16="http://schemas.microsoft.com/office/drawing/2014/main" id="{E87ED842-325A-48A9-9E12-019EDD32B57C}"/>
              </a:ext>
            </a:extLst>
          </p:cNvPr>
          <p:cNvSpPr txBox="1"/>
          <p:nvPr/>
        </p:nvSpPr>
        <p:spPr>
          <a:xfrm>
            <a:off x="7834616" y="3539671"/>
            <a:ext cx="2193952" cy="1159613"/>
          </a:xfrm>
          <a:prstGeom prst="rect">
            <a:avLst/>
          </a:prstGeom>
          <a:noFill/>
        </p:spPr>
        <p:txBody>
          <a:bodyPr wrap="square" rtlCol="0">
            <a:spAutoFit/>
          </a:bodyPr>
          <a:lstStyle/>
          <a:p>
            <a:pPr algn="ctr">
              <a:lnSpc>
                <a:spcPct val="200000"/>
              </a:lnSpc>
            </a:pPr>
            <a:r>
              <a:rPr lang="id-ID" sz="900" b="1" dirty="0">
                <a:solidFill>
                  <a:schemeClr val="bg1"/>
                </a:solidFill>
                <a:latin typeface="Montserrat" panose="00000500000000000000" pitchFamily="2" charset="0"/>
              </a:rPr>
              <a:t>lorem ipsum</a:t>
            </a:r>
            <a:r>
              <a:rPr lang="id-ID" sz="900" dirty="0">
                <a:solidFill>
                  <a:schemeClr val="bg1"/>
                </a:solidFill>
                <a:latin typeface="Montserrat" panose="00000500000000000000" pitchFamily="2" charset="0"/>
              </a:rPr>
              <a:t>, quia dolor sit, amet, consectetur,adipiscivelit, sed quia non</a:t>
            </a:r>
            <a:r>
              <a:rPr lang="en-US" sz="900" dirty="0">
                <a:solidFill>
                  <a:schemeClr val="bg1"/>
                </a:solidFill>
                <a:latin typeface="Montserrat" panose="00000500000000000000" pitchFamily="2" charset="0"/>
              </a:rPr>
              <a:t> </a:t>
            </a:r>
            <a:r>
              <a:rPr lang="id-ID" sz="900" dirty="0">
                <a:solidFill>
                  <a:schemeClr val="bg1"/>
                </a:solidFill>
                <a:latin typeface="Montserrat" panose="00000500000000000000" pitchFamily="2" charset="0"/>
              </a:rPr>
              <a:t>numquam eius modi tempora incidunt, ut labore</a:t>
            </a:r>
            <a:r>
              <a:rPr lang="en-US" sz="900" dirty="0">
                <a:solidFill>
                  <a:schemeClr val="bg1"/>
                </a:solidFill>
                <a:latin typeface="Montserrat" panose="00000500000000000000" pitchFamily="2" charset="0"/>
              </a:rPr>
              <a:t>. </a:t>
            </a:r>
            <a:endParaRPr lang="id-ID" sz="900" dirty="0">
              <a:solidFill>
                <a:schemeClr val="bg1"/>
              </a:solidFill>
              <a:latin typeface="Montserrat" panose="00000500000000000000" pitchFamily="2" charset="0"/>
            </a:endParaRPr>
          </a:p>
        </p:txBody>
      </p:sp>
      <p:sp>
        <p:nvSpPr>
          <p:cNvPr id="4" name="TextBox 3">
            <a:extLst>
              <a:ext uri="{FF2B5EF4-FFF2-40B4-BE49-F238E27FC236}">
                <a16:creationId xmlns:a16="http://schemas.microsoft.com/office/drawing/2014/main" id="{F946E226-9BC8-6B32-11AA-7C2934104DC8}"/>
              </a:ext>
            </a:extLst>
          </p:cNvPr>
          <p:cNvSpPr txBox="1"/>
          <p:nvPr/>
        </p:nvSpPr>
        <p:spPr>
          <a:xfrm>
            <a:off x="1381387" y="2995"/>
            <a:ext cx="471461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Parameters relation</a:t>
            </a:r>
          </a:p>
        </p:txBody>
      </p:sp>
      <p:sp>
        <p:nvSpPr>
          <p:cNvPr id="9" name="TextBox 8">
            <a:extLst>
              <a:ext uri="{FF2B5EF4-FFF2-40B4-BE49-F238E27FC236}">
                <a16:creationId xmlns:a16="http://schemas.microsoft.com/office/drawing/2014/main" id="{8BF13D21-7661-2B5F-6274-E743F62C9672}"/>
              </a:ext>
            </a:extLst>
          </p:cNvPr>
          <p:cNvSpPr txBox="1"/>
          <p:nvPr/>
        </p:nvSpPr>
        <p:spPr>
          <a:xfrm>
            <a:off x="360727" y="989901"/>
            <a:ext cx="5025005"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Relation between dot balls and wickets</a:t>
            </a:r>
          </a:p>
          <a:p>
            <a:pPr marL="342900" indent="-34290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There is a higher chance of bowling dot balls when a bowler picks up less </a:t>
            </a:r>
            <a:r>
              <a:rPr lang="en-US" sz="2400" dirty="0" err="1">
                <a:effectLst/>
                <a:latin typeface="Times New Roman" panose="02020603050405020304" pitchFamily="18" charset="0"/>
                <a:ea typeface="Calibri" panose="020F0502020204030204" pitchFamily="34" charset="0"/>
              </a:rPr>
              <a:t>no.of</a:t>
            </a:r>
            <a:r>
              <a:rPr lang="en-US" sz="2400" dirty="0">
                <a:effectLst/>
                <a:latin typeface="Times New Roman" panose="02020603050405020304" pitchFamily="18" charset="0"/>
                <a:ea typeface="Calibri" panose="020F0502020204030204" pitchFamily="34" charset="0"/>
              </a:rPr>
              <a:t> wickets and the probability of bowling dot balls decreases slightly when a bowler takes more wickets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Depends on the individual bowler</a:t>
            </a:r>
          </a:p>
          <a:p>
            <a:pPr marL="342900" indent="-34290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Surprisingly, if a bowler has taken no wicket then there’s less chance of him bowling dot balls.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DF4ECA0-6F8A-527D-4CFE-EBE13F0301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9215" y="847724"/>
            <a:ext cx="5025005" cy="4810125"/>
          </a:xfrm>
          <a:prstGeom prst="rect">
            <a:avLst/>
          </a:prstGeom>
          <a:noFill/>
          <a:ln>
            <a:noFill/>
          </a:ln>
        </p:spPr>
      </p:pic>
    </p:spTree>
    <p:extLst>
      <p:ext uri="{BB962C8B-B14F-4D97-AF65-F5344CB8AC3E}">
        <p14:creationId xmlns:p14="http://schemas.microsoft.com/office/powerpoint/2010/main" val="40478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E2568-3A09-E707-11AE-D00BDDBFEB1C}"/>
              </a:ext>
            </a:extLst>
          </p:cNvPr>
          <p:cNvSpPr txBox="1"/>
          <p:nvPr/>
        </p:nvSpPr>
        <p:spPr>
          <a:xfrm>
            <a:off x="2034073" y="82583"/>
            <a:ext cx="4170784"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Histogram</a:t>
            </a:r>
          </a:p>
        </p:txBody>
      </p:sp>
      <p:sp>
        <p:nvSpPr>
          <p:cNvPr id="7" name="TextBox 6">
            <a:extLst>
              <a:ext uri="{FF2B5EF4-FFF2-40B4-BE49-F238E27FC236}">
                <a16:creationId xmlns:a16="http://schemas.microsoft.com/office/drawing/2014/main" id="{AB59241B-9110-3380-887F-8B7CA728A9BA}"/>
              </a:ext>
            </a:extLst>
          </p:cNvPr>
          <p:cNvSpPr txBox="1"/>
          <p:nvPr/>
        </p:nvSpPr>
        <p:spPr>
          <a:xfrm>
            <a:off x="475861" y="1138335"/>
            <a:ext cx="3890866" cy="5632311"/>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Show the density of runs conceded by bowlers</a:t>
            </a:r>
          </a:p>
          <a:p>
            <a:pPr marL="342900" indent="-34290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We have observed that large no. of bowlers didn’t concede more than a single six. </a:t>
            </a:r>
          </a:p>
          <a:p>
            <a:pPr marL="342900" indent="-342900">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We may make informed selections regarding which bowlers to select for upcoming matches and which methods to utilize if we understand the distribution of total runs conceded.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B52576C-5DDE-6136-870F-FB013521EE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8250" y="600075"/>
            <a:ext cx="6229349" cy="5648325"/>
          </a:xfrm>
          <a:prstGeom prst="rect">
            <a:avLst/>
          </a:prstGeom>
          <a:noFill/>
          <a:ln>
            <a:noFill/>
          </a:ln>
        </p:spPr>
      </p:pic>
    </p:spTree>
    <p:extLst>
      <p:ext uri="{BB962C8B-B14F-4D97-AF65-F5344CB8AC3E}">
        <p14:creationId xmlns:p14="http://schemas.microsoft.com/office/powerpoint/2010/main" val="23017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 y="0"/>
            <a:ext cx="772043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ontserrat Light" charset="0"/>
            </a:endParaRPr>
          </a:p>
        </p:txBody>
      </p:sp>
      <p:sp>
        <p:nvSpPr>
          <p:cNvPr id="2" name="TextBox 1">
            <a:extLst>
              <a:ext uri="{FF2B5EF4-FFF2-40B4-BE49-F238E27FC236}">
                <a16:creationId xmlns:a16="http://schemas.microsoft.com/office/drawing/2014/main" id="{BCED5C4D-6B69-E135-51B3-82C2064D0DA3}"/>
              </a:ext>
            </a:extLst>
          </p:cNvPr>
          <p:cNvSpPr txBox="1"/>
          <p:nvPr/>
        </p:nvSpPr>
        <p:spPr>
          <a:xfrm>
            <a:off x="1186995" y="0"/>
            <a:ext cx="5346441" cy="646331"/>
          </a:xfrm>
          <a:prstGeom prst="rect">
            <a:avLst/>
          </a:prstGeom>
          <a:noFill/>
        </p:spPr>
        <p:txBody>
          <a:bodyPr wrap="square" rtlCol="0">
            <a:spAutoFit/>
          </a:bodyPr>
          <a:lstStyle/>
          <a:p>
            <a:pPr algn="ctr"/>
            <a:r>
              <a:rPr lang="en-US" sz="3600" dirty="0" err="1">
                <a:latin typeface="Times New Roman" panose="02020603050405020304" pitchFamily="18" charset="0"/>
                <a:cs typeface="Times New Roman" panose="02020603050405020304" pitchFamily="18" charset="0"/>
              </a:rPr>
              <a:t>Pairplot</a:t>
            </a:r>
            <a:endParaRPr lang="en-US" sz="3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573D211-1C7B-AF7E-27ED-EC7C967BE808}"/>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7175" y="646331"/>
            <a:ext cx="7181850" cy="5859243"/>
          </a:xfrm>
          <a:prstGeom prst="rect">
            <a:avLst/>
          </a:prstGeom>
          <a:noFill/>
          <a:ln>
            <a:noFill/>
          </a:ln>
        </p:spPr>
      </p:pic>
      <p:sp>
        <p:nvSpPr>
          <p:cNvPr id="7" name="TextBox 6">
            <a:extLst>
              <a:ext uri="{FF2B5EF4-FFF2-40B4-BE49-F238E27FC236}">
                <a16:creationId xmlns:a16="http://schemas.microsoft.com/office/drawing/2014/main" id="{7C55CD0C-ED57-A16E-AA58-22D56A3F6C8C}"/>
              </a:ext>
            </a:extLst>
          </p:cNvPr>
          <p:cNvSpPr txBox="1"/>
          <p:nvPr/>
        </p:nvSpPr>
        <p:spPr>
          <a:xfrm>
            <a:off x="7839075" y="646331"/>
            <a:ext cx="4267200" cy="627864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have also tried to check the relation between all the bowlers in our dataset with all possible features. </a:t>
            </a:r>
          </a:p>
          <a:p>
            <a:pPr marL="285750" indent="-28575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Analyzing the relation provide insights into the factors that influence a bowler's performance.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By examining the strength of the relationships between bowlers and other features, we can identify which factors have the greatest impact on a bowler's performance and develop strategies to improve their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8337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CB2E74C-84F7-40E2-8778-359E15EE91E6}"/>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7779" b="7779"/>
          <a:stretch>
            <a:fillRect/>
          </a:stretch>
        </p:blipFill>
        <p:spPr>
          <a:xfrm>
            <a:off x="6096000" y="3429000"/>
            <a:ext cx="6096000" cy="3429000"/>
          </a:xfrm>
        </p:spPr>
      </p:pic>
      <p:pic>
        <p:nvPicPr>
          <p:cNvPr id="5" name="Picture Placeholder 4">
            <a:extLst>
              <a:ext uri="{FF2B5EF4-FFF2-40B4-BE49-F238E27FC236}">
                <a16:creationId xmlns:a16="http://schemas.microsoft.com/office/drawing/2014/main" id="{982876A5-BA41-4C5A-BAD9-59655A082F5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7813" b="7813"/>
          <a:stretch>
            <a:fillRect/>
          </a:stretch>
        </p:blipFill>
        <p:spPr>
          <a:xfrm>
            <a:off x="6096000" y="0"/>
            <a:ext cx="6096000" cy="3429000"/>
          </a:xfrm>
        </p:spPr>
      </p:pic>
      <p:sp>
        <p:nvSpPr>
          <p:cNvPr id="2" name="TextBox 1">
            <a:extLst>
              <a:ext uri="{FF2B5EF4-FFF2-40B4-BE49-F238E27FC236}">
                <a16:creationId xmlns:a16="http://schemas.microsoft.com/office/drawing/2014/main" id="{E4197AA4-C1C0-1D6E-17DD-85A385401ED1}"/>
              </a:ext>
            </a:extLst>
          </p:cNvPr>
          <p:cNvSpPr txBox="1"/>
          <p:nvPr/>
        </p:nvSpPr>
        <p:spPr>
          <a:xfrm>
            <a:off x="1200150" y="0"/>
            <a:ext cx="5004901"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A2415599-4CEE-7A78-AD39-9FABCD4A6871}"/>
              </a:ext>
            </a:extLst>
          </p:cNvPr>
          <p:cNvSpPr txBox="1"/>
          <p:nvPr/>
        </p:nvSpPr>
        <p:spPr>
          <a:xfrm>
            <a:off x="326571" y="1054359"/>
            <a:ext cx="4525347" cy="5222712"/>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 combination of ball-by-ball IPL datasets with ESPN </a:t>
            </a:r>
            <a:r>
              <a:rPr lang="en-US" sz="2000" dirty="0" err="1">
                <a:effectLst/>
                <a:latin typeface="Times New Roman" panose="02020603050405020304" pitchFamily="18" charset="0"/>
                <a:ea typeface="Calibri" panose="020F0502020204030204" pitchFamily="34" charset="0"/>
              </a:rPr>
              <a:t>Cricinfo</a:t>
            </a:r>
            <a:r>
              <a:rPr lang="en-US" sz="2000" dirty="0">
                <a:effectLst/>
                <a:latin typeface="Times New Roman" panose="02020603050405020304" pitchFamily="18" charset="0"/>
                <a:ea typeface="Calibri" panose="020F0502020204030204" pitchFamily="34" charset="0"/>
              </a:rPr>
              <a:t> bowler analytics can provide important insights into bowler performance in IPL matches. </a:t>
            </a:r>
          </a:p>
          <a:p>
            <a:pPr marL="285750" marR="0" indent="-285750">
              <a:lnSpc>
                <a:spcPct val="107000"/>
              </a:lnSpc>
              <a:spcBef>
                <a:spcPts val="0"/>
              </a:spcBef>
              <a:spcAft>
                <a:spcPts val="80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By merging these two datasets, one can examine bowlers' performance against different batsmen, in different venues, and at different periods of the game on a ball-by-ball basis.</a:t>
            </a:r>
          </a:p>
          <a:p>
            <a:pPr marL="285750" marR="0" indent="-285750">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analysis can be used by team coaches and analysts to make data-driven decisions about team selection, game strategy, and player development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20642"/>
      </p:ext>
    </p:extLst>
  </p:cSld>
  <p:clrMapOvr>
    <a:masterClrMapping/>
  </p:clrMapOvr>
</p:sld>
</file>

<file path=ppt/theme/theme1.xml><?xml version="1.0" encoding="utf-8"?>
<a:theme xmlns:a="http://schemas.openxmlformats.org/drawingml/2006/main" name="Default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14">
      <a:majorFont>
        <a:latin typeface="Montserrat"/>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41281</TotalTime>
  <Words>691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Montserrat</vt:lpstr>
      <vt:lpstr>Montserrat Light</vt:lpstr>
      <vt:lpstr>Times New Roman</vt:lpstr>
      <vt:lpstr>Wingdings</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Slidepro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Neue PowerPoint Template</dc:title>
  <dc:subject/>
  <dc:creator>slidexpitch</dc:creator>
  <cp:keywords/>
  <dc:description/>
  <cp:lastModifiedBy>NAVEEN VARMA</cp:lastModifiedBy>
  <cp:revision>6670</cp:revision>
  <dcterms:created xsi:type="dcterms:W3CDTF">2014-11-12T21:47:38Z</dcterms:created>
  <dcterms:modified xsi:type="dcterms:W3CDTF">2023-05-16T18:47:47Z</dcterms:modified>
  <cp:category/>
</cp:coreProperties>
</file>