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6" r:id="rId7"/>
    <p:sldId id="265" r:id="rId8"/>
    <p:sldId id="267" r:id="rId9"/>
    <p:sldId id="260" r:id="rId10"/>
    <p:sldId id="261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2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2T16:54:30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7087 109,'-702'0,"677"-2,-1 0,-30-8,28 5,-44-3,27 5,-89-20,93 14,-1 2,-69-3,87 10,1-2,-1 0,-35-9,16 4,0 2,0 2,-86 5,35 0,-503-2,572 2,-1 0,-31 8,29-4,-48 2,-397-7,226-3,209 5,0 0,-70 18,69-12,0-2,-60 3,-23-11,-53 1,94 13,58-8,-46 3,-482-6,267-4,-73 2,331 1,1 2,-1 1,-45 13,43-9,0-1,-51 4,6-6,-126 26,129-20,0-4,0-3,-96-7,35 1,88 2,-9 1,1-2,-93-15,67 6,63 10,1-2,-1 1,0-1,1-1,0-1,0 0,0 0,0-1,-21-12,5-3,-2 3,-51-24,57 30,5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2T16:57:04.0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185 198,'18'2,"-1"1,0 0,0 2,0 0,-1 1,1 0,27 17,0-3,18 7,-1 3,-2 2,-1 3,68 53,-95-64,-14-11,30 29,-25-22,1 0,40 26,-51-37,91 53,-77-46,1-1,0-1,1-1,0-2,43 11,-15-8,113 10,-143-20,0 2,0 0,36 14,-34-10,1-1,39 7,-51-12,0 0,-1 2,0 0,0 1,0 1,0 0,15 12,-9-7,1 0,30 12,-35-19,0-1,0-1,1-1,30 2,78-5,-66-1,656-2,-747 1,1-2,-1-1,1-1,-41-15,10 4,-615-158,399 84,218 71,18 7,-1 2,1 2,-2 2,1 1,-1 2,-82 4,115 1,0-1,0 0,0 0,-1-1,1-1,0 1,0-2,0 1,1-1,-1 0,0-1,1 0,0 0,0-1,0 0,1 0,0-1,-11-11,-57-51,52 48,0 0,-35-43,48 50,-2 0,1 1,-2 0,1 1,-2 1,1 0,-2 1,1 0,-1 1,0 0,-1 2,0 0,0 0,0 2,0 0,-29-3,33 6,1 0,-1-1,1 0,-1-1,1 0,0 0,0-1,0-1,0 0,1-1,-11-6,21 11,-1 1,1 0,-1-1,1 1,-1-1,1 1,-1 0,1-1,-1 1,1-1,0 1,-1-1,1 0,0 1,-1-1,1 1,0-1,0 0,0 1,0-1,-1 1,1-1,0 0,0 1,0-1,0 0,0 1,1-1,-1 0,0 1,0-1,0 1,0-1,1 0,0 0,0-1,1 1,0-1,-1 1,1-1,0 1,0 0,0-1,0 1,0 0,4 0,54-15,-59 16,67-7,0 2,107 6,-63 2,2318-2,-1245-2,-1058 6,145 26,-230-25,157 7,-28-3,474 31,-307-40,526-5,-765 0,-1-4,0-5,101-27,299-53,-358 70,2 0,0 7,158 1,-296 16,1-2,0 1,-1-1,1 1,-1-1,1 0,-1-1,1 1,-1-1,0 0,0 0,6-4,0 0,-4 4,0-1,0 1,1 0,-1 1,0-1,1 1,-1 0,1 1,7 0,63 7,-58-5,383 69,-251-40,-69-15,-1 4,-1 3,-1 4,104 50,-86-24,-52-27,63 27,-77-43,1-2,0-1,62 6,-1 0,52 9,1-5,184-4,627-14,-953 1,1 0,-1 0,0-1,0 1,1-1,-1 0,0 0,0-1,0 1,0-1,0 0,6-4,-8 5,0-1,-1 1,1-1,-1 0,0 0,0 1,0-1,1 0,-2 0,1 0,0 0,0 0,-1 0,1 0,-1 0,1-1,-1 1,0 0,0 0,0 0,0 0,0 0,-1-1,1 1,-1 0,1 0,-2-3,0 2,1-1,-1 1,0 0,0-1,0 1,0 0,-1 0,1 1,-1-1,0 0,1 1,-1 0,-1-1,1 1,0 1,0-1,-1 0,1 1,-1-1,1 1,-7-1,-10-2,0 0,-39-1,28 3,-596-12,395 16,-395-2,594 2,1 2,0 0,-42 13,43-9,-1-2,0-1,-42 2,-209-8,264-2,18 3,1 0,0 0,0 0,0 0,0-1,0 1,0 0,0 0,-1 0,1 0,0 0,0 0,0-1,0 1,0 0,0 0,0 0,0 0,0-1,0 1,0 0,0 0,0 0,0 0,0 0,0-1,0 1,0 0,0 0,0 0,0 0,0-1,0 1,0 0,0 0,0 0,0 0,0 0,0-1,1 1,-1 0,0 0,0 0,0 0,0 0,0 0,1-1,28-17,-14 10,20-15,-21 13,0 0,1 1,0 1,0 0,1 1,21-6,210-72,-170 55,136-35,-170 59,0 2,0 1,72 6,-26 0,1434-3,-1522 0,6-1,1 2,-1-1,1 1,-1 0,9 2,-14-2,0-1,0 1,0 0,0 0,0 1,0-1,0 0,0 1,-1-1,1 1,0-1,-1 1,0 0,1 0,-1 0,0-1,0 1,0 0,0 1,0-1,1 2,15 52,25 68,-21-69,-2 0,-3 2,-2 0,-3 0,-2 1,-3 0,-1 77,-10 621,5-751,0 0,0-1,0 1,-1 0,0 0,0-1,0 1,-4 8,4-11,0 0,0-1,-1 1,1 0,-1-1,1 1,-1-1,0 1,1-1,-1 0,0 0,0 0,0 0,0 0,0 0,0 0,0-1,-1 1,1-1,0 1,-4-1,-22 2,0-2,0 0,0-2,-37-8,-111-31,143 33,-309-101,274 85,26 11,-1 1,0 2,-81-8,123 18,-1 0,0 0,0 0,0 0,0 0,0 0,1-1,-1 1,0-1,0 1,1-1,-1 0,0 0,1 0,-1 0,0 0,1 0,-1 0,1 0,0-1,-1 1,1 0,0-1,0 1,0-1,0 0,0 1,0-1,1 0,-1 1,0-1,1 0,-1 0,1 0,0 1,0-1,0 0,0 0,0 0,0 0,0 0,1-2,0-1,1-1,0 1,0-1,0 1,1 0,-1 0,1 0,1 0,-1 0,1 1,-1-1,8-6,291-199,-266 186,266-142,-255 143,0-2,59-41,-92 53,-11 10,1 0,-1 0,1 0,-1 0,1 1,5-3,-8 4,0 1,0 0,0-1,0 1,0 0,0 0,0 0,0 0,0 0,0 0,0 0,1 0,-1 1,0-1,0 0,-1 1,1-1,0 0,0 1,0-1,0 1,0 0,0-1,0 1,-1-1,1 1,0 0,-1 0,1 0,0-1,-1 1,1 2,5 6,-1 1,-1-1,1 1,-2 0,1 0,-2 1,1-1,-1 1,0 12,0 18,-3 43,0-36,1-29,0-1,1 1,1 0,1-1,1 0,0 1,1-2,1 1,12 24,-12-29,0 1,-1-1,-1 1,0 0,-1 0,0 0,-1 0,-1 1,0 22,-12-67,-64-284,55 210,-5 0,-54-142,65 213,-1 0,-2 2,-1 0,-32-42,48 70,0 1,0-1,-1 0,1 1,-1-1,0 1,0 0,0 0,0 0,0 0,0 0,0 1,-5-2,8 3,-1 0,1 0,0 0,-1 0,1 0,0 0,-1 1,1-1,0 0,-1 0,1 0,0 0,0 1,-1-1,1 0,0 0,0 1,-1-1,1 0,0 0,0 1,0-1,0 0,-1 0,1 1,0-1,0 0,0 1,0-1,0 0,0 1,0-1,0 0,0 1,0-1,0 0,0 1,0-1,0 0,0 1,0-1,0 0,1 1,-1-1,0 0,0 1,0-1,0 0,1 0,-1 1,9 18,56 76,1 1,-41-52,-1 2,-2 0,28 92,-40-99,-1 0,-2 1,-2 0,-2 1,-2 57,-5 77,2-167,1 0,-1-1,0 1,-1 0,0-1,0 0,0 0,-1 0,0 0,0 0,-1-1,0 0,0 0,-1 0,1 0,-1-1,0 0,-9 5,5-3,-1-1,0 0,0 0,0-1,-1-1,0 0,0 0,0-1,-1-1,-21 2,-49-4,58-2,-1 2,0 0,0 2,1 1,-30 7,-58 26,-65 17,-142 44,50-13,212-73,-1-2,1-3,-100-2,-32 3,32 2,73-5,-115 19,118-9,-1-4,-157-2,220-7,1-1,35-7,1070-304,-444 219,-187 83,-277 11,-169-2,0 0,0 1,0 0,0 1,0 0,0 0,-1 1,1 0,-1 1,0-1,0 1,9 7,-5-2,-1 0,0 1,-1 1,0-1,0 2,13 21,-10-15,31 31,7 11,-45-54,-1 1,1-1,1 0,-1 0,1 0,0-1,0 0,1-1,12 7,18 10,-36-19,0-1,0 0,0 0,0 1,-1-1,1 1,-1-1,1 1,-1 0,1 0,-1-1,0 1,0 0,0 0,0 0,1 4,-2-5,0 1,0 0,0-1,0 1,0 0,0-1,-1 1,1-1,0 1,-1-1,1 1,-1-1,0 1,0-1,1 1,-1-1,-2 3,0-1,-1 1,0-1,1 0,-1 0,0 0,0 0,-1-1,1 0,-1 0,1 0,-1 0,0-1,-8 2,-43 3,-1-4,-72-4,21-1,43 2,17-1,1 3,-1 1,1 3,-48 10,45-4,0-2,-1-2,1-3,-61-2,96-1,0 1,1 0,-1 1,1 1,0 0,-22 9,-35 10,-8-6,-162 11,-85-22,-3005-8,1699 3,1592 1,-55 10,-28 1,-483-12,294-3,264 3,-88 14,-45 22,111-20,0-4,-134 9,-907-21,516-3,583 1,1-1,-1 0,1 0,0-2,-1 1,1-1,1-1,-16-8,-19-8,21 11,0 1,0 2,-1 0,0 2,0 0,0 2,-43-1,40 3,1-1,-1-1,-53-15,-12-1,60 16,1 1,-40 3,43 0,-1 0,1-3,-32-4,-15-16,60 16,-1 0,1 1,-1 2,-22-3,-43 3,41 2,-43-5,-99-11,120 5,44 8,-38-4,-199 6,132 4,113-1,-1 0,1 1,0 1,0-1,0 2,-19 8,17-6,0-1,-1-1,1 0,-16 2,-2-3,-1-2,-60-4,89 3,1 0,-1-1,1 1,-1-1,1 0,-1 0,1 0,0 0,-1 0,1-1,0 1,0 0,0-1,0 0,0 1,0-1,0 0,1 0,-1 0,1 0,-1-1,1 1,0 0,0-1,0 1,0 0,0-1,0 1,0-5,-1-8,1 1,1-1,0 0,2-20,0-26,-5 49,0-1,0 1,-9-19,7 19,0-1,1 1,-5-25,-7-171,2 24,-12 39,17 104,1 1,3-1,-2-42,7 33,0-83,24-201,-22 321,1-1,0 1,1 0,1 0,0 1,1-1,0 1,1 0,10-14,-12 21,-1-1,1 0,0 1,0 0,1 0,0 0,0 1,0 0,0 0,0 1,1-1,0 1,0 1,0-1,0 1,0 1,0-1,13 0,-9 1,1 0,-1 2,1-1,-1 1,1 1,-1 0,0 1,0 0,0 0,0 1,0 1,-1 0,0 0,0 1,0 1,14 11,85 102,-8-8,-91-102,0 1,0 0,-1 0,-1 0,8 15,-12-18,0 1,-1-1,0 1,0 0,-1 0,0 0,-1 0,0 0,0 11,-6 494,5-100,-4-418,0 0,1 0,-1-1,1 1,-5-10,-17-39,3-1,1-1,-15-69,-27-73,57 180,-2 1,0 0,-1 0,0 0,-2 1,0 1,0-1,-1 2,-1 0,-14-12,-4-2,24 21,0-1,-1 1,1 0,-1 1,-1 0,-14-8,-45-16,68 29,0-1,-1 1,1 0,0 0,0 0,0 0,0 0,-1 0,1 0,0 0,0 0,0 0,0 0,-1 0,1 0,0 0,0 0,0 0,-1 0,1 0,0 0,0 0,0 1,0-1,-1 0,1 0,0 0,0 0,0 0,0 0,0 0,0 1,-1-1,1 0,0 0,0 0,0 0,0 0,0 1,0-1,0 0,0 0,0 0,0 1,0-1,0 0,0 0,0 0,0 0,0 1,0-1,0 0,0 0,0 0,0 0,0 1,5 18,16 28,-20-45,99 189,33 70,-126-243,-1 0,-1 1,-1-1,0 1,-1 0,-1 0,-1 0,-2 19,1-35,0 1,1 0,-1 0,1-1,0 1,-1 0,2 0,-1-1,0 1,3 3,-4-6,1 0,-1 0,1 0,0 0,-1-1,1 1,0 0,-1-1,1 1,0 0,0-1,0 1,0-1,-1 0,1 1,0-1,0 1,0-1,0 0,0 0,0 0,0 0,0 0,0 0,0 0,0 0,0 0,0 0,0 0,0 0,0-1,0 1,0 0,0-1,0 1,0-1,-1 1,1-1,0 1,0-1,1-1,17-14,0 0,-1-2,-1 0,28-39,4-4,334-342,-317 343,4 3,1 4,3 2,100-50,-50 42,2 5,2 6,2 6,170-32,-221 62,1 3,-1 4,1 3,0 4,0 3,156 31,-201-30,-22-4,1 1,-2 0,26 8,-37-10,0-1,0 0,-1 1,1-1,0 1,0-1,0 1,0-1,0 1,-1 0,1-1,0 1,-1 0,1 0,0 0,-1-1,1 1,0 2,-1-2,0-1,0 1,0 0,0 0,0-1,0 1,-1 0,1-1,0 1,0 0,-1 0,1-1,0 1,-1-1,1 1,-1 0,1-1,0 1,-1-1,0 1,0 0,-6 4,0 0,0 0,-1-1,0 0,-9 4,-134 53,-104 41,-625 284,158-66,-13-32,705-278,29-9,7-3,57-19,-31 9,415-145,-11 18,109-21,126-10,1059-168,11 85,-1272 195,-118 21,42 6,-371 30,21-1,-41 3,-6 0,-25 3,-825 152,740-131,-605 138,17 52,630-188,-88 47,153-71,-1 1,1 0,0 1,0-1,0 2,0-1,1 1,0-1,0 2,-7 10,12-16,0 0,0 0,1 1,-1-1,1 0,-1 1,1-1,0 1,-1-1,1 1,0-1,0 0,0 1,0-1,0 1,0-1,0 1,1-1,0 3,0-2,0 0,1 0,-1 1,1-1,-1 0,1 0,0-1,0 1,0 0,0 0,4 1,18 11,0-2,1-1,0-1,36 9,-19-5,190 56,3-9,275 33,-99-48,638-13,-1017-33,-12 0,37-5,-57 4,-14 0,-250-1,-3 8,-99 16,-576 101,-6 49,395-68,507-95,22-4,0-1,0 0,-30-1,75-7,298-66,-23 0,75-15,2560-515,-2929 600,478-74,-473 74,28-3,-31 4,-19 5,-365 99,-30 1,-126 23,-108 13,-2294 376,2607-475,-81-4,245-36,154-5,17 0,35-2,265-2,-182 6,319-2,34 2,711-9,-6-59,-1121 63,-31 3,-1 0,50-13,-69 10,-17 0,-21-3,-1 2,1 2,-41-2,-4 0,-184-20,-105-9,-38-6,-1177-100,-11 106,1574 36,0-1,52-3,-28 3,677-70,1222-285,-1822 331,-72 17,-21 5,-17 4,-39 7,-149 36,-157 48,-727 205,133-34,498-149,60-27,77-23,-83 8,331-61,17-2,131-14,98-12,100-11,121-16,1201-196,-799 40,-33-79,-653 231,136-84,-213 115,28-19,-49 33,0-1,-1 0,0 0,0 0,0-1,0 1,0-1,0 1,2-7,-4 9,-1 0,0 1,0-1,0 1,0-1,0 1,0-1,0 0,0 1,0-1,0 1,0-1,0 1,0-1,-1 1,1-1,0 0,0 1,-1-1,1 1,0-1,-1 1,1 0,0-1,-1 1,1-1,-1 1,1 0,0-1,-1 1,1 0,-1-1,1 1,-1 0,1 0,-1-1,0 1,1 0,-1 0,1 0,-1 0,1 0,-2 0,-14-3,1 1,-1 1,0 0,1 1,-1 1,0 1,-20 4,-5-1,-630 63,-716-22,1344-48,38-3,15-4,29-11,1 1,74-23,-52 20,208-70,121-19,1174-245,467 52,-2005 301,224-15,-223 20,-27-1,-7 2,-56 9,-432 93,13 21,-120 61,-89 64,-837 362,-152 58,1338-545,-55 4,389-128,-14 5,-1-2,0 0,1-1,-28 0,41-6,13-2,23-7,257-77,229-75,-14-39,-419 162,-2-4,-1-3,-3-4,75-66,-96 73,44-41,-86 73,0-1,-1 0,0 0,-1-1,10-20,-18 32,-1-1,0 1,1-1,-1 0,0 0,0 1,-1-1,1 0,-1 0,1 0,-1 0,0 0,0 0,0 0,-1 0,1 0,-2-3,1 4,0 0,0 0,0 1,-1-1,1 0,-1 1,1-1,-1 1,0-1,1 1,-1 0,0 0,0 0,0 0,0 0,0 0,0 0,0 1,-1-1,1 1,0-1,0 1,-4 0,-138-18,-110-9,-151 23,302 5,-61 13,11 0,119-14,21 0,18 0,57-3,-1-1,1-4,97-25,94-23,382-37,267 53,-856 39,2 1,-94 4,-262 32,-712 146,158-24,824-152,9 0,-53 2,76-10,22-5,235-62,-192 54,246-55,131-14,124-10,70-6,2085-279,-2175 313,-81 8,-75 6,-82 9,-186 26,250-28,-354 44,-8 0,0 1,0-1,0 1,-1-1,1 1,0 1,0-1,0 0,0 1,-1 0,1 0,0 0,-1 0,1 0,-1 1,6 3,-8-5,-1 1,1-1,-1 1,0-1,1 1,-1 0,0-1,1 1,-1-1,0 1,0 0,0-1,1 1,-1 0,0-1,0 1,0 0,0-1,0 1,0 0,0-1,0 1,-1 0,1-1,0 1,0-1,-1 1,1 0,0-1,0 1,-1-1,0 2,-20 16,4-9,0 0,-1-2,0 0,0-1,-1-1,-19 3,5 0,-161 35,-1869 294,1993-330,12 0,-1-2,-106-6,163 0,20 0,357-23,-23 0,73-8,211-22,360-29,-1 28,-954 54,-20-1,1 2,-1 0,41 6,-60-6,0 1,0-1,-1 1,1-1,0 1,-1 0,1 0,-1-1,1 1,-1 0,3 2,-3-2,-1-1,0 1,0-1,1 1,-1-1,0 1,0-1,0 1,0 0,0-1,0 1,0-1,0 1,0-1,0 1,0-1,0 1,0-1,0 1,0 0,-1-1,1 1,0-1,0 1,-1-1,1 0,0 1,-1-1,1 1,0-1,-1 1,1-1,-1 0,1 1,-1-1,1 0,-1 0,1 1,-1-1,-10 7,-1-1,1-1,-1 0,0-1,-1 0,1-1,-1 0,-22 2,12-1,-632 67,350-46,211-16,-369 24,561-44,109-11,1306-163,-1420 171,177-21,-711 25,10-31,-139-9,396 49,174 2,0-1,-1 0,1 0,0 0,-1 0,1 0,0 0,0 0,-1 0,1 0,0 0,0 0,-1 0,1 0,0 0,-1 0,1 0,0 0,0 0,-1 0,1 0,0 0,-1 0,1-1,0 1,0 0,0 0,-1 0,1 0,0-1,0 1,0 0,-1 0,1-1,0 1,0 0,0 0,0-1,0 1,-1 0,1 0,0-1,0 1,0 0,0 0,0-1,0 1,0 0,0-1,0 1,0 0,0-1,15-10,13-2,1 2,45-13,-18 7,172-50,2 9,2 11,328-25,0 63,-336 11,-208 0,1 0,0 1,-1 0,0 2,0 0,0 1,17 8,-12-5,1 0,0-2,24 5,21 4,-1 3,86 36,-46-15,-73-31,1-1,0-1,64 3,1 1,-28 1,-1 3,0 4,-1 2,-1 3,68 36,-96-42,-16-7,-1 0,0 2,31 22,-52-33,0-1,0 1,0-1,-1 1,1 0,-1 0,1 0,-1 0,0 0,0 0,0 0,1 3,-2-5,0 1,0 0,0 0,0 0,0-1,0 1,0 0,0 0,-1 0,1 0,0-1,0 1,-1 0,1 0,-1-1,1 1,-1 0,1-1,-1 1,1-1,-1 1,1 0,-1-1,0 1,1-1,-1 1,0-1,0 0,1 1,-1-1,0 0,0 0,1 1,-1-1,0 0,0 0,0 0,-1 0,-31 5,0-1,0-2,-63-4,33 0,-1289-1,859 4,437-4,-109-19,33 1,-858-11,952 34,1 1,0 2,-45 12,-106 40,86-24,73-25,-332 93,342-97,-1-1,-34 2,104-4,0 2,53 9,118 30,5 1,728 35,10-76,-443-5,-436 3,191-4,-219 0,1-3,99-25,-114 22,0 1,0 2,59-1,71-13,-321 19,67 8,0 3,1 4,-94 28,-415 77,-11-49,428-51,112-12,-760 52,-1045-59,1763 6,-191 34,109-10,78-23,892 13,-36-11,-439-10,857 2,-1149-2,-2 0,1-1,0 0,-1-2,1 0,-1-1,17-8,-8 3,48-12,-14 12,117-7,62 16,-185 2,-117-1,-153 3,204 0,0 0,0 1,-22 8,-24 6,-423 45,258-38,88-15,-158-8,132-3,85 1,-86 3,139 1,0 1,-24 7,-30 6,-93 10,-101 13,153-38,14-2,78 4,0 0,-50 16,-11 2,4-8,-141 3,-91-19,113 0,166 3,14-1,46-2,157-25,-36 4,713-33,-344 9,-160 10,429 20,-573 18,-166-4,0-1,67-16,-60 10,70-6,113 15,-144 2,-60 3,-28 1,-15 3,-9 0,0-1,0-1,0-1,-1-1,0 0,-33-1,43-2,-3 1,0 1,0 1,1 0,-18 7,17-5,0-1,-1 0,-22 2,-76-4,23-3,85 1,0 1,-1-1,1 1,0 1,0-1,1 1,-1 0,0 1,1 0,-6 4,-35 18,-12-1,-1-2,-1-3,-1-2,0-4,-102 11,124-20,1 1,-46 14,-27 5,31-14,-1-4,-98-4,158-4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2T16:57:22.6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1984 0,'-65'4,"-1"2,1 4,-75 20,61-13,-157 35,-412 77,505-109,-1-6,-226-6,342-10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6DFF-B717-415B-AF6B-219A3D0BED1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8B107-6F93-4D1B-9339-4903ACE39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5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0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3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0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8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1E23-C26F-4936-9E3B-F40E0AF62DD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BF43A1-ABED-47B1-BA78-4E0176F3D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2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40.png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E319-9E6B-7219-57AD-E7D890A43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037" y="793102"/>
            <a:ext cx="9144000" cy="2789852"/>
          </a:xfrm>
        </p:spPr>
        <p:txBody>
          <a:bodyPr>
            <a:normAutofit fontScale="90000"/>
          </a:bodyPr>
          <a:lstStyle/>
          <a:p>
            <a:r>
              <a:rPr lang="en-US" sz="4900" b="1" kern="100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262626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of Yelp’s Businesses Reviews, And User Data" Using 3-NF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FA54A-40F9-6C60-B7B2-F6F3A60F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036" y="4404049"/>
            <a:ext cx="6351037" cy="1959429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204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0"/>
    </mc:Choice>
    <mc:Fallback xmlns="">
      <p:transition spd="slow" advTm="155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228A1A6-3ACB-E241-3B7F-AA6FB3734FB2}"/>
              </a:ext>
            </a:extLst>
          </p:cNvPr>
          <p:cNvSpPr txBox="1"/>
          <p:nvPr/>
        </p:nvSpPr>
        <p:spPr>
          <a:xfrm>
            <a:off x="1035698" y="202193"/>
            <a:ext cx="6102220" cy="468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Amazon</a:t>
            </a:r>
            <a:r>
              <a:rPr lang="en-US" sz="2400" dirty="0"/>
              <a:t> </a:t>
            </a:r>
            <a:r>
              <a:rPr lang="en-US" sz="2400" b="1" dirty="0"/>
              <a:t>Redshift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33DF0-909A-B3A5-BD36-F0CDBC3A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3" y="832020"/>
            <a:ext cx="5738939" cy="3604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2CDA9-4B4B-EDF3-6177-13235F9A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2" y="693184"/>
            <a:ext cx="5844071" cy="253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F642-A66C-31B7-83BE-683B38B3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407" y="3314556"/>
            <a:ext cx="5809866" cy="285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55EA9-37A4-B574-804E-D3C1731C0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81650"/>
            <a:ext cx="5666873" cy="22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5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84239B-12AD-5301-49EF-E374871C15EF}"/>
              </a:ext>
            </a:extLst>
          </p:cNvPr>
          <p:cNvSpPr txBox="1"/>
          <p:nvPr/>
        </p:nvSpPr>
        <p:spPr>
          <a:xfrm>
            <a:off x="167951" y="270588"/>
            <a:ext cx="11700587" cy="348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Challenges </a:t>
            </a:r>
            <a:r>
              <a:rPr lang="en-US" sz="1800" b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0" marR="0"/>
            <a:r>
              <a:rPr lang="en-US" sz="1800" b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b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#1 :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Loading large volumes of data into Redshift I felt like it might be time-consuming and may require tuning of the Redshift cluster to optimize performance.</a:t>
            </a:r>
          </a:p>
          <a:p>
            <a:pPr marL="0" marR="0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#2 : 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we are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Transforming the data from its original format to 3NF can be challenging, especially when dealing with nested data structures. It requires a thorough understanding of the schema and a good knowledge of data processing tools like Spark.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have tried loading data into amazon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It took more time and configuring data was complex.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#4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:Got more errors in Amazon redshift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42D70-C215-0B24-07A6-7F9A08A5B62B}"/>
              </a:ext>
            </a:extLst>
          </p:cNvPr>
          <p:cNvSpPr txBox="1"/>
          <p:nvPr/>
        </p:nvSpPr>
        <p:spPr>
          <a:xfrm>
            <a:off x="2472612" y="6052120"/>
            <a:ext cx="610222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1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17"/>
    </mc:Choice>
    <mc:Fallback xmlns="">
      <p:transition spd="slow" advTm="633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4D265-596E-B030-B5B5-8E1AB9D5641B}"/>
              </a:ext>
            </a:extLst>
          </p:cNvPr>
          <p:cNvSpPr txBox="1"/>
          <p:nvPr/>
        </p:nvSpPr>
        <p:spPr>
          <a:xfrm>
            <a:off x="433872" y="405263"/>
            <a:ext cx="1129937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4239B-12AD-5301-49EF-E374871C15EF}"/>
              </a:ext>
            </a:extLst>
          </p:cNvPr>
          <p:cNvSpPr txBox="1"/>
          <p:nvPr/>
        </p:nvSpPr>
        <p:spPr>
          <a:xfrm>
            <a:off x="433872" y="780815"/>
            <a:ext cx="11075437" cy="335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/>
              <a:t>Overall, Yelp's data infrastructure using S3, Redshift, Glue, and Athena provides a highly scalable, flexible, and cost-effective solution for managing and analysing large volumes of data.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/>
              <a:t>By using a 3NF data model, Yelp ensures that its data is organized and structured in a way that maximizes data integrity and minimizes redundancy.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/>
              <a:t>This enables Yelp to extract valuable insights from its data, which it can use to improve its services and enhance the user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AI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RFLOW DAGS for data security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42D70-C215-0B24-07A6-7F9A08A5B62B}"/>
              </a:ext>
            </a:extLst>
          </p:cNvPr>
          <p:cNvSpPr txBox="1"/>
          <p:nvPr/>
        </p:nvSpPr>
        <p:spPr>
          <a:xfrm>
            <a:off x="2920481" y="6188033"/>
            <a:ext cx="6102220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36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Thank </a:t>
            </a:r>
            <a:r>
              <a:rPr lang="en-US" sz="3600" kern="1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36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ou  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17"/>
    </mc:Choice>
    <mc:Fallback xmlns="">
      <p:transition spd="slow" advTm="633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78F7-0F81-86AC-D19C-813A0FE5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13" y="734539"/>
            <a:ext cx="9520158" cy="164476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1DCC-A24B-5A76-3066-44416010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635898"/>
            <a:ext cx="9520158" cy="270554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Yelp?</a:t>
            </a:r>
          </a:p>
          <a:p>
            <a:pPr marL="0" indent="0">
              <a:buNone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2D617-6598-C639-5C09-B9D50962E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18" y="800106"/>
            <a:ext cx="2237015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8361C-8997-59FA-0ADD-5FDEB7D9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89" y="3319295"/>
            <a:ext cx="9811312" cy="2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87"/>
    </mc:Choice>
    <mc:Fallback xmlns="">
      <p:transition spd="slow" advTm="387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78F7-0F81-86AC-D19C-813A0FE5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13" y="734539"/>
            <a:ext cx="9520158" cy="164476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1DCC-A24B-5A76-3066-44416010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635898"/>
            <a:ext cx="9520158" cy="2705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52A42-A641-C315-5425-7AA68B39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6" y="2104938"/>
            <a:ext cx="9303773" cy="34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87"/>
    </mc:Choice>
    <mc:Fallback xmlns="">
      <p:transition spd="slow" advTm="387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A9E01-BB3D-8379-17E6-5AE550BAD987}"/>
              </a:ext>
            </a:extLst>
          </p:cNvPr>
          <p:cNvSpPr txBox="1"/>
          <p:nvPr/>
        </p:nvSpPr>
        <p:spPr>
          <a:xfrm>
            <a:off x="276809" y="153338"/>
            <a:ext cx="5029200" cy="593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Development</a:t>
            </a:r>
            <a:r>
              <a:rPr lang="en-US" sz="32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EDAEE-2BA8-4136-4A12-DE365C7F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12619" r="41154" b="9743"/>
          <a:stretch/>
        </p:blipFill>
        <p:spPr>
          <a:xfrm>
            <a:off x="130629" y="821929"/>
            <a:ext cx="5626360" cy="314441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7D5AF92-A006-5B3B-41E9-80116D31AA55}"/>
              </a:ext>
            </a:extLst>
          </p:cNvPr>
          <p:cNvSpPr/>
          <p:nvPr/>
        </p:nvSpPr>
        <p:spPr>
          <a:xfrm>
            <a:off x="5306009" y="1964096"/>
            <a:ext cx="678024" cy="49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336FD-EF41-4CCE-56FD-7F6DA4DFAD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16948" r="2960" b="9855"/>
          <a:stretch/>
        </p:blipFill>
        <p:spPr>
          <a:xfrm>
            <a:off x="5984033" y="1503062"/>
            <a:ext cx="6207967" cy="3279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7E2FC3-B67E-1744-0787-D4399B0BC47F}"/>
              </a:ext>
            </a:extLst>
          </p:cNvPr>
          <p:cNvSpPr txBox="1"/>
          <p:nvPr/>
        </p:nvSpPr>
        <p:spPr>
          <a:xfrm>
            <a:off x="353980" y="4914914"/>
            <a:ext cx="115612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have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Suscessfully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Created S3 bucket and loaded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JSON files in to it , that processes them, and stores their normalized and enriched versions back into S3 in Parquet format. After this, Redshift takes over and copies the tables into a DWH.</a:t>
            </a:r>
          </a:p>
          <a:p>
            <a:pPr marL="0" marR="0"/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 All three datasets reside in a Amazon S3 bucket, which is the easiest and safest option to store and retrieve any amount of data at any time from any other AWS service.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AAA55-0884-D2F4-9B99-4345D7E641C9}"/>
              </a:ext>
            </a:extLst>
          </p:cNvPr>
          <p:cNvSpPr txBox="1"/>
          <p:nvPr/>
        </p:nvSpPr>
        <p:spPr>
          <a:xfrm>
            <a:off x="6183863" y="153338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(bucket)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F20B61-64B3-CC36-D040-E43A9768F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63" y="597313"/>
            <a:ext cx="2174033" cy="783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1DE0C2-3E65-D664-0C61-D717D71113CE}"/>
              </a:ext>
            </a:extLst>
          </p:cNvPr>
          <p:cNvSpPr txBox="1"/>
          <p:nvPr/>
        </p:nvSpPr>
        <p:spPr>
          <a:xfrm>
            <a:off x="130629" y="886410"/>
            <a:ext cx="2258008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E7E53-0878-B228-B961-C7DC030533FC}"/>
              </a:ext>
            </a:extLst>
          </p:cNvPr>
          <p:cNvSpPr txBox="1"/>
          <p:nvPr/>
        </p:nvSpPr>
        <p:spPr>
          <a:xfrm>
            <a:off x="6134586" y="1964096"/>
            <a:ext cx="4797783" cy="66015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29"/>
    </mc:Choice>
    <mc:Fallback xmlns="">
      <p:transition spd="slow" advTm="819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3111C0-7976-92FE-ADF2-B042BCB3C5CB}"/>
              </a:ext>
            </a:extLst>
          </p:cNvPr>
          <p:cNvSpPr txBox="1"/>
          <p:nvPr/>
        </p:nvSpPr>
        <p:spPr>
          <a:xfrm>
            <a:off x="597159" y="274635"/>
            <a:ext cx="610222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</a:t>
            </a:r>
            <a:r>
              <a:rPr lang="en-US" kern="100" dirty="0" err="1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en-US" kern="1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instance(VM)</a:t>
            </a:r>
            <a:r>
              <a:rPr lang="en-US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E065D-6D65-22D5-F7F8-1D4003DE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3" b="5714"/>
          <a:stretch/>
        </p:blipFill>
        <p:spPr>
          <a:xfrm>
            <a:off x="727787" y="858417"/>
            <a:ext cx="5840963" cy="2780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08946C-D1C0-5EB4-5F63-59A23FCAD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64" b="21165"/>
          <a:stretch/>
        </p:blipFill>
        <p:spPr>
          <a:xfrm>
            <a:off x="6699379" y="65314"/>
            <a:ext cx="5402425" cy="41707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1635E5-940F-D26A-6C19-04B009541169}"/>
              </a:ext>
            </a:extLst>
          </p:cNvPr>
          <p:cNvSpPr txBox="1"/>
          <p:nvPr/>
        </p:nvSpPr>
        <p:spPr>
          <a:xfrm>
            <a:off x="7800392" y="274635"/>
            <a:ext cx="271520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5FC67A-12BC-1607-0A61-1F04F71603D6}"/>
                  </a:ext>
                </a:extLst>
              </p14:cNvPr>
              <p14:cNvContentPartPr/>
              <p14:nvPr/>
            </p14:nvContentPartPr>
            <p14:xfrm>
              <a:off x="7852408" y="436790"/>
              <a:ext cx="255132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5FC67A-12BC-1607-0A61-1F04F71603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8768" y="328790"/>
                <a:ext cx="2658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7651D2-2395-1B19-BDA0-F98ADA82898F}"/>
                  </a:ext>
                </a:extLst>
              </p14:cNvPr>
              <p14:cNvContentPartPr/>
              <p14:nvPr/>
            </p14:nvContentPartPr>
            <p14:xfrm>
              <a:off x="6688888" y="2728190"/>
              <a:ext cx="4734000" cy="915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7651D2-2395-1B19-BDA0-F98ADA8289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248" y="2620550"/>
                <a:ext cx="4841640" cy="11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8C607D-DD54-C648-E92D-B2D09E456E44}"/>
                  </a:ext>
                </a:extLst>
              </p14:cNvPr>
              <p14:cNvContentPartPr/>
              <p14:nvPr/>
            </p14:nvContentPartPr>
            <p14:xfrm>
              <a:off x="7309888" y="2929790"/>
              <a:ext cx="714600" cy="104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8C607D-DD54-C648-E92D-B2D09E456E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5888" y="2821790"/>
                <a:ext cx="822240" cy="320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26312C-8169-9BCC-1979-BA24A455E8B4}"/>
              </a:ext>
            </a:extLst>
          </p:cNvPr>
          <p:cNvSpPr txBox="1"/>
          <p:nvPr/>
        </p:nvSpPr>
        <p:spPr>
          <a:xfrm>
            <a:off x="1020147" y="4690868"/>
            <a:ext cx="101517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a EC2  Linux instance and connected to the instance through the terminal called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As it is a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machine the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22 should be enabled in the security group of that instance. 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Uploaded all the JSON files to the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instance through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command. All the files are successfully uploaded to the instance as shown in the above screenshot.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 have created an IAM user and in that we have created a group with s3 full access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permisions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we can easily configure the data from S3 bucket using EC2 instance 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3111C0-7976-92FE-ADF2-B042BCB3C5CB}"/>
              </a:ext>
            </a:extLst>
          </p:cNvPr>
          <p:cNvSpPr txBox="1"/>
          <p:nvPr/>
        </p:nvSpPr>
        <p:spPr>
          <a:xfrm>
            <a:off x="597159" y="274636"/>
            <a:ext cx="5990348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Adding few more datasets(JSON,CSV)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635E5-940F-D26A-6C19-04B009541169}"/>
              </a:ext>
            </a:extLst>
          </p:cNvPr>
          <p:cNvSpPr txBox="1"/>
          <p:nvPr/>
        </p:nvSpPr>
        <p:spPr>
          <a:xfrm>
            <a:off x="7800392" y="274635"/>
            <a:ext cx="271520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6312C-8169-9BCC-1979-BA24A455E8B4}"/>
              </a:ext>
            </a:extLst>
          </p:cNvPr>
          <p:cNvSpPr txBox="1"/>
          <p:nvPr/>
        </p:nvSpPr>
        <p:spPr>
          <a:xfrm>
            <a:off x="693576" y="4091491"/>
            <a:ext cx="101517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GB" sz="1400" dirty="0"/>
              <a:t>NXT, we have also Downloaded the JSON file from U.S. City Demographic Data and Uploaded it to a separate folder in our S3 bucket. </a:t>
            </a:r>
          </a:p>
          <a:p>
            <a:pPr marR="0"/>
            <a:r>
              <a:rPr lang="en-GB" sz="1400" dirty="0"/>
              <a:t>Along with that we have also downloaded the whole dataset from Historical Hourly Weather Data 2012-2017 Unzipped and uploaded city_attributes.csv, temperature.csv, and weather_description.csv files to a separate folder (</a:t>
            </a:r>
            <a:r>
              <a:rPr lang="en-GB" sz="1400" dirty="0" err="1"/>
              <a:t>weather_dataset</a:t>
            </a:r>
            <a:r>
              <a:rPr lang="en-GB" sz="1400" dirty="0"/>
              <a:t>) in our S3 bucket.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34D5A-6A6D-992E-CC4B-AE1F5987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44" y="945461"/>
            <a:ext cx="6102221" cy="29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2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3111C0-7976-92FE-ADF2-B042BCB3C5CB}"/>
              </a:ext>
            </a:extLst>
          </p:cNvPr>
          <p:cNvSpPr txBox="1"/>
          <p:nvPr/>
        </p:nvSpPr>
        <p:spPr>
          <a:xfrm>
            <a:off x="597159" y="200138"/>
            <a:ext cx="5990348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Amazon EMR Cluster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635E5-940F-D26A-6C19-04B009541169}"/>
              </a:ext>
            </a:extLst>
          </p:cNvPr>
          <p:cNvSpPr txBox="1"/>
          <p:nvPr/>
        </p:nvSpPr>
        <p:spPr>
          <a:xfrm>
            <a:off x="7800392" y="274635"/>
            <a:ext cx="271520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6312C-8169-9BCC-1979-BA24A455E8B4}"/>
              </a:ext>
            </a:extLst>
          </p:cNvPr>
          <p:cNvSpPr txBox="1"/>
          <p:nvPr/>
        </p:nvSpPr>
        <p:spPr>
          <a:xfrm>
            <a:off x="693576" y="4091491"/>
            <a:ext cx="101517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400" dirty="0"/>
              <a:t>To Configure and create our EMR cluster. We have managed to advanced options, and enabled Apache Spark, Livy and AWS Glue Data </a:t>
            </a:r>
            <a:r>
              <a:rPr lang="en-GB" sz="1400" dirty="0" err="1"/>
              <a:t>Catalog</a:t>
            </a:r>
            <a:r>
              <a:rPr lang="en-GB" sz="1400" dirty="0"/>
              <a:t> for Spark. 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400" dirty="0"/>
              <a:t>To make python default here we have to follow this JSON configuration.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400" dirty="0"/>
              <a:t>To run these we have to Go to EC2 Security Groups, and select master node and enable inbound connections to 8998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94706-CDB4-83D0-CFC6-B2211DFD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83" y="847016"/>
            <a:ext cx="4460033" cy="297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EC6FD-67C8-4512-1C0B-80EFBE52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43" y="611775"/>
            <a:ext cx="4285430" cy="34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3111C0-7976-92FE-ADF2-B042BCB3C5CB}"/>
              </a:ext>
            </a:extLst>
          </p:cNvPr>
          <p:cNvSpPr txBox="1"/>
          <p:nvPr/>
        </p:nvSpPr>
        <p:spPr>
          <a:xfrm>
            <a:off x="508947" y="70376"/>
            <a:ext cx="5990348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 dirty="0"/>
              <a:t>Amazon glue extracting data from S3 bucket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635E5-940F-D26A-6C19-04B009541169}"/>
              </a:ext>
            </a:extLst>
          </p:cNvPr>
          <p:cNvSpPr txBox="1"/>
          <p:nvPr/>
        </p:nvSpPr>
        <p:spPr>
          <a:xfrm>
            <a:off x="7800392" y="274635"/>
            <a:ext cx="271520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A4452-5B0D-57CD-4908-B1E7A2E8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20" y="643967"/>
            <a:ext cx="2309060" cy="2267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7D28F-D546-51DE-0AB3-00746707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57" y="1222237"/>
            <a:ext cx="4835309" cy="2869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94648-0D31-B0CD-E200-5DD947B106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6" y="643967"/>
            <a:ext cx="2912702" cy="32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87A995-E558-87D6-BABD-CBF5DF132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5" t="16933" r="19938" b="10270"/>
          <a:stretch/>
        </p:blipFill>
        <p:spPr bwMode="auto">
          <a:xfrm>
            <a:off x="8000374" y="52686"/>
            <a:ext cx="4011159" cy="2432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069A86-E3A9-46BB-15EA-3D88B41ED9AA}"/>
              </a:ext>
            </a:extLst>
          </p:cNvPr>
          <p:cNvSpPr txBox="1"/>
          <p:nvPr/>
        </p:nvSpPr>
        <p:spPr>
          <a:xfrm>
            <a:off x="447869" y="4091491"/>
            <a:ext cx="1140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Glue Crawler is a service provided by Amazon Web Services (AWS) that automatically discovers and extracts metadata from various data sources such as Amazon S3, JDBC databases, and other cloud-based or on-premises data stores. </a:t>
            </a:r>
          </a:p>
          <a:p>
            <a:r>
              <a:rPr lang="en-GB" dirty="0"/>
              <a:t>AWS--</a:t>
            </a:r>
            <a:r>
              <a:rPr lang="en-GB" dirty="0">
                <a:sym typeface="Wingdings" panose="05000000000000000000" pitchFamily="2" charset="2"/>
              </a:rPr>
              <a:t>AMAZON GLUECRAWLER </a:t>
            </a:r>
            <a:r>
              <a:rPr lang="en-GB" dirty="0" err="1">
                <a:sym typeface="Wingdings" panose="05000000000000000000" pitchFamily="2" charset="2"/>
              </a:rPr>
              <a:t>CREATIONallow</a:t>
            </a:r>
            <a:r>
              <a:rPr lang="en-GB" dirty="0">
                <a:sym typeface="Wingdings" panose="05000000000000000000" pitchFamily="2" charset="2"/>
              </a:rPr>
              <a:t> all permissions and </a:t>
            </a:r>
            <a:r>
              <a:rPr lang="en-GB" dirty="0" err="1">
                <a:sym typeface="Wingdings" panose="05000000000000000000" pitchFamily="2" charset="2"/>
              </a:rPr>
              <a:t>configadd</a:t>
            </a:r>
            <a:r>
              <a:rPr lang="en-GB" dirty="0">
                <a:sym typeface="Wingdings" panose="05000000000000000000" pitchFamily="2" charset="2"/>
              </a:rPr>
              <a:t> path from S3-&gt;CREATE/BROWSE DATABASE-&gt;RUN </a:t>
            </a:r>
            <a:r>
              <a:rPr lang="en-GB" dirty="0" err="1">
                <a:sym typeface="Wingdings" panose="05000000000000000000" pitchFamily="2" charset="2"/>
              </a:rPr>
              <a:t>CONFIGURATIONSoutput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4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CC34A-E89F-04D5-C0F4-3E6DE9EDB22A}"/>
              </a:ext>
            </a:extLst>
          </p:cNvPr>
          <p:cNvSpPr txBox="1"/>
          <p:nvPr/>
        </p:nvSpPr>
        <p:spPr>
          <a:xfrm>
            <a:off x="1156996" y="78691"/>
            <a:ext cx="10161036" cy="407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/>
              <a:t>Transform – via Amazon Athena 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084CE-42E4-9236-642E-E58FD2C4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666"/>
            <a:ext cx="5103845" cy="2840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2634B-3DE4-B03D-BCAE-13F7A069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50" y="917984"/>
            <a:ext cx="4049613" cy="2840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D147C8-E048-CDF4-28ED-FD3CBE0E3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37" y="723666"/>
            <a:ext cx="4150889" cy="3496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412B80-4C29-D50F-976F-13B2102BCB6B}"/>
              </a:ext>
            </a:extLst>
          </p:cNvPr>
          <p:cNvSpPr txBox="1"/>
          <p:nvPr/>
        </p:nvSpPr>
        <p:spPr>
          <a:xfrm>
            <a:off x="251927" y="4172224"/>
            <a:ext cx="11556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* FROM "</a:t>
            </a:r>
            <a:r>
              <a:rPr lang="en-GB" dirty="0" err="1"/>
              <a:t>AwsDataCatalog</a:t>
            </a:r>
            <a:r>
              <a:rPr lang="en-GB" dirty="0"/>
              <a:t>"."yelp_json_</a:t>
            </a:r>
            <a:r>
              <a:rPr lang="en-GB" dirty="0" err="1"/>
              <a:t>db</a:t>
            </a:r>
            <a:r>
              <a:rPr lang="en-GB" dirty="0"/>
              <a:t>"."</a:t>
            </a:r>
            <a:r>
              <a:rPr lang="en-GB" dirty="0" err="1"/>
              <a:t>weather_data</a:t>
            </a:r>
            <a:r>
              <a:rPr lang="en-GB" dirty="0"/>
              <a:t>" limit 10</a:t>
            </a:r>
          </a:p>
          <a:p>
            <a:r>
              <a:rPr lang="en-US" dirty="0"/>
              <a:t>SELECT * FROM "</a:t>
            </a:r>
            <a:r>
              <a:rPr lang="en-US" dirty="0" err="1"/>
              <a:t>AwsDataCatalog</a:t>
            </a:r>
            <a:r>
              <a:rPr lang="en-US" dirty="0"/>
              <a:t>"."yelp_json_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yelp_academic_dataset_review</a:t>
            </a:r>
            <a:r>
              <a:rPr lang="en-US" dirty="0"/>
              <a:t>" limit 10</a:t>
            </a:r>
            <a:endParaRPr lang="en-GB" dirty="0"/>
          </a:p>
          <a:p>
            <a:r>
              <a:rPr lang="en-US" dirty="0"/>
              <a:t>SELECT * FROM "AwsDataCatalog"."yelp_json_db"."yelp_academic_dataset_business" limit 10; SELECT * FROM "</a:t>
            </a:r>
            <a:r>
              <a:rPr lang="en-US" dirty="0" err="1"/>
              <a:t>AwsDataCatalog</a:t>
            </a:r>
            <a:r>
              <a:rPr lang="en-US" dirty="0"/>
              <a:t>"."yelp_json_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yelp_academic_dataset_checkin</a:t>
            </a:r>
            <a:r>
              <a:rPr lang="en-US" dirty="0"/>
              <a:t>" limit 10; SELECT * FROM "</a:t>
            </a:r>
            <a:r>
              <a:rPr lang="en-US" dirty="0" err="1"/>
              <a:t>AwsDataCatalog</a:t>
            </a:r>
            <a:r>
              <a:rPr lang="en-US" dirty="0"/>
              <a:t>"."yelp_json_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yelp_academic_dataset_tip</a:t>
            </a:r>
            <a:r>
              <a:rPr lang="en-US" dirty="0"/>
              <a:t>" limit 10; SELECT * FROM "</a:t>
            </a:r>
            <a:r>
              <a:rPr lang="en-US" dirty="0" err="1"/>
              <a:t>AwsDataCatalog</a:t>
            </a:r>
            <a:r>
              <a:rPr lang="en-US" dirty="0"/>
              <a:t>"."yelp_json_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yelp_academic_dataset_user</a:t>
            </a:r>
            <a:r>
              <a:rPr lang="en-US" dirty="0"/>
              <a:t>" limit 10</a:t>
            </a:r>
          </a:p>
        </p:txBody>
      </p:sp>
    </p:spTree>
    <p:extLst>
      <p:ext uri="{BB962C8B-B14F-4D97-AF65-F5344CB8AC3E}">
        <p14:creationId xmlns:p14="http://schemas.microsoft.com/office/powerpoint/2010/main" val="31570441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529</TotalTime>
  <Words>816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Palatino Linotype</vt:lpstr>
      <vt:lpstr>Times New Roman</vt:lpstr>
      <vt:lpstr>Gallery</vt:lpstr>
      <vt:lpstr>Sentiment Analysis of Yelp’s Businesses Reviews, And User Data" Using 3-NF </vt:lpstr>
      <vt:lpstr>                           </vt:lpstr>
      <vt:lpstr>                         Overview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Yelp’s Businesses Reviews, And User Data" Using 3-NF</dc:title>
  <dc:creator>NAVEEN VARMA</dc:creator>
  <cp:lastModifiedBy>NAVEEN VARMA</cp:lastModifiedBy>
  <cp:revision>6</cp:revision>
  <dcterms:created xsi:type="dcterms:W3CDTF">2023-04-22T15:33:37Z</dcterms:created>
  <dcterms:modified xsi:type="dcterms:W3CDTF">2023-06-12T21:49:18Z</dcterms:modified>
</cp:coreProperties>
</file>