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hEqAP+Vp2nQDcR0R2bKSEvPh5u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62493bf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e62493bf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e62493bff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e62493bff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1"/>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31"/>
          <p:cNvGrpSpPr/>
          <p:nvPr/>
        </p:nvGrpSpPr>
        <p:grpSpPr>
          <a:xfrm>
            <a:off x="0" y="490"/>
            <a:ext cx="5153705" cy="5134399"/>
            <a:chOff x="0" y="75"/>
            <a:chExt cx="5153705" cy="5152950"/>
          </a:xfrm>
        </p:grpSpPr>
        <p:sp>
          <p:nvSpPr>
            <p:cNvPr id="12" name="Google Shape;12;p31"/>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1"/>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1"/>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1"/>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31"/>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31"/>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40"/>
          <p:cNvGrpSpPr/>
          <p:nvPr/>
        </p:nvGrpSpPr>
        <p:grpSpPr>
          <a:xfrm>
            <a:off x="4406400" y="0"/>
            <a:ext cx="4737600" cy="5143065"/>
            <a:chOff x="4406400" y="0"/>
            <a:chExt cx="4737600" cy="5143065"/>
          </a:xfrm>
        </p:grpSpPr>
        <p:sp>
          <p:nvSpPr>
            <p:cNvPr id="107" name="Google Shape;107;p40"/>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0"/>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40"/>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0"/>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40"/>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40"/>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0"/>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0"/>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0"/>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40"/>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40"/>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0"/>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40"/>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4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0"/>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0"/>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0"/>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0"/>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40"/>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40"/>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2"/>
          <p:cNvGrpSpPr/>
          <p:nvPr/>
        </p:nvGrpSpPr>
        <p:grpSpPr>
          <a:xfrm>
            <a:off x="0" y="381001"/>
            <a:ext cx="1037850" cy="1016288"/>
            <a:chOff x="0" y="381001"/>
            <a:chExt cx="1037850" cy="1016288"/>
          </a:xfrm>
        </p:grpSpPr>
        <p:sp>
          <p:nvSpPr>
            <p:cNvPr id="21" name="Google Shape;21;p3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3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grpSp>
        <p:nvGrpSpPr>
          <p:cNvPr id="27" name="Google Shape;27;p33"/>
          <p:cNvGrpSpPr/>
          <p:nvPr/>
        </p:nvGrpSpPr>
        <p:grpSpPr>
          <a:xfrm>
            <a:off x="0" y="381001"/>
            <a:ext cx="1037850" cy="1016288"/>
            <a:chOff x="0" y="381001"/>
            <a:chExt cx="1037850" cy="1016288"/>
          </a:xfrm>
        </p:grpSpPr>
        <p:sp>
          <p:nvSpPr>
            <p:cNvPr id="28" name="Google Shape;28;p3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3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33"/>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2" name="Google Shape;32;p33"/>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3" name="Google Shape;33;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grpSp>
        <p:nvGrpSpPr>
          <p:cNvPr id="35" name="Google Shape;35;p34"/>
          <p:cNvGrpSpPr/>
          <p:nvPr/>
        </p:nvGrpSpPr>
        <p:grpSpPr>
          <a:xfrm>
            <a:off x="4406400" y="0"/>
            <a:ext cx="4737600" cy="5143065"/>
            <a:chOff x="4406400" y="0"/>
            <a:chExt cx="4737600" cy="5143065"/>
          </a:xfrm>
        </p:grpSpPr>
        <p:sp>
          <p:nvSpPr>
            <p:cNvPr id="36" name="Google Shape;36;p3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3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5" name="Google Shape;5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6" name="Shape 56"/>
        <p:cNvGrpSpPr/>
        <p:nvPr/>
      </p:nvGrpSpPr>
      <p:grpSpPr>
        <a:xfrm>
          <a:off x="0" y="0"/>
          <a:ext cx="0" cy="0"/>
          <a:chOff x="0" y="0"/>
          <a:chExt cx="0" cy="0"/>
        </a:xfrm>
      </p:grpSpPr>
      <p:grpSp>
        <p:nvGrpSpPr>
          <p:cNvPr id="57" name="Google Shape;57;p35"/>
          <p:cNvGrpSpPr/>
          <p:nvPr/>
        </p:nvGrpSpPr>
        <p:grpSpPr>
          <a:xfrm>
            <a:off x="4406400" y="0"/>
            <a:ext cx="4737600" cy="5143500"/>
            <a:chOff x="4406400" y="0"/>
            <a:chExt cx="4737600" cy="5143500"/>
          </a:xfrm>
        </p:grpSpPr>
        <p:sp>
          <p:nvSpPr>
            <p:cNvPr id="58" name="Google Shape;58;p35"/>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5"/>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5"/>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5"/>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5"/>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35"/>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35"/>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5"/>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5"/>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5"/>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5"/>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5"/>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5"/>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5"/>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5"/>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5"/>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5"/>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5"/>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35"/>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7" name="Google Shape;7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grpSp>
        <p:nvGrpSpPr>
          <p:cNvPr id="79" name="Google Shape;79;p36"/>
          <p:cNvGrpSpPr/>
          <p:nvPr/>
        </p:nvGrpSpPr>
        <p:grpSpPr>
          <a:xfrm>
            <a:off x="0" y="381001"/>
            <a:ext cx="1037850" cy="1016288"/>
            <a:chOff x="0" y="381001"/>
            <a:chExt cx="1037850" cy="1016288"/>
          </a:xfrm>
        </p:grpSpPr>
        <p:sp>
          <p:nvSpPr>
            <p:cNvPr id="80" name="Google Shape;80;p3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p36"/>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3" name="Google Shape;83;p36"/>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84" name="Google Shape;84;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grpSp>
        <p:nvGrpSpPr>
          <p:cNvPr id="86" name="Google Shape;86;p37"/>
          <p:cNvGrpSpPr/>
          <p:nvPr/>
        </p:nvGrpSpPr>
        <p:grpSpPr>
          <a:xfrm>
            <a:off x="0" y="381001"/>
            <a:ext cx="1037850" cy="1016288"/>
            <a:chOff x="0" y="381001"/>
            <a:chExt cx="1037850" cy="1016288"/>
          </a:xfrm>
        </p:grpSpPr>
        <p:sp>
          <p:nvSpPr>
            <p:cNvPr id="87" name="Google Shape;87;p3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3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0" name="Google Shape;90;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38"/>
          <p:cNvGrpSpPr/>
          <p:nvPr/>
        </p:nvGrpSpPr>
        <p:grpSpPr>
          <a:xfrm>
            <a:off x="0" y="381001"/>
            <a:ext cx="1037850" cy="1016288"/>
            <a:chOff x="0" y="381001"/>
            <a:chExt cx="1037850" cy="1016288"/>
          </a:xfrm>
        </p:grpSpPr>
        <p:sp>
          <p:nvSpPr>
            <p:cNvPr id="93" name="Google Shape;93;p3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38"/>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38"/>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38"/>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39"/>
          <p:cNvGrpSpPr/>
          <p:nvPr/>
        </p:nvGrpSpPr>
        <p:grpSpPr>
          <a:xfrm>
            <a:off x="0" y="4128572"/>
            <a:ext cx="698925" cy="684657"/>
            <a:chOff x="0" y="3785672"/>
            <a:chExt cx="698925" cy="684657"/>
          </a:xfrm>
        </p:grpSpPr>
        <p:sp>
          <p:nvSpPr>
            <p:cNvPr id="101" name="Google Shape;101;p39"/>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9"/>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39"/>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4" name="Google Shape;10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Arial"/>
              <a:buChar char="●"/>
              <a:defRPr b="0" i="0" sz="1300" u="none" cap="none" strike="noStrike">
                <a:solidFill>
                  <a:schemeClr val="lt1"/>
                </a:solidFill>
                <a:latin typeface="Arial"/>
                <a:ea typeface="Arial"/>
                <a:cs typeface="Arial"/>
                <a:sym typeface="Arial"/>
              </a:defRPr>
            </a:lvl1pPr>
            <a:lvl2pPr indent="-298450" lvl="1" marL="914400" marR="0" rtl="0" algn="l">
              <a:lnSpc>
                <a:spcPct val="115000"/>
              </a:lnSpc>
              <a:spcBef>
                <a:spcPts val="0"/>
              </a:spcBef>
              <a:spcAft>
                <a:spcPts val="0"/>
              </a:spcAft>
              <a:buClr>
                <a:schemeClr val="lt1"/>
              </a:buClr>
              <a:buSzPts val="1100"/>
              <a:buFont typeface="Arial"/>
              <a:buChar char="○"/>
              <a:defRPr b="0" i="0" sz="1100" u="none" cap="none" strike="noStrike">
                <a:solidFill>
                  <a:schemeClr val="lt1"/>
                </a:solidFill>
                <a:latin typeface="Arial"/>
                <a:ea typeface="Arial"/>
                <a:cs typeface="Arial"/>
                <a:sym typeface="Arial"/>
              </a:defRPr>
            </a:lvl2pPr>
            <a:lvl3pPr indent="-298450" lvl="2" marL="1371600" marR="0" rtl="0" algn="l">
              <a:lnSpc>
                <a:spcPct val="115000"/>
              </a:lnSpc>
              <a:spcBef>
                <a:spcPts val="0"/>
              </a:spcBef>
              <a:spcAft>
                <a:spcPts val="0"/>
              </a:spcAft>
              <a:buClr>
                <a:schemeClr val="lt1"/>
              </a:buClr>
              <a:buSzPts val="1100"/>
              <a:buFont typeface="Arial"/>
              <a:buChar char="■"/>
              <a:defRPr b="0" i="0" sz="1100" u="none" cap="none" strike="noStrike">
                <a:solidFill>
                  <a:schemeClr val="lt1"/>
                </a:solidFill>
                <a:latin typeface="Arial"/>
                <a:ea typeface="Arial"/>
                <a:cs typeface="Arial"/>
                <a:sym typeface="Arial"/>
              </a:defRPr>
            </a:lvl3pPr>
            <a:lvl4pPr indent="-298450" lvl="3" marL="1828800" marR="0" rtl="0" algn="l">
              <a:lnSpc>
                <a:spcPct val="115000"/>
              </a:lnSpc>
              <a:spcBef>
                <a:spcPts val="0"/>
              </a:spcBef>
              <a:spcAft>
                <a:spcPts val="0"/>
              </a:spcAft>
              <a:buClr>
                <a:schemeClr val="lt1"/>
              </a:buClr>
              <a:buSzPts val="1100"/>
              <a:buFont typeface="Arial"/>
              <a:buChar char="●"/>
              <a:defRPr b="0" i="0" sz="1100" u="none" cap="none" strike="noStrike">
                <a:solidFill>
                  <a:schemeClr val="lt1"/>
                </a:solidFill>
                <a:latin typeface="Arial"/>
                <a:ea typeface="Arial"/>
                <a:cs typeface="Arial"/>
                <a:sym typeface="Arial"/>
              </a:defRPr>
            </a:lvl4pPr>
            <a:lvl5pPr indent="-298450" lvl="4" marL="2286000" marR="0" rtl="0" algn="l">
              <a:lnSpc>
                <a:spcPct val="115000"/>
              </a:lnSpc>
              <a:spcBef>
                <a:spcPts val="0"/>
              </a:spcBef>
              <a:spcAft>
                <a:spcPts val="0"/>
              </a:spcAft>
              <a:buClr>
                <a:schemeClr val="lt1"/>
              </a:buClr>
              <a:buSzPts val="1100"/>
              <a:buFont typeface="Arial"/>
              <a:buChar char="○"/>
              <a:defRPr b="0" i="0" sz="1100" u="none" cap="none" strike="noStrike">
                <a:solidFill>
                  <a:schemeClr val="lt1"/>
                </a:solidFill>
                <a:latin typeface="Arial"/>
                <a:ea typeface="Arial"/>
                <a:cs typeface="Arial"/>
                <a:sym typeface="Arial"/>
              </a:defRPr>
            </a:lvl5pPr>
            <a:lvl6pPr indent="-298450" lvl="5" marL="2743200" marR="0" rtl="0" algn="l">
              <a:lnSpc>
                <a:spcPct val="115000"/>
              </a:lnSpc>
              <a:spcBef>
                <a:spcPts val="0"/>
              </a:spcBef>
              <a:spcAft>
                <a:spcPts val="0"/>
              </a:spcAft>
              <a:buClr>
                <a:schemeClr val="lt1"/>
              </a:buClr>
              <a:buSzPts val="1100"/>
              <a:buFont typeface="Arial"/>
              <a:buChar char="■"/>
              <a:defRPr b="0" i="0" sz="1100" u="none" cap="none" strike="noStrike">
                <a:solidFill>
                  <a:schemeClr val="lt1"/>
                </a:solidFill>
                <a:latin typeface="Arial"/>
                <a:ea typeface="Arial"/>
                <a:cs typeface="Arial"/>
                <a:sym typeface="Arial"/>
              </a:defRPr>
            </a:lvl6pPr>
            <a:lvl7pPr indent="-298450" lvl="6" marL="3200400" marR="0" rtl="0" algn="l">
              <a:lnSpc>
                <a:spcPct val="115000"/>
              </a:lnSpc>
              <a:spcBef>
                <a:spcPts val="0"/>
              </a:spcBef>
              <a:spcAft>
                <a:spcPts val="0"/>
              </a:spcAft>
              <a:buClr>
                <a:schemeClr val="lt1"/>
              </a:buClr>
              <a:buSzPts val="1100"/>
              <a:buFont typeface="Arial"/>
              <a:buChar char="●"/>
              <a:defRPr b="0" i="0" sz="1100" u="none" cap="none" strike="noStrike">
                <a:solidFill>
                  <a:schemeClr val="lt1"/>
                </a:solidFill>
                <a:latin typeface="Arial"/>
                <a:ea typeface="Arial"/>
                <a:cs typeface="Arial"/>
                <a:sym typeface="Arial"/>
              </a:defRPr>
            </a:lvl7pPr>
            <a:lvl8pPr indent="-298450" lvl="7" marL="3657600" marR="0" rtl="0" algn="l">
              <a:lnSpc>
                <a:spcPct val="115000"/>
              </a:lnSpc>
              <a:spcBef>
                <a:spcPts val="0"/>
              </a:spcBef>
              <a:spcAft>
                <a:spcPts val="0"/>
              </a:spcAft>
              <a:buClr>
                <a:schemeClr val="lt1"/>
              </a:buClr>
              <a:buSzPts val="1100"/>
              <a:buFont typeface="Arial"/>
              <a:buChar char="○"/>
              <a:defRPr b="0" i="0" sz="1100" u="none" cap="none" strike="noStrike">
                <a:solidFill>
                  <a:schemeClr val="lt1"/>
                </a:solidFill>
                <a:latin typeface="Arial"/>
                <a:ea typeface="Arial"/>
                <a:cs typeface="Arial"/>
                <a:sym typeface="Arial"/>
              </a:defRPr>
            </a:lvl8pPr>
            <a:lvl9pPr indent="-298450" lvl="8" marL="4114800" marR="0" rtl="0" algn="l">
              <a:lnSpc>
                <a:spcPct val="115000"/>
              </a:lnSpc>
              <a:spcBef>
                <a:spcPts val="0"/>
              </a:spcBef>
              <a:spcAft>
                <a:spcPts val="0"/>
              </a:spcAft>
              <a:buClr>
                <a:schemeClr val="lt1"/>
              </a:buClr>
              <a:buSzPts val="1100"/>
              <a:buFont typeface="Arial"/>
              <a:buChar char="■"/>
              <a:defRPr b="0" i="0" sz="1100" u="none" cap="none" strike="noStrike">
                <a:solidFill>
                  <a:schemeClr val="lt1"/>
                </a:solidFill>
                <a:latin typeface="Arial"/>
                <a:ea typeface="Arial"/>
                <a:cs typeface="Arial"/>
                <a:sym typeface="Arial"/>
              </a:defRPr>
            </a:lvl9pPr>
          </a:lstStyle>
          <a:p/>
        </p:txBody>
      </p:sp>
      <p:sp>
        <p:nvSpPr>
          <p:cNvPr id="8" name="Google Shape;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
          <p:cNvSpPr txBox="1"/>
          <p:nvPr>
            <p:ph type="ctrTitle"/>
          </p:nvPr>
        </p:nvSpPr>
        <p:spPr>
          <a:xfrm>
            <a:off x="66450" y="2271850"/>
            <a:ext cx="5017500" cy="2160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b="1" lang="en">
                <a:solidFill>
                  <a:schemeClr val="dk1"/>
                </a:solidFill>
              </a:rPr>
              <a:t>Drug Review Analysis</a:t>
            </a:r>
            <a:endParaRPr b="1">
              <a:solidFill>
                <a:schemeClr val="dk1"/>
              </a:solidFill>
            </a:endParaRPr>
          </a:p>
          <a:p>
            <a:pPr indent="0" lvl="0" marL="0" rtl="0" algn="l">
              <a:lnSpc>
                <a:spcPct val="100000"/>
              </a:lnSpc>
              <a:spcBef>
                <a:spcPts val="0"/>
              </a:spcBef>
              <a:spcAft>
                <a:spcPts val="0"/>
              </a:spcAft>
              <a:buSzPts val="4000"/>
              <a:buNone/>
            </a:pPr>
            <a:r>
              <a:rPr b="1" lang="en" sz="2700">
                <a:solidFill>
                  <a:schemeClr val="dk1"/>
                </a:solidFill>
              </a:rPr>
              <a:t>Batch-7</a:t>
            </a:r>
            <a:endParaRPr b="1" sz="2700">
              <a:solidFill>
                <a:schemeClr val="dk1"/>
              </a:solidFill>
            </a:endParaRPr>
          </a:p>
        </p:txBody>
      </p:sp>
      <p:sp>
        <p:nvSpPr>
          <p:cNvPr id="135" name="Google Shape;135;p1"/>
          <p:cNvSpPr txBox="1"/>
          <p:nvPr>
            <p:ph idx="1" type="subTitle"/>
          </p:nvPr>
        </p:nvSpPr>
        <p:spPr>
          <a:xfrm>
            <a:off x="66450" y="4431850"/>
            <a:ext cx="3470700" cy="112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b="1" lang="en" sz="1900">
                <a:solidFill>
                  <a:schemeClr val="dk1"/>
                </a:solidFill>
              </a:rPr>
              <a:t>Project mentor - Mr.Vinod</a:t>
            </a:r>
            <a:endParaRPr b="1" sz="19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0"/>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en"/>
              <a:t>CORRELATION ANALYSIS</a:t>
            </a:r>
            <a:endParaRPr/>
          </a:p>
        </p:txBody>
      </p:sp>
      <p:sp>
        <p:nvSpPr>
          <p:cNvPr id="193" name="Google Shape;193;p10"/>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p1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solidFill>
                  <a:schemeClr val="dk1"/>
                </a:solidFill>
              </a:rPr>
              <a:t>CORRELATION</a:t>
            </a:r>
            <a:endParaRPr>
              <a:solidFill>
                <a:schemeClr val="dk1"/>
              </a:solidFill>
            </a:endParaRPr>
          </a:p>
        </p:txBody>
      </p:sp>
      <p:sp>
        <p:nvSpPr>
          <p:cNvPr id="199" name="Google Shape;199;p11"/>
          <p:cNvSpPr txBox="1"/>
          <p:nvPr>
            <p:ph idx="1" type="body"/>
          </p:nvPr>
        </p:nvSpPr>
        <p:spPr>
          <a:xfrm>
            <a:off x="741375" y="1307850"/>
            <a:ext cx="3403200" cy="3274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n" sz="1800">
                <a:solidFill>
                  <a:schemeClr val="dk1"/>
                </a:solidFill>
                <a:latin typeface="Arial"/>
                <a:ea typeface="Arial"/>
                <a:cs typeface="Arial"/>
                <a:sym typeface="Arial"/>
              </a:rPr>
              <a:t>➤ Ease of use,satisfaction and Effectiveness are 50% correlated with satisfaction and Effectiveness are almost 80% correlated which actually makes sense.</a:t>
            </a:r>
            <a:endParaRPr>
              <a:solidFill>
                <a:schemeClr val="dk1"/>
              </a:solidFill>
            </a:endParaRPr>
          </a:p>
        </p:txBody>
      </p:sp>
      <p:sp>
        <p:nvSpPr>
          <p:cNvPr id="200" name="Google Shape;200;p11"/>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01" name="Google Shape;201;p11"/>
          <p:cNvPicPr preferRelativeResize="0"/>
          <p:nvPr/>
        </p:nvPicPr>
        <p:blipFill rotWithShape="1">
          <a:blip r:embed="rId3">
            <a:alphaModFix/>
          </a:blip>
          <a:srcRect b="0" l="0" r="0" t="0"/>
          <a:stretch/>
        </p:blipFill>
        <p:spPr>
          <a:xfrm>
            <a:off x="4144575" y="1014200"/>
            <a:ext cx="4980500" cy="4264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2"/>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t>FURTHER EXPLORATION ON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3"/>
          <p:cNvSpPr txBox="1"/>
          <p:nvPr>
            <p:ph type="title"/>
          </p:nvPr>
        </p:nvSpPr>
        <p:spPr>
          <a:xfrm>
            <a:off x="0" y="0"/>
            <a:ext cx="91440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chemeClr val="dk1"/>
                </a:solidFill>
              </a:rPr>
              <a:t>MOST EFFECTIVE                                            LESS EFFECTIVE DRUGS</a:t>
            </a:r>
            <a:endParaRPr>
              <a:solidFill>
                <a:schemeClr val="dk1"/>
              </a:solidFill>
            </a:endParaRPr>
          </a:p>
          <a:p>
            <a:pPr indent="0" lvl="0" marL="0" rtl="0" algn="l">
              <a:lnSpc>
                <a:spcPct val="100000"/>
              </a:lnSpc>
              <a:spcBef>
                <a:spcPts val="0"/>
              </a:spcBef>
              <a:spcAft>
                <a:spcPts val="0"/>
              </a:spcAft>
              <a:buSzPct val="111111"/>
              <a:buNone/>
            </a:pPr>
            <a:r>
              <a:rPr lang="en">
                <a:solidFill>
                  <a:schemeClr val="dk1"/>
                </a:solidFill>
              </a:rPr>
              <a:t>     DRUGS                                                                     DRUGS</a:t>
            </a:r>
            <a:endParaRPr>
              <a:solidFill>
                <a:schemeClr val="dk1"/>
              </a:solidFill>
            </a:endParaRPr>
          </a:p>
        </p:txBody>
      </p:sp>
      <p:sp>
        <p:nvSpPr>
          <p:cNvPr id="212" name="Google Shape;212;p13"/>
          <p:cNvSpPr txBox="1"/>
          <p:nvPr>
            <p:ph idx="1" type="body"/>
          </p:nvPr>
        </p:nvSpPr>
        <p:spPr>
          <a:xfrm>
            <a:off x="6029575" y="1567550"/>
            <a:ext cx="23067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13" name="Google Shape;213;p13"/>
          <p:cNvPicPr preferRelativeResize="0"/>
          <p:nvPr/>
        </p:nvPicPr>
        <p:blipFill rotWithShape="1">
          <a:blip r:embed="rId3">
            <a:alphaModFix/>
          </a:blip>
          <a:srcRect b="0" l="0" r="0" t="0"/>
          <a:stretch/>
        </p:blipFill>
        <p:spPr>
          <a:xfrm>
            <a:off x="4810125" y="914100"/>
            <a:ext cx="4333875" cy="4078125"/>
          </a:xfrm>
          <a:prstGeom prst="rect">
            <a:avLst/>
          </a:prstGeom>
          <a:noFill/>
          <a:ln>
            <a:noFill/>
          </a:ln>
        </p:spPr>
      </p:pic>
      <p:pic>
        <p:nvPicPr>
          <p:cNvPr id="214" name="Google Shape;214;p13"/>
          <p:cNvPicPr preferRelativeResize="0"/>
          <p:nvPr/>
        </p:nvPicPr>
        <p:blipFill rotWithShape="1">
          <a:blip r:embed="rId4">
            <a:alphaModFix/>
          </a:blip>
          <a:srcRect b="0" l="0" r="0" t="0"/>
          <a:stretch/>
        </p:blipFill>
        <p:spPr>
          <a:xfrm>
            <a:off x="0" y="1181050"/>
            <a:ext cx="4505325" cy="3681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14"/>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solidFill>
                  <a:schemeClr val="dk1"/>
                </a:solidFill>
              </a:rPr>
              <a:t>Function that returns  satisfaction of the drugs</a:t>
            </a:r>
            <a:endParaRPr>
              <a:solidFill>
                <a:schemeClr val="dk1"/>
              </a:solidFill>
            </a:endParaRPr>
          </a:p>
        </p:txBody>
      </p:sp>
      <p:sp>
        <p:nvSpPr>
          <p:cNvPr id="220" name="Google Shape;220;p14"/>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solidFill>
                  <a:schemeClr val="dk1"/>
                </a:solidFill>
              </a:rPr>
              <a:t>The drug ‘cymbalta’ is in both the high effective and less effective .this is because male patients are highly satisfied than female and also population of male reviews are more n comparison</a:t>
            </a:r>
            <a:endParaRPr>
              <a:solidFill>
                <a:schemeClr val="dk1"/>
              </a:solidFill>
            </a:endParaRPr>
          </a:p>
        </p:txBody>
      </p:sp>
      <p:pic>
        <p:nvPicPr>
          <p:cNvPr id="221" name="Google Shape;221;p14"/>
          <p:cNvPicPr preferRelativeResize="0"/>
          <p:nvPr/>
        </p:nvPicPr>
        <p:blipFill rotWithShape="1">
          <a:blip r:embed="rId3">
            <a:alphaModFix/>
          </a:blip>
          <a:srcRect b="0" l="0" r="0" t="0"/>
          <a:stretch/>
        </p:blipFill>
        <p:spPr>
          <a:xfrm>
            <a:off x="5248800" y="152400"/>
            <a:ext cx="3798900" cy="4558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sp>
        <p:nvSpPr>
          <p:cNvPr id="226" name="Google Shape;226;p15"/>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t/>
            </a:r>
            <a:endParaRPr/>
          </a:p>
        </p:txBody>
      </p:sp>
      <p:sp>
        <p:nvSpPr>
          <p:cNvPr id="227" name="Google Shape;227;p15"/>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28" name="Google Shape;228;p15"/>
          <p:cNvPicPr preferRelativeResize="0"/>
          <p:nvPr/>
        </p:nvPicPr>
        <p:blipFill rotWithShape="1">
          <a:blip r:embed="rId3">
            <a:alphaModFix/>
          </a:blip>
          <a:srcRect b="0" l="0" r="0" t="0"/>
          <a:stretch/>
        </p:blipFill>
        <p:spPr>
          <a:xfrm>
            <a:off x="1225050" y="498025"/>
            <a:ext cx="7229292" cy="4337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 name="Shape 232"/>
        <p:cNvGrpSpPr/>
        <p:nvPr/>
      </p:nvGrpSpPr>
      <p:grpSpPr>
        <a:xfrm>
          <a:off x="0" y="0"/>
          <a:ext cx="0" cy="0"/>
          <a:chOff x="0" y="0"/>
          <a:chExt cx="0" cy="0"/>
        </a:xfrm>
      </p:grpSpPr>
      <p:sp>
        <p:nvSpPr>
          <p:cNvPr id="233" name="Google Shape;233;p16"/>
          <p:cNvSpPr txBox="1"/>
          <p:nvPr>
            <p:ph type="title"/>
          </p:nvPr>
        </p:nvSpPr>
        <p:spPr>
          <a:xfrm>
            <a:off x="1141550" y="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solidFill>
                  <a:schemeClr val="dk1"/>
                </a:solidFill>
              </a:rPr>
              <a:t>USEFUL COUNT</a:t>
            </a:r>
            <a:endParaRPr>
              <a:solidFill>
                <a:schemeClr val="dk1"/>
              </a:solidFill>
            </a:endParaRPr>
          </a:p>
        </p:txBody>
      </p:sp>
      <p:sp>
        <p:nvSpPr>
          <p:cNvPr id="234" name="Google Shape;234;p16"/>
          <p:cNvSpPr txBox="1"/>
          <p:nvPr>
            <p:ph idx="1" type="body"/>
          </p:nvPr>
        </p:nvSpPr>
        <p:spPr>
          <a:xfrm>
            <a:off x="593650" y="739888"/>
            <a:ext cx="3403200" cy="4085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0"/>
              </a:spcAft>
              <a:buSzPts val="1300"/>
              <a:buNone/>
            </a:pPr>
            <a:r>
              <a:rPr lang="en">
                <a:solidFill>
                  <a:schemeClr val="dk1"/>
                </a:solidFill>
              </a:rPr>
              <a:t>This plot shows  the age group of male and female who finds the drug useful.most of the data lies between 0 and 100.In comparison, more females gives their useful count greater than 100</a:t>
            </a:r>
            <a:endParaRPr>
              <a:solidFill>
                <a:schemeClr val="dk1"/>
              </a:solidFill>
            </a:endParaRPr>
          </a:p>
          <a:p>
            <a:pPr indent="0" lvl="0" marL="0" rtl="0" algn="l">
              <a:lnSpc>
                <a:spcPct val="115000"/>
              </a:lnSpc>
              <a:spcBef>
                <a:spcPts val="1200"/>
              </a:spcBef>
              <a:spcAft>
                <a:spcPts val="1200"/>
              </a:spcAft>
              <a:buSzPts val="1300"/>
              <a:buNone/>
            </a:pPr>
            <a:r>
              <a:t/>
            </a:r>
            <a:endParaRPr/>
          </a:p>
        </p:txBody>
      </p:sp>
      <p:sp>
        <p:nvSpPr>
          <p:cNvPr id="235" name="Google Shape;235;p16"/>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36" name="Google Shape;236;p16"/>
          <p:cNvPicPr preferRelativeResize="0"/>
          <p:nvPr/>
        </p:nvPicPr>
        <p:blipFill rotWithShape="1">
          <a:blip r:embed="rId3">
            <a:alphaModFix/>
          </a:blip>
          <a:srcRect b="0" l="0" r="0" t="0"/>
          <a:stretch/>
        </p:blipFill>
        <p:spPr>
          <a:xfrm>
            <a:off x="3996850" y="643400"/>
            <a:ext cx="5147150" cy="4278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CONDITIONS</a:t>
            </a:r>
            <a:endParaRPr/>
          </a:p>
        </p:txBody>
      </p:sp>
      <p:sp>
        <p:nvSpPr>
          <p:cNvPr id="242" name="Google Shape;242;p17"/>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t>These are the top 10 conditions people are going through.Most of the patients using drugs for Birth control , High Blood Pressure and Depression.we can analyze a little deeper into this conditions.</a:t>
            </a:r>
            <a:endParaRPr/>
          </a:p>
        </p:txBody>
      </p:sp>
      <p:sp>
        <p:nvSpPr>
          <p:cNvPr id="243" name="Google Shape;243;p17"/>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44" name="Google Shape;244;p17"/>
          <p:cNvPicPr preferRelativeResize="0"/>
          <p:nvPr/>
        </p:nvPicPr>
        <p:blipFill rotWithShape="1">
          <a:blip r:embed="rId3">
            <a:alphaModFix/>
          </a:blip>
          <a:srcRect b="27798" l="10498" r="43349" t="33094"/>
          <a:stretch/>
        </p:blipFill>
        <p:spPr>
          <a:xfrm>
            <a:off x="4933225" y="1566588"/>
            <a:ext cx="4219851" cy="20103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p18"/>
          <p:cNvSpPr txBox="1"/>
          <p:nvPr>
            <p:ph type="title"/>
          </p:nvPr>
        </p:nvSpPr>
        <p:spPr>
          <a:xfrm>
            <a:off x="1052550" y="101200"/>
            <a:ext cx="7038900" cy="602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solidFill>
                  <a:schemeClr val="dk1"/>
                </a:solidFill>
              </a:rPr>
              <a:t>High Blood Pressure</a:t>
            </a:r>
            <a:endParaRPr>
              <a:solidFill>
                <a:schemeClr val="dk1"/>
              </a:solidFill>
            </a:endParaRPr>
          </a:p>
        </p:txBody>
      </p:sp>
      <p:sp>
        <p:nvSpPr>
          <p:cNvPr id="250" name="Google Shape;250;p18"/>
          <p:cNvSpPr txBox="1"/>
          <p:nvPr>
            <p:ph idx="1" type="body"/>
          </p:nvPr>
        </p:nvSpPr>
        <p:spPr>
          <a:xfrm>
            <a:off x="975025" y="532950"/>
            <a:ext cx="3958200" cy="46107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n">
                <a:solidFill>
                  <a:schemeClr val="dk1"/>
                </a:solidFill>
              </a:rPr>
              <a:t>         </a:t>
            </a:r>
            <a:r>
              <a:rPr lang="en" sz="1800">
                <a:solidFill>
                  <a:schemeClr val="dk1"/>
                </a:solidFill>
                <a:latin typeface="Arial"/>
                <a:ea typeface="Arial"/>
                <a:cs typeface="Arial"/>
                <a:sym typeface="Arial"/>
              </a:rPr>
              <a:t>➤ </a:t>
            </a:r>
            <a:r>
              <a:rPr lang="en">
                <a:solidFill>
                  <a:schemeClr val="dk1"/>
                </a:solidFill>
              </a:rPr>
              <a:t>Clearly age group of 45-75 is the suffering from high blood pressure.age group of 13-18 are also undergoing this condition which is a notable thing. </a:t>
            </a:r>
            <a:endParaRPr>
              <a:solidFill>
                <a:schemeClr val="dk1"/>
              </a:solidFill>
            </a:endParaRPr>
          </a:p>
          <a:p>
            <a:pPr indent="0" lvl="0" marL="0" rtl="0" algn="l">
              <a:lnSpc>
                <a:spcPct val="115000"/>
              </a:lnSpc>
              <a:spcBef>
                <a:spcPts val="1200"/>
              </a:spcBef>
              <a:spcAft>
                <a:spcPts val="0"/>
              </a:spcAft>
              <a:buSzPct val="58558"/>
              <a:buNone/>
            </a:pPr>
            <a:r>
              <a:rPr lang="en" sz="2400">
                <a:solidFill>
                  <a:schemeClr val="dk1"/>
                </a:solidFill>
                <a:latin typeface="Arial"/>
                <a:ea typeface="Arial"/>
                <a:cs typeface="Arial"/>
                <a:sym typeface="Arial"/>
              </a:rPr>
              <a:t>Birth control</a:t>
            </a:r>
            <a:endParaRPr sz="2400">
              <a:solidFill>
                <a:schemeClr val="dk1"/>
              </a:solidFill>
              <a:latin typeface="Arial"/>
              <a:ea typeface="Arial"/>
              <a:cs typeface="Arial"/>
              <a:sym typeface="Arial"/>
            </a:endParaRPr>
          </a:p>
          <a:p>
            <a:pPr indent="0" lvl="0" marL="0" rtl="0" algn="l">
              <a:lnSpc>
                <a:spcPct val="115000"/>
              </a:lnSpc>
              <a:spcBef>
                <a:spcPts val="1200"/>
              </a:spcBef>
              <a:spcAft>
                <a:spcPts val="0"/>
              </a:spcAft>
              <a:buSzPct val="108108"/>
              <a:buNone/>
            </a:pPr>
            <a:r>
              <a:rPr lang="en">
                <a:solidFill>
                  <a:schemeClr val="dk1"/>
                </a:solidFill>
              </a:rPr>
              <a:t>          </a:t>
            </a:r>
            <a:r>
              <a:rPr lang="en" sz="1800">
                <a:solidFill>
                  <a:schemeClr val="dk1"/>
                </a:solidFill>
                <a:latin typeface="Arial"/>
                <a:ea typeface="Arial"/>
                <a:cs typeface="Arial"/>
                <a:sym typeface="Arial"/>
              </a:rPr>
              <a:t>➤ </a:t>
            </a:r>
            <a:r>
              <a:rPr lang="en">
                <a:solidFill>
                  <a:schemeClr val="dk1"/>
                </a:solidFill>
              </a:rPr>
              <a:t>As expected female age from 19 to 34 took most number of drugs for birth control.</a:t>
            </a:r>
            <a:endParaRPr>
              <a:solidFill>
                <a:schemeClr val="dk1"/>
              </a:solidFill>
            </a:endParaRPr>
          </a:p>
          <a:p>
            <a:pPr indent="0" lvl="0" marL="0" rtl="0" algn="l">
              <a:lnSpc>
                <a:spcPct val="115000"/>
              </a:lnSpc>
              <a:spcBef>
                <a:spcPts val="1200"/>
              </a:spcBef>
              <a:spcAft>
                <a:spcPts val="0"/>
              </a:spcAft>
              <a:buSzPct val="58558"/>
              <a:buNone/>
            </a:pPr>
            <a:r>
              <a:t/>
            </a:r>
            <a:endParaRPr sz="2400">
              <a:solidFill>
                <a:schemeClr val="dk1"/>
              </a:solidFill>
              <a:latin typeface="Arial"/>
              <a:ea typeface="Arial"/>
              <a:cs typeface="Arial"/>
              <a:sym typeface="Arial"/>
            </a:endParaRPr>
          </a:p>
          <a:p>
            <a:pPr indent="0" lvl="0" marL="0" rtl="0" algn="l">
              <a:lnSpc>
                <a:spcPct val="115000"/>
              </a:lnSpc>
              <a:spcBef>
                <a:spcPts val="1200"/>
              </a:spcBef>
              <a:spcAft>
                <a:spcPts val="0"/>
              </a:spcAft>
              <a:buSzPct val="58558"/>
              <a:buNone/>
            </a:pPr>
            <a:r>
              <a:rPr lang="en" sz="2400">
                <a:solidFill>
                  <a:schemeClr val="dk1"/>
                </a:solidFill>
                <a:latin typeface="Arial"/>
                <a:ea typeface="Arial"/>
                <a:cs typeface="Arial"/>
                <a:sym typeface="Arial"/>
              </a:rPr>
              <a:t>DEPRESSION</a:t>
            </a:r>
            <a:endParaRPr sz="2400">
              <a:solidFill>
                <a:schemeClr val="dk1"/>
              </a:solidFill>
              <a:latin typeface="Arial"/>
              <a:ea typeface="Arial"/>
              <a:cs typeface="Arial"/>
              <a:sym typeface="Arial"/>
            </a:endParaRPr>
          </a:p>
          <a:p>
            <a:pPr indent="0" lvl="0" marL="0" rtl="0" algn="l">
              <a:lnSpc>
                <a:spcPct val="115000"/>
              </a:lnSpc>
              <a:spcBef>
                <a:spcPts val="1200"/>
              </a:spcBef>
              <a:spcAft>
                <a:spcPts val="0"/>
              </a:spcAft>
              <a:buSzPct val="162099"/>
              <a:buNone/>
            </a:pPr>
            <a:r>
              <a:rPr lang="en">
                <a:solidFill>
                  <a:schemeClr val="dk1"/>
                </a:solidFill>
              </a:rPr>
              <a:t>          </a:t>
            </a:r>
            <a:r>
              <a:rPr lang="en" sz="1800">
                <a:solidFill>
                  <a:schemeClr val="dk1"/>
                </a:solidFill>
                <a:latin typeface="Arial"/>
                <a:ea typeface="Arial"/>
                <a:cs typeface="Arial"/>
                <a:sym typeface="Arial"/>
              </a:rPr>
              <a:t>➤</a:t>
            </a:r>
            <a:r>
              <a:rPr lang="en" sz="1367">
                <a:solidFill>
                  <a:schemeClr val="dk1"/>
                </a:solidFill>
              </a:rPr>
              <a:t> though female group of 25 to 50 goes through lot of depression it is quite common for most age categories</a:t>
            </a:r>
            <a:endParaRPr sz="867">
              <a:solidFill>
                <a:schemeClr val="dk1"/>
              </a:solidFill>
            </a:endParaRPr>
          </a:p>
          <a:p>
            <a:pPr indent="0" lvl="0" marL="0" rtl="0" algn="l">
              <a:lnSpc>
                <a:spcPct val="115000"/>
              </a:lnSpc>
              <a:spcBef>
                <a:spcPts val="1200"/>
              </a:spcBef>
              <a:spcAft>
                <a:spcPts val="0"/>
              </a:spcAft>
              <a:buSzPct val="108108"/>
              <a:buNone/>
            </a:pPr>
            <a:r>
              <a:t/>
            </a:r>
            <a:endParaRPr>
              <a:solidFill>
                <a:schemeClr val="dk1"/>
              </a:solidFill>
            </a:endParaRPr>
          </a:p>
          <a:p>
            <a:pPr indent="0" lvl="0" marL="0" rtl="0" algn="l">
              <a:lnSpc>
                <a:spcPct val="115000"/>
              </a:lnSpc>
              <a:spcBef>
                <a:spcPts val="1200"/>
              </a:spcBef>
              <a:spcAft>
                <a:spcPts val="1200"/>
              </a:spcAft>
              <a:buSzPct val="58558"/>
              <a:buNone/>
            </a:pPr>
            <a:r>
              <a:t/>
            </a:r>
            <a:endParaRPr sz="2400">
              <a:solidFill>
                <a:schemeClr val="dk1"/>
              </a:solidFill>
              <a:latin typeface="Arial"/>
              <a:ea typeface="Arial"/>
              <a:cs typeface="Arial"/>
              <a:sym typeface="Arial"/>
            </a:endParaRPr>
          </a:p>
        </p:txBody>
      </p:sp>
      <p:sp>
        <p:nvSpPr>
          <p:cNvPr id="251" name="Google Shape;251;p18"/>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52" name="Google Shape;252;p18"/>
          <p:cNvPicPr preferRelativeResize="0"/>
          <p:nvPr/>
        </p:nvPicPr>
        <p:blipFill rotWithShape="1">
          <a:blip r:embed="rId3">
            <a:alphaModFix/>
          </a:blip>
          <a:srcRect b="0" l="0" r="0" t="0"/>
          <a:stretch/>
        </p:blipFill>
        <p:spPr>
          <a:xfrm>
            <a:off x="4644450" y="0"/>
            <a:ext cx="4572000" cy="2015000"/>
          </a:xfrm>
          <a:prstGeom prst="rect">
            <a:avLst/>
          </a:prstGeom>
          <a:noFill/>
          <a:ln>
            <a:noFill/>
          </a:ln>
        </p:spPr>
      </p:pic>
      <p:pic>
        <p:nvPicPr>
          <p:cNvPr id="253" name="Google Shape;253;p18"/>
          <p:cNvPicPr preferRelativeResize="0"/>
          <p:nvPr/>
        </p:nvPicPr>
        <p:blipFill rotWithShape="1">
          <a:blip r:embed="rId4">
            <a:alphaModFix/>
          </a:blip>
          <a:srcRect b="0" l="0" r="0" t="0"/>
          <a:stretch/>
        </p:blipFill>
        <p:spPr>
          <a:xfrm>
            <a:off x="4708900" y="1890375"/>
            <a:ext cx="4274675" cy="1665275"/>
          </a:xfrm>
          <a:prstGeom prst="rect">
            <a:avLst/>
          </a:prstGeom>
          <a:noFill/>
          <a:ln>
            <a:noFill/>
          </a:ln>
        </p:spPr>
      </p:pic>
      <p:pic>
        <p:nvPicPr>
          <p:cNvPr id="254" name="Google Shape;254;p18"/>
          <p:cNvPicPr preferRelativeResize="0"/>
          <p:nvPr/>
        </p:nvPicPr>
        <p:blipFill rotWithShape="1">
          <a:blip r:embed="rId5">
            <a:alphaModFix/>
          </a:blip>
          <a:srcRect b="0" l="0" r="0" t="0"/>
          <a:stretch/>
        </p:blipFill>
        <p:spPr>
          <a:xfrm>
            <a:off x="4867138" y="3555650"/>
            <a:ext cx="3958200" cy="1494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8" name="Shape 258"/>
        <p:cNvGrpSpPr/>
        <p:nvPr/>
      </p:nvGrpSpPr>
      <p:grpSpPr>
        <a:xfrm>
          <a:off x="0" y="0"/>
          <a:ext cx="0" cy="0"/>
          <a:chOff x="0" y="0"/>
          <a:chExt cx="0" cy="0"/>
        </a:xfrm>
      </p:grpSpPr>
      <p:sp>
        <p:nvSpPr>
          <p:cNvPr id="259" name="Google Shape;259;p19"/>
          <p:cNvSpPr txBox="1"/>
          <p:nvPr>
            <p:ph type="title"/>
          </p:nvPr>
        </p:nvSpPr>
        <p:spPr>
          <a:xfrm>
            <a:off x="935275" y="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solidFill>
                  <a:schemeClr val="dk1"/>
                </a:solidFill>
              </a:rPr>
              <a:t>TOP DRUGS USED FOR DEPRESSION</a:t>
            </a:r>
            <a:endParaRPr>
              <a:solidFill>
                <a:schemeClr val="dk1"/>
              </a:solidFill>
            </a:endParaRPr>
          </a:p>
        </p:txBody>
      </p:sp>
      <p:sp>
        <p:nvSpPr>
          <p:cNvPr id="260" name="Google Shape;260;p19"/>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61" name="Google Shape;261;p19"/>
          <p:cNvPicPr preferRelativeResize="0"/>
          <p:nvPr/>
        </p:nvPicPr>
        <p:blipFill rotWithShape="1">
          <a:blip r:embed="rId3">
            <a:alphaModFix/>
          </a:blip>
          <a:srcRect b="0" l="0" r="0" t="0"/>
          <a:stretch/>
        </p:blipFill>
        <p:spPr>
          <a:xfrm>
            <a:off x="484950" y="1184887"/>
            <a:ext cx="8664000" cy="3676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txBox="1"/>
          <p:nvPr>
            <p:ph type="title"/>
          </p:nvPr>
        </p:nvSpPr>
        <p:spPr>
          <a:xfrm>
            <a:off x="1297500" y="6534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2500"/>
              <a:t>BUSINESS PROBLEM</a:t>
            </a:r>
            <a:endParaRPr sz="2500"/>
          </a:p>
        </p:txBody>
      </p:sp>
      <p:sp>
        <p:nvSpPr>
          <p:cNvPr id="141" name="Google Shape;141;p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1300"/>
              <a:buNone/>
            </a:pPr>
            <a:r>
              <a:rPr lang="en" sz="1900">
                <a:latin typeface="Arial"/>
                <a:ea typeface="Arial"/>
                <a:cs typeface="Arial"/>
                <a:sym typeface="Arial"/>
              </a:rPr>
              <a:t>•This product could be helpful for companies like 1mg to provide detailed rating of the side effects of the product over their site. It could also be helpful for the patients who are buying drugs online to check the side effects of the drugs before buying it.</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5" name="Shape 265"/>
        <p:cNvGrpSpPr/>
        <p:nvPr/>
      </p:nvGrpSpPr>
      <p:grpSpPr>
        <a:xfrm>
          <a:off x="0" y="0"/>
          <a:ext cx="0" cy="0"/>
          <a:chOff x="0" y="0"/>
          <a:chExt cx="0" cy="0"/>
        </a:xfrm>
      </p:grpSpPr>
      <p:sp>
        <p:nvSpPr>
          <p:cNvPr id="266" name="Google Shape;266;p20"/>
          <p:cNvSpPr txBox="1"/>
          <p:nvPr>
            <p:ph type="title"/>
          </p:nvPr>
        </p:nvSpPr>
        <p:spPr>
          <a:xfrm>
            <a:off x="322675" y="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solidFill>
                  <a:schemeClr val="dk1"/>
                </a:solidFill>
              </a:rPr>
              <a:t>TOP DRUGS TAKEN FOR BIRTH CONTROL</a:t>
            </a:r>
            <a:endParaRPr>
              <a:solidFill>
                <a:schemeClr val="dk1"/>
              </a:solidFill>
            </a:endParaRPr>
          </a:p>
        </p:txBody>
      </p:sp>
      <p:sp>
        <p:nvSpPr>
          <p:cNvPr id="267" name="Google Shape;267;p20"/>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sp>
        <p:nvSpPr>
          <p:cNvPr id="268" name="Google Shape;268;p20"/>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69" name="Google Shape;269;p20"/>
          <p:cNvPicPr preferRelativeResize="0"/>
          <p:nvPr/>
        </p:nvPicPr>
        <p:blipFill rotWithShape="1">
          <a:blip r:embed="rId3">
            <a:alphaModFix/>
          </a:blip>
          <a:srcRect b="-7921" l="0" r="0" t="0"/>
          <a:stretch/>
        </p:blipFill>
        <p:spPr>
          <a:xfrm>
            <a:off x="1104775" y="1086650"/>
            <a:ext cx="7231650" cy="38576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21"/>
          <p:cNvSpPr txBox="1"/>
          <p:nvPr>
            <p:ph type="title"/>
          </p:nvPr>
        </p:nvSpPr>
        <p:spPr>
          <a:xfrm>
            <a:off x="917175" y="858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chemeClr val="dk1"/>
                </a:solidFill>
              </a:rPr>
              <a:t>TOP DRUGS TAKEN FOR HIGH BLOOD DEPRESSION</a:t>
            </a:r>
            <a:endParaRPr>
              <a:solidFill>
                <a:schemeClr val="dk1"/>
              </a:solidFill>
            </a:endParaRPr>
          </a:p>
          <a:p>
            <a:pPr indent="0" lvl="0" marL="0" rtl="0" algn="l">
              <a:lnSpc>
                <a:spcPct val="100000"/>
              </a:lnSpc>
              <a:spcBef>
                <a:spcPts val="0"/>
              </a:spcBef>
              <a:spcAft>
                <a:spcPts val="0"/>
              </a:spcAft>
              <a:buSzPct val="111111"/>
              <a:buNone/>
            </a:pPr>
            <a:r>
              <a:t/>
            </a:r>
            <a:endParaRPr/>
          </a:p>
        </p:txBody>
      </p:sp>
      <p:sp>
        <p:nvSpPr>
          <p:cNvPr id="275" name="Google Shape;275;p21"/>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sp>
        <p:nvSpPr>
          <p:cNvPr id="276" name="Google Shape;276;p21"/>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77" name="Google Shape;277;p21"/>
          <p:cNvPicPr preferRelativeResize="0"/>
          <p:nvPr/>
        </p:nvPicPr>
        <p:blipFill rotWithShape="1">
          <a:blip r:embed="rId3">
            <a:alphaModFix/>
          </a:blip>
          <a:srcRect b="0" l="0" r="0" t="0"/>
          <a:stretch/>
        </p:blipFill>
        <p:spPr>
          <a:xfrm>
            <a:off x="223825" y="1292325"/>
            <a:ext cx="8696325" cy="34616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NATURAL LANGUAGE PROCESSING</a:t>
            </a:r>
            <a:endParaRPr/>
          </a:p>
        </p:txBody>
      </p:sp>
      <p:sp>
        <p:nvSpPr>
          <p:cNvPr id="283" name="Google Shape;283;p2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3"/>
          <p:cNvSpPr txBox="1"/>
          <p:nvPr>
            <p:ph type="title"/>
          </p:nvPr>
        </p:nvSpPr>
        <p:spPr>
          <a:xfrm>
            <a:off x="951700" y="134425"/>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Word cloud of</a:t>
            </a:r>
            <a:endParaRPr/>
          </a:p>
          <a:p>
            <a:pPr indent="0" lvl="0" marL="0" rtl="0" algn="l">
              <a:lnSpc>
                <a:spcPct val="100000"/>
              </a:lnSpc>
              <a:spcBef>
                <a:spcPts val="0"/>
              </a:spcBef>
              <a:spcAft>
                <a:spcPts val="0"/>
              </a:spcAft>
              <a:buSzPct val="111111"/>
              <a:buNone/>
            </a:pPr>
            <a:r>
              <a:rPr lang="en"/>
              <a:t>Reviews                                            Side Effects</a:t>
            </a:r>
            <a:endParaRPr/>
          </a:p>
        </p:txBody>
      </p:sp>
      <p:sp>
        <p:nvSpPr>
          <p:cNvPr id="289" name="Google Shape;289;p2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90" name="Google Shape;290;p23"/>
          <p:cNvPicPr preferRelativeResize="0"/>
          <p:nvPr/>
        </p:nvPicPr>
        <p:blipFill rotWithShape="1">
          <a:blip r:embed="rId3">
            <a:alphaModFix/>
          </a:blip>
          <a:srcRect b="0" l="0" r="0" t="0"/>
          <a:stretch/>
        </p:blipFill>
        <p:spPr>
          <a:xfrm>
            <a:off x="4689650" y="1196975"/>
            <a:ext cx="4315075" cy="3652325"/>
          </a:xfrm>
          <a:prstGeom prst="rect">
            <a:avLst/>
          </a:prstGeom>
          <a:noFill/>
          <a:ln>
            <a:noFill/>
          </a:ln>
        </p:spPr>
      </p:pic>
      <p:pic>
        <p:nvPicPr>
          <p:cNvPr id="291" name="Google Shape;291;p23"/>
          <p:cNvPicPr preferRelativeResize="0"/>
          <p:nvPr/>
        </p:nvPicPr>
        <p:blipFill rotWithShape="1">
          <a:blip r:embed="rId4">
            <a:alphaModFix/>
          </a:blip>
          <a:srcRect b="0" l="0" r="0" t="0"/>
          <a:stretch/>
        </p:blipFill>
        <p:spPr>
          <a:xfrm>
            <a:off x="0" y="1196975"/>
            <a:ext cx="4689650" cy="3652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en"/>
              <a:t>PREPROCESSING</a:t>
            </a:r>
            <a:endParaRPr/>
          </a:p>
        </p:txBody>
      </p:sp>
      <p:sp>
        <p:nvSpPr>
          <p:cNvPr id="297" name="Google Shape;297;p24"/>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Encoding</a:t>
            </a:r>
            <a:endParaRPr/>
          </a:p>
        </p:txBody>
      </p:sp>
      <p:sp>
        <p:nvSpPr>
          <p:cNvPr id="303" name="Google Shape;303;p2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700"/>
              <a:t>Age ,condition,drugs,sentiments are our independent variables while emotion is our dependent variable and our target variable is to predict the review is positive,negative and neutral.</a:t>
            </a:r>
            <a:endParaRPr sz="1700"/>
          </a:p>
          <a:p>
            <a:pPr indent="0" lvl="0" marL="0" rtl="0" algn="l">
              <a:lnSpc>
                <a:spcPct val="115000"/>
              </a:lnSpc>
              <a:spcBef>
                <a:spcPts val="1200"/>
              </a:spcBef>
              <a:spcAft>
                <a:spcPts val="1200"/>
              </a:spcAft>
              <a:buSzPts val="1300"/>
              <a:buNone/>
            </a:pPr>
            <a:r>
              <a:rPr lang="en" sz="1700"/>
              <a:t> Column Age , Condition and drugs are label encoded to feed them into the Machine Learning Algorithm.</a:t>
            </a:r>
            <a:endParaRPr sz="1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Train Test Split</a:t>
            </a:r>
            <a:endParaRPr/>
          </a:p>
        </p:txBody>
      </p:sp>
      <p:sp>
        <p:nvSpPr>
          <p:cNvPr id="309" name="Google Shape;309;p2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700"/>
              <a:t>Splitting the data as 70% train data and 30% test data.187436 of train data and 92320 as test data using ‘from sklearn.model_selection import train_test_split’</a:t>
            </a:r>
            <a:endParaRPr sz="1750">
              <a:solidFill>
                <a:srgbClr val="000000"/>
              </a:solidFill>
              <a:highlight>
                <a:srgbClr val="FFFFFF"/>
              </a:highlight>
            </a:endParaRPr>
          </a:p>
          <a:p>
            <a:pPr indent="0" lvl="0" marL="0" rtl="0" algn="l">
              <a:lnSpc>
                <a:spcPct val="115000"/>
              </a:lnSpc>
              <a:spcBef>
                <a:spcPts val="1200"/>
              </a:spcBef>
              <a:spcAft>
                <a:spcPts val="0"/>
              </a:spcAft>
              <a:buSzPts val="1300"/>
              <a:buNone/>
            </a:pPr>
            <a:r>
              <a:t/>
            </a:r>
            <a:endParaRPr sz="1700"/>
          </a:p>
          <a:p>
            <a:pPr indent="0" lvl="0" marL="101600" marR="101600" rtl="0" algn="r">
              <a:lnSpc>
                <a:spcPct val="121429"/>
              </a:lnSpc>
              <a:spcBef>
                <a:spcPts val="1200"/>
              </a:spcBef>
              <a:spcAft>
                <a:spcPts val="0"/>
              </a:spcAft>
              <a:buSzPts val="1300"/>
              <a:buNone/>
            </a:pPr>
            <a:r>
              <a:rPr lang="en" sz="1050">
                <a:solidFill>
                  <a:srgbClr val="303F9F"/>
                </a:solidFill>
                <a:highlight>
                  <a:srgbClr val="FFFFFF"/>
                </a:highlight>
                <a:latin typeface="Courier New"/>
                <a:ea typeface="Courier New"/>
                <a:cs typeface="Courier New"/>
                <a:sym typeface="Courier New"/>
              </a:rPr>
              <a:t>In [185]:</a:t>
            </a:r>
            <a:endParaRPr sz="1050">
              <a:solidFill>
                <a:srgbClr val="303F9F"/>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1200"/>
              </a:spcAft>
              <a:buSzPts val="1300"/>
              <a:buNone/>
            </a:pPr>
            <a:r>
              <a:t/>
            </a:r>
            <a:endParaRPr sz="1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Fitting model</a:t>
            </a:r>
            <a:endParaRPr/>
          </a:p>
        </p:txBody>
      </p:sp>
      <p:sp>
        <p:nvSpPr>
          <p:cNvPr id="315" name="Google Shape;315;p27"/>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sz="1600"/>
              <a:t>Building the model with some of the classification machine learning algorithms such as logistic regression,support vector machine and Random forest.</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Cross validation</a:t>
            </a:r>
            <a:endParaRPr/>
          </a:p>
        </p:txBody>
      </p:sp>
      <p:sp>
        <p:nvSpPr>
          <p:cNvPr id="321" name="Google Shape;321;p28"/>
          <p:cNvSpPr txBox="1"/>
          <p:nvPr>
            <p:ph idx="1" type="body"/>
          </p:nvPr>
        </p:nvSpPr>
        <p:spPr>
          <a:xfrm>
            <a:off x="1297500" y="1104775"/>
            <a:ext cx="7038900" cy="3374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Cross validation score for logistic regression</a:t>
            </a:r>
            <a:endParaRPr/>
          </a:p>
          <a:p>
            <a:pPr indent="0" lvl="0" marL="0" rtl="0" algn="l">
              <a:lnSpc>
                <a:spcPct val="115000"/>
              </a:lnSpc>
              <a:spcBef>
                <a:spcPts val="1200"/>
              </a:spcBef>
              <a:spcAft>
                <a:spcPts val="0"/>
              </a:spcAft>
              <a:buSzPts val="1300"/>
              <a:buNone/>
            </a:pPr>
            <a:r>
              <a:rPr b="1" lang="en" sz="1350">
                <a:solidFill>
                  <a:srgbClr val="000000"/>
                </a:solidFill>
                <a:highlight>
                  <a:srgbClr val="FFFFFF"/>
                </a:highlight>
                <a:latin typeface="Arial"/>
                <a:ea typeface="Arial"/>
                <a:cs typeface="Arial"/>
                <a:sym typeface="Arial"/>
              </a:rPr>
              <a:t>0.92466421, 0.92580156, 0.92569324, 0.92563908, 0.91209922]</a:t>
            </a:r>
            <a:endParaRPr b="1" sz="135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300"/>
              <a:buNone/>
            </a:pPr>
            <a:r>
              <a:rPr lang="en"/>
              <a:t>Cross validation score for SVM</a:t>
            </a:r>
            <a:endParaRPr/>
          </a:p>
          <a:p>
            <a:pPr indent="0" lvl="0" marL="0" rtl="0" algn="l">
              <a:lnSpc>
                <a:spcPct val="115000"/>
              </a:lnSpc>
              <a:spcBef>
                <a:spcPts val="1200"/>
              </a:spcBef>
              <a:spcAft>
                <a:spcPts val="0"/>
              </a:spcAft>
              <a:buSzPts val="1300"/>
              <a:buNone/>
            </a:pPr>
            <a:r>
              <a:rPr lang="en" sz="1350">
                <a:solidFill>
                  <a:srgbClr val="000000"/>
                </a:solidFill>
                <a:highlight>
                  <a:srgbClr val="FFFFFF"/>
                </a:highlight>
                <a:latin typeface="Arial"/>
                <a:ea typeface="Arial"/>
                <a:cs typeface="Arial"/>
                <a:sym typeface="Arial"/>
              </a:rPr>
              <a:t>[0.47086858, 0.7802931 , 0.82621388, 0.47184987, 0.58593983]</a:t>
            </a:r>
            <a:endParaRPr sz="135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300"/>
              <a:buNone/>
            </a:pPr>
            <a:r>
              <a:rPr lang="en"/>
              <a:t>Cross validation score for random forest</a:t>
            </a:r>
            <a:endParaRPr sz="135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300"/>
              <a:buNone/>
            </a:pPr>
            <a:r>
              <a:rPr lang="en" sz="1350">
                <a:solidFill>
                  <a:srgbClr val="000000"/>
                </a:solidFill>
                <a:highlight>
                  <a:srgbClr val="FFFFFF"/>
                </a:highlight>
                <a:latin typeface="Arial"/>
                <a:ea typeface="Arial"/>
                <a:cs typeface="Arial"/>
                <a:sym typeface="Arial"/>
              </a:rPr>
              <a:t>[0.6794844 , 0.6929701 , 0.67650563, 0.67720971, 0.67883449]</a:t>
            </a:r>
            <a:endParaRPr sz="135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300"/>
              <a:buNone/>
            </a:pPr>
            <a:r>
              <a:t/>
            </a:r>
            <a:endParaRPr sz="135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Model accuracy</a:t>
            </a:r>
            <a:endParaRPr/>
          </a:p>
        </p:txBody>
      </p:sp>
      <p:sp>
        <p:nvSpPr>
          <p:cNvPr id="327" name="Google Shape;327;p29"/>
          <p:cNvSpPr txBox="1"/>
          <p:nvPr>
            <p:ph idx="1" type="body"/>
          </p:nvPr>
        </p:nvSpPr>
        <p:spPr>
          <a:xfrm>
            <a:off x="1297500" y="1567550"/>
            <a:ext cx="78465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Logistic Regression -Test-</a:t>
            </a:r>
            <a:r>
              <a:rPr lang="en" sz="1050">
                <a:solidFill>
                  <a:srgbClr val="000000"/>
                </a:solidFill>
                <a:highlight>
                  <a:srgbClr val="FFFFFF"/>
                </a:highlight>
                <a:latin typeface="Arial"/>
                <a:ea typeface="Arial"/>
                <a:cs typeface="Arial"/>
                <a:sym typeface="Arial"/>
              </a:rPr>
              <a:t>0.7748050259965338  </a:t>
            </a:r>
            <a:r>
              <a:rPr lang="en"/>
              <a:t>  Train-</a:t>
            </a:r>
            <a:r>
              <a:rPr lang="en" sz="1050">
                <a:solidFill>
                  <a:srgbClr val="000000"/>
                </a:solidFill>
                <a:highlight>
                  <a:srgbClr val="FFFFFF"/>
                </a:highlight>
                <a:latin typeface="Arial"/>
                <a:ea typeface="Arial"/>
                <a:cs typeface="Arial"/>
                <a:sym typeface="Arial"/>
              </a:rPr>
              <a:t>0.7747177703322734</a:t>
            </a:r>
            <a:endParaRPr sz="105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300"/>
              <a:buNone/>
            </a:pPr>
            <a:r>
              <a:rPr lang="en"/>
              <a:t>Random Forest -Test- </a:t>
            </a:r>
            <a:r>
              <a:rPr lang="en" sz="1050">
                <a:solidFill>
                  <a:srgbClr val="000000"/>
                </a:solidFill>
                <a:highlight>
                  <a:srgbClr val="FFFFFF"/>
                </a:highlight>
                <a:latin typeface="Arial"/>
                <a:ea typeface="Arial"/>
                <a:cs typeface="Arial"/>
                <a:sym typeface="Arial"/>
              </a:rPr>
              <a:t>0.8219232164578842</a:t>
            </a:r>
            <a:r>
              <a:rPr lang="en"/>
              <a:t> ,Train-</a:t>
            </a:r>
            <a:r>
              <a:rPr lang="en" sz="1200">
                <a:latin typeface="Arial"/>
                <a:ea typeface="Arial"/>
                <a:cs typeface="Arial"/>
                <a:sym typeface="Arial"/>
              </a:rPr>
              <a:t>0.8241009532062392</a:t>
            </a:r>
            <a:endParaRPr sz="1200">
              <a:latin typeface="Arial"/>
              <a:ea typeface="Arial"/>
              <a:cs typeface="Arial"/>
              <a:sym typeface="Arial"/>
            </a:endParaRPr>
          </a:p>
          <a:p>
            <a:pPr indent="0" lvl="0" marL="0" rtl="0" algn="l">
              <a:lnSpc>
                <a:spcPct val="115000"/>
              </a:lnSpc>
              <a:spcBef>
                <a:spcPts val="1200"/>
              </a:spcBef>
              <a:spcAft>
                <a:spcPts val="0"/>
              </a:spcAft>
              <a:buSzPts val="1300"/>
              <a:buNone/>
            </a:pPr>
            <a:r>
              <a:rPr lang="en" sz="1200">
                <a:latin typeface="Arial"/>
                <a:ea typeface="Arial"/>
                <a:cs typeface="Arial"/>
                <a:sym typeface="Arial"/>
              </a:rPr>
              <a:t>Support Vector Machine - </a:t>
            </a:r>
            <a:r>
              <a:rPr lang="en" sz="1050">
                <a:solidFill>
                  <a:srgbClr val="000000"/>
                </a:solidFill>
                <a:highlight>
                  <a:srgbClr val="FFFFFF"/>
                </a:highlight>
                <a:latin typeface="Arial"/>
                <a:ea typeface="Arial"/>
                <a:cs typeface="Arial"/>
                <a:sym typeface="Arial"/>
              </a:rPr>
              <a:t>0.6688789066688908</a:t>
            </a:r>
            <a:r>
              <a:rPr lang="en" sz="1200">
                <a:latin typeface="Arial"/>
                <a:ea typeface="Arial"/>
                <a:cs typeface="Arial"/>
                <a:sym typeface="Arial"/>
              </a:rPr>
              <a:t>,Train-0.68663539851048</a:t>
            </a:r>
            <a:endParaRPr sz="1200">
              <a:latin typeface="Arial"/>
              <a:ea typeface="Arial"/>
              <a:cs typeface="Arial"/>
              <a:sym typeface="Arial"/>
            </a:endParaRPr>
          </a:p>
          <a:p>
            <a:pPr indent="0" lvl="0" marL="0" rtl="0" algn="l">
              <a:lnSpc>
                <a:spcPct val="115000"/>
              </a:lnSpc>
              <a:spcBef>
                <a:spcPts val="1200"/>
              </a:spcBef>
              <a:spcAft>
                <a:spcPts val="0"/>
              </a:spcAft>
              <a:buSzPts val="1300"/>
              <a:buNone/>
            </a:pPr>
            <a:r>
              <a:t/>
            </a:r>
            <a:endParaRPr sz="1200">
              <a:latin typeface="Arial"/>
              <a:ea typeface="Arial"/>
              <a:cs typeface="Arial"/>
              <a:sym typeface="Arial"/>
            </a:endParaRPr>
          </a:p>
          <a:p>
            <a:pPr indent="0" lvl="0" marL="101600" marR="101600" rtl="0" algn="r">
              <a:lnSpc>
                <a:spcPct val="121429"/>
              </a:lnSpc>
              <a:spcBef>
                <a:spcPts val="1200"/>
              </a:spcBef>
              <a:spcAft>
                <a:spcPts val="0"/>
              </a:spcAft>
              <a:buSzPts val="1300"/>
              <a:buNone/>
            </a:pPr>
            <a:r>
              <a:t/>
            </a:r>
            <a:endParaRPr sz="1050">
              <a:solidFill>
                <a:srgbClr val="303F9F"/>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1200"/>
              </a:spcAft>
              <a:buSzPts val="13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ph type="title"/>
          </p:nvPr>
        </p:nvSpPr>
        <p:spPr>
          <a:xfrm>
            <a:off x="1297500" y="6534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1000"/>
              </a:spcBef>
              <a:spcAft>
                <a:spcPts val="0"/>
              </a:spcAft>
              <a:buSzPts val="2400"/>
              <a:buNone/>
            </a:pPr>
            <a:r>
              <a:rPr lang="en" sz="2800"/>
              <a:t>BUSINESS OBJECTIVE </a:t>
            </a:r>
            <a:endParaRPr sz="1200"/>
          </a:p>
        </p:txBody>
      </p:sp>
      <p:sp>
        <p:nvSpPr>
          <p:cNvPr id="147" name="Google Shape;147;p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500"/>
              </a:spcBef>
              <a:spcAft>
                <a:spcPts val="0"/>
              </a:spcAft>
              <a:buSzPts val="1300"/>
              <a:buNone/>
            </a:pPr>
            <a:r>
              <a:rPr lang="en" sz="1900">
                <a:latin typeface="Arial"/>
                <a:ea typeface="Arial"/>
                <a:cs typeface="Arial"/>
                <a:sym typeface="Arial"/>
              </a:rPr>
              <a:t>•</a:t>
            </a:r>
            <a:r>
              <a:rPr b="1" lang="en" sz="1900">
                <a:latin typeface="Arial"/>
                <a:ea typeface="Arial"/>
                <a:cs typeface="Arial"/>
                <a:sym typeface="Arial"/>
              </a:rPr>
              <a:t>Analysing </a:t>
            </a:r>
            <a:r>
              <a:rPr b="1" lang="en" sz="2000">
                <a:latin typeface="Arial"/>
                <a:ea typeface="Arial"/>
                <a:cs typeface="Arial"/>
                <a:sym typeface="Arial"/>
              </a:rPr>
              <a:t>the ratings and reviews of the drugs and predicting the side effect of the drug</a:t>
            </a:r>
            <a:endParaRPr b="1" sz="2000">
              <a:latin typeface="Arial"/>
              <a:ea typeface="Arial"/>
              <a:cs typeface="Arial"/>
              <a:sym typeface="Arial"/>
            </a:endParaRPr>
          </a:p>
          <a:p>
            <a:pPr indent="0" lvl="0" marL="0" rtl="0" algn="l">
              <a:lnSpc>
                <a:spcPct val="115000"/>
              </a:lnSpc>
              <a:spcBef>
                <a:spcPts val="0"/>
              </a:spcBef>
              <a:spcAft>
                <a:spcPts val="1200"/>
              </a:spcAft>
              <a:buSzPts val="13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e62493bff2_0_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Deployment</a:t>
            </a:r>
            <a:endParaRPr/>
          </a:p>
        </p:txBody>
      </p:sp>
      <p:sp>
        <p:nvSpPr>
          <p:cNvPr id="333" name="Google Shape;333;ge62493bff2_0_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streamlit we are creating the web application for users who would like to know about the side effects of the drug they would like to buy or bought.and also using recommendation systems we are recommending the drugs that are related to that particular drug.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e62493bff2_0_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application looks like</a:t>
            </a:r>
            <a:endParaRPr/>
          </a:p>
        </p:txBody>
      </p:sp>
      <p:sp>
        <p:nvSpPr>
          <p:cNvPr id="339" name="Google Shape;339;ge62493bff2_0_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40" name="Google Shape;340;ge62493bff2_0_6"/>
          <p:cNvPicPr preferRelativeResize="0"/>
          <p:nvPr/>
        </p:nvPicPr>
        <p:blipFill rotWithShape="1">
          <a:blip r:embed="rId3">
            <a:alphaModFix/>
          </a:blip>
          <a:srcRect b="16950" l="0" r="0" t="8772"/>
          <a:stretch/>
        </p:blipFill>
        <p:spPr>
          <a:xfrm>
            <a:off x="0" y="1232725"/>
            <a:ext cx="9144001" cy="3834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PROJECT WORKFLOW</a:t>
            </a:r>
            <a:endParaRPr/>
          </a:p>
        </p:txBody>
      </p:sp>
      <p:sp>
        <p:nvSpPr>
          <p:cNvPr id="153" name="Google Shape;153;p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54" name="Google Shape;154;p4"/>
          <p:cNvPicPr preferRelativeResize="0"/>
          <p:nvPr/>
        </p:nvPicPr>
        <p:blipFill rotWithShape="1">
          <a:blip r:embed="rId3">
            <a:alphaModFix/>
          </a:blip>
          <a:srcRect b="0" l="0" r="0" t="0"/>
          <a:stretch/>
        </p:blipFill>
        <p:spPr>
          <a:xfrm>
            <a:off x="-129675" y="1197300"/>
            <a:ext cx="9273676" cy="4040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Understanding Dataset</a:t>
            </a:r>
            <a:endParaRPr/>
          </a:p>
        </p:txBody>
      </p:sp>
      <p:sp>
        <p:nvSpPr>
          <p:cNvPr id="160" name="Google Shape;160;p5"/>
          <p:cNvSpPr txBox="1"/>
          <p:nvPr>
            <p:ph idx="1" type="body"/>
          </p:nvPr>
        </p:nvSpPr>
        <p:spPr>
          <a:xfrm>
            <a:off x="1168800" y="1567550"/>
            <a:ext cx="3403200" cy="3424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sp>
        <p:nvSpPr>
          <p:cNvPr id="161" name="Google Shape;161;p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62" name="Google Shape;162;p5"/>
          <p:cNvPicPr preferRelativeResize="0"/>
          <p:nvPr/>
        </p:nvPicPr>
        <p:blipFill rotWithShape="1">
          <a:blip r:embed="rId3">
            <a:alphaModFix/>
          </a:blip>
          <a:srcRect b="19683" l="15511" r="56325" t="31494"/>
          <a:stretch/>
        </p:blipFill>
        <p:spPr>
          <a:xfrm>
            <a:off x="931075" y="1212750"/>
            <a:ext cx="3520851" cy="3649801"/>
          </a:xfrm>
          <a:prstGeom prst="rect">
            <a:avLst/>
          </a:prstGeom>
          <a:noFill/>
          <a:ln>
            <a:noFill/>
          </a:ln>
        </p:spPr>
      </p:pic>
      <p:pic>
        <p:nvPicPr>
          <p:cNvPr id="163" name="Google Shape;163;p5"/>
          <p:cNvPicPr preferRelativeResize="0"/>
          <p:nvPr/>
        </p:nvPicPr>
        <p:blipFill rotWithShape="1">
          <a:blip r:embed="rId4">
            <a:alphaModFix/>
          </a:blip>
          <a:srcRect b="28977" l="11818" r="42567" t="30470"/>
          <a:stretch/>
        </p:blipFill>
        <p:spPr>
          <a:xfrm>
            <a:off x="4765462" y="1529363"/>
            <a:ext cx="4170975" cy="20847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6"/>
          <p:cNvSpPr txBox="1"/>
          <p:nvPr>
            <p:ph type="title"/>
          </p:nvPr>
        </p:nvSpPr>
        <p:spPr>
          <a:xfrm>
            <a:off x="1297500" y="6534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INFERENCES FROM DATASET</a:t>
            </a:r>
            <a:endParaRPr/>
          </a:p>
        </p:txBody>
      </p:sp>
      <p:sp>
        <p:nvSpPr>
          <p:cNvPr id="169" name="Google Shape;169;p6"/>
          <p:cNvSpPr txBox="1"/>
          <p:nvPr>
            <p:ph idx="1" type="body"/>
          </p:nvPr>
        </p:nvSpPr>
        <p:spPr>
          <a:xfrm>
            <a:off x="1297500" y="1567550"/>
            <a:ext cx="7038900" cy="3576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lang="en" sz="1800">
                <a:latin typeface="Arial"/>
                <a:ea typeface="Arial"/>
                <a:cs typeface="Arial"/>
                <a:sym typeface="Arial"/>
              </a:rPr>
              <a:t>➤ There are 362806 entries in the Dataset.</a:t>
            </a:r>
            <a:endParaRPr sz="1800">
              <a:latin typeface="Arial"/>
              <a:ea typeface="Arial"/>
              <a:cs typeface="Arial"/>
              <a:sym typeface="Arial"/>
            </a:endParaRPr>
          </a:p>
          <a:p>
            <a:pPr indent="0" lvl="0" marL="0" rtl="0" algn="l">
              <a:lnSpc>
                <a:spcPct val="115000"/>
              </a:lnSpc>
              <a:spcBef>
                <a:spcPts val="1200"/>
              </a:spcBef>
              <a:spcAft>
                <a:spcPts val="0"/>
              </a:spcAft>
              <a:buSzPts val="1300"/>
              <a:buNone/>
            </a:pPr>
            <a:r>
              <a:rPr lang="en" sz="1800">
                <a:latin typeface="Arial"/>
                <a:ea typeface="Arial"/>
                <a:cs typeface="Arial"/>
                <a:sym typeface="Arial"/>
              </a:rPr>
              <a:t>➤ There are 943 Duplicated entries in the Dataset.</a:t>
            </a:r>
            <a:endParaRPr sz="1800">
              <a:latin typeface="Arial"/>
              <a:ea typeface="Arial"/>
              <a:cs typeface="Arial"/>
              <a:sym typeface="Arial"/>
            </a:endParaRPr>
          </a:p>
          <a:p>
            <a:pPr indent="0" lvl="0" marL="0" rtl="0" algn="l">
              <a:lnSpc>
                <a:spcPct val="115000"/>
              </a:lnSpc>
              <a:spcBef>
                <a:spcPts val="1200"/>
              </a:spcBef>
              <a:spcAft>
                <a:spcPts val="0"/>
              </a:spcAft>
              <a:buSzPts val="1300"/>
              <a:buNone/>
            </a:pPr>
            <a:r>
              <a:rPr lang="en" sz="1800">
                <a:latin typeface="Arial"/>
                <a:ea typeface="Arial"/>
                <a:cs typeface="Arial"/>
                <a:sym typeface="Arial"/>
              </a:rPr>
              <a:t>➤ There are 12 columns with 5 integer type columns and 7 object type columns.</a:t>
            </a:r>
            <a:endParaRPr sz="1800">
              <a:latin typeface="Arial"/>
              <a:ea typeface="Arial"/>
              <a:cs typeface="Arial"/>
              <a:sym typeface="Arial"/>
            </a:endParaRPr>
          </a:p>
          <a:p>
            <a:pPr indent="0" lvl="0" marL="0" rtl="0" algn="l">
              <a:lnSpc>
                <a:spcPct val="115000"/>
              </a:lnSpc>
              <a:spcBef>
                <a:spcPts val="1200"/>
              </a:spcBef>
              <a:spcAft>
                <a:spcPts val="0"/>
              </a:spcAft>
              <a:buSzPts val="1300"/>
              <a:buNone/>
            </a:pPr>
            <a:r>
              <a:rPr lang="en" sz="1800">
                <a:latin typeface="Arial"/>
                <a:ea typeface="Arial"/>
                <a:cs typeface="Arial"/>
                <a:sym typeface="Arial"/>
              </a:rPr>
              <a:t>➤ There are also Null values in the Dataset which is supposed to be treated.</a:t>
            </a:r>
            <a:endParaRPr sz="1800">
              <a:latin typeface="Arial"/>
              <a:ea typeface="Arial"/>
              <a:cs typeface="Arial"/>
              <a:sym typeface="Arial"/>
            </a:endParaRPr>
          </a:p>
          <a:p>
            <a:pPr indent="0" lvl="0" marL="0" rtl="0" algn="l">
              <a:lnSpc>
                <a:spcPct val="115000"/>
              </a:lnSpc>
              <a:spcBef>
                <a:spcPts val="1200"/>
              </a:spcBef>
              <a:spcAft>
                <a:spcPts val="0"/>
              </a:spcAft>
              <a:buSzPts val="1300"/>
              <a:buNone/>
            </a:pPr>
            <a:r>
              <a:rPr lang="en" sz="1800">
                <a:latin typeface="Arial"/>
                <a:ea typeface="Arial"/>
                <a:cs typeface="Arial"/>
                <a:sym typeface="Arial"/>
              </a:rPr>
              <a:t>➤ standard deviation of all the data doesn’t have much difference other than computer generated column ‘drugID’.</a:t>
            </a:r>
            <a:endParaRPr sz="1800">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8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7"/>
          <p:cNvSpPr txBox="1"/>
          <p:nvPr>
            <p:ph type="title"/>
          </p:nvPr>
        </p:nvSpPr>
        <p:spPr>
          <a:xfrm>
            <a:off x="1297500" y="545375"/>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Details of columns</a:t>
            </a:r>
            <a:endParaRPr/>
          </a:p>
        </p:txBody>
      </p:sp>
      <p:sp>
        <p:nvSpPr>
          <p:cNvPr id="175" name="Google Shape;175;p7"/>
          <p:cNvSpPr txBox="1"/>
          <p:nvPr>
            <p:ph idx="1" type="body"/>
          </p:nvPr>
        </p:nvSpPr>
        <p:spPr>
          <a:xfrm>
            <a:off x="1297500" y="1231850"/>
            <a:ext cx="7038900" cy="40197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n"/>
              <a:t>Age - age of the patient.</a:t>
            </a:r>
            <a:endParaRPr/>
          </a:p>
          <a:p>
            <a:pPr indent="0" lvl="0" marL="0" rtl="0" algn="l">
              <a:lnSpc>
                <a:spcPct val="115000"/>
              </a:lnSpc>
              <a:spcBef>
                <a:spcPts val="1200"/>
              </a:spcBef>
              <a:spcAft>
                <a:spcPts val="0"/>
              </a:spcAft>
              <a:buSzPct val="108108"/>
              <a:buNone/>
            </a:pPr>
            <a:r>
              <a:rPr lang="en"/>
              <a:t>Condition - condition undergone by patient that leads him to consume the particular drugs</a:t>
            </a:r>
            <a:endParaRPr/>
          </a:p>
          <a:p>
            <a:pPr indent="0" lvl="0" marL="0" rtl="0" algn="l">
              <a:lnSpc>
                <a:spcPct val="115000"/>
              </a:lnSpc>
              <a:spcBef>
                <a:spcPts val="1200"/>
              </a:spcBef>
              <a:spcAft>
                <a:spcPts val="0"/>
              </a:spcAft>
              <a:buSzPct val="108108"/>
              <a:buNone/>
            </a:pPr>
            <a:r>
              <a:rPr lang="en"/>
              <a:t>Date - date of the review.</a:t>
            </a:r>
            <a:endParaRPr/>
          </a:p>
          <a:p>
            <a:pPr indent="0" lvl="0" marL="0" rtl="0" algn="l">
              <a:lnSpc>
                <a:spcPct val="115000"/>
              </a:lnSpc>
              <a:spcBef>
                <a:spcPts val="1200"/>
              </a:spcBef>
              <a:spcAft>
                <a:spcPts val="0"/>
              </a:spcAft>
              <a:buSzPct val="108108"/>
              <a:buNone/>
            </a:pPr>
            <a:r>
              <a:rPr lang="en"/>
              <a:t>Drug-Name of the drug.</a:t>
            </a:r>
            <a:endParaRPr/>
          </a:p>
          <a:p>
            <a:pPr indent="0" lvl="0" marL="0" rtl="0" algn="l">
              <a:lnSpc>
                <a:spcPct val="115000"/>
              </a:lnSpc>
              <a:spcBef>
                <a:spcPts val="1200"/>
              </a:spcBef>
              <a:spcAft>
                <a:spcPts val="0"/>
              </a:spcAft>
              <a:buSzPct val="108108"/>
              <a:buNone/>
            </a:pPr>
            <a:r>
              <a:rPr lang="en"/>
              <a:t>DrugID-ID of each drugs.</a:t>
            </a:r>
            <a:endParaRPr/>
          </a:p>
          <a:p>
            <a:pPr indent="0" lvl="0" marL="0" rtl="0" algn="l">
              <a:lnSpc>
                <a:spcPct val="115000"/>
              </a:lnSpc>
              <a:spcBef>
                <a:spcPts val="1200"/>
              </a:spcBef>
              <a:spcAft>
                <a:spcPts val="0"/>
              </a:spcAft>
              <a:buSzPct val="108108"/>
              <a:buNone/>
            </a:pPr>
            <a:r>
              <a:rPr lang="en"/>
              <a:t>EaseofUse - scale of ease of use of each drug.</a:t>
            </a:r>
            <a:endParaRPr/>
          </a:p>
          <a:p>
            <a:pPr indent="0" lvl="0" marL="0" rtl="0" algn="l">
              <a:lnSpc>
                <a:spcPct val="115000"/>
              </a:lnSpc>
              <a:spcBef>
                <a:spcPts val="1200"/>
              </a:spcBef>
              <a:spcAft>
                <a:spcPts val="0"/>
              </a:spcAft>
              <a:buSzPct val="108108"/>
              <a:buNone/>
            </a:pPr>
            <a:r>
              <a:rPr lang="en"/>
              <a:t>Effectiveness - Scale of how effective the drug was.</a:t>
            </a:r>
            <a:endParaRPr/>
          </a:p>
          <a:p>
            <a:pPr indent="0" lvl="0" marL="0" rtl="0" algn="l">
              <a:lnSpc>
                <a:spcPct val="115000"/>
              </a:lnSpc>
              <a:spcBef>
                <a:spcPts val="1200"/>
              </a:spcBef>
              <a:spcAft>
                <a:spcPts val="0"/>
              </a:spcAft>
              <a:buSzPct val="108108"/>
              <a:buNone/>
            </a:pPr>
            <a:r>
              <a:rPr lang="en"/>
              <a:t>Reviews - review of patient in words.</a:t>
            </a:r>
            <a:endParaRPr/>
          </a:p>
          <a:p>
            <a:pPr indent="0" lvl="0" marL="0" rtl="0" algn="l">
              <a:lnSpc>
                <a:spcPct val="115000"/>
              </a:lnSpc>
              <a:spcBef>
                <a:spcPts val="1200"/>
              </a:spcBef>
              <a:spcAft>
                <a:spcPts val="0"/>
              </a:spcAft>
              <a:buSzPct val="108108"/>
              <a:buNone/>
            </a:pPr>
            <a:r>
              <a:rPr lang="en"/>
              <a:t>Satisfaction - satisfactory rate of the patients.</a:t>
            </a:r>
            <a:endParaRPr/>
          </a:p>
          <a:p>
            <a:pPr indent="0" lvl="0" marL="0" rtl="0" algn="l">
              <a:lnSpc>
                <a:spcPct val="115000"/>
              </a:lnSpc>
              <a:spcBef>
                <a:spcPts val="1200"/>
              </a:spcBef>
              <a:spcAft>
                <a:spcPts val="0"/>
              </a:spcAft>
              <a:buSzPct val="108108"/>
              <a:buNone/>
            </a:pPr>
            <a:r>
              <a:rPr lang="en"/>
              <a:t>Sex - gender of the patients.</a:t>
            </a:r>
            <a:endParaRPr/>
          </a:p>
          <a:p>
            <a:pPr indent="0" lvl="0" marL="0" rtl="0" algn="l">
              <a:lnSpc>
                <a:spcPct val="115000"/>
              </a:lnSpc>
              <a:spcBef>
                <a:spcPts val="1200"/>
              </a:spcBef>
              <a:spcAft>
                <a:spcPts val="0"/>
              </a:spcAft>
              <a:buSzPct val="108108"/>
              <a:buNone/>
            </a:pPr>
            <a:r>
              <a:rPr lang="en"/>
              <a:t>SIdes - side effects faced by the patients</a:t>
            </a:r>
            <a:endParaRPr/>
          </a:p>
          <a:p>
            <a:pPr indent="0" lvl="0" marL="0" rtl="0" algn="l">
              <a:lnSpc>
                <a:spcPct val="115000"/>
              </a:lnSpc>
              <a:spcBef>
                <a:spcPts val="1200"/>
              </a:spcBef>
              <a:spcAft>
                <a:spcPts val="1200"/>
              </a:spcAft>
              <a:buSzPct val="108108"/>
              <a:buNone/>
            </a:pPr>
            <a:r>
              <a:rPr lang="en"/>
              <a:t>UsefulCount - scale of useful count of the  drug.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8"/>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t>MISSING VALUES TREATMENT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9"/>
          <p:cNvPicPr preferRelativeResize="0"/>
          <p:nvPr/>
        </p:nvPicPr>
        <p:blipFill rotWithShape="1">
          <a:blip r:embed="rId3">
            <a:alphaModFix/>
          </a:blip>
          <a:srcRect b="11063" l="24871" r="34082" t="24306"/>
          <a:stretch/>
        </p:blipFill>
        <p:spPr>
          <a:xfrm>
            <a:off x="4463950" y="498600"/>
            <a:ext cx="4587001" cy="4473550"/>
          </a:xfrm>
          <a:prstGeom prst="rect">
            <a:avLst/>
          </a:prstGeom>
          <a:noFill/>
          <a:ln>
            <a:noFill/>
          </a:ln>
        </p:spPr>
      </p:pic>
      <p:sp>
        <p:nvSpPr>
          <p:cNvPr id="186" name="Google Shape;186;p9"/>
          <p:cNvSpPr txBox="1"/>
          <p:nvPr/>
        </p:nvSpPr>
        <p:spPr>
          <a:xfrm>
            <a:off x="0" y="498675"/>
            <a:ext cx="4365600" cy="44736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 </a:t>
            </a:r>
            <a:r>
              <a:rPr b="0" i="0" lang="en" sz="1700" u="none" cap="none" strike="noStrike">
                <a:solidFill>
                  <a:schemeClr val="lt1"/>
                </a:solidFill>
                <a:latin typeface="Arial"/>
                <a:ea typeface="Arial"/>
                <a:cs typeface="Arial"/>
                <a:sym typeface="Arial"/>
              </a:rPr>
              <a:t>Number of null values in each column and percentage of null values in each column is shown in the chart.</a:t>
            </a:r>
            <a:endParaRPr b="0" i="0" sz="17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 Missing value’s total percentage is very much less, so eliminating the null values does not affect the data explanation.</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 There are also few values as ‘’ which is actually a null data.so we are eliminating them too.</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 After eliminating null values we have 280127 rows data.</a:t>
            </a:r>
            <a:endParaRPr b="0" i="0" sz="1800" u="none" cap="none" strike="noStrike">
              <a:solidFill>
                <a:schemeClr val="lt1"/>
              </a:solidFill>
              <a:latin typeface="Arial"/>
              <a:ea typeface="Arial"/>
              <a:cs typeface="Arial"/>
              <a:sym typeface="Arial"/>
            </a:endParaRPr>
          </a:p>
        </p:txBody>
      </p:sp>
      <p:sp>
        <p:nvSpPr>
          <p:cNvPr id="187" name="Google Shape;187;p9"/>
          <p:cNvSpPr txBox="1"/>
          <p:nvPr/>
        </p:nvSpPr>
        <p:spPr>
          <a:xfrm>
            <a:off x="3501025" y="4972150"/>
            <a:ext cx="1793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