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0" r:id="rId6"/>
    <p:sldId id="276" r:id="rId7"/>
    <p:sldId id="261" r:id="rId8"/>
    <p:sldId id="264" r:id="rId9"/>
    <p:sldId id="262" r:id="rId10"/>
    <p:sldId id="266" r:id="rId11"/>
    <p:sldId id="263" r:id="rId12"/>
    <p:sldId id="267" r:id="rId13"/>
    <p:sldId id="272" r:id="rId14"/>
    <p:sldId id="273" r:id="rId15"/>
    <p:sldId id="269" r:id="rId16"/>
    <p:sldId id="268" r:id="rId17"/>
    <p:sldId id="270" r:id="rId18"/>
    <p:sldId id="271" r:id="rId19"/>
    <p:sldId id="274" r:id="rId20"/>
    <p:sldId id="275" r:id="rId21"/>
    <p:sldId id="277" r:id="rId22"/>
    <p:sldId id="278" r:id="rId23"/>
    <p:sldId id="279" r:id="rId24"/>
    <p:sldId id="286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E9202"/>
    <a:srgbClr val="FFDC47"/>
    <a:srgbClr val="CCCC00"/>
    <a:srgbClr val="FF5050"/>
    <a:srgbClr val="663300"/>
    <a:srgbClr val="990099"/>
    <a:srgbClr val="FF4370"/>
    <a:srgbClr val="FFF3E7"/>
    <a:srgbClr val="5EEC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D1DAA-2265-4B91-A7AC-E5C39BDC0601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D0B0A-34A5-4AF5-8513-D28162DB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822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5525" y="1808225"/>
            <a:ext cx="3674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5525" y="3487980"/>
            <a:ext cx="366492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9CDBB510-C20A-4CAB-92A6-F3DBD932EF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315539-09CF-47AD-AFD3-B1F6F156BF1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Forecast Gold Prices</a:t>
            </a:r>
            <a:br>
              <a:rPr lang="en-US" b="1" dirty="0" smtClean="0"/>
            </a:br>
            <a:r>
              <a:rPr lang="en" b="1" dirty="0" smtClean="0">
                <a:solidFill>
                  <a:schemeClr val="dk1"/>
                </a:solidFill>
              </a:rPr>
              <a:t>Batch-7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867150"/>
            <a:ext cx="3664920" cy="990600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bg1"/>
                </a:solidFill>
              </a:rPr>
              <a:t>Project mentor - </a:t>
            </a:r>
            <a:r>
              <a:rPr lang="en-US" b="1" dirty="0" err="1" smtClean="0">
                <a:solidFill>
                  <a:schemeClr val="bg1"/>
                </a:solidFill>
              </a:rPr>
              <a:t>Mr.Vinod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</a:t>
            </a:r>
            <a:r>
              <a:rPr lang="en-US" sz="2700" dirty="0" smtClean="0"/>
              <a:t>Gold price trend over the month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Tableau Public - 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95" r="1395"/>
          <a:stretch>
            <a:fillRect/>
          </a:stretch>
        </p:blipFill>
        <p:spPr>
          <a:xfrm>
            <a:off x="1143000" y="0"/>
            <a:ext cx="6324600" cy="355758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9200" y="4025503"/>
            <a:ext cx="6096000" cy="756047"/>
          </a:xfrm>
        </p:spPr>
        <p:txBody>
          <a:bodyPr/>
          <a:lstStyle/>
          <a:p>
            <a:r>
              <a:rPr lang="en-US" dirty="0" smtClean="0"/>
              <a:t>In 2020, in the month of august the sum of the rates are more .</a:t>
            </a:r>
          </a:p>
          <a:p>
            <a:r>
              <a:rPr lang="en-US" dirty="0" smtClean="0"/>
              <a:t>In every year in the month of </a:t>
            </a:r>
            <a:r>
              <a:rPr lang="en-US" dirty="0" err="1" smtClean="0"/>
              <a:t>january</a:t>
            </a:r>
            <a:r>
              <a:rPr lang="en-US" dirty="0" smtClean="0"/>
              <a:t> ,the rates are low.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Gold price trend over the years</a:t>
            </a:r>
            <a:endParaRPr lang="en-US" sz="2400" dirty="0"/>
          </a:p>
        </p:txBody>
      </p:sp>
      <p:pic>
        <p:nvPicPr>
          <p:cNvPr id="4" name="Content Placeholder 3" descr="Tableau Public 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22" b="5522"/>
          <a:stretch>
            <a:fillRect/>
          </a:stretch>
        </p:blipFill>
        <p:spPr>
          <a:xfrm>
            <a:off x="990600" y="459581"/>
            <a:ext cx="7239000" cy="30861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Rates are increasing gradually and it is more in 2012 and less in 1968 and from 1988 to 1999 the  rate differs slightly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9550"/>
            <a:ext cx="328483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Gold price Trend  </a:t>
            </a:r>
            <a:endParaRPr lang="en-US" dirty="0"/>
          </a:p>
        </p:txBody>
      </p:sp>
      <p:pic>
        <p:nvPicPr>
          <p:cNvPr id="4" name="Content Placeholder 3" descr="mnb,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61556"/>
            <a:ext cx="7543800" cy="403255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85750"/>
            <a:ext cx="564703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Box plot for detection of outliers</a:t>
            </a:r>
            <a:endParaRPr lang="en-US" dirty="0"/>
          </a:p>
        </p:txBody>
      </p:sp>
      <p:pic>
        <p:nvPicPr>
          <p:cNvPr id="4" name="Content Placeholder 3" descr="download (1)bv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23950"/>
            <a:ext cx="8153400" cy="31241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Seasonality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85131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Monthly ,yearly ,weekly variation of gold price</a:t>
            </a:r>
            <a:endParaRPr lang="en-US" dirty="0"/>
          </a:p>
        </p:txBody>
      </p:sp>
      <p:pic>
        <p:nvPicPr>
          <p:cNvPr id="4" name="Content Placeholder 3" descr="seas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16094"/>
            <a:ext cx="7315200" cy="408925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average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391400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moving average with a range of 400 days</a:t>
            </a:r>
            <a:endParaRPr lang="en-US" dirty="0"/>
          </a:p>
        </p:txBody>
      </p:sp>
      <p:pic>
        <p:nvPicPr>
          <p:cNvPr id="4" name="Content Placeholder 3" descr="download (1)ghfh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19150"/>
            <a:ext cx="8458200" cy="4191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Residual ,trend, </a:t>
            </a:r>
            <a:r>
              <a:rPr lang="en-US" dirty="0" err="1" smtClean="0"/>
              <a:t>seasonality,observed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C66"/>
                </a:solidFill>
              </a:rPr>
              <a:t>Business </a:t>
            </a:r>
            <a:r>
              <a:rPr lang="en-US" sz="3100" b="1" dirty="0" smtClean="0">
                <a:solidFill>
                  <a:srgbClr val="FFCC66"/>
                </a:solidFill>
              </a:rPr>
              <a:t>Objective:</a:t>
            </a:r>
            <a:endParaRPr lang="en-US" sz="3100" dirty="0">
              <a:solidFill>
                <a:srgbClr val="FFCC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is about gold price. The main objective is to understand the underlying structure in the dataset and come up with a suitable forecasting model which can effectively forecast gold prices for next 30 days. 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jklbkj.n;kj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5750"/>
            <a:ext cx="7848600" cy="44243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Stationary and differencing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504950"/>
            <a:ext cx="4040188" cy="47982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Applied Square root , log transformation </a:t>
            </a:r>
            <a:endParaRPr lang="en-US" dirty="0"/>
          </a:p>
        </p:txBody>
      </p:sp>
      <p:pic>
        <p:nvPicPr>
          <p:cNvPr id="10" name="Content Placeholder 9" descr="IMG_20210827_12370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114550"/>
            <a:ext cx="1733526" cy="2138362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6"/>
                </a:solidFill>
              </a:rPr>
              <a:t>differencing with 1 shift</a:t>
            </a:r>
            <a:endParaRPr lang="en-US" sz="1800" dirty="0"/>
          </a:p>
        </p:txBody>
      </p:sp>
      <p:pic>
        <p:nvPicPr>
          <p:cNvPr id="11" name="Content Placeholder 10" descr="IMG_20210827_123727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267200" y="2266950"/>
            <a:ext cx="4358640" cy="16764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accuracy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9550"/>
            <a:ext cx="427543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 of the models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Linear regression            train-92%         test-90%</a:t>
            </a:r>
          </a:p>
          <a:p>
            <a:r>
              <a:rPr lang="en-US" sz="2400" dirty="0" err="1" smtClean="0"/>
              <a:t>Arima</a:t>
            </a:r>
            <a:r>
              <a:rPr lang="en-US" sz="2400" dirty="0" smtClean="0"/>
              <a:t>                                train-65%         test-60%</a:t>
            </a:r>
          </a:p>
          <a:p>
            <a:r>
              <a:rPr lang="en-US" dirty="0" err="1" smtClean="0"/>
              <a:t>Sarimax</a:t>
            </a:r>
            <a:r>
              <a:rPr lang="en-US" dirty="0" smtClean="0"/>
              <a:t>                      train-72%     test-70%</a:t>
            </a:r>
          </a:p>
          <a:p>
            <a:r>
              <a:rPr lang="en-US" dirty="0" smtClean="0"/>
              <a:t>LSTM                          train-97%     test-94%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Actual and predicted trends</a:t>
            </a:r>
            <a:endParaRPr lang="en-US" dirty="0"/>
          </a:p>
        </p:txBody>
      </p:sp>
      <p:pic>
        <p:nvPicPr>
          <p:cNvPr id="4" name="Content Placeholder 3" descr="for455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1875579"/>
            <a:ext cx="4114800" cy="2220171"/>
          </a:xfrm>
        </p:spPr>
      </p:pic>
      <p:pic>
        <p:nvPicPr>
          <p:cNvPr id="6" name="Content Placeholder 5" descr="IMG_20210918_154520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4900" y="1963737"/>
            <a:ext cx="3543300" cy="184660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Predicted value of next 30 days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Predicted price of next 30 days</a:t>
            </a:r>
            <a:endParaRPr lang="en-US" dirty="0"/>
          </a:p>
        </p:txBody>
      </p:sp>
      <p:pic>
        <p:nvPicPr>
          <p:cNvPr id="4" name="Content Placeholder 3" descr="for455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582787"/>
            <a:ext cx="4038600" cy="2628800"/>
          </a:xfrm>
        </p:spPr>
      </p:pic>
      <p:pic>
        <p:nvPicPr>
          <p:cNvPr id="8" name="Content Placeholder 7" descr="IMG_20210918_161129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9134" y="1200150"/>
            <a:ext cx="2225666" cy="39004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 of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09550"/>
            <a:ext cx="557083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Deployment page  of the model</a:t>
            </a:r>
            <a:endParaRPr lang="en-US" dirty="0"/>
          </a:p>
        </p:txBody>
      </p:sp>
      <p:pic>
        <p:nvPicPr>
          <p:cNvPr id="4" name="Content Placeholder 3" descr="Screenshot (1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211" y="1196975"/>
            <a:ext cx="6245579" cy="351313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CC66"/>
                </a:solidFill>
              </a:rPr>
              <a:t>Business  problem</a:t>
            </a:r>
            <a:r>
              <a:rPr lang="en" sz="2800" b="1" dirty="0" smtClean="0"/>
              <a:t>: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This forecast model will be used by gold exporting and gold importing companies to understand the metal price movements and accordingly set their revenue expectations.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1428750"/>
            <a:ext cx="4724400" cy="17526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Thanking you 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800" b="1" dirty="0" smtClean="0">
                <a:solidFill>
                  <a:srgbClr val="FFCC66"/>
                </a:solidFill>
              </a:rPr>
              <a:t>Project</a:t>
            </a:r>
            <a:r>
              <a:rPr lang="en" sz="2800" b="1" dirty="0" smtClean="0"/>
              <a:t> </a:t>
            </a:r>
            <a:r>
              <a:rPr lang="en" sz="2800" b="1" dirty="0" smtClean="0">
                <a:solidFill>
                  <a:srgbClr val="FFCC66"/>
                </a:solidFill>
              </a:rPr>
              <a:t>Workflow</a:t>
            </a:r>
            <a:endParaRPr lang="en-US" sz="2800" b="1" dirty="0">
              <a:solidFill>
                <a:srgbClr val="FFCC66"/>
              </a:solidFill>
            </a:endParaRPr>
          </a:p>
        </p:txBody>
      </p:sp>
      <p:pic>
        <p:nvPicPr>
          <p:cNvPr id="9" name="Google Shape;154;p4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596907" y="1196975"/>
            <a:ext cx="7950186" cy="35131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503363"/>
            <a:ext cx="762000" cy="12207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102225" y="1503363"/>
            <a:ext cx="4041775" cy="4794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Data set summary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 descr="IMG_20210827_112828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935162"/>
            <a:ext cx="4375151" cy="2084388"/>
          </a:xfrm>
        </p:spPr>
      </p:pic>
      <p:pic>
        <p:nvPicPr>
          <p:cNvPr id="8" name="Content Placeholder 7" descr="IMG_20210827_112851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62600" y="1200150"/>
            <a:ext cx="2588287" cy="33940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Outlook of the Dataset</a:t>
            </a:r>
            <a:endParaRPr lang="en-US" dirty="0"/>
          </a:p>
        </p:txBody>
      </p:sp>
      <p:pic>
        <p:nvPicPr>
          <p:cNvPr id="7" name="Content Placeholder 6" descr="IMG_20210827_11292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200150"/>
            <a:ext cx="4800600" cy="35083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09550"/>
            <a:ext cx="4885035" cy="610820"/>
          </a:xfrm>
        </p:spPr>
        <p:txBody>
          <a:bodyPr>
            <a:normAutofit fontScale="90000"/>
          </a:bodyPr>
          <a:lstStyle/>
          <a:p>
            <a:r>
              <a:rPr lang="en" dirty="0" smtClean="0">
                <a:solidFill>
                  <a:schemeClr val="accent6"/>
                </a:solidFill>
              </a:rPr>
              <a:t>INFERENCES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6"/>
                </a:solidFill>
              </a:rPr>
              <a:t>FROM DATASET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There are 13908 entries in the Dataset.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SzPts val="13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➤ There are no Duplicated entries in the Dataset.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SzPts val="13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➤ There is one column with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datetime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datatype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column and 1 float type column.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SzPts val="13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➤ There are 431 Null values in the Dataset which is supposed to be treated.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CORRELATION ANALYSIS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5750"/>
            <a:ext cx="8153400" cy="4648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1491</TotalTime>
  <Words>328</Words>
  <Application>Microsoft Office PowerPoint</Application>
  <PresentationFormat>On-screen Show (16:9)</PresentationFormat>
  <Paragraphs>58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Forecast Gold Prices Batch-7</vt:lpstr>
      <vt:lpstr>Business Objective:</vt:lpstr>
      <vt:lpstr>Business  problem:</vt:lpstr>
      <vt:lpstr>Project Workflow</vt:lpstr>
      <vt:lpstr>Data set summary</vt:lpstr>
      <vt:lpstr>Outlook of the Dataset</vt:lpstr>
      <vt:lpstr>INFERENCES FROM DATASET</vt:lpstr>
      <vt:lpstr>CORRELATION ANALYSIS</vt:lpstr>
      <vt:lpstr>  </vt:lpstr>
      <vt:lpstr>Exploratory Data Analysis</vt:lpstr>
      <vt:lpstr>           Gold price trend over the month </vt:lpstr>
      <vt:lpstr>Gold price trend over the years</vt:lpstr>
      <vt:lpstr>Gold price Trend  </vt:lpstr>
      <vt:lpstr> Box plot for detection of outliers</vt:lpstr>
      <vt:lpstr>Seasonality</vt:lpstr>
      <vt:lpstr> Monthly ,yearly ,weekly variation of gold price</vt:lpstr>
      <vt:lpstr>Moving average </vt:lpstr>
      <vt:lpstr>moving average with a range of 400 days</vt:lpstr>
      <vt:lpstr>Residual ,trend, seasonality,observed</vt:lpstr>
      <vt:lpstr> </vt:lpstr>
      <vt:lpstr>Stationary and differencing</vt:lpstr>
      <vt:lpstr> </vt:lpstr>
      <vt:lpstr>Model accuracy </vt:lpstr>
      <vt:lpstr>Accuracy of the models  </vt:lpstr>
      <vt:lpstr>Difference between Actual and predicted trends</vt:lpstr>
      <vt:lpstr>Predicted value of next 30 days </vt:lpstr>
      <vt:lpstr>  Predicted price of next 30 days</vt:lpstr>
      <vt:lpstr>Deployment of model</vt:lpstr>
      <vt:lpstr>Deployment page  of the model</vt:lpstr>
      <vt:lpstr>Thanking you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Win7Ult</cp:lastModifiedBy>
  <cp:revision>189</cp:revision>
  <dcterms:created xsi:type="dcterms:W3CDTF">2013-08-21T19:17:07Z</dcterms:created>
  <dcterms:modified xsi:type="dcterms:W3CDTF">2021-09-18T14:11:28Z</dcterms:modified>
</cp:coreProperties>
</file>