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58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64EB5A-87D3-457F-8B7E-3F2A2D09CCF0}" v="751" dt="2023-05-03T21:54:39.9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May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8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May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May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7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May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5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May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6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May 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0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May 3,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7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May 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0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May 3,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9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May 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May 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2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May 3,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7257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87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151" y="2920878"/>
            <a:ext cx="6292690" cy="2992576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  <a:cs typeface="Calibri Light"/>
              </a:rPr>
              <a:t>Predicting MBTI Personalities using NLP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0151" y="1017038"/>
            <a:ext cx="5392495" cy="1248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1400">
                <a:solidFill>
                  <a:schemeClr val="bg1"/>
                </a:solidFill>
                <a:cs typeface="Calibri"/>
              </a:rPr>
              <a:t>Sumanth Nallamotu</a:t>
            </a:r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CCAF95D7-4FC7-FEF2-1E6B-7E55804DE8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43" r="11581" b="11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412C0-1DB9-C8BC-39CE-1B3DE6248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MBTI: Myers-Briggs Personality Type Indicator</a:t>
            </a:r>
          </a:p>
          <a:p>
            <a:pPr lvl="1"/>
            <a:r>
              <a:rPr lang="en-US" dirty="0">
                <a:ea typeface="+mn-lt"/>
                <a:cs typeface="+mn-lt"/>
              </a:rPr>
              <a:t>Designed to identify a person's personality type based on answers to questions</a:t>
            </a:r>
            <a:endParaRPr lang="en-US" dirty="0"/>
          </a:p>
          <a:p>
            <a:r>
              <a:rPr lang="en-US" dirty="0"/>
              <a:t>Your result is a combination of 4 different variables, each variable with 2 possibilities</a:t>
            </a:r>
          </a:p>
          <a:p>
            <a:pPr lvl="1"/>
            <a:r>
              <a:rPr lang="en-US" dirty="0">
                <a:latin typeface="Arial"/>
                <a:cs typeface="Arial"/>
              </a:rPr>
              <a:t>Extraversion (E) or Introversion (I)</a:t>
            </a:r>
          </a:p>
          <a:p>
            <a:pPr lvl="1"/>
            <a:r>
              <a:rPr lang="en-US" dirty="0">
                <a:latin typeface="Arial"/>
                <a:cs typeface="Arial"/>
              </a:rPr>
              <a:t>Sensing (S) or Intuition (N)</a:t>
            </a:r>
          </a:p>
          <a:p>
            <a:pPr lvl="1"/>
            <a:r>
              <a:rPr lang="en-US" dirty="0">
                <a:latin typeface="Arial"/>
                <a:cs typeface="Arial"/>
              </a:rPr>
              <a:t>Thinking (T) or Feeling (F)</a:t>
            </a:r>
          </a:p>
          <a:p>
            <a:pPr lvl="1"/>
            <a:r>
              <a:rPr lang="en-US" dirty="0">
                <a:latin typeface="Arial"/>
                <a:cs typeface="Arial"/>
              </a:rPr>
              <a:t>Judging (J) or Perceiving (P)</a:t>
            </a:r>
            <a:endParaRPr lang="en-US" dirty="0"/>
          </a:p>
          <a:p>
            <a:r>
              <a:rPr lang="en-US" dirty="0"/>
              <a:t>Example: I am an ENFP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388AD34-DB26-EB99-C66F-688A9CE335E9}"/>
              </a:ext>
            </a:extLst>
          </p:cNvPr>
          <p:cNvSpPr txBox="1">
            <a:spLocks/>
          </p:cNvSpPr>
          <p:nvPr/>
        </p:nvSpPr>
        <p:spPr>
          <a:xfrm>
            <a:off x="-1771" y="846350"/>
            <a:ext cx="12208971" cy="525603"/>
          </a:xfrm>
          <a:prstGeom prst="rect">
            <a:avLst/>
          </a:prstGeom>
        </p:spPr>
        <p:txBody>
          <a:bodyPr vert="horz" lIns="0" tIns="0" rIns="0" bIns="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What is MBTI?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4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D66DB28-A696-8F3D-67AB-6B780575FDB5}"/>
              </a:ext>
            </a:extLst>
          </p:cNvPr>
          <p:cNvSpPr txBox="1">
            <a:spLocks/>
          </p:cNvSpPr>
          <p:nvPr/>
        </p:nvSpPr>
        <p:spPr>
          <a:xfrm>
            <a:off x="-1771" y="846350"/>
            <a:ext cx="12208971" cy="525603"/>
          </a:xfrm>
          <a:prstGeom prst="rect">
            <a:avLst/>
          </a:prstGeom>
        </p:spPr>
        <p:txBody>
          <a:bodyPr vert="horz" lIns="0" tIns="0" rIns="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What does our data look like?</a:t>
            </a:r>
          </a:p>
        </p:txBody>
      </p:sp>
      <p:pic>
        <p:nvPicPr>
          <p:cNvPr id="10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AE73ACB3-2A3A-9529-2B8C-44FE2DD22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6" y="1985644"/>
            <a:ext cx="5899868" cy="3316534"/>
          </a:xfrm>
          <a:prstGeom prst="rect">
            <a:avLst/>
          </a:prstGeom>
        </p:spPr>
      </p:pic>
      <p:pic>
        <p:nvPicPr>
          <p:cNvPr id="11" name="Picture 11" descr="Chart, pie chart&#10;&#10;Description automatically generated">
            <a:extLst>
              <a:ext uri="{FF2B5EF4-FFF2-40B4-BE49-F238E27FC236}">
                <a16:creationId xmlns:a16="http://schemas.microsoft.com/office/drawing/2014/main" id="{4A99E3D4-A40E-E5C7-54E1-F49DD24C3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265" y="1519793"/>
            <a:ext cx="4398095" cy="453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D66DB28-A696-8F3D-67AB-6B780575FDB5}"/>
              </a:ext>
            </a:extLst>
          </p:cNvPr>
          <p:cNvSpPr txBox="1">
            <a:spLocks/>
          </p:cNvSpPr>
          <p:nvPr/>
        </p:nvSpPr>
        <p:spPr>
          <a:xfrm>
            <a:off x="-1771" y="846350"/>
            <a:ext cx="12208971" cy="525603"/>
          </a:xfrm>
          <a:prstGeom prst="rect">
            <a:avLst/>
          </a:prstGeom>
        </p:spPr>
        <p:txBody>
          <a:bodyPr vert="horz" lIns="0" tIns="0" rIns="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What does our data look like?</a:t>
            </a:r>
          </a:p>
        </p:txBody>
      </p:sp>
      <p:pic>
        <p:nvPicPr>
          <p:cNvPr id="3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903887C9-37E5-A5CC-2A05-B831D044D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664" y="1805893"/>
            <a:ext cx="4080206" cy="427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5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D66DB28-A696-8F3D-67AB-6B780575FDB5}"/>
              </a:ext>
            </a:extLst>
          </p:cNvPr>
          <p:cNvSpPr txBox="1">
            <a:spLocks/>
          </p:cNvSpPr>
          <p:nvPr/>
        </p:nvSpPr>
        <p:spPr>
          <a:xfrm>
            <a:off x="-1771" y="846350"/>
            <a:ext cx="12208971" cy="525603"/>
          </a:xfrm>
          <a:prstGeom prst="rect">
            <a:avLst/>
          </a:prstGeom>
        </p:spPr>
        <p:txBody>
          <a:bodyPr vert="horz" lIns="0" tIns="0" rIns="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What does our data look like?</a:t>
            </a:r>
          </a:p>
        </p:txBody>
      </p:sp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92BE6699-3838-63D5-5666-2A6C42E8B7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8" r="62" b="156"/>
          <a:stretch/>
        </p:blipFill>
        <p:spPr>
          <a:xfrm>
            <a:off x="2312179" y="2178188"/>
            <a:ext cx="7576997" cy="29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5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BAC10-6C90-C8FF-36FD-2E3AF7F90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Removed extraneous information/noise with regex</a:t>
            </a:r>
          </a:p>
          <a:p>
            <a:pPr lvl="1"/>
            <a:r>
              <a:rPr lang="en-US" dirty="0">
                <a:ea typeface="+mn-lt"/>
                <a:cs typeface="+mn-lt"/>
              </a:rPr>
              <a:t>URL's, symbols, HTML tags, digits</a:t>
            </a:r>
            <a:endParaRPr lang="en-US" dirty="0"/>
          </a:p>
          <a:p>
            <a:r>
              <a:rPr lang="en-US" dirty="0"/>
              <a:t>Handled stop words</a:t>
            </a:r>
          </a:p>
          <a:p>
            <a:r>
              <a:rPr lang="en-US" dirty="0"/>
              <a:t>Stratified when splitting the data</a:t>
            </a:r>
          </a:p>
          <a:p>
            <a:r>
              <a:rPr lang="en-US" dirty="0"/>
              <a:t>Vectorized the text into numeric columns</a:t>
            </a:r>
          </a:p>
          <a:p>
            <a:r>
              <a:rPr lang="en-US" dirty="0"/>
              <a:t>Encoded the label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B0CB880-37E0-E71F-BC2E-AF78ACED5647}"/>
              </a:ext>
            </a:extLst>
          </p:cNvPr>
          <p:cNvSpPr txBox="1">
            <a:spLocks/>
          </p:cNvSpPr>
          <p:nvPr/>
        </p:nvSpPr>
        <p:spPr>
          <a:xfrm>
            <a:off x="-1771" y="846350"/>
            <a:ext cx="12208971" cy="525603"/>
          </a:xfrm>
          <a:prstGeom prst="rect">
            <a:avLst/>
          </a:prstGeom>
        </p:spPr>
        <p:txBody>
          <a:bodyPr vert="horz" lIns="0" tIns="0" rIns="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Data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603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B6A6FEE-5080-CFCA-79FB-0BC3BF7AC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220480"/>
              </p:ext>
            </p:extLst>
          </p:nvPr>
        </p:nvGraphicFramePr>
        <p:xfrm>
          <a:off x="842098" y="1865376"/>
          <a:ext cx="10463464" cy="3847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866">
                  <a:extLst>
                    <a:ext uri="{9D8B030D-6E8A-4147-A177-3AD203B41FA5}">
                      <a16:colId xmlns:a16="http://schemas.microsoft.com/office/drawing/2014/main" val="366626983"/>
                    </a:ext>
                  </a:extLst>
                </a:gridCol>
                <a:gridCol w="2615866">
                  <a:extLst>
                    <a:ext uri="{9D8B030D-6E8A-4147-A177-3AD203B41FA5}">
                      <a16:colId xmlns:a16="http://schemas.microsoft.com/office/drawing/2014/main" val="3370667040"/>
                    </a:ext>
                  </a:extLst>
                </a:gridCol>
                <a:gridCol w="2615866">
                  <a:extLst>
                    <a:ext uri="{9D8B030D-6E8A-4147-A177-3AD203B41FA5}">
                      <a16:colId xmlns:a16="http://schemas.microsoft.com/office/drawing/2014/main" val="1075528808"/>
                    </a:ext>
                  </a:extLst>
                </a:gridCol>
                <a:gridCol w="2615866">
                  <a:extLst>
                    <a:ext uri="{9D8B030D-6E8A-4147-A177-3AD203B41FA5}">
                      <a16:colId xmlns:a16="http://schemas.microsoft.com/office/drawing/2014/main" val="2171833702"/>
                    </a:ext>
                  </a:extLst>
                </a:gridCol>
              </a:tblGrid>
              <a:tr h="13990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Multinomial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XGBoost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447659"/>
                  </a:ext>
                </a:extLst>
              </a:tr>
              <a:tr h="816110">
                <a:tc>
                  <a:txBody>
                    <a:bodyPr/>
                    <a:lstStyle/>
                    <a:p>
                      <a:r>
                        <a:rPr lang="en-US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0.6507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884606"/>
                  </a:ext>
                </a:extLst>
              </a:tr>
              <a:tr h="816110">
                <a:tc>
                  <a:txBody>
                    <a:bodyPr/>
                    <a:lstStyle/>
                    <a:p>
                      <a:r>
                        <a:rPr lang="en-US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0.3607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0.6583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795429"/>
                  </a:ext>
                </a:extLst>
              </a:tr>
              <a:tr h="816110"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997391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DD57F62D-73BF-AC7A-CC53-EFDA63B5A049}"/>
              </a:ext>
            </a:extLst>
          </p:cNvPr>
          <p:cNvSpPr txBox="1">
            <a:spLocks/>
          </p:cNvSpPr>
          <p:nvPr/>
        </p:nvSpPr>
        <p:spPr>
          <a:xfrm>
            <a:off x="-1771" y="846350"/>
            <a:ext cx="12208971" cy="525603"/>
          </a:xfrm>
          <a:prstGeom prst="rect">
            <a:avLst/>
          </a:prstGeom>
        </p:spPr>
        <p:txBody>
          <a:bodyPr vert="horz" lIns="0" tIns="0" rIns="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Baseline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0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AE763-CBA8-741F-BF93-CCF5D7167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Computing limits when trying to implement LSTM</a:t>
            </a:r>
          </a:p>
          <a:p>
            <a:r>
              <a:rPr lang="en-US" dirty="0"/>
              <a:t>Lack of understanding for how to address particular errors + sparse findings on the Internet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11E20A-8BDE-5450-A73C-6318EDD1A3C3}"/>
              </a:ext>
            </a:extLst>
          </p:cNvPr>
          <p:cNvSpPr txBox="1">
            <a:spLocks/>
          </p:cNvSpPr>
          <p:nvPr/>
        </p:nvSpPr>
        <p:spPr>
          <a:xfrm>
            <a:off x="-1771" y="846350"/>
            <a:ext cx="12208971" cy="525603"/>
          </a:xfrm>
          <a:prstGeom prst="rect">
            <a:avLst/>
          </a:prstGeom>
        </p:spPr>
        <p:txBody>
          <a:bodyPr vert="horz" lIns="0" tIns="0" rIns="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2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AE763-CBA8-741F-BF93-CCF5D7167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Full integration with LSTM or Transformers to provide context-based conclusions to </a:t>
            </a:r>
            <a:r>
              <a:rPr lang="en-US"/>
              <a:t>MBTI based tests</a:t>
            </a:r>
            <a:endParaRPr lang="en-US" dirty="0"/>
          </a:p>
          <a:p>
            <a:r>
              <a:rPr lang="en-US" dirty="0"/>
              <a:t>Prediction capabilities on non-test statements</a:t>
            </a:r>
          </a:p>
          <a:p>
            <a:pPr lvl="1"/>
            <a:r>
              <a:rPr lang="en-US" dirty="0"/>
              <a:t>Can your MBTI be accurately predicted based on how you respond to different events throughout the day rather than just MBTI questions?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11E20A-8BDE-5450-A73C-6318EDD1A3C3}"/>
              </a:ext>
            </a:extLst>
          </p:cNvPr>
          <p:cNvSpPr txBox="1">
            <a:spLocks/>
          </p:cNvSpPr>
          <p:nvPr/>
        </p:nvSpPr>
        <p:spPr>
          <a:xfrm>
            <a:off x="-1771" y="846350"/>
            <a:ext cx="12208971" cy="525603"/>
          </a:xfrm>
          <a:prstGeom prst="rect">
            <a:avLst/>
          </a:prstGeom>
        </p:spPr>
        <p:txBody>
          <a:bodyPr vert="horz" lIns="0" tIns="0" rIns="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Down the Road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82287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C2131"/>
      </a:dk2>
      <a:lt2>
        <a:srgbClr val="F0F3F2"/>
      </a:lt2>
      <a:accent1>
        <a:srgbClr val="C84891"/>
      </a:accent1>
      <a:accent2>
        <a:srgbClr val="B636B4"/>
      </a:accent2>
      <a:accent3>
        <a:srgbClr val="9548C8"/>
      </a:accent3>
      <a:accent4>
        <a:srgbClr val="5039B7"/>
      </a:accent4>
      <a:accent5>
        <a:srgbClr val="4866C8"/>
      </a:accent5>
      <a:accent6>
        <a:srgbClr val="3689B6"/>
      </a:accent6>
      <a:hlink>
        <a:srgbClr val="3F48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GradientRiseVTI</vt:lpstr>
      <vt:lpstr>Predicting MBTI Personalities using NLP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185</cp:revision>
  <dcterms:created xsi:type="dcterms:W3CDTF">2023-05-03T20:42:57Z</dcterms:created>
  <dcterms:modified xsi:type="dcterms:W3CDTF">2023-05-03T21:55:51Z</dcterms:modified>
</cp:coreProperties>
</file>