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5" r:id="rId1"/>
  </p:sldMasterIdLst>
  <p:sldIdLst>
    <p:sldId id="287" r:id="rId2"/>
    <p:sldId id="289" r:id="rId3"/>
    <p:sldId id="279" r:id="rId4"/>
    <p:sldId id="282" r:id="rId5"/>
    <p:sldId id="290" r:id="rId6"/>
    <p:sldId id="281" r:id="rId7"/>
    <p:sldId id="266" r:id="rId8"/>
    <p:sldId id="264" r:id="rId9"/>
    <p:sldId id="268" r:id="rId10"/>
    <p:sldId id="269" r:id="rId11"/>
    <p:sldId id="277" r:id="rId12"/>
    <p:sldId id="288" r:id="rId13"/>
    <p:sldId id="283" r:id="rId14"/>
    <p:sldId id="284" r:id="rId15"/>
    <p:sldId id="291" r:id="rId16"/>
    <p:sldId id="28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3" autoAdjust="0"/>
    <p:restoredTop sz="94639"/>
  </p:normalViewPr>
  <p:slideViewPr>
    <p:cSldViewPr snapToGrid="0" snapToObjects="1">
      <p:cViewPr varScale="1">
        <p:scale>
          <a:sx n="62" d="100"/>
          <a:sy n="62" d="100"/>
        </p:scale>
        <p:origin x="1352"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7F14E-604A-46C4-827F-10862294534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690AF738-934C-4E2A-A6D9-926A295C8727}">
      <dgm:prSet/>
      <dgm:spPr/>
      <dgm:t>
        <a:bodyPr/>
        <a:lstStyle/>
        <a:p>
          <a:r>
            <a:rPr lang="en-US" dirty="0"/>
            <a:t>Data Source: City of Los Angeles Crime Data from 2020 to Present (Data.gov).</a:t>
          </a:r>
        </a:p>
      </dgm:t>
    </dgm:pt>
    <dgm:pt modelId="{7CD4BC2A-DF8B-4647-8E8E-7D783FD8CE71}" type="parTrans" cxnId="{BF497042-6847-4015-8133-9F03DE76FB12}">
      <dgm:prSet/>
      <dgm:spPr/>
      <dgm:t>
        <a:bodyPr/>
        <a:lstStyle/>
        <a:p>
          <a:endParaRPr lang="en-US"/>
        </a:p>
      </dgm:t>
    </dgm:pt>
    <dgm:pt modelId="{4A94E05D-8C88-4AD5-8E67-5EE2F96BDAAC}" type="sibTrans" cxnId="{BF497042-6847-4015-8133-9F03DE76FB12}">
      <dgm:prSet/>
      <dgm:spPr/>
      <dgm:t>
        <a:bodyPr/>
        <a:lstStyle/>
        <a:p>
          <a:endParaRPr lang="en-US"/>
        </a:p>
      </dgm:t>
    </dgm:pt>
    <dgm:pt modelId="{BCEB95FC-4396-41AB-8268-6E4D4E7AE32A}">
      <dgm:prSet/>
      <dgm:spPr/>
      <dgm:t>
        <a:bodyPr/>
        <a:lstStyle/>
        <a:p>
          <a:r>
            <a:rPr lang="en-US" dirty="0"/>
            <a:t>Collected crime incidents in Los Angeles from 2020 to the present.</a:t>
          </a:r>
        </a:p>
      </dgm:t>
    </dgm:pt>
    <dgm:pt modelId="{BEBD9C6D-10F4-498A-A09B-442882D4DE17}" type="parTrans" cxnId="{3FBF4811-B6AC-444F-BDB4-4E44C3CA0D8D}">
      <dgm:prSet/>
      <dgm:spPr/>
      <dgm:t>
        <a:bodyPr/>
        <a:lstStyle/>
        <a:p>
          <a:endParaRPr lang="en-US"/>
        </a:p>
      </dgm:t>
    </dgm:pt>
    <dgm:pt modelId="{3508B151-BF2C-49E5-B8A1-F4DCC99EEB9D}" type="sibTrans" cxnId="{3FBF4811-B6AC-444F-BDB4-4E44C3CA0D8D}">
      <dgm:prSet/>
      <dgm:spPr/>
      <dgm:t>
        <a:bodyPr/>
        <a:lstStyle/>
        <a:p>
          <a:endParaRPr lang="en-US"/>
        </a:p>
      </dgm:t>
    </dgm:pt>
    <dgm:pt modelId="{AED8F92F-A8B4-4D32-969D-096C33453230}">
      <dgm:prSet/>
      <dgm:spPr/>
      <dgm:t>
        <a:bodyPr/>
        <a:lstStyle/>
        <a:p>
          <a:r>
            <a:rPr lang="en-US" dirty="0"/>
            <a:t>It Includes 970,759 records with variables like time, location, victim information, and weapon use.</a:t>
          </a:r>
        </a:p>
      </dgm:t>
    </dgm:pt>
    <dgm:pt modelId="{BBE5A181-A90C-4C24-907E-1EC5426D13EB}" type="parTrans" cxnId="{EDF0D346-C650-4793-BEA8-495644ABF74E}">
      <dgm:prSet/>
      <dgm:spPr/>
      <dgm:t>
        <a:bodyPr/>
        <a:lstStyle/>
        <a:p>
          <a:endParaRPr lang="en-US"/>
        </a:p>
      </dgm:t>
    </dgm:pt>
    <dgm:pt modelId="{C10FC07B-9163-4BDC-89BA-9FCB151C8CC3}" type="sibTrans" cxnId="{EDF0D346-C650-4793-BEA8-495644ABF74E}">
      <dgm:prSet/>
      <dgm:spPr/>
      <dgm:t>
        <a:bodyPr/>
        <a:lstStyle/>
        <a:p>
          <a:endParaRPr lang="en-US"/>
        </a:p>
      </dgm:t>
    </dgm:pt>
    <dgm:pt modelId="{F28741A7-850E-BE4D-8688-A3EC1F63E8E3}" type="pres">
      <dgm:prSet presAssocID="{CB17F14E-604A-46C4-827F-108622945340}" presName="vert0" presStyleCnt="0">
        <dgm:presLayoutVars>
          <dgm:dir/>
          <dgm:animOne val="branch"/>
          <dgm:animLvl val="lvl"/>
        </dgm:presLayoutVars>
      </dgm:prSet>
      <dgm:spPr/>
    </dgm:pt>
    <dgm:pt modelId="{EE1A3B1F-9543-0741-8020-BE546662148C}" type="pres">
      <dgm:prSet presAssocID="{690AF738-934C-4E2A-A6D9-926A295C8727}" presName="thickLine" presStyleLbl="alignNode1" presStyleIdx="0" presStyleCnt="3"/>
      <dgm:spPr/>
    </dgm:pt>
    <dgm:pt modelId="{545A936E-6677-EE48-BBD1-CD0A14BF7492}" type="pres">
      <dgm:prSet presAssocID="{690AF738-934C-4E2A-A6D9-926A295C8727}" presName="horz1" presStyleCnt="0"/>
      <dgm:spPr/>
    </dgm:pt>
    <dgm:pt modelId="{FE5CE9F8-9060-F44D-9FB8-D62ADFD9A500}" type="pres">
      <dgm:prSet presAssocID="{690AF738-934C-4E2A-A6D9-926A295C8727}" presName="tx1" presStyleLbl="revTx" presStyleIdx="0" presStyleCnt="3"/>
      <dgm:spPr/>
    </dgm:pt>
    <dgm:pt modelId="{8D23D226-856E-FE4C-93ED-183E8E9B7D28}" type="pres">
      <dgm:prSet presAssocID="{690AF738-934C-4E2A-A6D9-926A295C8727}" presName="vert1" presStyleCnt="0"/>
      <dgm:spPr/>
    </dgm:pt>
    <dgm:pt modelId="{66330097-F69A-4140-B55D-531C66586C72}" type="pres">
      <dgm:prSet presAssocID="{BCEB95FC-4396-41AB-8268-6E4D4E7AE32A}" presName="thickLine" presStyleLbl="alignNode1" presStyleIdx="1" presStyleCnt="3"/>
      <dgm:spPr/>
    </dgm:pt>
    <dgm:pt modelId="{A5FD3CD0-37E5-214F-B62F-7CED606EA781}" type="pres">
      <dgm:prSet presAssocID="{BCEB95FC-4396-41AB-8268-6E4D4E7AE32A}" presName="horz1" presStyleCnt="0"/>
      <dgm:spPr/>
    </dgm:pt>
    <dgm:pt modelId="{BFA2F54B-F466-8E49-A64E-84D86F9F7314}" type="pres">
      <dgm:prSet presAssocID="{BCEB95FC-4396-41AB-8268-6E4D4E7AE32A}" presName="tx1" presStyleLbl="revTx" presStyleIdx="1" presStyleCnt="3"/>
      <dgm:spPr/>
    </dgm:pt>
    <dgm:pt modelId="{746FB466-77DF-7E48-8569-764E6A2340AF}" type="pres">
      <dgm:prSet presAssocID="{BCEB95FC-4396-41AB-8268-6E4D4E7AE32A}" presName="vert1" presStyleCnt="0"/>
      <dgm:spPr/>
    </dgm:pt>
    <dgm:pt modelId="{C080377C-C833-BC43-BBED-081BCEC83E66}" type="pres">
      <dgm:prSet presAssocID="{AED8F92F-A8B4-4D32-969D-096C33453230}" presName="thickLine" presStyleLbl="alignNode1" presStyleIdx="2" presStyleCnt="3"/>
      <dgm:spPr/>
    </dgm:pt>
    <dgm:pt modelId="{86CBC50F-0B57-1A4E-B4AF-260ECCAA0FD0}" type="pres">
      <dgm:prSet presAssocID="{AED8F92F-A8B4-4D32-969D-096C33453230}" presName="horz1" presStyleCnt="0"/>
      <dgm:spPr/>
    </dgm:pt>
    <dgm:pt modelId="{09DA5C3A-FF0A-2D41-A760-69A6812E0865}" type="pres">
      <dgm:prSet presAssocID="{AED8F92F-A8B4-4D32-969D-096C33453230}" presName="tx1" presStyleLbl="revTx" presStyleIdx="2" presStyleCnt="3"/>
      <dgm:spPr/>
    </dgm:pt>
    <dgm:pt modelId="{89731DD3-F7C6-CB44-B2D7-7D60EA717B49}" type="pres">
      <dgm:prSet presAssocID="{AED8F92F-A8B4-4D32-969D-096C33453230}" presName="vert1" presStyleCnt="0"/>
      <dgm:spPr/>
    </dgm:pt>
  </dgm:ptLst>
  <dgm:cxnLst>
    <dgm:cxn modelId="{3FBF4811-B6AC-444F-BDB4-4E44C3CA0D8D}" srcId="{CB17F14E-604A-46C4-827F-108622945340}" destId="{BCEB95FC-4396-41AB-8268-6E4D4E7AE32A}" srcOrd="1" destOrd="0" parTransId="{BEBD9C6D-10F4-498A-A09B-442882D4DE17}" sibTransId="{3508B151-BF2C-49E5-B8A1-F4DCC99EEB9D}"/>
    <dgm:cxn modelId="{BF497042-6847-4015-8133-9F03DE76FB12}" srcId="{CB17F14E-604A-46C4-827F-108622945340}" destId="{690AF738-934C-4E2A-A6D9-926A295C8727}" srcOrd="0" destOrd="0" parTransId="{7CD4BC2A-DF8B-4647-8E8E-7D783FD8CE71}" sibTransId="{4A94E05D-8C88-4AD5-8E67-5EE2F96BDAAC}"/>
    <dgm:cxn modelId="{EDF0D346-C650-4793-BEA8-495644ABF74E}" srcId="{CB17F14E-604A-46C4-827F-108622945340}" destId="{AED8F92F-A8B4-4D32-969D-096C33453230}" srcOrd="2" destOrd="0" parTransId="{BBE5A181-A90C-4C24-907E-1EC5426D13EB}" sibTransId="{C10FC07B-9163-4BDC-89BA-9FCB151C8CC3}"/>
    <dgm:cxn modelId="{F1C0AC6B-BDCC-7D4F-A8F9-726B72A5B5A6}" type="presOf" srcId="{AED8F92F-A8B4-4D32-969D-096C33453230}" destId="{09DA5C3A-FF0A-2D41-A760-69A6812E0865}" srcOrd="0" destOrd="0" presId="urn:microsoft.com/office/officeart/2008/layout/LinedList"/>
    <dgm:cxn modelId="{1A4AAA4C-2F22-EB45-AEC1-A82392B8761F}" type="presOf" srcId="{690AF738-934C-4E2A-A6D9-926A295C8727}" destId="{FE5CE9F8-9060-F44D-9FB8-D62ADFD9A500}" srcOrd="0" destOrd="0" presId="urn:microsoft.com/office/officeart/2008/layout/LinedList"/>
    <dgm:cxn modelId="{5AFC7FA3-7195-B94B-A2BF-772016538BA0}" type="presOf" srcId="{BCEB95FC-4396-41AB-8268-6E4D4E7AE32A}" destId="{BFA2F54B-F466-8E49-A64E-84D86F9F7314}" srcOrd="0" destOrd="0" presId="urn:microsoft.com/office/officeart/2008/layout/LinedList"/>
    <dgm:cxn modelId="{EB5AD6B1-F2F3-954D-9FD1-DE2FDF4BCF85}" type="presOf" srcId="{CB17F14E-604A-46C4-827F-108622945340}" destId="{F28741A7-850E-BE4D-8688-A3EC1F63E8E3}" srcOrd="0" destOrd="0" presId="urn:microsoft.com/office/officeart/2008/layout/LinedList"/>
    <dgm:cxn modelId="{4D47CCB9-42F6-EB4D-91F7-2D898D0233A5}" type="presParOf" srcId="{F28741A7-850E-BE4D-8688-A3EC1F63E8E3}" destId="{EE1A3B1F-9543-0741-8020-BE546662148C}" srcOrd="0" destOrd="0" presId="urn:microsoft.com/office/officeart/2008/layout/LinedList"/>
    <dgm:cxn modelId="{D1F0FADD-43F9-AD45-8737-2BBC40A6195E}" type="presParOf" srcId="{F28741A7-850E-BE4D-8688-A3EC1F63E8E3}" destId="{545A936E-6677-EE48-BBD1-CD0A14BF7492}" srcOrd="1" destOrd="0" presId="urn:microsoft.com/office/officeart/2008/layout/LinedList"/>
    <dgm:cxn modelId="{1EC13F1C-B8AC-1C4C-A6D0-30B46AD1C89D}" type="presParOf" srcId="{545A936E-6677-EE48-BBD1-CD0A14BF7492}" destId="{FE5CE9F8-9060-F44D-9FB8-D62ADFD9A500}" srcOrd="0" destOrd="0" presId="urn:microsoft.com/office/officeart/2008/layout/LinedList"/>
    <dgm:cxn modelId="{0C31296B-9DB1-9E46-A56C-C6E644C5C8DF}" type="presParOf" srcId="{545A936E-6677-EE48-BBD1-CD0A14BF7492}" destId="{8D23D226-856E-FE4C-93ED-183E8E9B7D28}" srcOrd="1" destOrd="0" presId="urn:microsoft.com/office/officeart/2008/layout/LinedList"/>
    <dgm:cxn modelId="{44505951-DBF3-6148-B35D-16500CFFD1BF}" type="presParOf" srcId="{F28741A7-850E-BE4D-8688-A3EC1F63E8E3}" destId="{66330097-F69A-4140-B55D-531C66586C72}" srcOrd="2" destOrd="0" presId="urn:microsoft.com/office/officeart/2008/layout/LinedList"/>
    <dgm:cxn modelId="{06E7F019-C040-6D4E-BAB5-E9C3660A3439}" type="presParOf" srcId="{F28741A7-850E-BE4D-8688-A3EC1F63E8E3}" destId="{A5FD3CD0-37E5-214F-B62F-7CED606EA781}" srcOrd="3" destOrd="0" presId="urn:microsoft.com/office/officeart/2008/layout/LinedList"/>
    <dgm:cxn modelId="{49955615-B1ED-DB44-B60B-D8BB400C912F}" type="presParOf" srcId="{A5FD3CD0-37E5-214F-B62F-7CED606EA781}" destId="{BFA2F54B-F466-8E49-A64E-84D86F9F7314}" srcOrd="0" destOrd="0" presId="urn:microsoft.com/office/officeart/2008/layout/LinedList"/>
    <dgm:cxn modelId="{906B98B5-85C4-3C4A-9ED0-0F30523431C9}" type="presParOf" srcId="{A5FD3CD0-37E5-214F-B62F-7CED606EA781}" destId="{746FB466-77DF-7E48-8569-764E6A2340AF}" srcOrd="1" destOrd="0" presId="urn:microsoft.com/office/officeart/2008/layout/LinedList"/>
    <dgm:cxn modelId="{313E6A43-F213-F942-BAA5-3D98DEE0037B}" type="presParOf" srcId="{F28741A7-850E-BE4D-8688-A3EC1F63E8E3}" destId="{C080377C-C833-BC43-BBED-081BCEC83E66}" srcOrd="4" destOrd="0" presId="urn:microsoft.com/office/officeart/2008/layout/LinedList"/>
    <dgm:cxn modelId="{8C2A3468-3BB5-6641-B1D3-3E76702E6D35}" type="presParOf" srcId="{F28741A7-850E-BE4D-8688-A3EC1F63E8E3}" destId="{86CBC50F-0B57-1A4E-B4AF-260ECCAA0FD0}" srcOrd="5" destOrd="0" presId="urn:microsoft.com/office/officeart/2008/layout/LinedList"/>
    <dgm:cxn modelId="{62ABB17E-2387-2D46-BA1A-4C58311B908B}" type="presParOf" srcId="{86CBC50F-0B57-1A4E-B4AF-260ECCAA0FD0}" destId="{09DA5C3A-FF0A-2D41-A760-69A6812E0865}" srcOrd="0" destOrd="0" presId="urn:microsoft.com/office/officeart/2008/layout/LinedList"/>
    <dgm:cxn modelId="{38D55B6A-1A13-404B-BE35-58D842DC9682}" type="presParOf" srcId="{86CBC50F-0B57-1A4E-B4AF-260ECCAA0FD0}" destId="{89731DD3-F7C6-CB44-B2D7-7D60EA717B4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4BE6E8-BEBB-4816-A0AF-3F9029A74FE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13B8460-EB90-4B72-B66A-63133780C19F}">
      <dgm:prSet/>
      <dgm:spPr/>
      <dgm:t>
        <a:bodyPr/>
        <a:lstStyle/>
        <a:p>
          <a:r>
            <a:rPr lang="en-IN"/>
            <a:t>Including demographic data such as income, education, employment status, etc.</a:t>
          </a:r>
          <a:endParaRPr lang="en-US"/>
        </a:p>
      </dgm:t>
    </dgm:pt>
    <dgm:pt modelId="{404B0FDB-3578-4D88-A476-61DE918674D4}" type="parTrans" cxnId="{F259113C-D6A4-41C7-9EDC-C6BE444401AA}">
      <dgm:prSet/>
      <dgm:spPr/>
      <dgm:t>
        <a:bodyPr/>
        <a:lstStyle/>
        <a:p>
          <a:endParaRPr lang="en-US"/>
        </a:p>
      </dgm:t>
    </dgm:pt>
    <dgm:pt modelId="{D9BDBFEB-FA1D-4F83-8E4B-EAB02E787806}" type="sibTrans" cxnId="{F259113C-D6A4-41C7-9EDC-C6BE444401AA}">
      <dgm:prSet/>
      <dgm:spPr/>
      <dgm:t>
        <a:bodyPr/>
        <a:lstStyle/>
        <a:p>
          <a:endParaRPr lang="en-US"/>
        </a:p>
      </dgm:t>
    </dgm:pt>
    <dgm:pt modelId="{A04E1942-AE6D-4FBF-BDF5-1AF56FA585B3}">
      <dgm:prSet/>
      <dgm:spPr/>
      <dgm:t>
        <a:bodyPr/>
        <a:lstStyle/>
        <a:p>
          <a:r>
            <a:rPr lang="en-IN"/>
            <a:t>Calculating response time in minutes or hours to analyze the efficiency of the response time of police.</a:t>
          </a:r>
          <a:endParaRPr lang="en-US"/>
        </a:p>
      </dgm:t>
    </dgm:pt>
    <dgm:pt modelId="{99035976-2708-43FE-8E73-E65EE85E1911}" type="parTrans" cxnId="{FB4AFFB9-71CC-4BBC-B464-D7500462A0FA}">
      <dgm:prSet/>
      <dgm:spPr/>
      <dgm:t>
        <a:bodyPr/>
        <a:lstStyle/>
        <a:p>
          <a:endParaRPr lang="en-US"/>
        </a:p>
      </dgm:t>
    </dgm:pt>
    <dgm:pt modelId="{F2C7BCFE-8FC1-4BEA-B1CC-CC503376671B}" type="sibTrans" cxnId="{FB4AFFB9-71CC-4BBC-B464-D7500462A0FA}">
      <dgm:prSet/>
      <dgm:spPr/>
      <dgm:t>
        <a:bodyPr/>
        <a:lstStyle/>
        <a:p>
          <a:endParaRPr lang="en-US"/>
        </a:p>
      </dgm:t>
    </dgm:pt>
    <dgm:pt modelId="{834074A4-98F7-C74E-B8B7-A68C57A05D81}" type="pres">
      <dgm:prSet presAssocID="{C44BE6E8-BEBB-4816-A0AF-3F9029A74FE6}" presName="linear" presStyleCnt="0">
        <dgm:presLayoutVars>
          <dgm:animLvl val="lvl"/>
          <dgm:resizeHandles val="exact"/>
        </dgm:presLayoutVars>
      </dgm:prSet>
      <dgm:spPr/>
    </dgm:pt>
    <dgm:pt modelId="{C2571904-C85A-6A4E-8425-93952DCF1F4B}" type="pres">
      <dgm:prSet presAssocID="{313B8460-EB90-4B72-B66A-63133780C19F}" presName="parentText" presStyleLbl="node1" presStyleIdx="0" presStyleCnt="2">
        <dgm:presLayoutVars>
          <dgm:chMax val="0"/>
          <dgm:bulletEnabled val="1"/>
        </dgm:presLayoutVars>
      </dgm:prSet>
      <dgm:spPr/>
    </dgm:pt>
    <dgm:pt modelId="{2415D824-C316-AF4C-89E9-A3F41565060E}" type="pres">
      <dgm:prSet presAssocID="{D9BDBFEB-FA1D-4F83-8E4B-EAB02E787806}" presName="spacer" presStyleCnt="0"/>
      <dgm:spPr/>
    </dgm:pt>
    <dgm:pt modelId="{E7A4C4C3-E62A-E745-8D97-470F0F22C0C4}" type="pres">
      <dgm:prSet presAssocID="{A04E1942-AE6D-4FBF-BDF5-1AF56FA585B3}" presName="parentText" presStyleLbl="node1" presStyleIdx="1" presStyleCnt="2">
        <dgm:presLayoutVars>
          <dgm:chMax val="0"/>
          <dgm:bulletEnabled val="1"/>
        </dgm:presLayoutVars>
      </dgm:prSet>
      <dgm:spPr/>
    </dgm:pt>
  </dgm:ptLst>
  <dgm:cxnLst>
    <dgm:cxn modelId="{AC75DF04-45EB-EB40-9719-F5102AE32FFF}" type="presOf" srcId="{A04E1942-AE6D-4FBF-BDF5-1AF56FA585B3}" destId="{E7A4C4C3-E62A-E745-8D97-470F0F22C0C4}" srcOrd="0" destOrd="0" presId="urn:microsoft.com/office/officeart/2005/8/layout/vList2"/>
    <dgm:cxn modelId="{B4A3D21C-312E-0E46-8EC4-1BEB85FDD605}" type="presOf" srcId="{C44BE6E8-BEBB-4816-A0AF-3F9029A74FE6}" destId="{834074A4-98F7-C74E-B8B7-A68C57A05D81}" srcOrd="0" destOrd="0" presId="urn:microsoft.com/office/officeart/2005/8/layout/vList2"/>
    <dgm:cxn modelId="{F259113C-D6A4-41C7-9EDC-C6BE444401AA}" srcId="{C44BE6E8-BEBB-4816-A0AF-3F9029A74FE6}" destId="{313B8460-EB90-4B72-B66A-63133780C19F}" srcOrd="0" destOrd="0" parTransId="{404B0FDB-3578-4D88-A476-61DE918674D4}" sibTransId="{D9BDBFEB-FA1D-4F83-8E4B-EAB02E787806}"/>
    <dgm:cxn modelId="{FB4AFFB9-71CC-4BBC-B464-D7500462A0FA}" srcId="{C44BE6E8-BEBB-4816-A0AF-3F9029A74FE6}" destId="{A04E1942-AE6D-4FBF-BDF5-1AF56FA585B3}" srcOrd="1" destOrd="0" parTransId="{99035976-2708-43FE-8E73-E65EE85E1911}" sibTransId="{F2C7BCFE-8FC1-4BEA-B1CC-CC503376671B}"/>
    <dgm:cxn modelId="{336E02CA-4D05-704A-A0EB-615D41F8F50B}" type="presOf" srcId="{313B8460-EB90-4B72-B66A-63133780C19F}" destId="{C2571904-C85A-6A4E-8425-93952DCF1F4B}" srcOrd="0" destOrd="0" presId="urn:microsoft.com/office/officeart/2005/8/layout/vList2"/>
    <dgm:cxn modelId="{A92F1DF6-803C-8E4E-85B1-450FBF61B865}" type="presParOf" srcId="{834074A4-98F7-C74E-B8B7-A68C57A05D81}" destId="{C2571904-C85A-6A4E-8425-93952DCF1F4B}" srcOrd="0" destOrd="0" presId="urn:microsoft.com/office/officeart/2005/8/layout/vList2"/>
    <dgm:cxn modelId="{6A343F36-DE6C-4044-B61C-FADA528010E1}" type="presParOf" srcId="{834074A4-98F7-C74E-B8B7-A68C57A05D81}" destId="{2415D824-C316-AF4C-89E9-A3F41565060E}" srcOrd="1" destOrd="0" presId="urn:microsoft.com/office/officeart/2005/8/layout/vList2"/>
    <dgm:cxn modelId="{B771BAE4-64F3-6048-97C7-91C73F3C97E9}" type="presParOf" srcId="{834074A4-98F7-C74E-B8B7-A68C57A05D81}" destId="{E7A4C4C3-E62A-E745-8D97-470F0F22C0C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A3B1F-9543-0741-8020-BE546662148C}">
      <dsp:nvSpPr>
        <dsp:cNvPr id="0" name=""/>
        <dsp:cNvSpPr/>
      </dsp:nvSpPr>
      <dsp:spPr>
        <a:xfrm>
          <a:off x="0" y="2353"/>
          <a:ext cx="4908899" cy="0"/>
        </a:xfrm>
        <a:prstGeom prst="line">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E5CE9F8-9060-F44D-9FB8-D62ADFD9A500}">
      <dsp:nvSpPr>
        <dsp:cNvPr id="0" name=""/>
        <dsp:cNvSpPr/>
      </dsp:nvSpPr>
      <dsp:spPr>
        <a:xfrm>
          <a:off x="0" y="2353"/>
          <a:ext cx="4908899" cy="1605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Data Source: City of Los Angeles Crime Data from 2020 to Present (Data.gov).</a:t>
          </a:r>
        </a:p>
      </dsp:txBody>
      <dsp:txXfrm>
        <a:off x="0" y="2353"/>
        <a:ext cx="4908899" cy="1605158"/>
      </dsp:txXfrm>
    </dsp:sp>
    <dsp:sp modelId="{66330097-F69A-4140-B55D-531C66586C72}">
      <dsp:nvSpPr>
        <dsp:cNvPr id="0" name=""/>
        <dsp:cNvSpPr/>
      </dsp:nvSpPr>
      <dsp:spPr>
        <a:xfrm>
          <a:off x="0" y="1607511"/>
          <a:ext cx="4908899" cy="0"/>
        </a:xfrm>
        <a:prstGeom prst="line">
          <a:avLst/>
        </a:prstGeom>
        <a:gradFill rotWithShape="0">
          <a:gsLst>
            <a:gs pos="0">
              <a:schemeClr val="accent2">
                <a:hueOff val="9804700"/>
                <a:satOff val="-13755"/>
                <a:lumOff val="-3432"/>
                <a:alphaOff val="0"/>
                <a:tint val="98000"/>
                <a:lumMod val="100000"/>
              </a:schemeClr>
            </a:gs>
            <a:gs pos="100000">
              <a:schemeClr val="accent2">
                <a:hueOff val="9804700"/>
                <a:satOff val="-13755"/>
                <a:lumOff val="-3432"/>
                <a:alphaOff val="0"/>
                <a:shade val="88000"/>
                <a:lumMod val="88000"/>
              </a:schemeClr>
            </a:gs>
          </a:gsLst>
          <a:lin ang="5400000" scaled="1"/>
        </a:gradFill>
        <a:ln w="9525" cap="rnd" cmpd="sng" algn="ctr">
          <a:solidFill>
            <a:schemeClr val="accent2">
              <a:hueOff val="9804700"/>
              <a:satOff val="-13755"/>
              <a:lumOff val="-3432"/>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FA2F54B-F466-8E49-A64E-84D86F9F7314}">
      <dsp:nvSpPr>
        <dsp:cNvPr id="0" name=""/>
        <dsp:cNvSpPr/>
      </dsp:nvSpPr>
      <dsp:spPr>
        <a:xfrm>
          <a:off x="0" y="1607511"/>
          <a:ext cx="4908899" cy="1605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Collected crime incidents in Los Angeles from 2020 to the present.</a:t>
          </a:r>
        </a:p>
      </dsp:txBody>
      <dsp:txXfrm>
        <a:off x="0" y="1607511"/>
        <a:ext cx="4908899" cy="1605158"/>
      </dsp:txXfrm>
    </dsp:sp>
    <dsp:sp modelId="{C080377C-C833-BC43-BBED-081BCEC83E66}">
      <dsp:nvSpPr>
        <dsp:cNvPr id="0" name=""/>
        <dsp:cNvSpPr/>
      </dsp:nvSpPr>
      <dsp:spPr>
        <a:xfrm>
          <a:off x="0" y="3212670"/>
          <a:ext cx="4908899" cy="0"/>
        </a:xfrm>
        <a:prstGeom prst="line">
          <a:avLst/>
        </a:prstGeom>
        <a:gradFill rotWithShape="0">
          <a:gsLst>
            <a:gs pos="0">
              <a:schemeClr val="accent2">
                <a:hueOff val="19609400"/>
                <a:satOff val="-27509"/>
                <a:lumOff val="-6863"/>
                <a:alphaOff val="0"/>
                <a:tint val="98000"/>
                <a:lumMod val="100000"/>
              </a:schemeClr>
            </a:gs>
            <a:gs pos="100000">
              <a:schemeClr val="accent2">
                <a:hueOff val="19609400"/>
                <a:satOff val="-27509"/>
                <a:lumOff val="-6863"/>
                <a:alphaOff val="0"/>
                <a:shade val="88000"/>
                <a:lumMod val="88000"/>
              </a:schemeClr>
            </a:gs>
          </a:gsLst>
          <a:lin ang="5400000" scaled="1"/>
        </a:gradFill>
        <a:ln w="9525" cap="rnd" cmpd="sng" algn="ctr">
          <a:solidFill>
            <a:schemeClr val="accent2">
              <a:hueOff val="19609400"/>
              <a:satOff val="-27509"/>
              <a:lumOff val="-6863"/>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9DA5C3A-FF0A-2D41-A760-69A6812E0865}">
      <dsp:nvSpPr>
        <dsp:cNvPr id="0" name=""/>
        <dsp:cNvSpPr/>
      </dsp:nvSpPr>
      <dsp:spPr>
        <a:xfrm>
          <a:off x="0" y="3212670"/>
          <a:ext cx="4908899" cy="1605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It Includes 970,759 records with variables like time, location, victim information, and weapon use.</a:t>
          </a:r>
        </a:p>
      </dsp:txBody>
      <dsp:txXfrm>
        <a:off x="0" y="3212670"/>
        <a:ext cx="4908899" cy="1605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71904-C85A-6A4E-8425-93952DCF1F4B}">
      <dsp:nvSpPr>
        <dsp:cNvPr id="0" name=""/>
        <dsp:cNvSpPr/>
      </dsp:nvSpPr>
      <dsp:spPr>
        <a:xfrm>
          <a:off x="0" y="28361"/>
          <a:ext cx="7598568" cy="162227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Including demographic data such as income, education, employment status, etc.</a:t>
          </a:r>
          <a:endParaRPr lang="en-US" sz="2900" kern="1200"/>
        </a:p>
      </dsp:txBody>
      <dsp:txXfrm>
        <a:off x="79193" y="107554"/>
        <a:ext cx="7440182" cy="1463892"/>
      </dsp:txXfrm>
    </dsp:sp>
    <dsp:sp modelId="{E7A4C4C3-E62A-E745-8D97-470F0F22C0C4}">
      <dsp:nvSpPr>
        <dsp:cNvPr id="0" name=""/>
        <dsp:cNvSpPr/>
      </dsp:nvSpPr>
      <dsp:spPr>
        <a:xfrm>
          <a:off x="0" y="1734159"/>
          <a:ext cx="7598568" cy="1622278"/>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Calculating response time in minutes or hours to analyze the efficiency of the response time of police.</a:t>
          </a:r>
          <a:endParaRPr lang="en-US" sz="2900" kern="1200"/>
        </a:p>
      </dsp:txBody>
      <dsp:txXfrm>
        <a:off x="79193" y="1813352"/>
        <a:ext cx="7440182" cy="14638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12/2/2024</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459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407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4270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2386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8343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3178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9643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17960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114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680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215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170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458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252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8304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960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706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12/2/2024</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37107352"/>
      </p:ext>
    </p:extLst>
  </p:cSld>
  <p:clrMap bg1="dk1" tx1="lt1" bg2="dk2" tx2="lt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ommons.lib.jmu.edu/jmurj/vol7/iss1/5" TargetMode="External"/><Relationship Id="rId7" Type="http://schemas.openxmlformats.org/officeDocument/2006/relationships/hyperlink" Target="https://doi.org/10.1007/s10708-021-10485-4" TargetMode="External"/><Relationship Id="rId2" Type="http://schemas.openxmlformats.org/officeDocument/2006/relationships/hyperlink" Target="https://doi.org/10.1186/s40163-024-00213-x" TargetMode="External"/><Relationship Id="rId1" Type="http://schemas.openxmlformats.org/officeDocument/2006/relationships/slideLayout" Target="../slideLayouts/slideLayout2.xml"/><Relationship Id="rId6" Type="http://schemas.openxmlformats.org/officeDocument/2006/relationships/hyperlink" Target="https://doi.org/10.1007/s10940-021-09533-6" TargetMode="External"/><Relationship Id="rId5" Type="http://schemas.openxmlformats.org/officeDocument/2006/relationships/hyperlink" Target="https://doi.org/10.1007/s10935-020-00595-z" TargetMode="External"/><Relationship Id="rId4" Type="http://schemas.openxmlformats.org/officeDocument/2006/relationships/hyperlink" Target="https://doi.org/10.1007/s11205-023-03223-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993A-0BB5-823F-5D59-D6974D55BDAE}"/>
              </a:ext>
            </a:extLst>
          </p:cNvPr>
          <p:cNvSpPr>
            <a:spLocks noGrp="1"/>
          </p:cNvSpPr>
          <p:nvPr>
            <p:ph type="title"/>
          </p:nvPr>
        </p:nvSpPr>
        <p:spPr>
          <a:xfrm>
            <a:off x="744877" y="531295"/>
            <a:ext cx="8229600" cy="1400206"/>
          </a:xfrm>
        </p:spPr>
        <p:txBody>
          <a:bodyPr>
            <a:noAutofit/>
          </a:bodyPr>
          <a:lstStyle/>
          <a:p>
            <a:pPr algn="ctr"/>
            <a:r>
              <a:rPr lang="en-IN" sz="2800" dirty="0">
                <a:latin typeface="Times New Roman" panose="02020603050405020304" pitchFamily="18" charset="0"/>
                <a:cs typeface="Times New Roman" panose="02020603050405020304" pitchFamily="18" charset="0"/>
              </a:rPr>
              <a:t>Group 8</a:t>
            </a:r>
            <a:br>
              <a:rPr lang="en-IN" sz="28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ADTA 5940 - Analytics Capstone Experience</a:t>
            </a:r>
            <a:br>
              <a:rPr lang="en-IN" sz="2800" b="1" i="0" dirty="0">
                <a:solidFill>
                  <a:srgbClr val="666666"/>
                </a:solidFill>
                <a:effectLst/>
                <a:latin typeface="Lato Extended"/>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85B2CD-9BD8-C7F8-A088-DD6656712BFD}"/>
              </a:ext>
            </a:extLst>
          </p:cNvPr>
          <p:cNvSpPr>
            <a:spLocks noGrp="1"/>
          </p:cNvSpPr>
          <p:nvPr>
            <p:ph idx="1"/>
          </p:nvPr>
        </p:nvSpPr>
        <p:spPr>
          <a:xfrm>
            <a:off x="375006" y="1685118"/>
            <a:ext cx="8229600" cy="5352836"/>
          </a:xfrm>
        </p:spPr>
        <p:txBody>
          <a:bodyPr>
            <a:normAutofit/>
          </a:bodyPr>
          <a:lstStyle/>
          <a:p>
            <a:pPr marL="0" indent="0" algn="ctr">
              <a:buNone/>
            </a:pPr>
            <a:r>
              <a:rPr lang="en-IN" dirty="0"/>
              <a:t>       </a:t>
            </a:r>
            <a:r>
              <a:rPr lang="en-US" sz="3200" b="1" dirty="0">
                <a:latin typeface="Times New Roman" panose="02020603050405020304" pitchFamily="18" charset="0"/>
                <a:cs typeface="Times New Roman" panose="02020603050405020304" pitchFamily="18" charset="0"/>
              </a:rPr>
              <a:t>Analysis of Crime Patterns in Los    </a:t>
            </a:r>
          </a:p>
          <a:p>
            <a:pPr marL="0" indent="0" algn="ctr">
              <a:buNone/>
            </a:pPr>
            <a:r>
              <a:rPr lang="en-US" sz="3200" b="1" dirty="0">
                <a:latin typeface="Times New Roman" panose="02020603050405020304" pitchFamily="18" charset="0"/>
                <a:cs typeface="Times New Roman" panose="02020603050405020304" pitchFamily="18" charset="0"/>
              </a:rPr>
              <a:t>Angeles</a:t>
            </a:r>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sz="1800" dirty="0">
                <a:latin typeface="Times New Roman" panose="02020603050405020304" pitchFamily="18" charset="0"/>
                <a:cs typeface="Times New Roman" panose="02020603050405020304" pitchFamily="18" charset="0"/>
              </a:rPr>
              <a:t>Team Members: </a:t>
            </a:r>
          </a:p>
          <a:p>
            <a:pPr>
              <a:lnSpc>
                <a:spcPct val="150000"/>
              </a:lnSpc>
            </a:pPr>
            <a:r>
              <a:rPr lang="en-IN" sz="1800" dirty="0">
                <a:latin typeface="Times New Roman" panose="02020603050405020304" pitchFamily="18" charset="0"/>
                <a:cs typeface="Times New Roman" panose="02020603050405020304" pitchFamily="18" charset="0"/>
              </a:rPr>
              <a:t>Gowtham </a:t>
            </a:r>
            <a:r>
              <a:rPr lang="en-IN" sz="1800" dirty="0" err="1">
                <a:latin typeface="Times New Roman" panose="02020603050405020304" pitchFamily="18" charset="0"/>
                <a:cs typeface="Times New Roman" panose="02020603050405020304" pitchFamily="18" charset="0"/>
              </a:rPr>
              <a:t>Kavvadi</a:t>
            </a:r>
            <a:r>
              <a:rPr lang="en-IN" sz="1800" dirty="0">
                <a:latin typeface="Times New Roman" panose="02020603050405020304" pitchFamily="18" charset="0"/>
                <a:cs typeface="Times New Roman" panose="02020603050405020304" pitchFamily="18" charset="0"/>
              </a:rPr>
              <a:t> (ID: 11573885)</a:t>
            </a:r>
          </a:p>
          <a:p>
            <a:pPr>
              <a:lnSpc>
                <a:spcPct val="150000"/>
              </a:lnSpc>
            </a:pPr>
            <a:r>
              <a:rPr lang="en-IN" sz="1800" dirty="0">
                <a:latin typeface="Times New Roman" panose="02020603050405020304" pitchFamily="18" charset="0"/>
                <a:cs typeface="Times New Roman" panose="02020603050405020304" pitchFamily="18" charset="0"/>
              </a:rPr>
              <a:t>Sree </a:t>
            </a:r>
            <a:r>
              <a:rPr lang="en-IN" sz="1800" dirty="0" err="1">
                <a:latin typeface="Times New Roman" panose="02020603050405020304" pitchFamily="18" charset="0"/>
                <a:cs typeface="Times New Roman" panose="02020603050405020304" pitchFamily="18" charset="0"/>
              </a:rPr>
              <a:t>Shanth</a:t>
            </a:r>
            <a:r>
              <a:rPr lang="en-IN" sz="1800" dirty="0">
                <a:latin typeface="Times New Roman" panose="02020603050405020304" pitchFamily="18" charset="0"/>
                <a:cs typeface="Times New Roman" panose="02020603050405020304" pitchFamily="18" charset="0"/>
              </a:rPr>
              <a:t> Reddy </a:t>
            </a:r>
            <a:r>
              <a:rPr lang="en-IN" sz="1800" dirty="0" err="1">
                <a:latin typeface="Times New Roman" panose="02020603050405020304" pitchFamily="18" charset="0"/>
                <a:cs typeface="Times New Roman" panose="02020603050405020304" pitchFamily="18" charset="0"/>
              </a:rPr>
              <a:t>Bheem</a:t>
            </a:r>
            <a:r>
              <a:rPr lang="en-IN" sz="1800" dirty="0">
                <a:latin typeface="Times New Roman" panose="02020603050405020304" pitchFamily="18" charset="0"/>
                <a:cs typeface="Times New Roman" panose="02020603050405020304" pitchFamily="18" charset="0"/>
              </a:rPr>
              <a:t> Reddy (ID: 11691040)</a:t>
            </a:r>
          </a:p>
          <a:p>
            <a:pPr>
              <a:lnSpc>
                <a:spcPct val="150000"/>
              </a:lnSpc>
            </a:pPr>
            <a:r>
              <a:rPr lang="en-IN" sz="1800" dirty="0">
                <a:latin typeface="Times New Roman" panose="02020603050405020304" pitchFamily="18" charset="0"/>
                <a:cs typeface="Times New Roman" panose="02020603050405020304" pitchFamily="18" charset="0"/>
              </a:rPr>
              <a:t>Giridhar Reddy </a:t>
            </a:r>
            <a:r>
              <a:rPr lang="en-IN" sz="1800" dirty="0" err="1">
                <a:latin typeface="Times New Roman" panose="02020603050405020304" pitchFamily="18" charset="0"/>
                <a:cs typeface="Times New Roman" panose="02020603050405020304" pitchFamily="18" charset="0"/>
              </a:rPr>
              <a:t>Bayyapu</a:t>
            </a:r>
            <a:r>
              <a:rPr lang="en-IN" sz="1800" dirty="0">
                <a:latin typeface="Times New Roman" panose="02020603050405020304" pitchFamily="18" charset="0"/>
                <a:cs typeface="Times New Roman" panose="02020603050405020304" pitchFamily="18" charset="0"/>
              </a:rPr>
              <a:t>( ID: 11614290)</a:t>
            </a:r>
          </a:p>
          <a:p>
            <a:pPr>
              <a:lnSpc>
                <a:spcPct val="150000"/>
              </a:lnSpc>
            </a:pPr>
            <a:r>
              <a:rPr lang="en-IN" sz="1800" dirty="0">
                <a:latin typeface="Times New Roman" panose="02020603050405020304" pitchFamily="18" charset="0"/>
                <a:cs typeface="Times New Roman" panose="02020603050405020304" pitchFamily="18" charset="0"/>
              </a:rPr>
              <a:t>Sumanth Chakra Dhar Palla (ID: 11611985)</a:t>
            </a:r>
          </a:p>
          <a:p>
            <a:pPr>
              <a:lnSpc>
                <a:spcPct val="150000"/>
              </a:lnSpc>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Tharuni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Dusakanti</a:t>
            </a:r>
            <a:r>
              <a:rPr lang="en-IN" sz="1800" dirty="0">
                <a:latin typeface="Times New Roman" panose="02020603050405020304" pitchFamily="18" charset="0"/>
                <a:cs typeface="Times New Roman" panose="02020603050405020304" pitchFamily="18" charset="0"/>
              </a:rPr>
              <a:t> </a:t>
            </a:r>
          </a:p>
          <a:p>
            <a:pPr marL="0" indent="0">
              <a:lnSpc>
                <a:spcPct val="150000"/>
              </a:lnSpc>
              <a:buNone/>
            </a:pPr>
            <a:r>
              <a:rPr lang="en-IN" sz="1800" b="1" dirty="0">
                <a:latin typeface="Times New Roman" panose="02020603050405020304" pitchFamily="18" charset="0"/>
                <a:cs typeface="Times New Roman" panose="02020603050405020304" pitchFamily="18" charset="0"/>
              </a:rPr>
              <a:t>Instructor: </a:t>
            </a:r>
            <a:r>
              <a:rPr lang="en-IN" sz="1800" b="1" dirty="0" err="1">
                <a:latin typeface="Times New Roman" panose="02020603050405020304" pitchFamily="18" charset="0"/>
                <a:cs typeface="Times New Roman" panose="02020603050405020304" pitchFamily="18" charset="0"/>
              </a:rPr>
              <a:t>Dr.</a:t>
            </a:r>
            <a:r>
              <a:rPr lang="en-IN" sz="1800" b="1" dirty="0">
                <a:latin typeface="Times New Roman" panose="02020603050405020304" pitchFamily="18" charset="0"/>
                <a:cs typeface="Times New Roman" panose="02020603050405020304" pitchFamily="18" charset="0"/>
              </a:rPr>
              <a:t> Anthony Fantasia, PhD</a:t>
            </a:r>
          </a:p>
          <a:p>
            <a:endParaRPr lang="en-IN" dirty="0"/>
          </a:p>
        </p:txBody>
      </p:sp>
      <p:pic>
        <p:nvPicPr>
          <p:cNvPr id="1030" name="Picture 6" descr="University of North Texas Press - Wikipedia">
            <a:extLst>
              <a:ext uri="{FF2B5EF4-FFF2-40B4-BE49-F238E27FC236}">
                <a16:creationId xmlns:a16="http://schemas.microsoft.com/office/drawing/2014/main" id="{8537F21F-B9B7-9857-F021-78F87D826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03237"/>
            <a:ext cx="1184988" cy="117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26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704"/>
            <a:ext cx="8553236" cy="537020"/>
          </a:xfrm>
        </p:spPr>
        <p:txBody>
          <a:bodyPr>
            <a:normAutofit/>
          </a:bodyPr>
          <a:lstStyle/>
          <a:p>
            <a:pPr algn="l"/>
            <a:r>
              <a:rPr lang="en-US" sz="2000" b="1" i="0" dirty="0">
                <a:effectLst/>
                <a:latin typeface="Times New Roman" panose="02020603050405020304" pitchFamily="18" charset="0"/>
                <a:cs typeface="Times New Roman" panose="02020603050405020304" pitchFamily="18" charset="0"/>
              </a:rPr>
              <a:t>Relationship Between Crime Type and Reporting Time:</a:t>
            </a:r>
            <a:endParaRPr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557972"/>
            <a:ext cx="4417888" cy="3701266"/>
          </a:xfrm>
        </p:spPr>
        <p:txBody>
          <a:bodyPr>
            <a:normAutofit/>
          </a:bodyPr>
          <a:lstStyle/>
          <a:p>
            <a:r>
              <a:rPr lang="en-US" sz="1400" b="0" i="0" dirty="0">
                <a:effectLst/>
                <a:latin typeface="Times New Roman" panose="02020603050405020304" pitchFamily="18" charset="0"/>
                <a:cs typeface="Times New Roman" panose="02020603050405020304" pitchFamily="18" charset="0"/>
              </a:rPr>
              <a:t>Visualizations: Box plots for crime categories and top 10 crime types with the longest delays.</a:t>
            </a:r>
          </a:p>
          <a:p>
            <a:r>
              <a:rPr lang="en-US" sz="1400" b="0" i="0" dirty="0">
                <a:effectLst/>
                <a:latin typeface="Times New Roman" panose="02020603050405020304" pitchFamily="18" charset="0"/>
                <a:cs typeface="Times New Roman" panose="02020603050405020304" pitchFamily="18" charset="0"/>
              </a:rPr>
              <a:t>Statistical Test: One-Way ANOVA for significance in reporting delays.</a:t>
            </a:r>
            <a:endParaRPr lang="en-IN" sz="1400" dirty="0">
              <a:latin typeface="Times New Roman" panose="02020603050405020304" pitchFamily="18" charset="0"/>
              <a:cs typeface="Times New Roman" panose="02020603050405020304" pitchFamily="18" charset="0"/>
            </a:endParaRPr>
          </a:p>
          <a:p>
            <a:r>
              <a:rPr lang="en-IN" sz="1400" b="0" i="0" dirty="0">
                <a:effectLst/>
                <a:latin typeface="Times New Roman" panose="02020603050405020304" pitchFamily="18" charset="0"/>
                <a:cs typeface="Times New Roman" panose="02020603050405020304" pitchFamily="18" charset="0"/>
              </a:rPr>
              <a:t>Serious offenses (e.g., assault) are reported faster than nonviolent crimes (e.g., fraud, identity theft).</a:t>
            </a:r>
          </a:p>
          <a:p>
            <a:r>
              <a:rPr lang="en-IN" sz="1400" b="0" i="0" dirty="0">
                <a:effectLst/>
                <a:latin typeface="Times New Roman" panose="02020603050405020304" pitchFamily="18" charset="0"/>
                <a:cs typeface="Times New Roman" panose="02020603050405020304" pitchFamily="18" charset="0"/>
              </a:rPr>
              <a:t>Nonviolent crimes involving personal data (e.g., fraud) often face significant delays.</a:t>
            </a:r>
            <a:endParaRPr lang="en-IN" sz="1400" b="1" i="0" dirty="0">
              <a:effectLst/>
              <a:latin typeface="Times New Roman" panose="02020603050405020304" pitchFamily="18" charset="0"/>
              <a:cs typeface="Times New Roman" panose="02020603050405020304" pitchFamily="18" charset="0"/>
            </a:endParaRPr>
          </a:p>
          <a:p>
            <a:pPr marL="0" indent="0" algn="l">
              <a:buNone/>
            </a:pPr>
            <a:r>
              <a:rPr lang="en-IN" sz="1400" b="1" i="0" dirty="0">
                <a:effectLst/>
                <a:latin typeface="Times New Roman" panose="02020603050405020304" pitchFamily="18" charset="0"/>
                <a:cs typeface="Times New Roman" panose="02020603050405020304" pitchFamily="18" charset="0"/>
              </a:rPr>
              <a:t>ANOVA Results</a:t>
            </a:r>
            <a:r>
              <a:rPr lang="en-IN" sz="1400" b="0" i="0" dirty="0">
                <a:effectLst/>
                <a:latin typeface="Times New Roman" panose="02020603050405020304" pitchFamily="18" charset="0"/>
                <a:cs typeface="Times New Roman" panose="02020603050405020304" pitchFamily="18" charset="0"/>
              </a:rPr>
              <a:t>:</a:t>
            </a:r>
          </a:p>
          <a:p>
            <a:pPr marL="0" indent="0">
              <a:buNone/>
            </a:pPr>
            <a:r>
              <a:rPr lang="en-IN" sz="1400" b="0" i="0" dirty="0">
                <a:effectLst/>
                <a:latin typeface="Times New Roman" panose="02020603050405020304" pitchFamily="18" charset="0"/>
                <a:cs typeface="Times New Roman" panose="02020603050405020304" pitchFamily="18" charset="0"/>
              </a:rPr>
              <a:t>F-statistic: 600.70, p-value &lt; 0.05.</a:t>
            </a:r>
          </a:p>
        </p:txBody>
      </p:sp>
      <p:pic>
        <p:nvPicPr>
          <p:cNvPr id="4" name="Picture 3" descr="A graph with different colored squares&#10;&#10;Description automatically generated">
            <a:extLst>
              <a:ext uri="{FF2B5EF4-FFF2-40B4-BE49-F238E27FC236}">
                <a16:creationId xmlns:a16="http://schemas.microsoft.com/office/drawing/2014/main" id="{1664DAEA-E885-04D5-E568-1A936DD918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2083" y="941892"/>
            <a:ext cx="4851916" cy="2912504"/>
          </a:xfrm>
          <a:prstGeom prst="rect">
            <a:avLst/>
          </a:prstGeom>
        </p:spPr>
      </p:pic>
      <p:pic>
        <p:nvPicPr>
          <p:cNvPr id="5" name="Picture 4">
            <a:extLst>
              <a:ext uri="{FF2B5EF4-FFF2-40B4-BE49-F238E27FC236}">
                <a16:creationId xmlns:a16="http://schemas.microsoft.com/office/drawing/2014/main" id="{49275903-5082-A13C-E54E-A141E18FD4AA}"/>
              </a:ext>
            </a:extLst>
          </p:cNvPr>
          <p:cNvPicPr>
            <a:picLocks noChangeAspect="1"/>
          </p:cNvPicPr>
          <p:nvPr/>
        </p:nvPicPr>
        <p:blipFill>
          <a:blip r:embed="rId3"/>
          <a:stretch>
            <a:fillRect/>
          </a:stretch>
        </p:blipFill>
        <p:spPr>
          <a:xfrm>
            <a:off x="1153682" y="4190486"/>
            <a:ext cx="7933809" cy="563880"/>
          </a:xfrm>
          <a:prstGeom prst="rect">
            <a:avLst/>
          </a:prstGeom>
        </p:spPr>
      </p:pic>
      <p:sp>
        <p:nvSpPr>
          <p:cNvPr id="6" name="TextBox 5">
            <a:extLst>
              <a:ext uri="{FF2B5EF4-FFF2-40B4-BE49-F238E27FC236}">
                <a16:creationId xmlns:a16="http://schemas.microsoft.com/office/drawing/2014/main" id="{025367BB-A5B4-99F0-9A2F-90AE1560AC77}"/>
              </a:ext>
            </a:extLst>
          </p:cNvPr>
          <p:cNvSpPr txBox="1"/>
          <p:nvPr/>
        </p:nvSpPr>
        <p:spPr>
          <a:xfrm>
            <a:off x="56509" y="5069534"/>
            <a:ext cx="8722760" cy="1319785"/>
          </a:xfrm>
          <a:prstGeom prst="rect">
            <a:avLst/>
          </a:prstGeom>
          <a:noFill/>
        </p:spPr>
        <p:txBody>
          <a:bodyPr wrap="square" rtlCol="0">
            <a:spAutoFit/>
          </a:bodyPr>
          <a:lstStyle/>
          <a:p>
            <a:pPr algn="l"/>
            <a:r>
              <a:rPr lang="en-US" sz="1400" b="1" dirty="0">
                <a:latin typeface="Times New Roman" panose="02020603050405020304" pitchFamily="18" charset="0"/>
                <a:cs typeface="Times New Roman" panose="02020603050405020304" pitchFamily="18" charset="0"/>
              </a:rPr>
              <a:t>Insights</a:t>
            </a:r>
            <a:r>
              <a:rPr lang="en-US" sz="1400"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Earlier reporting facilitates faster law enforcement responses and prevents future crimes.</a:t>
            </a:r>
          </a:p>
          <a:p>
            <a:pPr marL="285750" indent="-285750" algn="l">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Longer delays for specific crimes (e.g., fraud, identity theft) highlight the need for monitoring systems.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616A-DC2C-97B7-583F-CDF7315D4539}"/>
              </a:ext>
            </a:extLst>
          </p:cNvPr>
          <p:cNvSpPr>
            <a:spLocks noGrp="1"/>
          </p:cNvSpPr>
          <p:nvPr>
            <p:ph type="title"/>
          </p:nvPr>
        </p:nvSpPr>
        <p:spPr>
          <a:xfrm>
            <a:off x="0" y="130800"/>
            <a:ext cx="8686800" cy="732229"/>
          </a:xfrm>
        </p:spPr>
        <p:txBody>
          <a:bodyPr>
            <a:normAutofit/>
          </a:bodyPr>
          <a:lstStyle/>
          <a:p>
            <a:r>
              <a:rPr lang="en-US" sz="2000" b="1" i="0" dirty="0">
                <a:effectLst/>
                <a:latin typeface="Times New Roman" panose="02020603050405020304" pitchFamily="18" charset="0"/>
                <a:cs typeface="Times New Roman" panose="02020603050405020304" pitchFamily="18" charset="0"/>
              </a:rPr>
              <a:t>Comparison of Crime Rates During Holidays and Regular Days</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9F4336-4D50-373C-434B-B61B92329E19}"/>
              </a:ext>
            </a:extLst>
          </p:cNvPr>
          <p:cNvSpPr>
            <a:spLocks noGrp="1"/>
          </p:cNvSpPr>
          <p:nvPr>
            <p:ph idx="1"/>
          </p:nvPr>
        </p:nvSpPr>
        <p:spPr>
          <a:xfrm>
            <a:off x="276724" y="1065051"/>
            <a:ext cx="3786027" cy="2966262"/>
          </a:xfrm>
        </p:spPr>
        <p:txBody>
          <a:bodyPr>
            <a:normAutofit fontScale="25000" lnSpcReduction="20000"/>
          </a:bodyPr>
          <a:lstStyle/>
          <a:p>
            <a:pPr indent="-285750" algn="just">
              <a:lnSpc>
                <a:spcPct val="120000"/>
              </a:lnSpc>
              <a:buFont typeface="Arial" panose="020B0604020202020204" pitchFamily="34" charset="0"/>
              <a:buChar char="•"/>
            </a:pPr>
            <a:r>
              <a:rPr lang="en-US" sz="5600" b="0" i="0" dirty="0">
                <a:effectLst/>
                <a:latin typeface="Times New Roman" panose="02020603050405020304" pitchFamily="18" charset="0"/>
                <a:cs typeface="Times New Roman" panose="02020603050405020304" pitchFamily="18" charset="0"/>
              </a:rPr>
              <a:t>Total crimes on holidays are not much higher than average daily crime rates on regular days.</a:t>
            </a:r>
          </a:p>
          <a:p>
            <a:pPr indent="-285750" algn="just">
              <a:lnSpc>
                <a:spcPct val="120000"/>
              </a:lnSpc>
              <a:buFont typeface="Arial" panose="020B0604020202020204" pitchFamily="34" charset="0"/>
              <a:buChar char="•"/>
            </a:pPr>
            <a:r>
              <a:rPr lang="en-US" sz="5600" b="0" i="0" dirty="0">
                <a:effectLst/>
                <a:latin typeface="Times New Roman" panose="02020603050405020304" pitchFamily="18" charset="0"/>
                <a:cs typeface="Times New Roman" panose="02020603050405020304" pitchFamily="18" charset="0"/>
              </a:rPr>
              <a:t>While holidays as high-risk for certain crimes, overall crime levels during these times remain similar to regular days.</a:t>
            </a:r>
          </a:p>
          <a:p>
            <a:pPr indent="-285750" algn="just">
              <a:lnSpc>
                <a:spcPct val="120000"/>
              </a:lnSpc>
              <a:buFont typeface="Arial" panose="020B0604020202020204" pitchFamily="34" charset="0"/>
              <a:buChar char="•"/>
            </a:pPr>
            <a:r>
              <a:rPr lang="en-US" sz="5600" b="0" i="0" dirty="0">
                <a:effectLst/>
                <a:latin typeface="Times New Roman" panose="02020603050405020304" pitchFamily="18" charset="0"/>
                <a:cs typeface="Times New Roman" panose="02020603050405020304" pitchFamily="18" charset="0"/>
              </a:rPr>
              <a:t>Line graph: Daily crime counts with holiday crime counts highlighted.</a:t>
            </a:r>
          </a:p>
          <a:p>
            <a:pPr indent="-285750" algn="just">
              <a:lnSpc>
                <a:spcPct val="120000"/>
              </a:lnSpc>
              <a:buFont typeface="Arial" panose="020B0604020202020204" pitchFamily="34" charset="0"/>
              <a:buChar char="•"/>
            </a:pPr>
            <a:r>
              <a:rPr lang="en-US" sz="5600" b="0" i="0" dirty="0">
                <a:effectLst/>
                <a:latin typeface="Times New Roman" panose="02020603050405020304" pitchFamily="18" charset="0"/>
                <a:cs typeface="Times New Roman" panose="02020603050405020304" pitchFamily="18" charset="0"/>
              </a:rPr>
              <a:t>Bar chart: Total crimes on each holiday.</a:t>
            </a:r>
          </a:p>
          <a:p>
            <a:pPr indent="-285750" algn="just">
              <a:lnSpc>
                <a:spcPct val="120000"/>
              </a:lnSpc>
              <a:buFont typeface="Arial" panose="020B0604020202020204" pitchFamily="34" charset="0"/>
              <a:buChar char="•"/>
            </a:pPr>
            <a:r>
              <a:rPr lang="en-US" sz="5600" b="0" i="0" dirty="0">
                <a:effectLst/>
                <a:latin typeface="Times New Roman" panose="02020603050405020304" pitchFamily="18" charset="0"/>
                <a:cs typeface="Times New Roman" panose="02020603050405020304" pitchFamily="18" charset="0"/>
              </a:rPr>
              <a:t>Insights support resource allocation for policing during high-risk holidays with public events.</a:t>
            </a:r>
          </a:p>
          <a:p>
            <a:pPr indent="-285750" algn="just">
              <a:buFont typeface="Arial" panose="020B0604020202020204" pitchFamily="34" charset="0"/>
              <a:buChar char="•"/>
            </a:pPr>
            <a:endParaRPr lang="en-US" sz="2900" b="0" i="0" dirty="0">
              <a:solidFill>
                <a:srgbClr val="0D0D0D"/>
              </a:solidFill>
              <a:effectLst/>
              <a:latin typeface="Times New Roman" panose="02020603050405020304" pitchFamily="18" charset="0"/>
              <a:cs typeface="Times New Roman" panose="02020603050405020304" pitchFamily="18" charset="0"/>
            </a:endParaRPr>
          </a:p>
          <a:p>
            <a:pPr indent="-285750" algn="just">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p:txBody>
      </p:sp>
      <p:pic>
        <p:nvPicPr>
          <p:cNvPr id="4" name="Picture 3" descr="A screen shot of a graph&#10;&#10;Description automatically generated">
            <a:extLst>
              <a:ext uri="{FF2B5EF4-FFF2-40B4-BE49-F238E27FC236}">
                <a16:creationId xmlns:a16="http://schemas.microsoft.com/office/drawing/2014/main" id="{6B90E825-6D1A-D08C-07EA-21F3B44DAA75}"/>
              </a:ext>
            </a:extLst>
          </p:cNvPr>
          <p:cNvPicPr>
            <a:picLocks noChangeAspect="1"/>
          </p:cNvPicPr>
          <p:nvPr/>
        </p:nvPicPr>
        <p:blipFill>
          <a:blip r:embed="rId2"/>
          <a:stretch>
            <a:fillRect/>
          </a:stretch>
        </p:blipFill>
        <p:spPr>
          <a:xfrm>
            <a:off x="4382606" y="863028"/>
            <a:ext cx="4484670" cy="2966262"/>
          </a:xfrm>
          <a:prstGeom prst="rect">
            <a:avLst/>
          </a:prstGeom>
        </p:spPr>
      </p:pic>
      <p:pic>
        <p:nvPicPr>
          <p:cNvPr id="5" name="Picture 4" descr="A graph of a number of red rectangular bars&#10;&#10;Description automatically generated with medium confidence">
            <a:extLst>
              <a:ext uri="{FF2B5EF4-FFF2-40B4-BE49-F238E27FC236}">
                <a16:creationId xmlns:a16="http://schemas.microsoft.com/office/drawing/2014/main" id="{23BCF0B8-8FC8-66FC-2F4D-725A2DFA470F}"/>
              </a:ext>
            </a:extLst>
          </p:cNvPr>
          <p:cNvPicPr>
            <a:picLocks noChangeAspect="1"/>
          </p:cNvPicPr>
          <p:nvPr/>
        </p:nvPicPr>
        <p:blipFill>
          <a:blip r:embed="rId3"/>
          <a:stretch>
            <a:fillRect/>
          </a:stretch>
        </p:blipFill>
        <p:spPr>
          <a:xfrm>
            <a:off x="116286" y="4152611"/>
            <a:ext cx="4266320" cy="2493391"/>
          </a:xfrm>
          <a:prstGeom prst="rect">
            <a:avLst/>
          </a:prstGeom>
        </p:spPr>
      </p:pic>
      <p:sp>
        <p:nvSpPr>
          <p:cNvPr id="6" name="TextBox 5">
            <a:extLst>
              <a:ext uri="{FF2B5EF4-FFF2-40B4-BE49-F238E27FC236}">
                <a16:creationId xmlns:a16="http://schemas.microsoft.com/office/drawing/2014/main" id="{57055AD3-2D94-8E52-6A63-98A17C16CD8E}"/>
              </a:ext>
            </a:extLst>
          </p:cNvPr>
          <p:cNvSpPr txBox="1"/>
          <p:nvPr/>
        </p:nvSpPr>
        <p:spPr>
          <a:xfrm>
            <a:off x="4411564" y="3811012"/>
            <a:ext cx="4455712" cy="2523768"/>
          </a:xfrm>
          <a:prstGeom prst="rect">
            <a:avLst/>
          </a:prstGeom>
          <a:noFill/>
        </p:spPr>
        <p:txBody>
          <a:bodyPr wrap="square" rtlCol="0">
            <a:spAutoFit/>
          </a:bodyPr>
          <a:lstStyle/>
          <a:p>
            <a:pPr algn="l"/>
            <a:r>
              <a:rPr lang="en-US" sz="1400" b="1" i="0" dirty="0">
                <a:effectLst/>
                <a:latin typeface="Times New Roman" panose="02020603050405020304" pitchFamily="18" charset="0"/>
                <a:cs typeface="Times New Roman" panose="02020603050405020304" pitchFamily="18" charset="0"/>
              </a:rPr>
              <a:t>Daily Crime Patterns</a:t>
            </a:r>
            <a:r>
              <a:rPr lang="en-US" sz="14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Crimes do not consistently spike on holidays. </a:t>
            </a:r>
          </a:p>
          <a:p>
            <a:pPr marL="742950" lvl="1"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Occasional increases observed during holidays with large public events (e.g., Labor Day, Memorial Day).</a:t>
            </a:r>
          </a:p>
          <a:p>
            <a:pPr algn="l"/>
            <a:r>
              <a:rPr lang="en-US" sz="1400" b="1" i="0" dirty="0">
                <a:effectLst/>
                <a:latin typeface="Times New Roman" panose="02020603050405020304" pitchFamily="18" charset="0"/>
                <a:cs typeface="Times New Roman" panose="02020603050405020304" pitchFamily="18" charset="0"/>
              </a:rPr>
              <a:t>Holiday Crime Insights</a:t>
            </a:r>
            <a:r>
              <a:rPr lang="en-US" sz="14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Holidays like Labor Day and Memorial Day see more crimes. </a:t>
            </a:r>
          </a:p>
          <a:p>
            <a:pPr marL="742950" lvl="1"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Public celebrations lead to higher crime rates compared to calmer holiday settings</a:t>
            </a:r>
            <a:r>
              <a:rPr lang="en-US" sz="1600" b="0" i="0" dirty="0">
                <a:effectLst/>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36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382" y="224012"/>
            <a:ext cx="8553236" cy="524149"/>
          </a:xfrm>
        </p:spPr>
        <p:txBody>
          <a:bodyPr>
            <a:normAutofit/>
          </a:bodyPr>
          <a:lstStyle/>
          <a:p>
            <a:pPr algn="l"/>
            <a:r>
              <a:rPr lang="en-US" sz="2000" b="1" i="0" dirty="0">
                <a:effectLst/>
                <a:latin typeface="Times New Roman" panose="02020603050405020304" pitchFamily="18" charset="0"/>
                <a:cs typeface="Times New Roman" panose="02020603050405020304" pitchFamily="18" charset="0"/>
              </a:rPr>
              <a:t>Spatial Crime Classification Approach Using </a:t>
            </a:r>
            <a:r>
              <a:rPr lang="en-US" sz="2000" b="1" i="0" dirty="0" err="1">
                <a:effectLst/>
                <a:latin typeface="Times New Roman" panose="02020603050405020304" pitchFamily="18" charset="0"/>
                <a:cs typeface="Times New Roman" panose="02020603050405020304" pitchFamily="18" charset="0"/>
              </a:rPr>
              <a:t>XGBoost</a:t>
            </a:r>
            <a:endParaRPr lang="en-US" sz="2000" b="1" i="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822" y="1295451"/>
            <a:ext cx="4973933" cy="4267098"/>
          </a:xfrm>
        </p:spPr>
        <p:txBody>
          <a:bodyPr>
            <a:noAutofit/>
          </a:bodyPr>
          <a:lstStyle/>
          <a:p>
            <a:pPr algn="l">
              <a:buFont typeface="Arial" panose="020B0604020202020204" pitchFamily="34" charset="0"/>
              <a:buChar char="•"/>
            </a:pPr>
            <a:r>
              <a:rPr lang="en-US" sz="1400" b="0" i="0" dirty="0" err="1">
                <a:effectLst/>
                <a:latin typeface="Times New Roman" panose="02020603050405020304" pitchFamily="18" charset="0"/>
                <a:cs typeface="Times New Roman" panose="02020603050405020304" pitchFamily="18" charset="0"/>
              </a:rPr>
              <a:t>XGBoost</a:t>
            </a:r>
            <a:r>
              <a:rPr lang="en-US" sz="1400" b="0" i="0" dirty="0">
                <a:effectLst/>
                <a:latin typeface="Times New Roman" panose="02020603050405020304" pitchFamily="18" charset="0"/>
                <a:cs typeface="Times New Roman" panose="02020603050405020304" pitchFamily="18" charset="0"/>
              </a:rPr>
              <a:t> model used to classify areas as high-crime or low-crime.</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Features: Location, demographics, past crime records.</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Model trained to identify crime-prone neighborhoods.</a:t>
            </a: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Achieved 99.15% accuracy on the test set and rejected the null hypothesis. </a:t>
            </a:r>
          </a:p>
          <a:p>
            <a:pPr marL="0" indent="0">
              <a:buNone/>
            </a:pPr>
            <a:endParaRPr lang="en-US" sz="1400" b="0" i="0" dirty="0">
              <a:effectLst/>
              <a:latin typeface="Times New Roman" panose="02020603050405020304" pitchFamily="18" charset="0"/>
              <a:cs typeface="Times New Roman" panose="02020603050405020304" pitchFamily="18" charset="0"/>
            </a:endParaRPr>
          </a:p>
          <a:p>
            <a:pPr marL="0" indent="0" algn="l">
              <a:buNone/>
            </a:pPr>
            <a:r>
              <a:rPr lang="en-US" sz="1400" b="1" i="0" dirty="0">
                <a:effectLst/>
                <a:latin typeface="Times New Roman" panose="02020603050405020304" pitchFamily="18" charset="0"/>
                <a:cs typeface="Times New Roman" panose="02020603050405020304" pitchFamily="18" charset="0"/>
              </a:rPr>
              <a:t>Crime Distribution</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Central: Highest crime rate (6.9%), followed by 77th Street (6.2%) and Pacific (5.9%).</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Foothill: Lowest crime rate (3.3%). </a:t>
            </a:r>
          </a:p>
          <a:p>
            <a:pPr marL="0" indent="0" algn="l">
              <a:buNone/>
            </a:pPr>
            <a:endParaRPr lang="en-US" sz="1400" b="0" i="0" dirty="0">
              <a:effectLst/>
              <a:latin typeface="Times New Roman" panose="02020603050405020304" pitchFamily="18" charset="0"/>
              <a:cs typeface="Times New Roman" panose="02020603050405020304" pitchFamily="18" charset="0"/>
            </a:endParaRPr>
          </a:p>
          <a:p>
            <a:pPr marL="0" indent="0" algn="l">
              <a:buNone/>
            </a:pPr>
            <a:r>
              <a:rPr lang="en-US" sz="1400" b="1" i="0" dirty="0">
                <a:effectLst/>
                <a:latin typeface="Times New Roman" panose="02020603050405020304" pitchFamily="18" charset="0"/>
                <a:cs typeface="Times New Roman" panose="02020603050405020304" pitchFamily="18" charset="0"/>
              </a:rPr>
              <a:t>Recommendations</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Increase patrols in high-crime areas.</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Conduct targeted interventions during high-risk periods.</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Focus on late-night and weekend patrols for better community safety.</a:t>
            </a:r>
          </a:p>
        </p:txBody>
      </p:sp>
      <p:pic>
        <p:nvPicPr>
          <p:cNvPr id="4" name="Picture 3" descr="A colorful circle with numbers and text&#10;&#10;Description automatically generated">
            <a:extLst>
              <a:ext uri="{FF2B5EF4-FFF2-40B4-BE49-F238E27FC236}">
                <a16:creationId xmlns:a16="http://schemas.microsoft.com/office/drawing/2014/main" id="{F86C6F94-9F4C-7AC3-D8E3-BBDD153C1189}"/>
              </a:ext>
            </a:extLst>
          </p:cNvPr>
          <p:cNvPicPr>
            <a:picLocks noChangeAspect="1"/>
          </p:cNvPicPr>
          <p:nvPr/>
        </p:nvPicPr>
        <p:blipFill>
          <a:blip r:embed="rId2"/>
          <a:stretch>
            <a:fillRect/>
          </a:stretch>
        </p:blipFill>
        <p:spPr>
          <a:xfrm>
            <a:off x="5065159" y="1433944"/>
            <a:ext cx="4078841" cy="34335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9F4C-9CFB-BA2C-6D48-DD5087648B58}"/>
              </a:ext>
            </a:extLst>
          </p:cNvPr>
          <p:cNvSpPr>
            <a:spLocks noGrp="1"/>
          </p:cNvSpPr>
          <p:nvPr>
            <p:ph type="title"/>
          </p:nvPr>
        </p:nvSpPr>
        <p:spPr>
          <a:xfrm>
            <a:off x="457200" y="274638"/>
            <a:ext cx="8229600" cy="888240"/>
          </a:xfrm>
        </p:spPr>
        <p:txBody>
          <a:bodyPr/>
          <a:lstStyle/>
          <a:p>
            <a:pPr algn="l"/>
            <a:r>
              <a:rPr lang="en-IN"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DC8B2F13-B73C-BDCE-5A9E-7487A78D6E03}"/>
              </a:ext>
            </a:extLst>
          </p:cNvPr>
          <p:cNvSpPr>
            <a:spLocks noGrp="1" noChangeArrowheads="1"/>
          </p:cNvSpPr>
          <p:nvPr>
            <p:ph idx="1"/>
          </p:nvPr>
        </p:nvSpPr>
        <p:spPr bwMode="auto">
          <a:xfrm>
            <a:off x="373226" y="1027560"/>
            <a:ext cx="8229599" cy="418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a:lnSpc>
                <a:spcPct val="150000"/>
              </a:lnSpc>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study examined the crime patterns of Los Angeles from a number of perspectives, including geographic distribution, time series analysis, weapons usage, victimology, and lags in reporting. </a:t>
            </a:r>
          </a:p>
          <a:p>
            <a:pPr marL="0" indent="0" algn="l">
              <a:lnSpc>
                <a:spcPct val="150000"/>
              </a:lnSpc>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Results: </a:t>
            </a:r>
          </a:p>
          <a:p>
            <a:pPr marL="0" indent="0" algn="l">
              <a:lnSpc>
                <a:spcPct val="150000"/>
              </a:lnSpc>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Geographic Profiling: Identification of high-crime areas for resource allocation and proactive intervention.</a:t>
            </a:r>
          </a:p>
          <a:p>
            <a:pPr marL="0" indent="0" algn="l">
              <a:lnSpc>
                <a:spcPct val="150000"/>
              </a:lnSpc>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Temporal Patterns: Identification of late-night criminal activities for targeting patrols.</a:t>
            </a:r>
          </a:p>
          <a:p>
            <a:pPr marL="0" indent="0" algn="l">
              <a:lnSpc>
                <a:spcPct val="150000"/>
              </a:lnSpc>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Demographics: Identification of age and type of crime for age-specific strategies.</a:t>
            </a:r>
          </a:p>
          <a:p>
            <a:pPr marL="0" indent="0" algn="l">
              <a:lnSpc>
                <a:spcPct val="150000"/>
              </a:lnSpc>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Weapon Usage: Identification of regional variations to tailor enforcement.</a:t>
            </a:r>
          </a:p>
          <a:p>
            <a:pPr marL="0" indent="0" algn="l">
              <a:lnSpc>
                <a:spcPct val="150000"/>
              </a:lnSpc>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Reporting Delays: Faster reporting is associated with effective responses.</a:t>
            </a:r>
          </a:p>
          <a:p>
            <a:pPr marL="0" indent="0" algn="l">
              <a:lnSpc>
                <a:spcPct val="150000"/>
              </a:lnSpc>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 Insights into data-driven strategies for law enforcement include improving public safety and resource efficiency.</a:t>
            </a:r>
            <a:endParaRPr lang="en-US" altLang="en-US" sz="1400" dirty="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5251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CCF4-93DC-0213-0796-18CC3F27F323}"/>
              </a:ext>
            </a:extLst>
          </p:cNvPr>
          <p:cNvSpPr>
            <a:spLocks noGrp="1"/>
          </p:cNvSpPr>
          <p:nvPr>
            <p:ph type="title"/>
          </p:nvPr>
        </p:nvSpPr>
        <p:spPr>
          <a:xfrm>
            <a:off x="514350" y="609600"/>
            <a:ext cx="7598569" cy="1456267"/>
          </a:xfrm>
        </p:spPr>
        <p:txBody>
          <a:bodyPr>
            <a:normAutofit/>
          </a:bodyPr>
          <a:lstStyle/>
          <a:p>
            <a:r>
              <a:rPr lang="en-IN">
                <a:latin typeface="Times New Roman" panose="02020603050405020304" pitchFamily="18" charset="0"/>
                <a:cs typeface="Times New Roman" panose="02020603050405020304" pitchFamily="18" charset="0"/>
              </a:rPr>
              <a:t>Further Improvements:</a:t>
            </a:r>
          </a:p>
        </p:txBody>
      </p:sp>
      <p:graphicFrame>
        <p:nvGraphicFramePr>
          <p:cNvPr id="5" name="Content Placeholder 2">
            <a:extLst>
              <a:ext uri="{FF2B5EF4-FFF2-40B4-BE49-F238E27FC236}">
                <a16:creationId xmlns:a16="http://schemas.microsoft.com/office/drawing/2014/main" id="{32DCC220-0F08-5A15-E77E-9A52AFF431F5}"/>
              </a:ext>
            </a:extLst>
          </p:cNvPr>
          <p:cNvGraphicFramePr>
            <a:graphicFrameLocks noGrp="1"/>
          </p:cNvGraphicFramePr>
          <p:nvPr>
            <p:ph idx="1"/>
            <p:extLst>
              <p:ext uri="{D42A27DB-BD31-4B8C-83A1-F6EECF244321}">
                <p14:modId xmlns:p14="http://schemas.microsoft.com/office/powerpoint/2010/main" val="3767317398"/>
              </p:ext>
            </p:extLst>
          </p:nvPr>
        </p:nvGraphicFramePr>
        <p:xfrm>
          <a:off x="514350" y="2406400"/>
          <a:ext cx="7598568"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387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C8B5-CF0B-A365-6D82-3899853BA294}"/>
              </a:ext>
            </a:extLst>
          </p:cNvPr>
          <p:cNvSpPr>
            <a:spLocks noGrp="1"/>
          </p:cNvSpPr>
          <p:nvPr>
            <p:ph type="title"/>
          </p:nvPr>
        </p:nvSpPr>
        <p:spPr>
          <a:xfrm>
            <a:off x="220894" y="13701"/>
            <a:ext cx="7772400" cy="1013716"/>
          </a:xfrm>
        </p:spPr>
        <p:txBody>
          <a:bodyPr/>
          <a:lstStyle/>
          <a:p>
            <a:r>
              <a:rPr lang="en-US" dirty="0">
                <a:latin typeface="Times New Roman" panose="02020603050405020304" pitchFamily="18" charset="0"/>
                <a:cs typeface="Times New Roman" panose="02020603050405020304" pitchFamily="18" charset="0"/>
              </a:rPr>
              <a:t>Reference: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ACE891-5199-D426-DCA1-81549E7E4AEB}"/>
              </a:ext>
            </a:extLst>
          </p:cNvPr>
          <p:cNvSpPr>
            <a:spLocks noGrp="1"/>
          </p:cNvSpPr>
          <p:nvPr>
            <p:ph idx="1"/>
          </p:nvPr>
        </p:nvSpPr>
        <p:spPr>
          <a:xfrm>
            <a:off x="457200" y="2661007"/>
            <a:ext cx="7772399" cy="2794571"/>
          </a:xfrm>
        </p:spPr>
        <p:txBody>
          <a:bodyPr>
            <a:noAutofit/>
          </a:bodyPr>
          <a:lstStyle/>
          <a:p>
            <a:pPr marL="228600" indent="-457200">
              <a:lnSpc>
                <a:spcPct val="200000"/>
              </a:lnSpc>
              <a:spcAft>
                <a:spcPts val="800"/>
              </a:spcAft>
            </a:pP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Chatzisymeonidis</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S., &amp; Pina, A. (2024). Exploring police attitudes on victims’ delayed reporting and victim blame in technology-facilitated IPV. </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Crime Science, 13</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12. </a:t>
            </a:r>
            <a:r>
              <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https://doi.org/10.1186/s40163-024-00213-x</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indent="-457200">
              <a:lnSpc>
                <a:spcPct val="200000"/>
              </a:lnSpc>
              <a:spcAft>
                <a:spcPts val="800"/>
              </a:spcAft>
            </a:pPr>
            <a:r>
              <a:rPr lang="en-US" sz="1200" i="1" kern="100" dirty="0">
                <a:latin typeface="Times New Roman" panose="02020603050405020304" pitchFamily="18" charset="0"/>
                <a:cs typeface="Times New Roman" panose="02020603050405020304" pitchFamily="18" charset="0"/>
              </a:rPr>
              <a:t>Lam, W. (2020). Christmas criminals: A routine activity approach to crime on U.S. holidays. James Madison Undergraduate Research Journal, 7(1). Retrieved [Month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Day, Year], from </a:t>
            </a:r>
            <a:r>
              <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http://commons.lib.jmu.edu/jmurj/vol7/iss1/5</a:t>
            </a:r>
            <a:endPar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endParaRPr>
          </a:p>
          <a:p>
            <a:pPr marL="228600" indent="-457200">
              <a:lnSpc>
                <a:spcPct val="200000"/>
              </a:lnSpc>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Mitra, R., Abedin, M. T., &amp; Sen, K. K. (2023). Does an ageing population affect crime rates in the United States? </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Social Indicators Research, 170</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(3), 825–845. </a:t>
            </a:r>
            <a:r>
              <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https://doi.org/10.1007/s11205-023-03223-5</a:t>
            </a:r>
            <a:endPar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endParaRPr>
          </a:p>
          <a:p>
            <a:pPr marL="228600" indent="-457200">
              <a:lnSpc>
                <a:spcPct val="200000"/>
              </a:lnSpc>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Pizarro, J. M.,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Zgoba</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K. M., &amp; Pelletier, K. R. (2021). Firearm use in violent crime: Examining the role of premeditation and motivation in weapon choice. </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Journal of Primary Prevention, 42</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(1), 77–91. </a:t>
            </a:r>
            <a:r>
              <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https://doi.org/10.1007/s10935-020-00595-z</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marR="0" indent="-457200">
              <a:lnSpc>
                <a:spcPct val="200000"/>
              </a:lnSpc>
              <a:spcAft>
                <a:spcPts val="800"/>
              </a:spcAft>
            </a:pPr>
            <a:r>
              <a:rPr lang="en-IN" sz="1200" kern="100" dirty="0">
                <a:effectLst/>
                <a:latin typeface="Times New Roman" panose="02020603050405020304" pitchFamily="18" charset="0"/>
                <a:ea typeface="Aptos" panose="020B0004020202020204" pitchFamily="34" charset="0"/>
                <a:cs typeface="Times New Roman" panose="02020603050405020304" pitchFamily="18" charset="0"/>
              </a:rPr>
              <a:t>Prieto Curiel, R. Weekly Crime Concentration. </a:t>
            </a:r>
            <a:r>
              <a:rPr lang="en-IN" sz="1200" i="1" kern="100" dirty="0">
                <a:effectLst/>
                <a:latin typeface="Times New Roman" panose="02020603050405020304" pitchFamily="18" charset="0"/>
                <a:ea typeface="Aptos" panose="020B0004020202020204" pitchFamily="34" charset="0"/>
                <a:cs typeface="Times New Roman" panose="02020603050405020304" pitchFamily="18" charset="0"/>
              </a:rPr>
              <a:t>J Quant </a:t>
            </a:r>
            <a:r>
              <a:rPr lang="en-IN" sz="1200" i="1" kern="100" dirty="0" err="1">
                <a:effectLst/>
                <a:latin typeface="Times New Roman" panose="02020603050405020304" pitchFamily="18" charset="0"/>
                <a:ea typeface="Aptos" panose="020B0004020202020204" pitchFamily="34" charset="0"/>
                <a:cs typeface="Times New Roman" panose="02020603050405020304" pitchFamily="18" charset="0"/>
              </a:rPr>
              <a:t>Criminol</a:t>
            </a:r>
            <a:r>
              <a:rPr lang="en-IN" sz="1200" kern="100" dirty="0">
                <a:effectLst/>
                <a:latin typeface="Times New Roman" panose="02020603050405020304" pitchFamily="18" charset="0"/>
                <a:ea typeface="Aptos" panose="020B0004020202020204" pitchFamily="34" charset="0"/>
                <a:cs typeface="Times New Roman" panose="02020603050405020304" pitchFamily="18" charset="0"/>
              </a:rPr>
              <a:t> 39, 97–124 (2023). </a:t>
            </a:r>
            <a:r>
              <a:rPr lang="en-IN"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6"/>
              </a:rPr>
              <a:t>https://doi.org/10.1007/s10940-021-09533-6</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marR="0" indent="-457200">
              <a:lnSpc>
                <a:spcPct val="200000"/>
              </a:lnSpc>
              <a:spcAft>
                <a:spcPts val="800"/>
              </a:spcAft>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Sharma, H. K., Choudhury, T., &amp;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Kandwal</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 (2023). Machine learning based analytical approach for geographical analysis and prediction of Boston City crime using geospatial dataset. </a:t>
            </a:r>
            <a:r>
              <a:rPr lang="en-US" sz="1200" i="1" kern="100" dirty="0" err="1">
                <a:effectLst/>
                <a:latin typeface="Times New Roman" panose="02020603050405020304" pitchFamily="18" charset="0"/>
                <a:ea typeface="Aptos" panose="020B0004020202020204" pitchFamily="34" charset="0"/>
                <a:cs typeface="Times New Roman" panose="02020603050405020304" pitchFamily="18" charset="0"/>
              </a:rPr>
              <a:t>GeoJournal</a:t>
            </a:r>
            <a:r>
              <a:rPr lang="en-US" sz="1200" i="1" kern="100" dirty="0">
                <a:effectLst/>
                <a:latin typeface="Times New Roman" panose="02020603050405020304" pitchFamily="18" charset="0"/>
                <a:ea typeface="Aptos" panose="020B0004020202020204" pitchFamily="34" charset="0"/>
                <a:cs typeface="Times New Roman" panose="02020603050405020304" pitchFamily="18" charset="0"/>
              </a:rPr>
              <a:t>, 88</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(Suppl 1), 15 27. </a:t>
            </a:r>
            <a:r>
              <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7"/>
              </a:rPr>
              <a:t>https://doi.org/10.1007/s10708-021-10485-4</a:t>
            </a:r>
            <a:endParaRPr lang="en-US"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endParaRPr>
          </a:p>
          <a:p>
            <a:pPr marL="228600" marR="0" indent="-457200">
              <a:lnSpc>
                <a:spcPct val="200000"/>
              </a:lnSpc>
              <a:spcAft>
                <a:spcPts val="800"/>
              </a:spcAft>
            </a:pP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2260562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A5C33-58EC-EC94-B7AE-6A437CDFA0DD}"/>
              </a:ext>
            </a:extLst>
          </p:cNvPr>
          <p:cNvSpPr>
            <a:spLocks noGrp="1"/>
          </p:cNvSpPr>
          <p:nvPr>
            <p:ph idx="1"/>
          </p:nvPr>
        </p:nvSpPr>
        <p:spPr>
          <a:xfrm>
            <a:off x="457200" y="1337734"/>
            <a:ext cx="7772400" cy="2700866"/>
          </a:xfrm>
        </p:spPr>
        <p:txBody>
          <a:bodyPr>
            <a:normAutofit/>
          </a:bodyPr>
          <a:lstStyle/>
          <a:p>
            <a:pPr marL="0" indent="0" algn="ctr">
              <a:buNone/>
            </a:pPr>
            <a:endParaRPr lang="en-IN" sz="7200" i="1" dirty="0">
              <a:latin typeface="Times New Roman" panose="02020603050405020304" pitchFamily="18" charset="0"/>
              <a:cs typeface="Times New Roman" panose="02020603050405020304" pitchFamily="18" charset="0"/>
            </a:endParaRPr>
          </a:p>
          <a:p>
            <a:pPr marL="0" indent="0" algn="ctr">
              <a:buNone/>
            </a:pPr>
            <a:r>
              <a:rPr lang="en-IN" sz="7200" i="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4157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9E9C-900C-4C7D-56C4-A32B77CF0161}"/>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9BDC9A7-C6FE-A392-CF69-92F560DD3888}"/>
              </a:ext>
            </a:extLst>
          </p:cNvPr>
          <p:cNvSpPr>
            <a:spLocks noGrp="1"/>
          </p:cNvSpPr>
          <p:nvPr>
            <p:ph idx="1"/>
          </p:nvPr>
        </p:nvSpPr>
        <p:spPr>
          <a:xfrm>
            <a:off x="457200" y="1600200"/>
            <a:ext cx="8229600" cy="3121090"/>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The study focuses on analyzing crime patterns by location, time, weapon use, reporting delays, and victim demographics. </a:t>
            </a:r>
            <a:r>
              <a:rPr lang="en-US" sz="1400" b="0" i="0" dirty="0">
                <a:effectLst/>
                <a:latin typeface="Times New Roman" panose="02020603050405020304" pitchFamily="18" charset="0"/>
                <a:cs typeface="Times New Roman" panose="02020603050405020304" pitchFamily="18" charset="0"/>
              </a:rPr>
              <a:t>These insights can help law enforcement better anticipate high-risk locations, modify preventive measures, and address reporting delays, ultimately improving public safety and resource allocatio</a:t>
            </a:r>
            <a:r>
              <a:rPr lang="en-US" sz="1400" dirty="0">
                <a:latin typeface="Times New Roman" panose="02020603050405020304" pitchFamily="18" charset="0"/>
                <a:cs typeface="Times New Roman" panose="02020603050405020304" pitchFamily="18" charset="0"/>
              </a:rPr>
              <a:t>n. . It aims to analyze crime patterns across Los Angeles, focusing on identifying geographic crime concentrations, temporal trends in crime occurrences. The study looks at these aspects in an effort to identify underlying causes of particular crime types and reporting patterns. The research problem centers on the need for more targeted and data-driven approaches to allocate law enforcement resources effectively. With insights into crime distribution by area, weapon use, and crime type, this study endeavors to support the development of location-specific and crime-type-specific strategies. Law enforcement will be able to better anticipate high-risk locations and insights, modify preventive measures, and solve reporting delays that prevent prompt crime response. This project is of considerable importance as it highlights the value of data analytics in transforming unstructured crime data into actionable intelligence.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47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472CA8-69C1-4C4C-99DA-E3B5A656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4E62145-8A0A-453A-AAA6-52E1C6BB2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3094482"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544F7C-F262-3CC9-647F-F476C58FE598}"/>
              </a:ext>
            </a:extLst>
          </p:cNvPr>
          <p:cNvSpPr>
            <a:spLocks noGrp="1"/>
          </p:cNvSpPr>
          <p:nvPr>
            <p:ph type="title"/>
          </p:nvPr>
        </p:nvSpPr>
        <p:spPr>
          <a:xfrm>
            <a:off x="514350" y="643466"/>
            <a:ext cx="1943100" cy="4995333"/>
          </a:xfrm>
        </p:spPr>
        <p:txBody>
          <a:bodyPr>
            <a:normAutofit/>
          </a:bodyPr>
          <a:lstStyle/>
          <a:p>
            <a:r>
              <a:rPr lang="en-IN" sz="2200" b="1">
                <a:solidFill>
                  <a:srgbClr val="FFFFFF"/>
                </a:solidFill>
                <a:latin typeface="Times New Roman" panose="02020603050405020304" pitchFamily="18" charset="0"/>
                <a:cs typeface="Times New Roman" panose="02020603050405020304" pitchFamily="18" charset="0"/>
              </a:rPr>
              <a:t>Dataset Overview:</a:t>
            </a:r>
          </a:p>
        </p:txBody>
      </p:sp>
      <p:graphicFrame>
        <p:nvGraphicFramePr>
          <p:cNvPr id="13" name="Content Placeholder 2">
            <a:extLst>
              <a:ext uri="{FF2B5EF4-FFF2-40B4-BE49-F238E27FC236}">
                <a16:creationId xmlns:a16="http://schemas.microsoft.com/office/drawing/2014/main" id="{6E409477-CE77-F704-18FD-7F5B5995CE8F}"/>
              </a:ext>
            </a:extLst>
          </p:cNvPr>
          <p:cNvGraphicFramePr>
            <a:graphicFrameLocks noGrp="1"/>
          </p:cNvGraphicFramePr>
          <p:nvPr>
            <p:ph idx="1"/>
            <p:extLst>
              <p:ext uri="{D42A27DB-BD31-4B8C-83A1-F6EECF244321}">
                <p14:modId xmlns:p14="http://schemas.microsoft.com/office/powerpoint/2010/main" val="3975575242"/>
              </p:ext>
            </p:extLst>
          </p:nvPr>
        </p:nvGraphicFramePr>
        <p:xfrm>
          <a:off x="3606450" y="901700"/>
          <a:ext cx="4908900"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757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8368-7745-0C64-77DD-8D3B14339F4D}"/>
              </a:ext>
            </a:extLst>
          </p:cNvPr>
          <p:cNvSpPr>
            <a:spLocks noGrp="1"/>
          </p:cNvSpPr>
          <p:nvPr>
            <p:ph type="title"/>
          </p:nvPr>
        </p:nvSpPr>
        <p:spPr>
          <a:xfrm>
            <a:off x="4800600" y="203200"/>
            <a:ext cx="3860797" cy="897467"/>
          </a:xfrm>
        </p:spPr>
        <p:txBody>
          <a:bodyPr>
            <a:normAutofit fontScale="90000"/>
          </a:bodyPr>
          <a:lstStyle/>
          <a:p>
            <a:r>
              <a:rPr lang="en-IN" b="1" dirty="0">
                <a:latin typeface="Times New Roman" panose="02020603050405020304" pitchFamily="18" charset="0"/>
                <a:cs typeface="Times New Roman" panose="02020603050405020304" pitchFamily="18" charset="0"/>
              </a:rPr>
              <a:t>Hypothesis Statement</a:t>
            </a:r>
          </a:p>
        </p:txBody>
      </p:sp>
      <p:sp>
        <p:nvSpPr>
          <p:cNvPr id="3" name="Content Placeholder 2">
            <a:extLst>
              <a:ext uri="{FF2B5EF4-FFF2-40B4-BE49-F238E27FC236}">
                <a16:creationId xmlns:a16="http://schemas.microsoft.com/office/drawing/2014/main" id="{C1404F81-C2AC-CFF7-D6AA-C4B6C5FB9C26}"/>
              </a:ext>
            </a:extLst>
          </p:cNvPr>
          <p:cNvSpPr>
            <a:spLocks noGrp="1"/>
          </p:cNvSpPr>
          <p:nvPr>
            <p:ph idx="1"/>
          </p:nvPr>
        </p:nvSpPr>
        <p:spPr>
          <a:xfrm>
            <a:off x="4800600" y="1100667"/>
            <a:ext cx="3860797" cy="4788855"/>
          </a:xfrm>
        </p:spPr>
        <p:txBody>
          <a:bodyPr>
            <a:normAutofit/>
          </a:bodyPr>
          <a:lstStyle/>
          <a:p>
            <a:pPr>
              <a:lnSpc>
                <a:spcPct val="9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Temporal Patterns of Crime: Crime rates are higher during the end of the week and late at night, for which an LSTM model reduced training loss from 0.0117 to 0.0036.</a:t>
            </a:r>
          </a:p>
          <a:p>
            <a:pPr>
              <a:lnSpc>
                <a:spcPct val="9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Victim age Demographics: Older populations fall victim to fraud and similar low-violence crimes. Younger populations are more victimized in areas of high violence.</a:t>
            </a:r>
          </a:p>
          <a:p>
            <a:pPr>
              <a:lnSpc>
                <a:spcPct val="9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Statistical Analysis: F-statistic: 600.70, P-value: 0.0, which implies there are significant differences between the groups. The null hypothesis rejected here ensures that place, demographics, and past crime records influence high- and low-crime area classification.</a:t>
            </a:r>
          </a:p>
          <a:p>
            <a:pPr>
              <a:lnSpc>
                <a:spcPct val="9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Key Implication: To effectively prevent crime and allocate resources, geography, demographics, and response prioritization play an important role.</a:t>
            </a:r>
            <a:endParaRPr lang="en-IN" sz="1400" dirty="0">
              <a:latin typeface="Times New Roman" panose="02020603050405020304" pitchFamily="18" charset="0"/>
              <a:cs typeface="Times New Roman" panose="02020603050405020304" pitchFamily="18" charset="0"/>
            </a:endParaRPr>
          </a:p>
          <a:p>
            <a:pPr marL="0" indent="0">
              <a:lnSpc>
                <a:spcPct val="90000"/>
              </a:lnSpc>
              <a:buNone/>
            </a:pPr>
            <a:endParaRPr lang="en-IN" sz="1100" dirty="0">
              <a:latin typeface="Times New Roman" panose="02020603050405020304" pitchFamily="18" charset="0"/>
              <a:cs typeface="Times New Roman" panose="02020603050405020304" pitchFamily="18" charset="0"/>
            </a:endParaRPr>
          </a:p>
        </p:txBody>
      </p:sp>
      <p:pic>
        <p:nvPicPr>
          <p:cNvPr id="6" name="Picture 5" descr="An example of a molecular structure">
            <a:extLst>
              <a:ext uri="{FF2B5EF4-FFF2-40B4-BE49-F238E27FC236}">
                <a16:creationId xmlns:a16="http://schemas.microsoft.com/office/drawing/2014/main" id="{D908C98B-5771-A1FA-F35A-D7CC383DD2DC}"/>
              </a:ext>
            </a:extLst>
          </p:cNvPr>
          <p:cNvPicPr>
            <a:picLocks noChangeAspect="1"/>
          </p:cNvPicPr>
          <p:nvPr/>
        </p:nvPicPr>
        <p:blipFill>
          <a:blip r:embed="rId3"/>
          <a:srcRect l="17944" r="36223" b="-1"/>
          <a:stretch/>
        </p:blipFill>
        <p:spPr>
          <a:xfrm>
            <a:off x="20" y="975"/>
            <a:ext cx="4571980" cy="6858000"/>
          </a:xfrm>
          <a:prstGeom prst="rect">
            <a:avLst/>
          </a:prstGeom>
        </p:spPr>
      </p:pic>
      <p:sp>
        <p:nvSpPr>
          <p:cNvPr id="4" name="Rectangle 1">
            <a:extLst>
              <a:ext uri="{FF2B5EF4-FFF2-40B4-BE49-F238E27FC236}">
                <a16:creationId xmlns:a16="http://schemas.microsoft.com/office/drawing/2014/main" id="{B6DFB8F8-12CD-B695-6A38-E8525CB0EFC0}"/>
              </a:ext>
            </a:extLst>
          </p:cNvPr>
          <p:cNvSpPr>
            <a:spLocks noChangeArrowheads="1"/>
          </p:cNvSpPr>
          <p:nvPr/>
        </p:nvSpPr>
        <p:spPr bwMode="auto">
          <a:xfrm>
            <a:off x="1" y="-3824115"/>
            <a:ext cx="9144000" cy="7648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22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B8BC-2E94-F4BF-B141-940E7CA0FDD9}"/>
              </a:ext>
            </a:extLst>
          </p:cNvPr>
          <p:cNvSpPr>
            <a:spLocks noGrp="1"/>
          </p:cNvSpPr>
          <p:nvPr>
            <p:ph type="title"/>
          </p:nvPr>
        </p:nvSpPr>
        <p:spPr>
          <a:xfrm>
            <a:off x="457200" y="320353"/>
            <a:ext cx="7772400" cy="901958"/>
          </a:xfrm>
        </p:spPr>
        <p:txBody>
          <a:bodyPr>
            <a:normAutofit/>
          </a:bodyPr>
          <a:lstStyle/>
          <a:p>
            <a:pPr algn="ctr"/>
            <a:r>
              <a:rPr lang="en-IN" b="1" dirty="0">
                <a:latin typeface="Times New Roman" panose="02020603050405020304" pitchFamily="18" charset="0"/>
                <a:cs typeface="Times New Roman" panose="02020603050405020304" pitchFamily="18" charset="0"/>
              </a:rPr>
              <a:t>Methodology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5CE16F-E54B-0141-E0AF-89B293C16E67}"/>
              </a:ext>
            </a:extLst>
          </p:cNvPr>
          <p:cNvSpPr>
            <a:spLocks noGrp="1"/>
          </p:cNvSpPr>
          <p:nvPr>
            <p:ph idx="1"/>
          </p:nvPr>
        </p:nvSpPr>
        <p:spPr>
          <a:xfrm>
            <a:off x="457200" y="1600201"/>
            <a:ext cx="8229600" cy="3279710"/>
          </a:xfrm>
        </p:spPr>
        <p:txBody>
          <a:bodyPr>
            <a:normAutofit/>
          </a:bodyPr>
          <a:lstStyle/>
          <a:p>
            <a:pPr marL="0" indent="0">
              <a:lnSpc>
                <a:spcPct val="150000"/>
              </a:lnSpc>
              <a:buNone/>
            </a:pPr>
            <a:r>
              <a:rPr lang="en-IN" sz="1400" dirty="0">
                <a:latin typeface="Times New Roman" panose="02020603050405020304" pitchFamily="18" charset="0"/>
                <a:cs typeface="Times New Roman" panose="02020603050405020304" pitchFamily="18" charset="0"/>
              </a:rPr>
              <a:t>Missing values such as </a:t>
            </a:r>
            <a:r>
              <a:rPr lang="en-IN" sz="1400" dirty="0" err="1">
                <a:latin typeface="Times New Roman" panose="02020603050405020304" pitchFamily="18" charset="0"/>
                <a:cs typeface="Times New Roman" panose="02020603050405020304" pitchFamily="18" charset="0"/>
              </a:rPr>
              <a:t>Vict</a:t>
            </a:r>
            <a:r>
              <a:rPr lang="en-IN" sz="1400" dirty="0">
                <a:latin typeface="Times New Roman" panose="02020603050405020304" pitchFamily="18" charset="0"/>
                <a:cs typeface="Times New Roman" panose="02020603050405020304" pitchFamily="18" charset="0"/>
              </a:rPr>
              <a:t> Age, </a:t>
            </a:r>
            <a:r>
              <a:rPr lang="en-IN" sz="1400" dirty="0" err="1">
                <a:latin typeface="Times New Roman" panose="02020603050405020304" pitchFamily="18" charset="0"/>
                <a:cs typeface="Times New Roman" panose="02020603050405020304" pitchFamily="18" charset="0"/>
              </a:rPr>
              <a:t>Vict</a:t>
            </a:r>
            <a:r>
              <a:rPr lang="en-IN" sz="1400" dirty="0">
                <a:latin typeface="Times New Roman" panose="02020603050405020304" pitchFamily="18" charset="0"/>
                <a:cs typeface="Times New Roman" panose="02020603050405020304" pitchFamily="18" charset="0"/>
              </a:rPr>
              <a:t> Sex, </a:t>
            </a:r>
            <a:r>
              <a:rPr lang="en-IN" sz="1400" dirty="0" err="1">
                <a:latin typeface="Times New Roman" panose="02020603050405020304" pitchFamily="18" charset="0"/>
                <a:cs typeface="Times New Roman" panose="02020603050405020304" pitchFamily="18" charset="0"/>
              </a:rPr>
              <a:t>Vict</a:t>
            </a:r>
            <a:r>
              <a:rPr lang="en-IN" sz="1400" dirty="0">
                <a:latin typeface="Times New Roman" panose="02020603050405020304" pitchFamily="18" charset="0"/>
                <a:cs typeface="Times New Roman" panose="02020603050405020304" pitchFamily="18" charset="0"/>
              </a:rPr>
              <a:t> Descent, DATE OCC, and Date </a:t>
            </a:r>
            <a:r>
              <a:rPr lang="en-IN" sz="1400" dirty="0" err="1">
                <a:latin typeface="Times New Roman" panose="02020603050405020304" pitchFamily="18" charset="0"/>
                <a:cs typeface="Times New Roman" panose="02020603050405020304" pitchFamily="18" charset="0"/>
              </a:rPr>
              <a:t>Rptd</a:t>
            </a:r>
            <a:r>
              <a:rPr lang="en-IN" sz="1400" dirty="0">
                <a:latin typeface="Times New Roman" panose="02020603050405020304" pitchFamily="18" charset="0"/>
                <a:cs typeface="Times New Roman" panose="02020603050405020304" pitchFamily="18" charset="0"/>
              </a:rPr>
              <a:t> were either by filling it with values or by removing missing data. Removing duplicate values to avoid repeated counting. Age outliers are deleted to maintain logical data.</a:t>
            </a:r>
          </a:p>
          <a:p>
            <a:pPr marL="0" indent="0">
              <a:lnSpc>
                <a:spcPct val="150000"/>
              </a:lnSpc>
              <a:buNone/>
            </a:pPr>
            <a:r>
              <a:rPr lang="en-IN" sz="1400" dirty="0">
                <a:latin typeface="Times New Roman" panose="02020603050405020304" pitchFamily="18" charset="0"/>
                <a:cs typeface="Times New Roman" panose="02020603050405020304" pitchFamily="18" charset="0"/>
              </a:rPr>
              <a:t>Columns like DATE OCC and Date </a:t>
            </a:r>
            <a:r>
              <a:rPr lang="en-IN" sz="1400" dirty="0" err="1">
                <a:latin typeface="Times New Roman" panose="02020603050405020304" pitchFamily="18" charset="0"/>
                <a:cs typeface="Times New Roman" panose="02020603050405020304" pitchFamily="18" charset="0"/>
              </a:rPr>
              <a:t>Rptd</a:t>
            </a:r>
            <a:r>
              <a:rPr lang="en-IN" sz="1400" dirty="0">
                <a:latin typeface="Times New Roman" panose="02020603050405020304" pitchFamily="18" charset="0"/>
                <a:cs typeface="Times New Roman" panose="02020603050405020304" pitchFamily="18" charset="0"/>
              </a:rPr>
              <a:t> were put in the right format to datetime types for accurate calculations.</a:t>
            </a:r>
          </a:p>
          <a:p>
            <a:pPr marL="0" indent="0">
              <a:lnSpc>
                <a:spcPct val="150000"/>
              </a:lnSpc>
              <a:buNone/>
            </a:pPr>
            <a:r>
              <a:rPr lang="en-IN" sz="1400" dirty="0">
                <a:latin typeface="Times New Roman" panose="02020603050405020304" pitchFamily="18" charset="0"/>
                <a:cs typeface="Times New Roman" panose="02020603050405020304" pitchFamily="18" charset="0"/>
              </a:rPr>
              <a:t>Dataset was gathered to calculate for each region and provide age distribution by crime types. Specific days like holidays were highlighted within the data and especially, on those days crime rates were compared with average daily rates.</a:t>
            </a:r>
          </a:p>
          <a:p>
            <a:pPr marL="0" indent="0">
              <a:lnSpc>
                <a:spcPct val="150000"/>
              </a:lnSpc>
              <a:buNone/>
            </a:pPr>
            <a:r>
              <a:rPr lang="en-IN" sz="1400" dirty="0">
                <a:latin typeface="Times New Roman" panose="02020603050405020304" pitchFamily="18" charset="0"/>
                <a:cs typeface="Times New Roman" panose="02020603050405020304" pitchFamily="18" charset="0"/>
              </a:rPr>
              <a:t>The ANOVA approach was used to analyze variations in reporting delays among crime types.</a:t>
            </a:r>
          </a:p>
          <a:p>
            <a:endParaRPr lang="en-IN" dirty="0"/>
          </a:p>
        </p:txBody>
      </p:sp>
      <p:sp>
        <p:nvSpPr>
          <p:cNvPr id="4" name="TextBox 3">
            <a:extLst>
              <a:ext uri="{FF2B5EF4-FFF2-40B4-BE49-F238E27FC236}">
                <a16:creationId xmlns:a16="http://schemas.microsoft.com/office/drawing/2014/main" id="{530512D8-F819-33CA-EC8E-A2386B8E14EC}"/>
              </a:ext>
            </a:extLst>
          </p:cNvPr>
          <p:cNvSpPr txBox="1"/>
          <p:nvPr/>
        </p:nvSpPr>
        <p:spPr>
          <a:xfrm>
            <a:off x="457200" y="1222311"/>
            <a:ext cx="1534266" cy="369332"/>
          </a:xfrm>
          <a:prstGeom prst="rect">
            <a:avLst/>
          </a:prstGeom>
          <a:noFill/>
        </p:spPr>
        <p:txBody>
          <a:bodyPr wrap="none" rtlCol="0">
            <a:spAutoFit/>
          </a:bodyPr>
          <a:lstStyle/>
          <a:p>
            <a:r>
              <a:rPr lang="en-US" b="1" dirty="0"/>
              <a:t>Data Cleaning</a:t>
            </a:r>
          </a:p>
        </p:txBody>
      </p:sp>
      <p:sp>
        <p:nvSpPr>
          <p:cNvPr id="5" name="TextBox 4">
            <a:extLst>
              <a:ext uri="{FF2B5EF4-FFF2-40B4-BE49-F238E27FC236}">
                <a16:creationId xmlns:a16="http://schemas.microsoft.com/office/drawing/2014/main" id="{3FC40323-89E3-3AD5-4281-95981C12FC9C}"/>
              </a:ext>
            </a:extLst>
          </p:cNvPr>
          <p:cNvSpPr txBox="1"/>
          <p:nvPr/>
        </p:nvSpPr>
        <p:spPr>
          <a:xfrm>
            <a:off x="457200" y="4695245"/>
            <a:ext cx="2187458" cy="369332"/>
          </a:xfrm>
          <a:prstGeom prst="rect">
            <a:avLst/>
          </a:prstGeom>
          <a:noFill/>
        </p:spPr>
        <p:txBody>
          <a:bodyPr wrap="none" rtlCol="0">
            <a:spAutoFit/>
          </a:bodyPr>
          <a:lstStyle/>
          <a:p>
            <a:r>
              <a:rPr lang="en-US" b="1" dirty="0"/>
              <a:t>Software Tools Used:</a:t>
            </a:r>
          </a:p>
        </p:txBody>
      </p:sp>
    </p:spTree>
    <p:extLst>
      <p:ext uri="{BB962C8B-B14F-4D97-AF65-F5344CB8AC3E}">
        <p14:creationId xmlns:p14="http://schemas.microsoft.com/office/powerpoint/2010/main" val="276190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51EA-88AB-35EF-586E-2B46BBE78223}"/>
              </a:ext>
            </a:extLst>
          </p:cNvPr>
          <p:cNvSpPr>
            <a:spLocks noGrp="1"/>
          </p:cNvSpPr>
          <p:nvPr>
            <p:ph type="title"/>
          </p:nvPr>
        </p:nvSpPr>
        <p:spPr>
          <a:xfrm>
            <a:off x="457200" y="177801"/>
            <a:ext cx="7772400" cy="888997"/>
          </a:xfrm>
        </p:spPr>
        <p:txBody>
          <a:bodyPr>
            <a:normAutofit/>
          </a:bodyPr>
          <a:lstStyle/>
          <a:p>
            <a:pPr algn="l"/>
            <a:r>
              <a:rPr lang="en-IN" sz="3200" b="1"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F5D80874-103C-8FA8-1EC2-9710803B63D6}"/>
              </a:ext>
            </a:extLst>
          </p:cNvPr>
          <p:cNvSpPr>
            <a:spLocks noGrp="1"/>
          </p:cNvSpPr>
          <p:nvPr>
            <p:ph idx="1"/>
          </p:nvPr>
        </p:nvSpPr>
        <p:spPr>
          <a:xfrm>
            <a:off x="457200" y="1066799"/>
            <a:ext cx="7772400" cy="4724404"/>
          </a:xfrm>
        </p:spPr>
        <p:txBody>
          <a:bodyPr>
            <a:normAutofit fontScale="25000" lnSpcReduction="20000"/>
          </a:bodyPr>
          <a:lstStyle/>
          <a:p>
            <a:pPr>
              <a:lnSpc>
                <a:spcPct val="150000"/>
              </a:lnSpc>
            </a:pPr>
            <a:r>
              <a:rPr lang="en-IN" sz="5600" dirty="0">
                <a:latin typeface="Times New Roman" panose="02020603050405020304" pitchFamily="18" charset="0"/>
                <a:cs typeface="Times New Roman" panose="02020603050405020304" pitchFamily="18" charset="0"/>
              </a:rPr>
              <a:t>Categorial variables are changed to more readable forms such as crime descriptions. The victim descent column was a single-letter code for ethnic groups that was connected to full descriptions. Later, weapon types were gathered into larger categories.</a:t>
            </a:r>
          </a:p>
          <a:p>
            <a:pPr>
              <a:lnSpc>
                <a:spcPct val="150000"/>
              </a:lnSpc>
            </a:pPr>
            <a:r>
              <a:rPr lang="en-IN" sz="56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criminology day was rescheduled to begin at 5 AM and close at 4:59 AM. According to standard criminology patterns, this modification enables incidences recorded throughout the late hours (the early hours to five in the morning.) to be classified as belonging to the preceding day. </a:t>
            </a:r>
          </a:p>
          <a:p>
            <a:pPr>
              <a:lnSpc>
                <a:spcPct val="150000"/>
              </a:lnSpc>
            </a:pPr>
            <a:r>
              <a:rPr lang="en-US" sz="5600" dirty="0">
                <a:latin typeface="Times New Roman" panose="02020603050405020304" pitchFamily="18" charset="0"/>
                <a:cs typeface="Times New Roman" panose="02020603050405020304" pitchFamily="18" charset="0"/>
              </a:rPr>
              <a:t>To examine patterns at night, incidents that happened between 10:00 PM to 5 AM were filtered. </a:t>
            </a:r>
          </a:p>
          <a:p>
            <a:pPr>
              <a:lnSpc>
                <a:spcPct val="150000"/>
              </a:lnSpc>
            </a:pPr>
            <a:r>
              <a:rPr lang="en-US" sz="5600" dirty="0">
                <a:latin typeface="Times New Roman" panose="02020603050405020304" pitchFamily="18" charset="0"/>
                <a:cs typeface="Times New Roman" panose="02020603050405020304" pitchFamily="18" charset="0"/>
              </a:rPr>
              <a:t>For time series analysis, crimes were combined into a daily count, which made it possible to apply temporal prediction models such as LSTM.</a:t>
            </a:r>
          </a:p>
          <a:p>
            <a:pPr>
              <a:lnSpc>
                <a:spcPct val="150000"/>
              </a:lnSpc>
            </a:pPr>
            <a:r>
              <a:rPr lang="en-US" sz="5600" dirty="0">
                <a:latin typeface="Times New Roman" panose="02020603050405020304" pitchFamily="18" charset="0"/>
                <a:cs typeface="Times New Roman" panose="02020603050405020304" pitchFamily="18" charset="0"/>
              </a:rPr>
              <a:t>Used various visualizations like bar charts, scatter plots, and violin plots to analyze crime trends and distribution.</a:t>
            </a:r>
          </a:p>
          <a:p>
            <a:pPr>
              <a:lnSpc>
                <a:spcPct val="150000"/>
              </a:lnSpc>
            </a:pPr>
            <a:r>
              <a:rPr lang="en-US" sz="5600" b="0" i="0" u="none" strike="noStrike" dirty="0">
                <a:effectLst/>
                <a:latin typeface="Times New Roman" panose="02020603050405020304" pitchFamily="18" charset="0"/>
                <a:cs typeface="Times New Roman" panose="02020603050405020304" pitchFamily="18" charset="0"/>
              </a:rPr>
              <a:t>One-way ANOVA revealed significant differences in mean reporting delays across various crime types, highlighting the influence of crime type on reporting urgency (F-statistic: 600.70, p-value &lt; 0.05).</a:t>
            </a:r>
            <a:endParaRPr lang="en-US" sz="5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523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8117"/>
          </a:xfrm>
        </p:spPr>
        <p:txBody>
          <a:bodyPr>
            <a:normAutofit fontScale="90000"/>
          </a:bodyPr>
          <a:lstStyle/>
          <a:p>
            <a:pPr algn="l"/>
            <a:r>
              <a:rPr lang="en-IN" sz="2000" b="1" dirty="0">
                <a:effectLst/>
                <a:latin typeface="Times New Roman" panose="02020603050405020304" pitchFamily="18" charset="0"/>
                <a:ea typeface="Aptos" panose="020B0004020202020204" pitchFamily="34" charset="0"/>
                <a:cs typeface="Times New Roman" panose="02020603050405020304" pitchFamily="18" charset="0"/>
              </a:rPr>
              <a:t>Impact of Age Demographics on Crime Rates Across Geographical Areas:</a:t>
            </a:r>
            <a:endParaRPr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65252"/>
            <a:ext cx="4397339" cy="2550557"/>
          </a:xfrm>
        </p:spPr>
        <p:txBody>
          <a:bodyPr>
            <a:normAutofit fontScale="85000" lnSpcReduction="20000"/>
          </a:bodyPr>
          <a:lstStyle/>
          <a:p>
            <a:pPr marL="0" indent="0" algn="l">
              <a:buNone/>
            </a:pPr>
            <a:r>
              <a:rPr lang="en-US" sz="1400" b="1" i="0" dirty="0">
                <a:effectLst/>
                <a:latin typeface="Times New Roman" panose="02020603050405020304" pitchFamily="18" charset="0"/>
                <a:cs typeface="Times New Roman" panose="02020603050405020304" pitchFamily="18" charset="0"/>
              </a:rPr>
              <a:t>Visualization</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Violin plots used to show the age distribution of victims across areas and crime types.</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Width of the violin indicates the prevalence of victim age in each area or crime type.</a:t>
            </a:r>
          </a:p>
          <a:p>
            <a:pPr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Rejected the null hypothesis. </a:t>
            </a:r>
            <a:endParaRPr lang="en-US" sz="1400" b="0" i="0" dirty="0">
              <a:effectLst/>
              <a:latin typeface="Times New Roman" panose="02020603050405020304" pitchFamily="18" charset="0"/>
              <a:cs typeface="Times New Roman" panose="02020603050405020304" pitchFamily="18" charset="0"/>
            </a:endParaRPr>
          </a:p>
          <a:p>
            <a:pPr marL="0" indent="0" algn="l">
              <a:buNone/>
            </a:pPr>
            <a:r>
              <a:rPr lang="en-US" sz="1400" b="1" i="0" dirty="0">
                <a:effectLst/>
                <a:latin typeface="Times New Roman" panose="02020603050405020304" pitchFamily="18" charset="0"/>
                <a:cs typeface="Times New Roman" panose="02020603050405020304" pitchFamily="18" charset="0"/>
              </a:rPr>
              <a:t>Geographical Distribution</a:t>
            </a:r>
          </a:p>
          <a:p>
            <a:pPr algn="l">
              <a:lnSpc>
                <a:spcPct val="11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Different areas show distinct age patterns.</a:t>
            </a:r>
          </a:p>
          <a:p>
            <a:pPr algn="l">
              <a:lnSpc>
                <a:spcPct val="11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Some areas have predominantly younger victims; others show </a:t>
            </a:r>
          </a:p>
          <a:p>
            <a:pPr marL="0" indent="0" algn="l">
              <a:lnSpc>
                <a:spcPct val="110000"/>
              </a:lnSpc>
              <a:buNone/>
            </a:pPr>
            <a:r>
              <a:rPr lang="en-US" sz="1400" b="0" i="0" dirty="0">
                <a:effectLst/>
                <a:latin typeface="Times New Roman" panose="02020603050405020304" pitchFamily="18" charset="0"/>
                <a:cs typeface="Times New Roman" panose="02020603050405020304" pitchFamily="18" charset="0"/>
              </a:rPr>
              <a:t>a broader age range.</a:t>
            </a:r>
            <a:endParaRPr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E22146-CEFF-568A-B68A-9E7842AD1B20}"/>
              </a:ext>
            </a:extLst>
          </p:cNvPr>
          <p:cNvSpPr txBox="1"/>
          <p:nvPr/>
        </p:nvSpPr>
        <p:spPr>
          <a:xfrm>
            <a:off x="0" y="3429000"/>
            <a:ext cx="4397339" cy="2462213"/>
          </a:xfrm>
          <a:prstGeom prst="rect">
            <a:avLst/>
          </a:prstGeom>
          <a:noFill/>
        </p:spPr>
        <p:txBody>
          <a:bodyPr wrap="square" rtlCol="0">
            <a:spAutoFit/>
          </a:bodyPr>
          <a:lstStyle/>
          <a:p>
            <a:pPr algn="l"/>
            <a:r>
              <a:rPr lang="en-US" sz="1400" b="1" i="0" dirty="0">
                <a:effectLst/>
                <a:latin typeface="Times New Roman" panose="02020603050405020304" pitchFamily="18" charset="0"/>
                <a:cs typeface="Times New Roman" panose="02020603050405020304" pitchFamily="18" charset="0"/>
              </a:rPr>
              <a:t>Crime Type and Victim Age</a:t>
            </a:r>
          </a:p>
          <a:p>
            <a:pPr marL="285750"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Certain crimes target younger individuals more (e.g., robbery).</a:t>
            </a:r>
          </a:p>
          <a:p>
            <a:pPr marL="285750"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Crimes like theft or burglary involve victims across a wider age range.</a:t>
            </a:r>
          </a:p>
          <a:p>
            <a:pPr algn="l"/>
            <a:endParaRPr lang="en-US" sz="1400" b="0" i="0" dirty="0">
              <a:effectLst/>
              <a:latin typeface="Times New Roman" panose="02020603050405020304" pitchFamily="18" charset="0"/>
              <a:cs typeface="Times New Roman" panose="02020603050405020304" pitchFamily="18" charset="0"/>
            </a:endParaRPr>
          </a:p>
          <a:p>
            <a:pPr algn="l"/>
            <a:r>
              <a:rPr lang="en-US" sz="1400" b="1" i="0" dirty="0">
                <a:effectLst/>
                <a:latin typeface="Times New Roman" panose="02020603050405020304" pitchFamily="18" charset="0"/>
                <a:cs typeface="Times New Roman" panose="02020603050405020304" pitchFamily="18" charset="0"/>
              </a:rPr>
              <a:t>Insights</a:t>
            </a:r>
          </a:p>
          <a:p>
            <a:pPr marL="285750"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Helps understand crime demographics across city regions.</a:t>
            </a:r>
          </a:p>
          <a:p>
            <a:pPr marL="285750"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Aids in developing age-specific crime prevention strategies.</a:t>
            </a:r>
          </a:p>
        </p:txBody>
      </p:sp>
      <p:pic>
        <p:nvPicPr>
          <p:cNvPr id="5" name="Picture 4" descr="A graph of different colored lines&#10;&#10;Description automatically generated">
            <a:extLst>
              <a:ext uri="{FF2B5EF4-FFF2-40B4-BE49-F238E27FC236}">
                <a16:creationId xmlns:a16="http://schemas.microsoft.com/office/drawing/2014/main" id="{448C709E-F123-5099-FA8C-E172F1505F31}"/>
              </a:ext>
            </a:extLst>
          </p:cNvPr>
          <p:cNvPicPr>
            <a:picLocks noChangeAspect="1"/>
          </p:cNvPicPr>
          <p:nvPr/>
        </p:nvPicPr>
        <p:blipFill>
          <a:blip r:embed="rId2"/>
          <a:stretch>
            <a:fillRect/>
          </a:stretch>
        </p:blipFill>
        <p:spPr>
          <a:xfrm>
            <a:off x="4249851" y="426087"/>
            <a:ext cx="4894149" cy="3028885"/>
          </a:xfrm>
          <a:prstGeom prst="rect">
            <a:avLst/>
          </a:prstGeom>
        </p:spPr>
      </p:pic>
      <p:pic>
        <p:nvPicPr>
          <p:cNvPr id="6" name="Picture 5">
            <a:extLst>
              <a:ext uri="{FF2B5EF4-FFF2-40B4-BE49-F238E27FC236}">
                <a16:creationId xmlns:a16="http://schemas.microsoft.com/office/drawing/2014/main" id="{92A9129E-C8A4-15E3-EFDC-5A4AF59CEFCF}"/>
              </a:ext>
            </a:extLst>
          </p:cNvPr>
          <p:cNvPicPr>
            <a:picLocks noChangeAspect="1"/>
          </p:cNvPicPr>
          <p:nvPr/>
        </p:nvPicPr>
        <p:blipFill>
          <a:blip r:embed="rId3"/>
          <a:stretch>
            <a:fillRect/>
          </a:stretch>
        </p:blipFill>
        <p:spPr>
          <a:xfrm>
            <a:off x="4488110" y="3525228"/>
            <a:ext cx="4554973" cy="29066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556" y="92075"/>
            <a:ext cx="8604607" cy="721955"/>
          </a:xfrm>
        </p:spPr>
        <p:txBody>
          <a:bodyPr>
            <a:normAutofit/>
          </a:bodyPr>
          <a:lstStyle/>
          <a:p>
            <a:pPr algn="l"/>
            <a:r>
              <a:rPr lang="en-IN" sz="2000" b="1" i="0" dirty="0">
                <a:effectLst/>
                <a:latin typeface="Times New Roman" panose="02020603050405020304" pitchFamily="18" charset="0"/>
                <a:cs typeface="Times New Roman" panose="02020603050405020304" pitchFamily="18" charset="0"/>
              </a:rPr>
              <a:t>Time-Based Crime Analysis Approach</a:t>
            </a:r>
            <a:endParaRPr lang="en-IN" sz="3600" b="1" i="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680" y="1143780"/>
            <a:ext cx="3849847" cy="1959638"/>
          </a:xfrm>
        </p:spPr>
        <p:txBody>
          <a:bodyPr>
            <a:normAutofit lnSpcReduction="10000"/>
          </a:bodyPr>
          <a:lstStyle/>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Defined 'Criminological Day’ starting from 5 AM to group incidents.</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Focused on late-night (10 PM to 5 AM) high-risk hours.</a:t>
            </a:r>
          </a:p>
          <a:p>
            <a:pP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LSTM neural network used for time-series forecasting.</a:t>
            </a:r>
          </a:p>
          <a:p>
            <a:pPr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Supports the </a:t>
            </a:r>
            <a:r>
              <a:rPr lang="en-US" sz="1400" dirty="0">
                <a:latin typeface="Times New Roman" panose="02020603050405020304" pitchFamily="18" charset="0"/>
                <a:cs typeface="Times New Roman" panose="02020603050405020304" pitchFamily="18" charset="0"/>
              </a:rPr>
              <a:t>a</a:t>
            </a:r>
            <a:r>
              <a:rPr lang="en-US" sz="1400" b="0" i="0" dirty="0">
                <a:effectLst/>
                <a:latin typeface="Times New Roman" panose="02020603050405020304" pitchFamily="18" charset="0"/>
                <a:cs typeface="Times New Roman" panose="02020603050405020304" pitchFamily="18" charset="0"/>
              </a:rPr>
              <a:t>lternative Hypothesis. </a:t>
            </a:r>
          </a:p>
        </p:txBody>
      </p:sp>
      <p:pic>
        <p:nvPicPr>
          <p:cNvPr id="4" name="Picture 3" descr="A graph of blue and orange lines&#10;&#10;Description automatically generated">
            <a:extLst>
              <a:ext uri="{FF2B5EF4-FFF2-40B4-BE49-F238E27FC236}">
                <a16:creationId xmlns:a16="http://schemas.microsoft.com/office/drawing/2014/main" id="{B9750943-0F8E-7F62-865C-C9B489137611}"/>
              </a:ext>
            </a:extLst>
          </p:cNvPr>
          <p:cNvPicPr>
            <a:picLocks noChangeAspect="1"/>
          </p:cNvPicPr>
          <p:nvPr/>
        </p:nvPicPr>
        <p:blipFill>
          <a:blip r:embed="rId2"/>
          <a:stretch>
            <a:fillRect/>
          </a:stretch>
        </p:blipFill>
        <p:spPr>
          <a:xfrm>
            <a:off x="4122113" y="1348509"/>
            <a:ext cx="4845050" cy="3398982"/>
          </a:xfrm>
          <a:prstGeom prst="rect">
            <a:avLst/>
          </a:prstGeom>
        </p:spPr>
      </p:pic>
      <p:sp>
        <p:nvSpPr>
          <p:cNvPr id="5" name="TextBox 4">
            <a:extLst>
              <a:ext uri="{FF2B5EF4-FFF2-40B4-BE49-F238E27FC236}">
                <a16:creationId xmlns:a16="http://schemas.microsoft.com/office/drawing/2014/main" id="{7337D0E2-E051-76C4-DB92-DA91BFFAD867}"/>
              </a:ext>
            </a:extLst>
          </p:cNvPr>
          <p:cNvSpPr txBox="1"/>
          <p:nvPr/>
        </p:nvSpPr>
        <p:spPr>
          <a:xfrm>
            <a:off x="176837" y="3262745"/>
            <a:ext cx="3849847" cy="2739211"/>
          </a:xfrm>
          <a:prstGeom prst="rect">
            <a:avLst/>
          </a:prstGeom>
          <a:noFill/>
        </p:spPr>
        <p:txBody>
          <a:bodyPr wrap="square" rtlCol="0">
            <a:spAutoFit/>
          </a:bodyPr>
          <a:lstStyle/>
          <a:p>
            <a:pPr algn="l"/>
            <a:r>
              <a:rPr lang="en-US" sz="1400" b="1" i="0" dirty="0">
                <a:effectLst/>
                <a:latin typeface="Times New Roman" panose="02020603050405020304" pitchFamily="18" charset="0"/>
                <a:cs typeface="Times New Roman" panose="02020603050405020304" pitchFamily="18" charset="0"/>
              </a:rPr>
              <a:t>Interpretation</a:t>
            </a:r>
          </a:p>
          <a:p>
            <a:pPr marL="285750"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Training loss reduced from 0.0117 to 0.0036 across 10 epochs.</a:t>
            </a:r>
          </a:p>
          <a:p>
            <a:pPr marL="285750"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Successfully captured day-by-day variations.</a:t>
            </a:r>
          </a:p>
          <a:p>
            <a:pPr marL="285750"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Graph shows close match between actual and predicted crime counts.</a:t>
            </a:r>
          </a:p>
          <a:p>
            <a:pPr algn="l"/>
            <a:r>
              <a:rPr lang="en-US" sz="1400" b="1" i="0" dirty="0">
                <a:effectLst/>
                <a:latin typeface="Times New Roman" panose="02020603050405020304" pitchFamily="18" charset="0"/>
                <a:cs typeface="Times New Roman" panose="02020603050405020304" pitchFamily="18" charset="0"/>
              </a:rPr>
              <a:t>Recommendations</a:t>
            </a:r>
          </a:p>
          <a:p>
            <a:pPr marL="285750"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Targeted patrols during high-risk times (e.g., late-night weekends).</a:t>
            </a:r>
          </a:p>
          <a:p>
            <a:pPr marL="285750" indent="-285750" algn="l">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Enhanced resource allocation to high-crime areas.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17"/>
            <a:ext cx="9144000" cy="680859"/>
          </a:xfrm>
        </p:spPr>
        <p:txBody>
          <a:bodyPr>
            <a:normAutofit fontScale="90000"/>
          </a:bodyPr>
          <a:lstStyle/>
          <a:p>
            <a:pPr algn="l"/>
            <a:r>
              <a:rPr lang="en-US" sz="2000" b="1" i="0" dirty="0">
                <a:effectLst/>
                <a:latin typeface="Times New Roman" panose="02020603050405020304" pitchFamily="18" charset="0"/>
                <a:cs typeface="Times New Roman" panose="02020603050405020304" pitchFamily="18" charset="0"/>
              </a:rPr>
              <a:t>Variation in Weapon Use Across Crime Types and Geographical Areas:</a:t>
            </a:r>
            <a:endParaRPr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0" y="687976"/>
            <a:ext cx="4191856" cy="3329220"/>
          </a:xfrm>
        </p:spPr>
        <p:txBody>
          <a:bodyPr>
            <a:noAutofit/>
          </a:bodyPr>
          <a:lstStyle/>
          <a:p>
            <a:pPr indent="-285750" algn="just"/>
            <a:r>
              <a:rPr lang="en-US" sz="1400" dirty="0">
                <a:latin typeface="Times New Roman" panose="02020603050405020304" pitchFamily="18" charset="0"/>
                <a:cs typeface="Times New Roman" panose="02020603050405020304" pitchFamily="18" charset="0"/>
              </a:rPr>
              <a:t>Weapons grouped into categories: Firearms, Blunt Instruments, Sharp Objects, Verbal Threats, Unknown.</a:t>
            </a:r>
          </a:p>
          <a:p>
            <a:pPr indent="-285750" algn="just"/>
            <a:r>
              <a:rPr lang="en-US" sz="1400" dirty="0">
                <a:latin typeface="Times New Roman" panose="02020603050405020304" pitchFamily="18" charset="0"/>
                <a:cs typeface="Times New Roman" panose="02020603050405020304" pitchFamily="18" charset="0"/>
              </a:rPr>
              <a:t>Columnar bar charts used to visualize weapon types by area.</a:t>
            </a:r>
          </a:p>
          <a:p>
            <a:pPr indent="-285750" algn="just"/>
            <a:r>
              <a:rPr lang="en-US" sz="1400" dirty="0">
                <a:latin typeface="Times New Roman" panose="02020603050405020304" pitchFamily="18" charset="0"/>
                <a:cs typeface="Times New Roman" panose="02020603050405020304" pitchFamily="18" charset="0"/>
              </a:rPr>
              <a:t>Sections inside bars represent event counts per weapon type.</a:t>
            </a:r>
          </a:p>
          <a:p>
            <a:pPr marL="0" indent="0" algn="just">
              <a:buNone/>
            </a:pPr>
            <a:r>
              <a:rPr lang="en-US" sz="1400" b="1" i="0" dirty="0">
                <a:effectLst/>
                <a:latin typeface="Times New Roman" panose="02020603050405020304" pitchFamily="18" charset="0"/>
                <a:cs typeface="Times New Roman" panose="02020603050405020304" pitchFamily="18" charset="0"/>
              </a:rPr>
              <a:t>Regional variations:</a:t>
            </a:r>
          </a:p>
          <a:p>
            <a:pPr algn="just"/>
            <a:r>
              <a:rPr lang="en-US" sz="1400" b="0" i="0" dirty="0">
                <a:effectLst/>
                <a:latin typeface="Times New Roman" panose="02020603050405020304" pitchFamily="18" charset="0"/>
                <a:cs typeface="Times New Roman" panose="02020603050405020304" pitchFamily="18" charset="0"/>
              </a:rPr>
              <a:t>Firearms more prevalent in dense areas (e.g., 77th Street, Southeast).</a:t>
            </a:r>
          </a:p>
          <a:p>
            <a:pPr algn="just"/>
            <a:r>
              <a:rPr lang="en-US" sz="1400" b="0" i="0" dirty="0">
                <a:effectLst/>
                <a:latin typeface="Times New Roman" panose="02020603050405020304" pitchFamily="18" charset="0"/>
                <a:cs typeface="Times New Roman" panose="02020603050405020304" pitchFamily="18" charset="0"/>
              </a:rPr>
              <a:t>Blunt instruments and verbal threats dominate less populated areas.</a:t>
            </a:r>
            <a:endParaRPr sz="1400" dirty="0">
              <a:latin typeface="Times New Roman" panose="02020603050405020304" pitchFamily="18" charset="0"/>
              <a:cs typeface="Times New Roman" panose="02020603050405020304" pitchFamily="18" charset="0"/>
            </a:endParaRPr>
          </a:p>
        </p:txBody>
      </p:sp>
      <p:pic>
        <p:nvPicPr>
          <p:cNvPr id="4" name="Picture 3" descr="A graph of different colored bars&#10;&#10;Description automatically generated">
            <a:extLst>
              <a:ext uri="{FF2B5EF4-FFF2-40B4-BE49-F238E27FC236}">
                <a16:creationId xmlns:a16="http://schemas.microsoft.com/office/drawing/2014/main" id="{47CAE97F-909F-444A-9F3B-671CB4DEF520}"/>
              </a:ext>
            </a:extLst>
          </p:cNvPr>
          <p:cNvPicPr>
            <a:picLocks noChangeAspect="1"/>
          </p:cNvPicPr>
          <p:nvPr/>
        </p:nvPicPr>
        <p:blipFill>
          <a:blip r:embed="rId2"/>
          <a:stretch>
            <a:fillRect/>
          </a:stretch>
        </p:blipFill>
        <p:spPr>
          <a:xfrm>
            <a:off x="111967" y="687976"/>
            <a:ext cx="4503818" cy="3020995"/>
          </a:xfrm>
          <a:prstGeom prst="rect">
            <a:avLst/>
          </a:prstGeom>
        </p:spPr>
      </p:pic>
      <p:sp>
        <p:nvSpPr>
          <p:cNvPr id="5" name="TextBox 4">
            <a:extLst>
              <a:ext uri="{FF2B5EF4-FFF2-40B4-BE49-F238E27FC236}">
                <a16:creationId xmlns:a16="http://schemas.microsoft.com/office/drawing/2014/main" id="{498E596E-6019-CAC3-0278-92360B910A9C}"/>
              </a:ext>
            </a:extLst>
          </p:cNvPr>
          <p:cNvSpPr txBox="1"/>
          <p:nvPr/>
        </p:nvSpPr>
        <p:spPr>
          <a:xfrm>
            <a:off x="380144" y="4017196"/>
            <a:ext cx="7018183" cy="1938992"/>
          </a:xfrm>
          <a:prstGeom prst="rect">
            <a:avLst/>
          </a:prstGeom>
          <a:noFill/>
        </p:spPr>
        <p:txBody>
          <a:bodyPr wrap="square" rtlCol="0">
            <a:spAutoFit/>
          </a:bodyPr>
          <a:lstStyle/>
          <a:p>
            <a:pPr algn="l"/>
            <a:r>
              <a:rPr lang="en-US" sz="1400" b="1" i="0" dirty="0">
                <a:effectLst/>
                <a:latin typeface="Times New Roman" panose="02020603050405020304" pitchFamily="18" charset="0"/>
                <a:cs typeface="Times New Roman" panose="02020603050405020304" pitchFamily="18" charset="0"/>
              </a:rPr>
              <a:t>Interpretation :</a:t>
            </a:r>
          </a:p>
          <a:p>
            <a:pPr marL="285750" indent="-285750" algn="l">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Insights from descriptive analysis improve predictive crime models:</a:t>
            </a:r>
          </a:p>
          <a:p>
            <a:pPr marL="285750" indent="-285750" algn="l">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Identify high-risk areas prone to gun-related crimes (e.g., Central, Mission).</a:t>
            </a:r>
          </a:p>
          <a:p>
            <a:pPr marL="285750" indent="-285750" algn="l">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Geo-targeted approaches enhance forecasting and resource allocation.</a:t>
            </a:r>
          </a:p>
          <a:p>
            <a:pPr marL="285750" indent="-285750" algn="l">
              <a:lnSpc>
                <a:spcPct val="150000"/>
              </a:lnSpc>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Supports proactive strategies to deploy law enforcement resources effectively</a:t>
            </a:r>
            <a:r>
              <a:rPr lang="en-US" sz="1400" b="0" i="0" dirty="0">
                <a:effectLst/>
                <a:latin typeface="ui-sans-serif"/>
              </a:rPr>
              <a:t>.</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Metadata/LabelInfo.xml><?xml version="1.0" encoding="utf-8"?>
<clbl:labelList xmlns:clbl="http://schemas.microsoft.com/office/2020/mipLabelMetadata">
  <clbl:label id="{6276c875-7768-4967-88eb-c66a74d102ac}" enabled="1" method="Privilege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Celestial</Template>
  <TotalTime>2821</TotalTime>
  <Words>1909</Words>
  <Application>Microsoft Office PowerPoint</Application>
  <PresentationFormat>On-screen Show (4:3)</PresentationFormat>
  <Paragraphs>152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Calibri</vt:lpstr>
      <vt:lpstr>Calibri Light</vt:lpstr>
      <vt:lpstr>Lato Extended</vt:lpstr>
      <vt:lpstr>Times New Roman</vt:lpstr>
      <vt:lpstr>ui-sans-serif</vt:lpstr>
      <vt:lpstr>Celestial</vt:lpstr>
      <vt:lpstr>Group 8 ADTA 5940 - Analytics Capstone Experience </vt:lpstr>
      <vt:lpstr>Introduction:</vt:lpstr>
      <vt:lpstr>Dataset Overview:</vt:lpstr>
      <vt:lpstr>Hypothesis Statement</vt:lpstr>
      <vt:lpstr>Methodology</vt:lpstr>
      <vt:lpstr>Exploratory Data Analysis:</vt:lpstr>
      <vt:lpstr>Impact of Age Demographics on Crime Rates Across Geographical Areas:</vt:lpstr>
      <vt:lpstr>Time-Based Crime Analysis Approach</vt:lpstr>
      <vt:lpstr>Variation in Weapon Use Across Crime Types and Geographical Areas:</vt:lpstr>
      <vt:lpstr>Relationship Between Crime Type and Reporting Time:</vt:lpstr>
      <vt:lpstr>Comparison of Crime Rates During Holidays and Regular Days</vt:lpstr>
      <vt:lpstr>Spatial Crime Classification Approach Using XGBoost</vt:lpstr>
      <vt:lpstr>Conclusion:</vt:lpstr>
      <vt:lpstr>Further Improvements:</vt:lpstr>
      <vt:lpstr>Reference: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Giridhar Reddy Bayyapu</dc:creator>
  <cp:keywords/>
  <dc:description>generated using python-pptx</dc:description>
  <cp:lastModifiedBy>Giridhar Reddy Bayyapu</cp:lastModifiedBy>
  <cp:revision>33</cp:revision>
  <dcterms:created xsi:type="dcterms:W3CDTF">2013-01-27T09:14:16Z</dcterms:created>
  <dcterms:modified xsi:type="dcterms:W3CDTF">2024-12-02T18:11:44Z</dcterms:modified>
  <cp:category/>
</cp:coreProperties>
</file>