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Rectangle"/>
          <p:cNvSpPr/>
          <p:nvPr/>
        </p:nvSpPr>
        <p:spPr>
          <a:xfrm>
            <a:off x="-12700" y="12890097"/>
            <a:ext cx="24409400" cy="850355"/>
          </a:xfrm>
          <a:prstGeom prst="rect">
            <a:avLst/>
          </a:prstGeom>
          <a:solidFill>
            <a:srgbClr val="2B27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6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Rectangle"/>
          <p:cNvSpPr/>
          <p:nvPr/>
        </p:nvSpPr>
        <p:spPr>
          <a:xfrm>
            <a:off x="-12700" y="12890097"/>
            <a:ext cx="24409400" cy="850355"/>
          </a:xfrm>
          <a:prstGeom prst="rect">
            <a:avLst/>
          </a:prstGeom>
          <a:solidFill>
            <a:srgbClr val="2B27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7070" marR="0" indent="-7707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ehavioral biometric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804370">
              <a:defRPr spc="-171" sz="8584"/>
            </a:pPr>
          </a:p>
          <a:p>
            <a:pPr defTabSz="1804370">
              <a:defRPr spc="-171" sz="8584"/>
            </a:pPr>
            <a:r>
              <a:t>Behavioral biometrics </a:t>
            </a:r>
          </a:p>
          <a:p>
            <a:pPr defTabSz="1804370">
              <a:defRPr spc="-171" sz="8584"/>
            </a:pPr>
            <a:r>
              <a:t>for user identification </a:t>
            </a:r>
          </a:p>
        </p:txBody>
      </p:sp>
      <p:sp>
        <p:nvSpPr>
          <p:cNvPr id="154" name="June 2022"/>
          <p:cNvSpPr txBox="1"/>
          <p:nvPr>
            <p:ph type="body" idx="21"/>
          </p:nvPr>
        </p:nvSpPr>
        <p:spPr>
          <a:xfrm>
            <a:off x="1015073" y="11839048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June 2022</a:t>
            </a:r>
          </a:p>
        </p:txBody>
      </p:sp>
      <p:sp>
        <p:nvSpPr>
          <p:cNvPr id="155" name="Rectangle"/>
          <p:cNvSpPr/>
          <p:nvPr/>
        </p:nvSpPr>
        <p:spPr>
          <a:xfrm>
            <a:off x="-12700" y="12890097"/>
            <a:ext cx="24409400" cy="850355"/>
          </a:xfrm>
          <a:prstGeom prst="rect">
            <a:avLst/>
          </a:prstGeom>
          <a:solidFill>
            <a:srgbClr val="2B276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Students:…"/>
          <p:cNvSpPr txBox="1"/>
          <p:nvPr/>
        </p:nvSpPr>
        <p:spPr>
          <a:xfrm>
            <a:off x="12338005" y="7958666"/>
            <a:ext cx="293518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 sz="3600" u="sng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Students: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Rafael Elkoby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Dan Gutchin </a:t>
            </a:r>
          </a:p>
        </p:txBody>
      </p:sp>
      <p:sp>
        <p:nvSpPr>
          <p:cNvPr id="157" name="Supervisors:…"/>
          <p:cNvSpPr txBox="1"/>
          <p:nvPr/>
        </p:nvSpPr>
        <p:spPr>
          <a:xfrm>
            <a:off x="18484888" y="7958666"/>
            <a:ext cx="405229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 sz="3600" u="sng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Supervisors: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Dr. Dan Lemberg</a:t>
            </a:r>
          </a:p>
          <a:p>
            <a:pPr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Mrs. Elena Kramer </a:t>
            </a:r>
          </a:p>
        </p:txBody>
      </p:sp>
      <p:sp>
        <p:nvSpPr>
          <p:cNvPr id="158" name="Capstone Project Phase B (22-2-R-2)"/>
          <p:cNvSpPr txBox="1"/>
          <p:nvPr/>
        </p:nvSpPr>
        <p:spPr>
          <a:xfrm>
            <a:off x="1463969" y="8504766"/>
            <a:ext cx="771234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Capstone Project Phase B (22-2-R-2)</a:t>
            </a:r>
          </a:p>
        </p:txBody>
      </p:sp>
      <p:pic>
        <p:nvPicPr>
          <p:cNvPr id="159" name="92349-5_braude_logo update_2022_ENG_color variations-01.png" descr="92349-5_braude_logo update_2022_ENG_color variations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8788" y="1117089"/>
            <a:ext cx="8821299" cy="2082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eneral 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General overview</a:t>
            </a:r>
          </a:p>
        </p:txBody>
      </p:sp>
      <p:sp>
        <p:nvSpPr>
          <p:cNvPr id="197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pic>
        <p:nvPicPr>
          <p:cNvPr id="198" name="1*laH0_xXEkFE0lKJu54gkFQ.png" descr="1*laH0_xXEkFE0lKJu54gkF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6990" y="340888"/>
            <a:ext cx="13240551" cy="1175156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mposed of multiple gates…"/>
          <p:cNvSpPr txBox="1"/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Composed of multiple gates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Each gate has a single layered NN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Connected to the next last cell</a:t>
            </a: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in Strea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Stream</a:t>
            </a:r>
          </a:p>
        </p:txBody>
      </p:sp>
      <p:sp>
        <p:nvSpPr>
          <p:cNvPr id="203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pic>
        <p:nvPicPr>
          <p:cNvPr id="204" name="1*dVHmV-0Wery0KJQPAisHBA.png" descr="1*dVHmV-0Wery0KJQPAisHB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5002" y="3428533"/>
            <a:ext cx="17115169" cy="934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rget ga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Forget gate</a:t>
            </a:r>
          </a:p>
        </p:txBody>
      </p:sp>
      <p:sp>
        <p:nvSpPr>
          <p:cNvPr id="208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pic>
        <p:nvPicPr>
          <p:cNvPr id="209" name="1*9ZgZxRSVAvJEsaoWtz69yg.png" descr="1*9ZgZxRSVAvJEsaoWtz69y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100" y="3429000"/>
            <a:ext cx="17116376" cy="934143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ell sta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Cell state</a:t>
            </a:r>
          </a:p>
        </p:txBody>
      </p:sp>
      <p:sp>
        <p:nvSpPr>
          <p:cNvPr id="213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pic>
        <p:nvPicPr>
          <p:cNvPr id="214" name="1*lNDzNHVxLSKJEpCsP4KD4w.png" descr="1*lNDzNHVxLSKJEpCsP4KD4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100" y="3429000"/>
            <a:ext cx="17126947" cy="934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ld memory vs new memo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Old memory vs new memory</a:t>
            </a:r>
          </a:p>
        </p:txBody>
      </p:sp>
      <p:sp>
        <p:nvSpPr>
          <p:cNvPr id="218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pic>
        <p:nvPicPr>
          <p:cNvPr id="219" name="1*eXmq2ZW1O0k5VSm-BUJ2Mg.png" descr="1*eXmq2ZW1O0k5VSm-BUJ2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100" y="3429000"/>
            <a:ext cx="17132300" cy="935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STM outpu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LSTM output</a:t>
            </a:r>
          </a:p>
        </p:txBody>
      </p:sp>
      <p:sp>
        <p:nvSpPr>
          <p:cNvPr id="223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pic>
        <p:nvPicPr>
          <p:cNvPr id="224" name="1*mOhp-z4KM0Qm6Y0RY7YgMQ.png" descr="1*mOhp-z4KM0Qm6Y0RY7YgM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3429000"/>
            <a:ext cx="17132300" cy="935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ackground and Relate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 and Related Work</a:t>
            </a:r>
          </a:p>
        </p:txBody>
      </p:sp>
      <p:sp>
        <p:nvSpPr>
          <p:cNvPr id="228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Background and Relate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b="0" spc="-174" sz="8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Background and Related Work</a:t>
            </a:r>
          </a:p>
        </p:txBody>
      </p:sp>
      <p:sp>
        <p:nvSpPr>
          <p:cNvPr id="231" name="Most of the publications in the field are about fixed text.…"/>
          <p:cNvSpPr txBox="1"/>
          <p:nvPr>
            <p:ph type="body" sz="half" idx="1"/>
          </p:nvPr>
        </p:nvSpPr>
        <p:spPr>
          <a:xfrm>
            <a:off x="922371" y="3570769"/>
            <a:ext cx="10700746" cy="793402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Most of the publications in the field are about fixed text.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KNN, SVM and clustering methods in general are inferior to ANNs in free text learning.</a:t>
            </a:r>
          </a:p>
        </p:txBody>
      </p:sp>
      <p:sp>
        <p:nvSpPr>
          <p:cNvPr id="23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ystem overview"/>
          <p:cNvSpPr txBox="1"/>
          <p:nvPr>
            <p:ph type="title" idx="4294967295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System overview</a:t>
            </a:r>
          </a:p>
        </p:txBody>
      </p:sp>
      <p:sp>
        <p:nvSpPr>
          <p:cNvPr id="235" name="Proposed architectures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Proposed architectures </a:t>
            </a:r>
          </a:p>
        </p:txBody>
      </p:sp>
      <p:pic>
        <p:nvPicPr>
          <p:cNvPr id="236" name="fig1.png" descr="fi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492" y="3613490"/>
            <a:ext cx="16052801" cy="797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240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3" name="Introduction…"/>
          <p:cNvSpPr txBox="1"/>
          <p:nvPr>
            <p:ph type="body" idx="1"/>
          </p:nvPr>
        </p:nvSpPr>
        <p:spPr>
          <a:xfrm>
            <a:off x="969433" y="3080555"/>
            <a:ext cx="21971001" cy="9241651"/>
          </a:xfrm>
          <a:prstGeom prst="rect">
            <a:avLst/>
          </a:prstGeom>
        </p:spPr>
        <p:txBody>
          <a:bodyPr/>
          <a:lstStyle/>
          <a:p>
            <a:pPr marL="39305" indent="-39305" defTabSz="1243552">
              <a:spcBef>
                <a:spcPts val="2200"/>
              </a:spcBef>
              <a:defRPr sz="2448"/>
            </a:pPr>
            <a:r>
              <a:t> Introduction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1D CNN (Stage 1)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LSTM (Stage 2)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Background and Related Work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Data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Models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2LSTM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1D + 1LSTM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1D + 2LSTM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Results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Model comparison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ROC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F1 Score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FAR, FRR and EER</a:t>
            </a:r>
          </a:p>
          <a:p>
            <a:pPr marL="39305" indent="-39305" defTabSz="1243552">
              <a:spcBef>
                <a:spcPts val="2200"/>
              </a:spcBef>
              <a:defRPr sz="2448"/>
            </a:pPr>
            <a:r>
              <a:t> System demonstration</a:t>
            </a:r>
          </a:p>
        </p:txBody>
      </p:sp>
      <p:sp>
        <p:nvSpPr>
          <p:cNvPr id="16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243" name="Features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Features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5406" y="4284579"/>
            <a:ext cx="9779001" cy="514684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Hold time (dwell time)  The duration for which the key is held down means the time between pressing the button and releasing the button.…"/>
          <p:cNvSpPr txBox="1"/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19684" indent="-519684" defTabSz="2267655">
              <a:lnSpc>
                <a:spcPct val="120000"/>
              </a:lnSpc>
              <a:spcBef>
                <a:spcPts val="4100"/>
              </a:spcBef>
              <a:buSzPct val="125000"/>
              <a:buBlip>
                <a:blip r:embed="rId3"/>
              </a:buBlip>
              <a:defRPr sz="3720"/>
            </a:pPr>
            <a:r>
              <a:rPr u="sng"/>
              <a:t>Hold time (dwell time) </a:t>
            </a:r>
            <a:br/>
            <a:r>
              <a:t>The duration for which the key is held down means the time between pressing the button and releasing the button.</a:t>
            </a:r>
          </a:p>
          <a:p>
            <a:pPr marL="519684" indent="-519684" defTabSz="2267655">
              <a:lnSpc>
                <a:spcPct val="120000"/>
              </a:lnSpc>
              <a:spcBef>
                <a:spcPts val="4100"/>
              </a:spcBef>
              <a:buSzPct val="125000"/>
              <a:buBlip>
                <a:blip r:embed="rId3"/>
              </a:buBlip>
              <a:defRPr sz="3720"/>
            </a:pPr>
            <a:r>
              <a:rPr u="sng"/>
              <a:t>Down-Down time </a:t>
            </a:r>
            <a:br/>
            <a:r>
              <a:t>This is a time between when key1 was pressed, and key2 was pressed.</a:t>
            </a:r>
          </a:p>
          <a:p>
            <a:pPr marL="519684" indent="-519684" defTabSz="2267655">
              <a:lnSpc>
                <a:spcPct val="120000"/>
              </a:lnSpc>
              <a:spcBef>
                <a:spcPts val="4100"/>
              </a:spcBef>
              <a:buSzPct val="125000"/>
              <a:buBlip>
                <a:blip r:embed="rId3"/>
              </a:buBlip>
              <a:defRPr sz="3720"/>
            </a:pPr>
            <a:r>
              <a:rPr u="sng"/>
              <a:t>Up-Down Time</a:t>
            </a:r>
            <a:br/>
            <a:r>
              <a:t>This is the time between when key1 was released to when key2 was pressed.</a:t>
            </a:r>
          </a:p>
        </p:txBody>
      </p:sp>
      <p:sp>
        <p:nvSpPr>
          <p:cNvPr id="24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249" name="Format and Sliding window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Format and Sliding window</a:t>
            </a:r>
          </a:p>
        </p:txBody>
      </p:sp>
      <p:sp>
        <p:nvSpPr>
          <p:cNvPr id="250" name="We tried a verity of window sizes to find the best one for our use…"/>
          <p:cNvSpPr txBox="1"/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We tried a verity of window sizes to find the best one for our use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Sliding window is a method used to get more data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Get more refined features</a:t>
            </a:r>
          </a:p>
        </p:txBody>
      </p:sp>
      <p:pic>
        <p:nvPicPr>
          <p:cNvPr id="251" name="SWin.png" descr="SW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14852" y="3607196"/>
            <a:ext cx="7061602" cy="606133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ata collection program -…"/>
          <p:cNvSpPr txBox="1"/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b="1" sz="4000"/>
            </a:pPr>
            <a:r>
              <a:t>Data collection program -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We Built a program for data collection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Amazon E3 database service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Used our format</a:t>
            </a:r>
          </a:p>
        </p:txBody>
      </p:sp>
      <p:sp>
        <p:nvSpPr>
          <p:cNvPr id="255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256" name="Data collection &amp; Buffalo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Data collection &amp; Buffalo</a:t>
            </a:r>
          </a:p>
        </p:txBody>
      </p:sp>
      <p:sp>
        <p:nvSpPr>
          <p:cNvPr id="257" name="Buffalo dataset -…"/>
          <p:cNvSpPr txBox="1"/>
          <p:nvPr/>
        </p:nvSpPr>
        <p:spPr>
          <a:xfrm>
            <a:off x="12635019" y="4290105"/>
            <a:ext cx="8363215" cy="78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389572">
              <a:lnSpc>
                <a:spcPct val="120000"/>
              </a:lnSpc>
              <a:spcBef>
                <a:spcPts val="4400"/>
              </a:spcBef>
              <a:defRPr b="1" sz="3920">
                <a:solidFill>
                  <a:srgbClr val="000000"/>
                </a:solidFill>
              </a:defRPr>
            </a:pPr>
            <a:r>
              <a:t>Buffalo dataset -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Data needed to be manipulated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 148 subjects in 3 separate laboratory sessions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Each session contains 5.7k keystrokes</a:t>
            </a:r>
          </a:p>
          <a:p>
            <a:pPr marL="547624" indent="-547624" algn="l" defTabSz="2389572">
              <a:lnSpc>
                <a:spcPct val="120000"/>
              </a:lnSpc>
              <a:spcBef>
                <a:spcPts val="4400"/>
              </a:spcBef>
              <a:buSzPct val="125000"/>
              <a:buBlip>
                <a:blip r:embed="rId2"/>
              </a:buBlip>
              <a:defRPr sz="3920">
                <a:solidFill>
                  <a:srgbClr val="000000"/>
                </a:solidFill>
              </a:defRPr>
            </a:pPr>
            <a:r>
              <a:t>Each user wrote a free text file and a fixed text file each session</a:t>
            </a:r>
          </a:p>
        </p:txBody>
      </p:sp>
      <p:sp>
        <p:nvSpPr>
          <p:cNvPr id="2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sp>
        <p:nvSpPr>
          <p:cNvPr id="261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Window size of 40…"/>
          <p:cNvSpPr txBox="1"/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Window size of 40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2 LSTM layers 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Flattened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A fully connected layer with 2 outputs</a:t>
            </a:r>
          </a:p>
        </p:txBody>
      </p:sp>
      <p:pic>
        <p:nvPicPr>
          <p:cNvPr id="264" name="2LSTM-01-min.jpeg" descr="2LSTM-01-mi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6200" y="2260600"/>
            <a:ext cx="13601700" cy="8815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sp>
        <p:nvSpPr>
          <p:cNvPr id="266" name="2LSTM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2LSTM</a:t>
            </a:r>
          </a:p>
        </p:txBody>
      </p:sp>
      <p:sp>
        <p:nvSpPr>
          <p:cNvPr id="26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Window size of 40…"/>
          <p:cNvSpPr txBox="1"/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Window size of 40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1D CNN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1 LSTM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Flattened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A fully connected layer with 2 outputs</a:t>
            </a:r>
          </a:p>
        </p:txBody>
      </p:sp>
      <p:pic>
        <p:nvPicPr>
          <p:cNvPr id="270" name="1D%201LSTM-01-min.jpeg" descr="1D%201LSTM-01-min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3658" y="2265340"/>
            <a:ext cx="13604772" cy="881759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1D 1LSTM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1D 1LSTM</a:t>
            </a:r>
          </a:p>
        </p:txBody>
      </p:sp>
      <p:sp>
        <p:nvSpPr>
          <p:cNvPr id="272" name="Model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Models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1D%202LSTM-01-min.jpeg" descr="1D%202LSTM-01-mi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6200" y="2260600"/>
            <a:ext cx="13601700" cy="8815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Window size of 40…"/>
          <p:cNvSpPr txBox="1"/>
          <p:nvPr>
            <p:ph type="body" sz="quarter" idx="1"/>
          </p:nvPr>
        </p:nvSpPr>
        <p:spPr>
          <a:xfrm>
            <a:off x="1157188" y="4290105"/>
            <a:ext cx="8363215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Window size of 40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1D CNN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2 LSTM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Flattened layer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3"/>
              </a:buBlip>
              <a:defRPr sz="4000"/>
            </a:pPr>
            <a:r>
              <a:t>A fully connected layer with 2 outputs</a:t>
            </a:r>
          </a:p>
        </p:txBody>
      </p:sp>
      <p:sp>
        <p:nvSpPr>
          <p:cNvPr id="277" name="1D 2LSTM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1D 2LSTM</a:t>
            </a:r>
          </a:p>
        </p:txBody>
      </p:sp>
      <p:sp>
        <p:nvSpPr>
          <p:cNvPr id="278" name="Model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Models</a:t>
            </a:r>
          </a:p>
        </p:txBody>
      </p:sp>
      <p:sp>
        <p:nvSpPr>
          <p:cNvPr id="2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</a:t>
            </a:r>
          </a:p>
        </p:txBody>
      </p:sp>
      <p:sp>
        <p:nvSpPr>
          <p:cNvPr id="282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Model Comparison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Model Comparison </a:t>
            </a:r>
          </a:p>
        </p:txBody>
      </p:sp>
      <p:sp>
        <p:nvSpPr>
          <p:cNvPr id="285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Results </a:t>
            </a:r>
          </a:p>
        </p:txBody>
      </p:sp>
      <p:pic>
        <p:nvPicPr>
          <p:cNvPr id="286" name="Screen Shot 2022-06-05 at 18.41.23.png" descr="Screen Shot 2022-06-05 at 18.41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9219" y="3769200"/>
            <a:ext cx="18185562" cy="816658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OC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ROC</a:t>
            </a:r>
          </a:p>
        </p:txBody>
      </p:sp>
      <p:sp>
        <p:nvSpPr>
          <p:cNvPr id="290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Results </a:t>
            </a:r>
          </a:p>
        </p:txBody>
      </p:sp>
      <p:pic>
        <p:nvPicPr>
          <p:cNvPr id="291" name="ZommRocCom 20.png" descr="ZommRocCom 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8259" y="178129"/>
            <a:ext cx="635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ZommRocCom 30.png" descr="ZommRocCom 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32168" y="178129"/>
            <a:ext cx="635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ZommRocCom 40.png" descr="ZommRocCom 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78259" y="6209805"/>
            <a:ext cx="6350001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ZommRocCom 50.png" descr="ZommRocCom 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32168" y="6209805"/>
            <a:ext cx="6350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</a:t>
            </a:r>
          </a:p>
        </p:txBody>
      </p:sp>
      <p:sp>
        <p:nvSpPr>
          <p:cNvPr id="167" name="Slide Number"/>
          <p:cNvSpPr txBox="1"/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1 Score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F1 Score</a:t>
            </a:r>
          </a:p>
        </p:txBody>
      </p:sp>
      <p:sp>
        <p:nvSpPr>
          <p:cNvPr id="298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Results </a:t>
            </a:r>
          </a:p>
        </p:txBody>
      </p:sp>
      <p:sp>
        <p:nvSpPr>
          <p:cNvPr id="299" name="Precision: Of all positive predictions, how many are really positive?…"/>
          <p:cNvSpPr txBox="1"/>
          <p:nvPr>
            <p:ph type="body" sz="half" idx="1"/>
          </p:nvPr>
        </p:nvSpPr>
        <p:spPr>
          <a:xfrm>
            <a:off x="1159438" y="5167183"/>
            <a:ext cx="10700746" cy="6811741"/>
          </a:xfrm>
          <a:prstGeom prst="rect">
            <a:avLst/>
          </a:prstGeom>
        </p:spPr>
        <p:txBody>
          <a:bodyPr/>
          <a:lstStyle/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rPr b="1"/>
              <a:t>Precision: </a:t>
            </a:r>
            <a:r>
              <a:t>Of all positive predictions, how many are really positive?</a:t>
            </a:r>
          </a:p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rPr b="1"/>
              <a:t>Recall: </a:t>
            </a:r>
            <a:r>
              <a:t>Of all real positive cases, how many are predicted positive?</a:t>
            </a:r>
          </a:p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t>What if we want both?</a:t>
            </a:r>
          </a:p>
          <a:p>
            <a:pPr marL="424687" indent="-424687" defTabSz="1853137">
              <a:lnSpc>
                <a:spcPct val="150000"/>
              </a:lnSpc>
              <a:spcBef>
                <a:spcPts val="3400"/>
              </a:spcBef>
              <a:buSzPct val="125000"/>
              <a:buBlip>
                <a:blip r:embed="rId2"/>
              </a:buBlip>
              <a:defRPr sz="3040"/>
            </a:pPr>
            <a:r>
              <a:t>The F1-score combines the precision and recall of a classifier into a single metric by taking their harmonic mean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2855058" y="951117"/>
            <a:ext cx="10513445" cy="3315648"/>
            <a:chOff x="0" y="0"/>
            <a:chExt cx="10513443" cy="3315647"/>
          </a:xfrm>
        </p:grpSpPr>
        <p:pic>
          <p:nvPicPr>
            <p:cNvPr id="300" name="Screen Shot 2022-06-05 at 19.06.22.png" descr="Screen Shot 2022-06-05 at 19.06.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89884" y="0"/>
              <a:ext cx="9123560" cy="2406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Screen Shot 2022-06-05 at 19.11.35.png" descr="Screen Shot 2022-06-05 at 19.11.3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303156"/>
              <a:ext cx="10392357" cy="1012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3" name="Screen Shot 2022-06-05 at 19.12.42.png" descr="Screen Shot 2022-06-05 at 19.12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9684" y="5341663"/>
            <a:ext cx="119507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RR, FAR and EER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FRR, FAR and EER</a:t>
            </a:r>
          </a:p>
        </p:txBody>
      </p:sp>
      <p:sp>
        <p:nvSpPr>
          <p:cNvPr id="307" name="Results"/>
          <p:cNvSpPr txBox="1"/>
          <p:nvPr/>
        </p:nvSpPr>
        <p:spPr>
          <a:xfrm>
            <a:off x="1206500" y="1079500"/>
            <a:ext cx="9779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Results </a:t>
            </a:r>
          </a:p>
        </p:txBody>
      </p:sp>
      <p:sp>
        <p:nvSpPr>
          <p:cNvPr id="308" name="False Acceptance Rate (FAR) - The proportion of times a system grants access to an unauthorized person…"/>
          <p:cNvSpPr txBox="1"/>
          <p:nvPr>
            <p:ph type="body" sz="half" idx="1"/>
          </p:nvPr>
        </p:nvSpPr>
        <p:spPr>
          <a:xfrm>
            <a:off x="1159438" y="5167183"/>
            <a:ext cx="10700746" cy="6811741"/>
          </a:xfrm>
          <a:prstGeom prst="rect">
            <a:avLst/>
          </a:prstGeom>
        </p:spPr>
        <p:txBody>
          <a:bodyPr/>
          <a:lstStyle/>
          <a:p>
            <a:pPr marL="441452" indent="-441452" defTabSz="1926287">
              <a:lnSpc>
                <a:spcPct val="150000"/>
              </a:lnSpc>
              <a:spcBef>
                <a:spcPts val="3500"/>
              </a:spcBef>
              <a:buSzPct val="125000"/>
              <a:buBlip>
                <a:blip r:embed="rId2"/>
              </a:buBlip>
              <a:defRPr sz="3160"/>
            </a:pPr>
            <a:r>
              <a:rPr b="1"/>
              <a:t>False Acceptance Rate (FAR) - </a:t>
            </a:r>
            <a:r>
              <a:t>The proportion of times a system grants access to an unauthorized person</a:t>
            </a:r>
            <a:endParaRPr b="1"/>
          </a:p>
          <a:p>
            <a:pPr marL="441452" indent="-441452" defTabSz="1926287">
              <a:lnSpc>
                <a:spcPct val="150000"/>
              </a:lnSpc>
              <a:spcBef>
                <a:spcPts val="3500"/>
              </a:spcBef>
              <a:buSzPct val="125000"/>
              <a:buBlip>
                <a:blip r:embed="rId2"/>
              </a:buBlip>
              <a:defRPr sz="3160"/>
            </a:pPr>
            <a:r>
              <a:rPr b="1"/>
              <a:t>False Rejection Rate (FRR) - </a:t>
            </a:r>
            <a:r>
              <a:t>The proportion of times a biometric system fails to grant access to an authorized person.</a:t>
            </a:r>
          </a:p>
          <a:p>
            <a:pPr marL="441452" indent="-441452" defTabSz="1926287">
              <a:lnSpc>
                <a:spcPct val="150000"/>
              </a:lnSpc>
              <a:spcBef>
                <a:spcPts val="3500"/>
              </a:spcBef>
              <a:buSzPct val="125000"/>
              <a:buBlip>
                <a:blip r:embed="rId2"/>
              </a:buBlip>
              <a:defRPr sz="3160"/>
            </a:pPr>
            <a:r>
              <a:rPr b="1"/>
              <a:t>Equal error rate (EER) -</a:t>
            </a:r>
            <a:r>
              <a:t> A biometric security system algorithm used to predetermines the threshold values for its false acceptance rate and its false rejection rate.</a:t>
            </a:r>
          </a:p>
        </p:txBody>
      </p:sp>
      <p:sp>
        <p:nvSpPr>
          <p:cNvPr id="3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FFR_FAR.png" descr="FFR_F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30287" y="3810000"/>
            <a:ext cx="8128001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ystem 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demonstration</a:t>
            </a:r>
          </a:p>
        </p:txBody>
      </p:sp>
      <p:sp>
        <p:nvSpPr>
          <p:cNvPr id="313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hank You 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!</a:t>
            </a:r>
          </a:p>
        </p:txBody>
      </p:sp>
      <p:sp>
        <p:nvSpPr>
          <p:cNvPr id="316" name="Slide Number"/>
          <p:cNvSpPr txBox="1"/>
          <p:nvPr>
            <p:ph type="sldNum" sz="quarter" idx="4294967295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iometric authentic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biometric authentication </a:t>
            </a:r>
          </a:p>
        </p:txBody>
      </p:sp>
      <p:sp>
        <p:nvSpPr>
          <p:cNvPr id="170" name="Today most of us already use biometric authentication methods…"/>
          <p:cNvSpPr txBox="1"/>
          <p:nvPr>
            <p:ph type="body" sz="half" idx="1"/>
          </p:nvPr>
        </p:nvSpPr>
        <p:spPr>
          <a:xfrm>
            <a:off x="922371" y="4693049"/>
            <a:ext cx="10700746" cy="681174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Today most of us already use biometric authentication methods 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These methods mostly require dedicated hardware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Methods in use today are primarily used for single-time authentication </a:t>
            </a:r>
          </a:p>
        </p:txBody>
      </p:sp>
      <p:sp>
        <p:nvSpPr>
          <p:cNvPr id="17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172" name="f320fcd15df3d3d2d1e36e2ca09ce230443fec94cd4c34c7c3614b56542fa98e-removebg-preview.png" descr="f320fcd15df3d3d2d1e36e2ca09ce230443fec94cd4c34c7c3614b56542fa98e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16536" y="3439392"/>
            <a:ext cx="10562234" cy="704149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 we want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do we want?</a:t>
            </a:r>
          </a:p>
        </p:txBody>
      </p:sp>
      <p:sp>
        <p:nvSpPr>
          <p:cNvPr id="176" name="We focus on the most common hardware used today…"/>
          <p:cNvSpPr txBox="1"/>
          <p:nvPr>
            <p:ph type="body" sz="half" idx="1"/>
          </p:nvPr>
        </p:nvSpPr>
        <p:spPr>
          <a:xfrm>
            <a:off x="1157188" y="4290105"/>
            <a:ext cx="9723570" cy="7831465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We focus on the most common hardware used today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Get a sufficient authentication of a user during his use of the app</a:t>
            </a:r>
          </a:p>
          <a:p>
            <a:pPr marL="558800" indent="-558800">
              <a:lnSpc>
                <a:spcPct val="120000"/>
              </a:lnSpc>
              <a:buSzPct val="125000"/>
              <a:buBlip>
                <a:blip r:embed="rId2"/>
              </a:buBlip>
              <a:defRPr sz="4000"/>
            </a:pPr>
            <a:r>
              <a:t>Finding the best method and to implement it</a:t>
            </a:r>
          </a:p>
        </p:txBody>
      </p:sp>
      <p:sp>
        <p:nvSpPr>
          <p:cNvPr id="17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178" name="1000_F_247149153_LpYegfKupJUqjrQ5LOEMhAV0JQkQO0dZ-removebg-preview.png" descr="1000_F_247149153_LpYegfKupJUqjrQ5LOEMhAV0JQkQO0dZ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4472" y="2964920"/>
            <a:ext cx="63500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stroke dynamics is not what you type, but how you typ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keystroke dynamics is not what you type, but how you type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D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1D CNN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eneral and 1D vs 2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General and 1D vs 2D</a:t>
            </a:r>
          </a:p>
        </p:txBody>
      </p:sp>
      <p:sp>
        <p:nvSpPr>
          <p:cNvPr id="188" name="Derive interesting features from shorter segmen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Derive interesting features from shorter segments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Applies well to the analysis of time sequences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The dimensions of the input data</a:t>
            </a:r>
          </a:p>
          <a:p>
            <a:pPr marL="558800" indent="-558800">
              <a:lnSpc>
                <a:spcPct val="150000"/>
              </a:lnSpc>
              <a:buSzPct val="125000"/>
              <a:buBlip>
                <a:blip r:embed="rId2"/>
              </a:buBlip>
              <a:defRPr sz="4000"/>
            </a:pPr>
            <a:r>
              <a:t>The kernel of a 1D CNN Moves in a vertical way</a:t>
            </a:r>
          </a:p>
        </p:txBody>
      </p:sp>
      <p:sp>
        <p:nvSpPr>
          <p:cNvPr id="189" name="1D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1D CNN</a:t>
            </a:r>
          </a:p>
        </p:txBody>
      </p:sp>
      <p:pic>
        <p:nvPicPr>
          <p:cNvPr id="190" name="1D-CNN-vs-2D-CNN-in-feature-detection-The-shape-of-convolution-filter-is-a-vector-form.png" descr="1D-CNN-vs-2D-CNN-in-feature-detection-The-shape-of-convolution-filter-is-a-vector-for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55263" y="5279806"/>
            <a:ext cx="10097762" cy="41462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