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sldIdLst>
    <p:sldId id="256" r:id="rId2"/>
    <p:sldId id="257" r:id="rId3"/>
    <p:sldId id="269" r:id="rId4"/>
    <p:sldId id="258" r:id="rId5"/>
    <p:sldId id="260" r:id="rId6"/>
    <p:sldId id="261" r:id="rId7"/>
    <p:sldId id="267" r:id="rId8"/>
    <p:sldId id="262" r:id="rId9"/>
    <p:sldId id="268" r:id="rId10"/>
    <p:sldId id="263" r:id="rId11"/>
    <p:sldId id="264" r:id="rId12"/>
    <p:sldId id="270" r:id="rId13"/>
    <p:sldId id="265"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RIPADA1 Saisumanth" userId="f65154da-cced-4dba-b7fd-f06eeac153a8" providerId="ADAL" clId="{AF94DE6E-6E73-4C65-9967-3A378E4D5AE9}"/>
    <pc:docChg chg="custSel modSld">
      <pc:chgData name="SRIPADA1 Saisumanth" userId="f65154da-cced-4dba-b7fd-f06eeac153a8" providerId="ADAL" clId="{AF94DE6E-6E73-4C65-9967-3A378E4D5AE9}" dt="2021-11-15T15:55:12.437" v="110" actId="20577"/>
      <pc:docMkLst>
        <pc:docMk/>
      </pc:docMkLst>
      <pc:sldChg chg="modSp mod">
        <pc:chgData name="SRIPADA1 Saisumanth" userId="f65154da-cced-4dba-b7fd-f06eeac153a8" providerId="ADAL" clId="{AF94DE6E-6E73-4C65-9967-3A378E4D5AE9}" dt="2021-11-15T15:55:12.437" v="110" actId="20577"/>
        <pc:sldMkLst>
          <pc:docMk/>
          <pc:sldMk cId="2000513671" sldId="265"/>
        </pc:sldMkLst>
        <pc:spChg chg="mod">
          <ac:chgData name="SRIPADA1 Saisumanth" userId="f65154da-cced-4dba-b7fd-f06eeac153a8" providerId="ADAL" clId="{AF94DE6E-6E73-4C65-9967-3A378E4D5AE9}" dt="2021-11-15T15:55:12.437" v="110" actId="20577"/>
          <ac:spMkLst>
            <pc:docMk/>
            <pc:sldMk cId="2000513671" sldId="265"/>
            <ac:spMk id="3" creationId="{33143505-3338-4C91-BB97-CB5DC6396123}"/>
          </ac:spMkLst>
        </pc:sp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4" Type="http://schemas.openxmlformats.org/officeDocument/2006/relationships/image" Target="../media/image14.svg"/></Relationships>
</file>

<file path=ppt/diagrams/_rels/data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svg"/><Relationship Id="rId1" Type="http://schemas.openxmlformats.org/officeDocument/2006/relationships/image" Target="../media/image18.png"/><Relationship Id="rId4" Type="http://schemas.openxmlformats.org/officeDocument/2006/relationships/image" Target="../media/image21.svg"/></Relationships>
</file>

<file path=ppt/diagrams/_rels/data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svg"/><Relationship Id="rId1" Type="http://schemas.openxmlformats.org/officeDocument/2006/relationships/image" Target="../media/image26.png"/><Relationship Id="rId4" Type="http://schemas.openxmlformats.org/officeDocument/2006/relationships/image" Target="../media/image29.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4" Type="http://schemas.openxmlformats.org/officeDocument/2006/relationships/image" Target="../media/image14.svg"/></Relationships>
</file>

<file path=ppt/diagrams/_rels/drawing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svg"/><Relationship Id="rId1" Type="http://schemas.openxmlformats.org/officeDocument/2006/relationships/image" Target="../media/image18.png"/><Relationship Id="rId4" Type="http://schemas.openxmlformats.org/officeDocument/2006/relationships/image" Target="../media/image21.svg"/></Relationships>
</file>

<file path=ppt/diagrams/_rels/drawing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svg"/><Relationship Id="rId1" Type="http://schemas.openxmlformats.org/officeDocument/2006/relationships/image" Target="../media/image26.png"/><Relationship Id="rId4" Type="http://schemas.openxmlformats.org/officeDocument/2006/relationships/image" Target="../media/image29.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34BAAEF-6CB6-4213-9D05-616B7EE4313F}"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D19CF80D-26AE-41FC-9210-447D134DDB30}">
      <dgm:prSet/>
      <dgm:spPr/>
      <dgm:t>
        <a:bodyPr/>
        <a:lstStyle/>
        <a:p>
          <a:pPr>
            <a:lnSpc>
              <a:spcPct val="100000"/>
            </a:lnSpc>
          </a:pPr>
          <a:r>
            <a:rPr lang="en-US" dirty="0"/>
            <a:t>To get the Stats like valuation Measures, History, Profitability of the required stocks </a:t>
          </a:r>
        </a:p>
      </dgm:t>
    </dgm:pt>
    <dgm:pt modelId="{500001DD-C652-4B91-8CA0-2595F96E3891}" type="parTrans" cxnId="{B37DCC84-3CD6-406B-B739-3BC77BDDCC0B}">
      <dgm:prSet/>
      <dgm:spPr/>
      <dgm:t>
        <a:bodyPr/>
        <a:lstStyle/>
        <a:p>
          <a:endParaRPr lang="en-US"/>
        </a:p>
      </dgm:t>
    </dgm:pt>
    <dgm:pt modelId="{E2173DBD-B140-447A-AEBC-B83B3CC4A14D}" type="sibTrans" cxnId="{B37DCC84-3CD6-406B-B739-3BC77BDDCC0B}">
      <dgm:prSet/>
      <dgm:spPr/>
      <dgm:t>
        <a:bodyPr/>
        <a:lstStyle/>
        <a:p>
          <a:endParaRPr lang="en-US"/>
        </a:p>
      </dgm:t>
    </dgm:pt>
    <dgm:pt modelId="{671A03FA-2FCB-4F80-9AC7-35936DFEE97C}">
      <dgm:prSet/>
      <dgm:spPr/>
      <dgm:t>
        <a:bodyPr/>
        <a:lstStyle/>
        <a:p>
          <a:pPr>
            <a:lnSpc>
              <a:spcPct val="100000"/>
            </a:lnSpc>
          </a:pPr>
          <a:r>
            <a:rPr lang="en-US" b="1" dirty="0"/>
            <a:t>get_stats_valuation  </a:t>
          </a:r>
          <a:r>
            <a:rPr lang="en-US" dirty="0"/>
            <a:t>&amp; </a:t>
          </a:r>
          <a:r>
            <a:rPr lang="en-US" b="1" dirty="0"/>
            <a:t>get_stats</a:t>
          </a:r>
          <a:r>
            <a:rPr lang="en-US" dirty="0"/>
            <a:t> are the functions used to fetch the stats data.</a:t>
          </a:r>
        </a:p>
      </dgm:t>
    </dgm:pt>
    <dgm:pt modelId="{BC57396F-C486-4C57-A9ED-EBD9C8DF4FFA}" type="parTrans" cxnId="{7617A778-E3D2-4D88-80F3-1CF4D1C905A7}">
      <dgm:prSet/>
      <dgm:spPr/>
      <dgm:t>
        <a:bodyPr/>
        <a:lstStyle/>
        <a:p>
          <a:endParaRPr lang="en-US"/>
        </a:p>
      </dgm:t>
    </dgm:pt>
    <dgm:pt modelId="{9CFBC5F8-0D10-4E17-9334-5FC56D0D3578}" type="sibTrans" cxnId="{7617A778-E3D2-4D88-80F3-1CF4D1C905A7}">
      <dgm:prSet/>
      <dgm:spPr/>
      <dgm:t>
        <a:bodyPr/>
        <a:lstStyle/>
        <a:p>
          <a:endParaRPr lang="en-US"/>
        </a:p>
      </dgm:t>
    </dgm:pt>
    <dgm:pt modelId="{1DBEBF33-84D9-4CA0-AC12-20701736E587}" type="pres">
      <dgm:prSet presAssocID="{934BAAEF-6CB6-4213-9D05-616B7EE4313F}" presName="root" presStyleCnt="0">
        <dgm:presLayoutVars>
          <dgm:dir/>
          <dgm:resizeHandles val="exact"/>
        </dgm:presLayoutVars>
      </dgm:prSet>
      <dgm:spPr/>
    </dgm:pt>
    <dgm:pt modelId="{1D47B10A-DC65-414F-90A7-1691D5245943}" type="pres">
      <dgm:prSet presAssocID="{D19CF80D-26AE-41FC-9210-447D134DDB30}" presName="compNode" presStyleCnt="0"/>
      <dgm:spPr/>
    </dgm:pt>
    <dgm:pt modelId="{F9C6C167-2DA3-430D-9909-4B360C86A4D3}" type="pres">
      <dgm:prSet presAssocID="{D19CF80D-26AE-41FC-9210-447D134DDB30}"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Upward trend"/>
        </a:ext>
      </dgm:extLst>
    </dgm:pt>
    <dgm:pt modelId="{491064B8-2DC5-4EEF-9491-D0E11CE4612F}" type="pres">
      <dgm:prSet presAssocID="{D19CF80D-26AE-41FC-9210-447D134DDB30}" presName="spaceRect" presStyleCnt="0"/>
      <dgm:spPr/>
    </dgm:pt>
    <dgm:pt modelId="{86C4A1A0-18E0-46D4-9927-C639DACD6804}" type="pres">
      <dgm:prSet presAssocID="{D19CF80D-26AE-41FC-9210-447D134DDB30}" presName="textRect" presStyleLbl="revTx" presStyleIdx="0" presStyleCnt="2" custLinFactNeighborX="-1433" custLinFactNeighborY="-70115">
        <dgm:presLayoutVars>
          <dgm:chMax val="1"/>
          <dgm:chPref val="1"/>
        </dgm:presLayoutVars>
      </dgm:prSet>
      <dgm:spPr/>
    </dgm:pt>
    <dgm:pt modelId="{CA9B5797-5F74-4A5B-B801-5C9E32337EC4}" type="pres">
      <dgm:prSet presAssocID="{E2173DBD-B140-447A-AEBC-B83B3CC4A14D}" presName="sibTrans" presStyleCnt="0"/>
      <dgm:spPr/>
    </dgm:pt>
    <dgm:pt modelId="{8A37E6E6-EA9D-4444-82CE-F16640A8EB63}" type="pres">
      <dgm:prSet presAssocID="{671A03FA-2FCB-4F80-9AC7-35936DFEE97C}" presName="compNode" presStyleCnt="0"/>
      <dgm:spPr/>
    </dgm:pt>
    <dgm:pt modelId="{3FB9433F-E47B-44C1-AD43-0CD05A0B64DE}" type="pres">
      <dgm:prSet presAssocID="{671A03FA-2FCB-4F80-9AC7-35936DFEE97C}"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Bar chart"/>
        </a:ext>
      </dgm:extLst>
    </dgm:pt>
    <dgm:pt modelId="{F03909BE-0A57-4CE0-A2E5-35ADEF4FC48D}" type="pres">
      <dgm:prSet presAssocID="{671A03FA-2FCB-4F80-9AC7-35936DFEE97C}" presName="spaceRect" presStyleCnt="0"/>
      <dgm:spPr/>
    </dgm:pt>
    <dgm:pt modelId="{86EF5ECF-E06B-490A-A829-801847AAFE29}" type="pres">
      <dgm:prSet presAssocID="{671A03FA-2FCB-4F80-9AC7-35936DFEE97C}" presName="textRect" presStyleLbl="revTx" presStyleIdx="1" presStyleCnt="2" custLinFactNeighborX="-3534" custLinFactNeighborY="-77896">
        <dgm:presLayoutVars>
          <dgm:chMax val="1"/>
          <dgm:chPref val="1"/>
        </dgm:presLayoutVars>
      </dgm:prSet>
      <dgm:spPr/>
    </dgm:pt>
  </dgm:ptLst>
  <dgm:cxnLst>
    <dgm:cxn modelId="{7617A778-E3D2-4D88-80F3-1CF4D1C905A7}" srcId="{934BAAEF-6CB6-4213-9D05-616B7EE4313F}" destId="{671A03FA-2FCB-4F80-9AC7-35936DFEE97C}" srcOrd="1" destOrd="0" parTransId="{BC57396F-C486-4C57-A9ED-EBD9C8DF4FFA}" sibTransId="{9CFBC5F8-0D10-4E17-9334-5FC56D0D3578}"/>
    <dgm:cxn modelId="{B37DCC84-3CD6-406B-B739-3BC77BDDCC0B}" srcId="{934BAAEF-6CB6-4213-9D05-616B7EE4313F}" destId="{D19CF80D-26AE-41FC-9210-447D134DDB30}" srcOrd="0" destOrd="0" parTransId="{500001DD-C652-4B91-8CA0-2595F96E3891}" sibTransId="{E2173DBD-B140-447A-AEBC-B83B3CC4A14D}"/>
    <dgm:cxn modelId="{EE869786-5651-4203-BEBC-7B7B9DDAB5DC}" type="presOf" srcId="{D19CF80D-26AE-41FC-9210-447D134DDB30}" destId="{86C4A1A0-18E0-46D4-9927-C639DACD6804}" srcOrd="0" destOrd="0" presId="urn:microsoft.com/office/officeart/2018/2/layout/IconLabelList"/>
    <dgm:cxn modelId="{68C1FAA4-DAFD-4464-A788-F0440BE591BE}" type="presOf" srcId="{671A03FA-2FCB-4F80-9AC7-35936DFEE97C}" destId="{86EF5ECF-E06B-490A-A829-801847AAFE29}" srcOrd="0" destOrd="0" presId="urn:microsoft.com/office/officeart/2018/2/layout/IconLabelList"/>
    <dgm:cxn modelId="{9B6284B9-3F3E-4BE8-829A-6CBD086E3DA3}" type="presOf" srcId="{934BAAEF-6CB6-4213-9D05-616B7EE4313F}" destId="{1DBEBF33-84D9-4CA0-AC12-20701736E587}" srcOrd="0" destOrd="0" presId="urn:microsoft.com/office/officeart/2018/2/layout/IconLabelList"/>
    <dgm:cxn modelId="{8AFB049F-3E3C-4811-9ECF-EDDD1A16E15C}" type="presParOf" srcId="{1DBEBF33-84D9-4CA0-AC12-20701736E587}" destId="{1D47B10A-DC65-414F-90A7-1691D5245943}" srcOrd="0" destOrd="0" presId="urn:microsoft.com/office/officeart/2018/2/layout/IconLabelList"/>
    <dgm:cxn modelId="{BE69A338-6DC8-4183-9A16-2EDB958DC04E}" type="presParOf" srcId="{1D47B10A-DC65-414F-90A7-1691D5245943}" destId="{F9C6C167-2DA3-430D-9909-4B360C86A4D3}" srcOrd="0" destOrd="0" presId="urn:microsoft.com/office/officeart/2018/2/layout/IconLabelList"/>
    <dgm:cxn modelId="{56DB4ABD-6CEE-4D53-B5AD-2DCB77927009}" type="presParOf" srcId="{1D47B10A-DC65-414F-90A7-1691D5245943}" destId="{491064B8-2DC5-4EEF-9491-D0E11CE4612F}" srcOrd="1" destOrd="0" presId="urn:microsoft.com/office/officeart/2018/2/layout/IconLabelList"/>
    <dgm:cxn modelId="{2BD2BE8E-134A-4995-AF06-6EF57CB8137A}" type="presParOf" srcId="{1D47B10A-DC65-414F-90A7-1691D5245943}" destId="{86C4A1A0-18E0-46D4-9927-C639DACD6804}" srcOrd="2" destOrd="0" presId="urn:microsoft.com/office/officeart/2018/2/layout/IconLabelList"/>
    <dgm:cxn modelId="{FEE676B5-C9BE-4E13-8894-DD13BBA0B0F3}" type="presParOf" srcId="{1DBEBF33-84D9-4CA0-AC12-20701736E587}" destId="{CA9B5797-5F74-4A5B-B801-5C9E32337EC4}" srcOrd="1" destOrd="0" presId="urn:microsoft.com/office/officeart/2018/2/layout/IconLabelList"/>
    <dgm:cxn modelId="{F919D952-F0F5-46E9-895C-D15910C40EFA}" type="presParOf" srcId="{1DBEBF33-84D9-4CA0-AC12-20701736E587}" destId="{8A37E6E6-EA9D-4444-82CE-F16640A8EB63}" srcOrd="2" destOrd="0" presId="urn:microsoft.com/office/officeart/2018/2/layout/IconLabelList"/>
    <dgm:cxn modelId="{ED58B7D3-104C-4499-8B4B-5CF16CDDB47A}" type="presParOf" srcId="{8A37E6E6-EA9D-4444-82CE-F16640A8EB63}" destId="{3FB9433F-E47B-44C1-AD43-0CD05A0B64DE}" srcOrd="0" destOrd="0" presId="urn:microsoft.com/office/officeart/2018/2/layout/IconLabelList"/>
    <dgm:cxn modelId="{D3A0AD29-E462-4A24-AF0F-932DAA3867ED}" type="presParOf" srcId="{8A37E6E6-EA9D-4444-82CE-F16640A8EB63}" destId="{F03909BE-0A57-4CE0-A2E5-35ADEF4FC48D}" srcOrd="1" destOrd="0" presId="urn:microsoft.com/office/officeart/2018/2/layout/IconLabelList"/>
    <dgm:cxn modelId="{7BCCFE33-04B9-4B4A-A2C7-DF7C29AAA145}" type="presParOf" srcId="{8A37E6E6-EA9D-4444-82CE-F16640A8EB63}" destId="{86EF5ECF-E06B-490A-A829-801847AAFE29}"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20F7203-1F8B-42D4-AC1F-10E03161D150}"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47C99D84-6FF0-4D6F-AD4D-C485C11E8C04}">
      <dgm:prSet custT="1"/>
      <dgm:spPr/>
      <dgm:t>
        <a:bodyPr/>
        <a:lstStyle/>
        <a:p>
          <a:pPr>
            <a:lnSpc>
              <a:spcPct val="100000"/>
            </a:lnSpc>
          </a:pPr>
          <a:r>
            <a:rPr lang="en-US" sz="1400" dirty="0"/>
            <a:t>Financials gives us the insight on the Annual and Quarterly Revenues of the company and the worth.</a:t>
          </a:r>
        </a:p>
      </dgm:t>
    </dgm:pt>
    <dgm:pt modelId="{AE94E485-5C2B-41F7-A868-4CB062424070}" type="parTrans" cxnId="{01C6FE3D-7673-40CE-A980-C6FCA0F32691}">
      <dgm:prSet/>
      <dgm:spPr/>
      <dgm:t>
        <a:bodyPr/>
        <a:lstStyle/>
        <a:p>
          <a:endParaRPr lang="en-US"/>
        </a:p>
      </dgm:t>
    </dgm:pt>
    <dgm:pt modelId="{DDCE0348-1307-47DE-99BE-3C9285A89CFD}" type="sibTrans" cxnId="{01C6FE3D-7673-40CE-A980-C6FCA0F32691}">
      <dgm:prSet/>
      <dgm:spPr/>
      <dgm:t>
        <a:bodyPr/>
        <a:lstStyle/>
        <a:p>
          <a:endParaRPr lang="en-US"/>
        </a:p>
      </dgm:t>
    </dgm:pt>
    <dgm:pt modelId="{C92C0904-41C0-430F-ACE2-B92BAAFC9E93}">
      <dgm:prSet custT="1"/>
      <dgm:spPr/>
      <dgm:t>
        <a:bodyPr/>
        <a:lstStyle/>
        <a:p>
          <a:pPr>
            <a:lnSpc>
              <a:spcPct val="100000"/>
            </a:lnSpc>
          </a:pPr>
          <a:r>
            <a:rPr lang="en-US" sz="1400" dirty="0"/>
            <a:t>Income Statement , Balance Sheet &amp; Cash Flow data can be fetched using functions </a:t>
          </a:r>
          <a:r>
            <a:rPr lang="en-US" sz="1400" b="1" dirty="0"/>
            <a:t>get_income_statement , get_balance_sheet &amp; get_cash_flow</a:t>
          </a:r>
          <a:endParaRPr lang="en-US" sz="1400" dirty="0"/>
        </a:p>
      </dgm:t>
    </dgm:pt>
    <dgm:pt modelId="{DF575DBF-8F72-42DA-B792-6C16F9BF5B83}" type="parTrans" cxnId="{5117AE37-FE8A-4146-8AF1-1BE5074E5AAC}">
      <dgm:prSet/>
      <dgm:spPr/>
      <dgm:t>
        <a:bodyPr/>
        <a:lstStyle/>
        <a:p>
          <a:endParaRPr lang="en-US"/>
        </a:p>
      </dgm:t>
    </dgm:pt>
    <dgm:pt modelId="{7D00BA61-E214-4CDD-AD40-14DCC261D948}" type="sibTrans" cxnId="{5117AE37-FE8A-4146-8AF1-1BE5074E5AAC}">
      <dgm:prSet/>
      <dgm:spPr/>
      <dgm:t>
        <a:bodyPr/>
        <a:lstStyle/>
        <a:p>
          <a:endParaRPr lang="en-US"/>
        </a:p>
      </dgm:t>
    </dgm:pt>
    <dgm:pt modelId="{5E95EA81-8A30-4498-862E-AB8CFE096548}" type="pres">
      <dgm:prSet presAssocID="{120F7203-1F8B-42D4-AC1F-10E03161D150}" presName="root" presStyleCnt="0">
        <dgm:presLayoutVars>
          <dgm:dir/>
          <dgm:resizeHandles val="exact"/>
        </dgm:presLayoutVars>
      </dgm:prSet>
      <dgm:spPr/>
    </dgm:pt>
    <dgm:pt modelId="{3050B1E7-0502-474E-AE5F-E9A8D8E021FB}" type="pres">
      <dgm:prSet presAssocID="{47C99D84-6FF0-4D6F-AD4D-C485C11E8C04}" presName="compNode" presStyleCnt="0"/>
      <dgm:spPr/>
    </dgm:pt>
    <dgm:pt modelId="{2D31B8C2-CA8E-4D71-85F2-72D65BBCD994}" type="pres">
      <dgm:prSet presAssocID="{47C99D84-6FF0-4D6F-AD4D-C485C11E8C04}" presName="bgRect" presStyleLbl="bgShp" presStyleIdx="0" presStyleCnt="2"/>
      <dgm:spPr/>
    </dgm:pt>
    <dgm:pt modelId="{157BB14E-6975-4392-9CBC-373B21E64F55}" type="pres">
      <dgm:prSet presAssocID="{47C99D84-6FF0-4D6F-AD4D-C485C11E8C04}"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ollar"/>
        </a:ext>
      </dgm:extLst>
    </dgm:pt>
    <dgm:pt modelId="{D2B5F949-E8F7-4567-BC9E-494D29D25904}" type="pres">
      <dgm:prSet presAssocID="{47C99D84-6FF0-4D6F-AD4D-C485C11E8C04}" presName="spaceRect" presStyleCnt="0"/>
      <dgm:spPr/>
    </dgm:pt>
    <dgm:pt modelId="{69622618-CA59-416F-982F-ECA1BCB17AFE}" type="pres">
      <dgm:prSet presAssocID="{47C99D84-6FF0-4D6F-AD4D-C485C11E8C04}" presName="parTx" presStyleLbl="revTx" presStyleIdx="0" presStyleCnt="2">
        <dgm:presLayoutVars>
          <dgm:chMax val="0"/>
          <dgm:chPref val="0"/>
        </dgm:presLayoutVars>
      </dgm:prSet>
      <dgm:spPr/>
    </dgm:pt>
    <dgm:pt modelId="{63A08E30-8CC2-41BF-B318-96C56CBFEB04}" type="pres">
      <dgm:prSet presAssocID="{DDCE0348-1307-47DE-99BE-3C9285A89CFD}" presName="sibTrans" presStyleCnt="0"/>
      <dgm:spPr/>
    </dgm:pt>
    <dgm:pt modelId="{9662260D-2015-4F6A-9652-F48174BC7C0E}" type="pres">
      <dgm:prSet presAssocID="{C92C0904-41C0-430F-ACE2-B92BAAFC9E93}" presName="compNode" presStyleCnt="0"/>
      <dgm:spPr/>
    </dgm:pt>
    <dgm:pt modelId="{34C18A45-FA9A-4621-B72B-00D7DE31303C}" type="pres">
      <dgm:prSet presAssocID="{C92C0904-41C0-430F-ACE2-B92BAAFC9E93}" presName="bgRect" presStyleLbl="bgShp" presStyleIdx="1" presStyleCnt="2"/>
      <dgm:spPr/>
    </dgm:pt>
    <dgm:pt modelId="{88650796-FAE3-42F9-B602-F87DA21A8E4A}" type="pres">
      <dgm:prSet presAssocID="{C92C0904-41C0-430F-ACE2-B92BAAFC9E93}"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Money"/>
        </a:ext>
      </dgm:extLst>
    </dgm:pt>
    <dgm:pt modelId="{776888FC-FB5C-437D-997D-F4918022A365}" type="pres">
      <dgm:prSet presAssocID="{C92C0904-41C0-430F-ACE2-B92BAAFC9E93}" presName="spaceRect" presStyleCnt="0"/>
      <dgm:spPr/>
    </dgm:pt>
    <dgm:pt modelId="{6E6F9284-BA69-462D-941E-41A0CAF520CB}" type="pres">
      <dgm:prSet presAssocID="{C92C0904-41C0-430F-ACE2-B92BAAFC9E93}" presName="parTx" presStyleLbl="revTx" presStyleIdx="1" presStyleCnt="2">
        <dgm:presLayoutVars>
          <dgm:chMax val="0"/>
          <dgm:chPref val="0"/>
        </dgm:presLayoutVars>
      </dgm:prSet>
      <dgm:spPr/>
    </dgm:pt>
  </dgm:ptLst>
  <dgm:cxnLst>
    <dgm:cxn modelId="{E5F2A828-6344-42D6-BE4D-5927BBEF867C}" type="presOf" srcId="{47C99D84-6FF0-4D6F-AD4D-C485C11E8C04}" destId="{69622618-CA59-416F-982F-ECA1BCB17AFE}" srcOrd="0" destOrd="0" presId="urn:microsoft.com/office/officeart/2018/2/layout/IconVerticalSolidList"/>
    <dgm:cxn modelId="{5117AE37-FE8A-4146-8AF1-1BE5074E5AAC}" srcId="{120F7203-1F8B-42D4-AC1F-10E03161D150}" destId="{C92C0904-41C0-430F-ACE2-B92BAAFC9E93}" srcOrd="1" destOrd="0" parTransId="{DF575DBF-8F72-42DA-B792-6C16F9BF5B83}" sibTransId="{7D00BA61-E214-4CDD-AD40-14DCC261D948}"/>
    <dgm:cxn modelId="{01C6FE3D-7673-40CE-A980-C6FCA0F32691}" srcId="{120F7203-1F8B-42D4-AC1F-10E03161D150}" destId="{47C99D84-6FF0-4D6F-AD4D-C485C11E8C04}" srcOrd="0" destOrd="0" parTransId="{AE94E485-5C2B-41F7-A868-4CB062424070}" sibTransId="{DDCE0348-1307-47DE-99BE-3C9285A89CFD}"/>
    <dgm:cxn modelId="{37C30590-1503-46E0-B1A7-80E8B3E679BF}" type="presOf" srcId="{C92C0904-41C0-430F-ACE2-B92BAAFC9E93}" destId="{6E6F9284-BA69-462D-941E-41A0CAF520CB}" srcOrd="0" destOrd="0" presId="urn:microsoft.com/office/officeart/2018/2/layout/IconVerticalSolidList"/>
    <dgm:cxn modelId="{923FE6EC-493B-4B9E-9EDC-55BF3535FBC4}" type="presOf" srcId="{120F7203-1F8B-42D4-AC1F-10E03161D150}" destId="{5E95EA81-8A30-4498-862E-AB8CFE096548}" srcOrd="0" destOrd="0" presId="urn:microsoft.com/office/officeart/2018/2/layout/IconVerticalSolidList"/>
    <dgm:cxn modelId="{ABD300AE-2751-44E3-9874-4443DB4C0626}" type="presParOf" srcId="{5E95EA81-8A30-4498-862E-AB8CFE096548}" destId="{3050B1E7-0502-474E-AE5F-E9A8D8E021FB}" srcOrd="0" destOrd="0" presId="urn:microsoft.com/office/officeart/2018/2/layout/IconVerticalSolidList"/>
    <dgm:cxn modelId="{889CC639-8D1E-4DAA-B620-0A6DE89DBA18}" type="presParOf" srcId="{3050B1E7-0502-474E-AE5F-E9A8D8E021FB}" destId="{2D31B8C2-CA8E-4D71-85F2-72D65BBCD994}" srcOrd="0" destOrd="0" presId="urn:microsoft.com/office/officeart/2018/2/layout/IconVerticalSolidList"/>
    <dgm:cxn modelId="{1FE6498C-584E-4FCA-A3C4-F09D397319D2}" type="presParOf" srcId="{3050B1E7-0502-474E-AE5F-E9A8D8E021FB}" destId="{157BB14E-6975-4392-9CBC-373B21E64F55}" srcOrd="1" destOrd="0" presId="urn:microsoft.com/office/officeart/2018/2/layout/IconVerticalSolidList"/>
    <dgm:cxn modelId="{BC8F066B-15F9-41F5-9B12-A47640EE7A8F}" type="presParOf" srcId="{3050B1E7-0502-474E-AE5F-E9A8D8E021FB}" destId="{D2B5F949-E8F7-4567-BC9E-494D29D25904}" srcOrd="2" destOrd="0" presId="urn:microsoft.com/office/officeart/2018/2/layout/IconVerticalSolidList"/>
    <dgm:cxn modelId="{FFE63941-5F50-48CA-8318-A0B101EE29D6}" type="presParOf" srcId="{3050B1E7-0502-474E-AE5F-E9A8D8E021FB}" destId="{69622618-CA59-416F-982F-ECA1BCB17AFE}" srcOrd="3" destOrd="0" presId="urn:microsoft.com/office/officeart/2018/2/layout/IconVerticalSolidList"/>
    <dgm:cxn modelId="{C54BFB7A-A0CD-42F4-91AB-66169BCB4BCF}" type="presParOf" srcId="{5E95EA81-8A30-4498-862E-AB8CFE096548}" destId="{63A08E30-8CC2-41BF-B318-96C56CBFEB04}" srcOrd="1" destOrd="0" presId="urn:microsoft.com/office/officeart/2018/2/layout/IconVerticalSolidList"/>
    <dgm:cxn modelId="{EC05F5C8-FC0D-40DF-9472-5E550B716AE4}" type="presParOf" srcId="{5E95EA81-8A30-4498-862E-AB8CFE096548}" destId="{9662260D-2015-4F6A-9652-F48174BC7C0E}" srcOrd="2" destOrd="0" presId="urn:microsoft.com/office/officeart/2018/2/layout/IconVerticalSolidList"/>
    <dgm:cxn modelId="{40ACA154-9CB1-40AF-B5F8-FDDE0F72B052}" type="presParOf" srcId="{9662260D-2015-4F6A-9652-F48174BC7C0E}" destId="{34C18A45-FA9A-4621-B72B-00D7DE31303C}" srcOrd="0" destOrd="0" presId="urn:microsoft.com/office/officeart/2018/2/layout/IconVerticalSolidList"/>
    <dgm:cxn modelId="{A1458AAA-7A0D-43DE-BFBE-234624A19F9B}" type="presParOf" srcId="{9662260D-2015-4F6A-9652-F48174BC7C0E}" destId="{88650796-FAE3-42F9-B602-F87DA21A8E4A}" srcOrd="1" destOrd="0" presId="urn:microsoft.com/office/officeart/2018/2/layout/IconVerticalSolidList"/>
    <dgm:cxn modelId="{C8B68A2D-80BC-49C8-A9F2-74799639C606}" type="presParOf" srcId="{9662260D-2015-4F6A-9652-F48174BC7C0E}" destId="{776888FC-FB5C-437D-997D-F4918022A365}" srcOrd="2" destOrd="0" presId="urn:microsoft.com/office/officeart/2018/2/layout/IconVerticalSolidList"/>
    <dgm:cxn modelId="{A5DBCF0F-7552-4202-84E3-FFE50F79493C}" type="presParOf" srcId="{9662260D-2015-4F6A-9652-F48174BC7C0E}" destId="{6E6F9284-BA69-462D-941E-41A0CAF520CB}"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658CF5A-3A01-4E0D-8E27-0DC8244CAE19}"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4E4C8BFC-C74C-43B4-B829-F36EE8093390}">
      <dgm:prSet/>
      <dgm:spPr/>
      <dgm:t>
        <a:bodyPr/>
        <a:lstStyle/>
        <a:p>
          <a:pPr>
            <a:lnSpc>
              <a:spcPct val="100000"/>
            </a:lnSpc>
          </a:pPr>
          <a:r>
            <a:rPr lang="en-US" dirty="0"/>
            <a:t>Stock Analysis is to fetch the stock history and the analysis based on the data and future estimates like Earnings and Revenue estimates for the next few quarters.</a:t>
          </a:r>
        </a:p>
      </dgm:t>
    </dgm:pt>
    <dgm:pt modelId="{D77739DC-F7A8-4096-8C54-6210C15203E7}" type="parTrans" cxnId="{0725D389-9FDF-42FC-86ED-6BAEA1964A99}">
      <dgm:prSet/>
      <dgm:spPr/>
      <dgm:t>
        <a:bodyPr/>
        <a:lstStyle/>
        <a:p>
          <a:endParaRPr lang="en-US"/>
        </a:p>
      </dgm:t>
    </dgm:pt>
    <dgm:pt modelId="{DDF6584C-DEA9-4C8A-A0D5-D71C9119E32F}" type="sibTrans" cxnId="{0725D389-9FDF-42FC-86ED-6BAEA1964A99}">
      <dgm:prSet/>
      <dgm:spPr/>
      <dgm:t>
        <a:bodyPr/>
        <a:lstStyle/>
        <a:p>
          <a:endParaRPr lang="en-US"/>
        </a:p>
      </dgm:t>
    </dgm:pt>
    <dgm:pt modelId="{ABE155A3-D61E-4B4C-9AA3-08D006BADAD0}">
      <dgm:prSet/>
      <dgm:spPr/>
      <dgm:t>
        <a:bodyPr/>
        <a:lstStyle/>
        <a:p>
          <a:pPr>
            <a:lnSpc>
              <a:spcPct val="100000"/>
            </a:lnSpc>
          </a:pPr>
          <a:r>
            <a:rPr lang="en-US"/>
            <a:t>Function</a:t>
          </a:r>
          <a:r>
            <a:rPr lang="en-US" b="1"/>
            <a:t> get_analysts_info </a:t>
          </a:r>
          <a:r>
            <a:rPr lang="en-US"/>
            <a:t>is used to fetch the analysis of stocks </a:t>
          </a:r>
        </a:p>
      </dgm:t>
    </dgm:pt>
    <dgm:pt modelId="{F4B8ACD3-C5D1-497F-B2A8-DAB38194023F}" type="parTrans" cxnId="{25E0FB1A-5631-4497-AFB3-723EA4493DC0}">
      <dgm:prSet/>
      <dgm:spPr/>
      <dgm:t>
        <a:bodyPr/>
        <a:lstStyle/>
        <a:p>
          <a:endParaRPr lang="en-US"/>
        </a:p>
      </dgm:t>
    </dgm:pt>
    <dgm:pt modelId="{8AAEA7FD-3CD8-4B49-A9EE-365A17D4372F}" type="sibTrans" cxnId="{25E0FB1A-5631-4497-AFB3-723EA4493DC0}">
      <dgm:prSet/>
      <dgm:spPr/>
      <dgm:t>
        <a:bodyPr/>
        <a:lstStyle/>
        <a:p>
          <a:endParaRPr lang="en-US"/>
        </a:p>
      </dgm:t>
    </dgm:pt>
    <dgm:pt modelId="{B86784BD-54AC-4EA7-8819-FAB29FAE32E0}" type="pres">
      <dgm:prSet presAssocID="{7658CF5A-3A01-4E0D-8E27-0DC8244CAE19}" presName="root" presStyleCnt="0">
        <dgm:presLayoutVars>
          <dgm:dir/>
          <dgm:resizeHandles val="exact"/>
        </dgm:presLayoutVars>
      </dgm:prSet>
      <dgm:spPr/>
    </dgm:pt>
    <dgm:pt modelId="{007F5AB0-C579-4718-AC0B-C24C7111E0CE}" type="pres">
      <dgm:prSet presAssocID="{4E4C8BFC-C74C-43B4-B829-F36EE8093390}" presName="compNode" presStyleCnt="0"/>
      <dgm:spPr/>
    </dgm:pt>
    <dgm:pt modelId="{1DBDCE1B-7A56-4F25-B630-12EC29A56CAC}" type="pres">
      <dgm:prSet presAssocID="{4E4C8BFC-C74C-43B4-B829-F36EE8093390}"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Bar Graph with Upward Trend"/>
        </a:ext>
      </dgm:extLst>
    </dgm:pt>
    <dgm:pt modelId="{95ADE39E-E935-4373-A8F6-2456A2658DF3}" type="pres">
      <dgm:prSet presAssocID="{4E4C8BFC-C74C-43B4-B829-F36EE8093390}" presName="spaceRect" presStyleCnt="0"/>
      <dgm:spPr/>
    </dgm:pt>
    <dgm:pt modelId="{61CD68FE-17CE-44FD-B39F-B4E1C108768F}" type="pres">
      <dgm:prSet presAssocID="{4E4C8BFC-C74C-43B4-B829-F36EE8093390}" presName="textRect" presStyleLbl="revTx" presStyleIdx="0" presStyleCnt="2" custScaleY="163378">
        <dgm:presLayoutVars>
          <dgm:chMax val="1"/>
          <dgm:chPref val="1"/>
        </dgm:presLayoutVars>
      </dgm:prSet>
      <dgm:spPr/>
    </dgm:pt>
    <dgm:pt modelId="{5D3FF8D6-3011-4034-BBB9-97EDE1BD9F53}" type="pres">
      <dgm:prSet presAssocID="{DDF6584C-DEA9-4C8A-A0D5-D71C9119E32F}" presName="sibTrans" presStyleCnt="0"/>
      <dgm:spPr/>
    </dgm:pt>
    <dgm:pt modelId="{FCE36577-9645-4068-8ECF-C3DE56E7294A}" type="pres">
      <dgm:prSet presAssocID="{ABE155A3-D61E-4B4C-9AA3-08D006BADAD0}" presName="compNode" presStyleCnt="0"/>
      <dgm:spPr/>
    </dgm:pt>
    <dgm:pt modelId="{B685D4C0-7AD7-4374-9D7F-4C32C074FB83}" type="pres">
      <dgm:prSet presAssocID="{ABE155A3-D61E-4B4C-9AA3-08D006BADAD0}"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alculator"/>
        </a:ext>
      </dgm:extLst>
    </dgm:pt>
    <dgm:pt modelId="{07A69BFB-ECE5-426E-A61E-39604D4A1BD7}" type="pres">
      <dgm:prSet presAssocID="{ABE155A3-D61E-4B4C-9AA3-08D006BADAD0}" presName="spaceRect" presStyleCnt="0"/>
      <dgm:spPr/>
    </dgm:pt>
    <dgm:pt modelId="{4746D891-1603-4C42-9505-7C63D8D5A75C}" type="pres">
      <dgm:prSet presAssocID="{ABE155A3-D61E-4B4C-9AA3-08D006BADAD0}" presName="textRect" presStyleLbl="revTx" presStyleIdx="1" presStyleCnt="2">
        <dgm:presLayoutVars>
          <dgm:chMax val="1"/>
          <dgm:chPref val="1"/>
        </dgm:presLayoutVars>
      </dgm:prSet>
      <dgm:spPr/>
    </dgm:pt>
  </dgm:ptLst>
  <dgm:cxnLst>
    <dgm:cxn modelId="{25E0FB1A-5631-4497-AFB3-723EA4493DC0}" srcId="{7658CF5A-3A01-4E0D-8E27-0DC8244CAE19}" destId="{ABE155A3-D61E-4B4C-9AA3-08D006BADAD0}" srcOrd="1" destOrd="0" parTransId="{F4B8ACD3-C5D1-497F-B2A8-DAB38194023F}" sibTransId="{8AAEA7FD-3CD8-4B49-A9EE-365A17D4372F}"/>
    <dgm:cxn modelId="{7492926A-5F26-47E2-A644-4C42F983EA6C}" type="presOf" srcId="{ABE155A3-D61E-4B4C-9AA3-08D006BADAD0}" destId="{4746D891-1603-4C42-9505-7C63D8D5A75C}" srcOrd="0" destOrd="0" presId="urn:microsoft.com/office/officeart/2018/2/layout/IconLabelList"/>
    <dgm:cxn modelId="{0725D389-9FDF-42FC-86ED-6BAEA1964A99}" srcId="{7658CF5A-3A01-4E0D-8E27-0DC8244CAE19}" destId="{4E4C8BFC-C74C-43B4-B829-F36EE8093390}" srcOrd="0" destOrd="0" parTransId="{D77739DC-F7A8-4096-8C54-6210C15203E7}" sibTransId="{DDF6584C-DEA9-4C8A-A0D5-D71C9119E32F}"/>
    <dgm:cxn modelId="{C3643BC7-34CB-43BC-AB25-E5268EEACEF5}" type="presOf" srcId="{4E4C8BFC-C74C-43B4-B829-F36EE8093390}" destId="{61CD68FE-17CE-44FD-B39F-B4E1C108768F}" srcOrd="0" destOrd="0" presId="urn:microsoft.com/office/officeart/2018/2/layout/IconLabelList"/>
    <dgm:cxn modelId="{180334DB-DACC-4BEA-AE91-BC1C90A634BD}" type="presOf" srcId="{7658CF5A-3A01-4E0D-8E27-0DC8244CAE19}" destId="{B86784BD-54AC-4EA7-8819-FAB29FAE32E0}" srcOrd="0" destOrd="0" presId="urn:microsoft.com/office/officeart/2018/2/layout/IconLabelList"/>
    <dgm:cxn modelId="{855F5D42-403D-4AF0-8871-088D78713010}" type="presParOf" srcId="{B86784BD-54AC-4EA7-8819-FAB29FAE32E0}" destId="{007F5AB0-C579-4718-AC0B-C24C7111E0CE}" srcOrd="0" destOrd="0" presId="urn:microsoft.com/office/officeart/2018/2/layout/IconLabelList"/>
    <dgm:cxn modelId="{D4ABB015-5FEB-4FE8-81D0-DD61BEF6C30D}" type="presParOf" srcId="{007F5AB0-C579-4718-AC0B-C24C7111E0CE}" destId="{1DBDCE1B-7A56-4F25-B630-12EC29A56CAC}" srcOrd="0" destOrd="0" presId="urn:microsoft.com/office/officeart/2018/2/layout/IconLabelList"/>
    <dgm:cxn modelId="{A93BA5D9-7D63-47BB-829B-E111F9E729B0}" type="presParOf" srcId="{007F5AB0-C579-4718-AC0B-C24C7111E0CE}" destId="{95ADE39E-E935-4373-A8F6-2456A2658DF3}" srcOrd="1" destOrd="0" presId="urn:microsoft.com/office/officeart/2018/2/layout/IconLabelList"/>
    <dgm:cxn modelId="{48F93773-F076-4539-B7F6-E6D070B2D7BE}" type="presParOf" srcId="{007F5AB0-C579-4718-AC0B-C24C7111E0CE}" destId="{61CD68FE-17CE-44FD-B39F-B4E1C108768F}" srcOrd="2" destOrd="0" presId="urn:microsoft.com/office/officeart/2018/2/layout/IconLabelList"/>
    <dgm:cxn modelId="{391F29BF-EF06-4E3E-B3BF-2826B77066E8}" type="presParOf" srcId="{B86784BD-54AC-4EA7-8819-FAB29FAE32E0}" destId="{5D3FF8D6-3011-4034-BBB9-97EDE1BD9F53}" srcOrd="1" destOrd="0" presId="urn:microsoft.com/office/officeart/2018/2/layout/IconLabelList"/>
    <dgm:cxn modelId="{0C33505C-7DB7-4000-89D4-7A2765CA678A}" type="presParOf" srcId="{B86784BD-54AC-4EA7-8819-FAB29FAE32E0}" destId="{FCE36577-9645-4068-8ECF-C3DE56E7294A}" srcOrd="2" destOrd="0" presId="urn:microsoft.com/office/officeart/2018/2/layout/IconLabelList"/>
    <dgm:cxn modelId="{EB1B0198-298E-4B30-BE2B-AA8490EABA81}" type="presParOf" srcId="{FCE36577-9645-4068-8ECF-C3DE56E7294A}" destId="{B685D4C0-7AD7-4374-9D7F-4C32C074FB83}" srcOrd="0" destOrd="0" presId="urn:microsoft.com/office/officeart/2018/2/layout/IconLabelList"/>
    <dgm:cxn modelId="{F47B688A-8917-48A2-A47F-0D18794EE3E3}" type="presParOf" srcId="{FCE36577-9645-4068-8ECF-C3DE56E7294A}" destId="{07A69BFB-ECE5-426E-A61E-39604D4A1BD7}" srcOrd="1" destOrd="0" presId="urn:microsoft.com/office/officeart/2018/2/layout/IconLabelList"/>
    <dgm:cxn modelId="{2B20787A-5AB9-41ED-B5EF-676AA93030DF}" type="presParOf" srcId="{FCE36577-9645-4068-8ECF-C3DE56E7294A}" destId="{4746D891-1603-4C42-9505-7C63D8D5A75C}"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C6C167-2DA3-430D-9909-4B360C86A4D3}">
      <dsp:nvSpPr>
        <dsp:cNvPr id="0" name=""/>
        <dsp:cNvSpPr/>
      </dsp:nvSpPr>
      <dsp:spPr>
        <a:xfrm>
          <a:off x="1158767" y="224431"/>
          <a:ext cx="1802250" cy="180225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6C4A1A0-18E0-46D4-9927-C639DACD6804}">
      <dsp:nvSpPr>
        <dsp:cNvPr id="0" name=""/>
        <dsp:cNvSpPr/>
      </dsp:nvSpPr>
      <dsp:spPr>
        <a:xfrm>
          <a:off x="0" y="1967040"/>
          <a:ext cx="4005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US" sz="1600" kern="1200" dirty="0"/>
            <a:t>To get the Stats like valuation Measures, History, Profitability of the required stocks </a:t>
          </a:r>
        </a:p>
      </dsp:txBody>
      <dsp:txXfrm>
        <a:off x="0" y="1967040"/>
        <a:ext cx="4005000" cy="720000"/>
      </dsp:txXfrm>
    </dsp:sp>
    <dsp:sp modelId="{3FB9433F-E47B-44C1-AD43-0CD05A0B64DE}">
      <dsp:nvSpPr>
        <dsp:cNvPr id="0" name=""/>
        <dsp:cNvSpPr/>
      </dsp:nvSpPr>
      <dsp:spPr>
        <a:xfrm>
          <a:off x="5864642" y="224431"/>
          <a:ext cx="1802250" cy="180225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6EF5ECF-E06B-490A-A829-801847AAFE29}">
      <dsp:nvSpPr>
        <dsp:cNvPr id="0" name=""/>
        <dsp:cNvSpPr/>
      </dsp:nvSpPr>
      <dsp:spPr>
        <a:xfrm>
          <a:off x="4621730" y="1911017"/>
          <a:ext cx="4005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US" sz="1600" b="1" kern="1200" dirty="0"/>
            <a:t>get_stats_valuation  </a:t>
          </a:r>
          <a:r>
            <a:rPr lang="en-US" sz="1600" kern="1200" dirty="0"/>
            <a:t>&amp; </a:t>
          </a:r>
          <a:r>
            <a:rPr lang="en-US" sz="1600" b="1" kern="1200" dirty="0"/>
            <a:t>get_stats</a:t>
          </a:r>
          <a:r>
            <a:rPr lang="en-US" sz="1600" kern="1200" dirty="0"/>
            <a:t> are the functions used to fetch the stats data.</a:t>
          </a:r>
        </a:p>
      </dsp:txBody>
      <dsp:txXfrm>
        <a:off x="4621730" y="1911017"/>
        <a:ext cx="400500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31B8C2-CA8E-4D71-85F2-72D65BBCD994}">
      <dsp:nvSpPr>
        <dsp:cNvPr id="0" name=""/>
        <dsp:cNvSpPr/>
      </dsp:nvSpPr>
      <dsp:spPr>
        <a:xfrm>
          <a:off x="0" y="555148"/>
          <a:ext cx="8825659" cy="102489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57BB14E-6975-4392-9CBC-373B21E64F55}">
      <dsp:nvSpPr>
        <dsp:cNvPr id="0" name=""/>
        <dsp:cNvSpPr/>
      </dsp:nvSpPr>
      <dsp:spPr>
        <a:xfrm>
          <a:off x="310029" y="785748"/>
          <a:ext cx="563689" cy="56368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9622618-CA59-416F-982F-ECA1BCB17AFE}">
      <dsp:nvSpPr>
        <dsp:cNvPr id="0" name=""/>
        <dsp:cNvSpPr/>
      </dsp:nvSpPr>
      <dsp:spPr>
        <a:xfrm>
          <a:off x="1183747" y="555148"/>
          <a:ext cx="7641911" cy="10248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8468" tIns="108468" rIns="108468" bIns="108468" numCol="1" spcCol="1270" anchor="ctr" anchorCtr="0">
          <a:noAutofit/>
        </a:bodyPr>
        <a:lstStyle/>
        <a:p>
          <a:pPr marL="0" lvl="0" indent="0" algn="l" defTabSz="622300">
            <a:lnSpc>
              <a:spcPct val="100000"/>
            </a:lnSpc>
            <a:spcBef>
              <a:spcPct val="0"/>
            </a:spcBef>
            <a:spcAft>
              <a:spcPct val="35000"/>
            </a:spcAft>
            <a:buNone/>
          </a:pPr>
          <a:r>
            <a:rPr lang="en-US" sz="1400" kern="1200" dirty="0"/>
            <a:t>Financials gives us the insight on the Annual and Quarterly Revenues of the company and the worth.</a:t>
          </a:r>
        </a:p>
      </dsp:txBody>
      <dsp:txXfrm>
        <a:off x="1183747" y="555148"/>
        <a:ext cx="7641911" cy="1024890"/>
      </dsp:txXfrm>
    </dsp:sp>
    <dsp:sp modelId="{34C18A45-FA9A-4621-B72B-00D7DE31303C}">
      <dsp:nvSpPr>
        <dsp:cNvPr id="0" name=""/>
        <dsp:cNvSpPr/>
      </dsp:nvSpPr>
      <dsp:spPr>
        <a:xfrm>
          <a:off x="0" y="1836261"/>
          <a:ext cx="8825659" cy="102489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8650796-FAE3-42F9-B602-F87DA21A8E4A}">
      <dsp:nvSpPr>
        <dsp:cNvPr id="0" name=""/>
        <dsp:cNvSpPr/>
      </dsp:nvSpPr>
      <dsp:spPr>
        <a:xfrm>
          <a:off x="310029" y="2066861"/>
          <a:ext cx="563689" cy="56368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E6F9284-BA69-462D-941E-41A0CAF520CB}">
      <dsp:nvSpPr>
        <dsp:cNvPr id="0" name=""/>
        <dsp:cNvSpPr/>
      </dsp:nvSpPr>
      <dsp:spPr>
        <a:xfrm>
          <a:off x="1183747" y="1836261"/>
          <a:ext cx="7641911" cy="10248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8468" tIns="108468" rIns="108468" bIns="108468" numCol="1" spcCol="1270" anchor="ctr" anchorCtr="0">
          <a:noAutofit/>
        </a:bodyPr>
        <a:lstStyle/>
        <a:p>
          <a:pPr marL="0" lvl="0" indent="0" algn="l" defTabSz="622300">
            <a:lnSpc>
              <a:spcPct val="100000"/>
            </a:lnSpc>
            <a:spcBef>
              <a:spcPct val="0"/>
            </a:spcBef>
            <a:spcAft>
              <a:spcPct val="35000"/>
            </a:spcAft>
            <a:buNone/>
          </a:pPr>
          <a:r>
            <a:rPr lang="en-US" sz="1400" kern="1200" dirty="0"/>
            <a:t>Income Statement , Balance Sheet &amp; Cash Flow data can be fetched using functions </a:t>
          </a:r>
          <a:r>
            <a:rPr lang="en-US" sz="1400" b="1" kern="1200" dirty="0"/>
            <a:t>get_income_statement , get_balance_sheet &amp; get_cash_flow</a:t>
          </a:r>
          <a:endParaRPr lang="en-US" sz="1400" kern="1200" dirty="0"/>
        </a:p>
      </dsp:txBody>
      <dsp:txXfrm>
        <a:off x="1183747" y="1836261"/>
        <a:ext cx="7641911" cy="102489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BDCE1B-7A56-4F25-B630-12EC29A56CAC}">
      <dsp:nvSpPr>
        <dsp:cNvPr id="0" name=""/>
        <dsp:cNvSpPr/>
      </dsp:nvSpPr>
      <dsp:spPr>
        <a:xfrm>
          <a:off x="1158767" y="110351"/>
          <a:ext cx="1802250" cy="180225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1CD68FE-17CE-44FD-B39F-B4E1C108768F}">
      <dsp:nvSpPr>
        <dsp:cNvPr id="0" name=""/>
        <dsp:cNvSpPr/>
      </dsp:nvSpPr>
      <dsp:spPr>
        <a:xfrm>
          <a:off x="57392" y="2129627"/>
          <a:ext cx="4005000" cy="11763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100000"/>
            </a:lnSpc>
            <a:spcBef>
              <a:spcPct val="0"/>
            </a:spcBef>
            <a:spcAft>
              <a:spcPct val="35000"/>
            </a:spcAft>
            <a:buNone/>
          </a:pPr>
          <a:r>
            <a:rPr lang="en-US" sz="1300" kern="1200" dirty="0"/>
            <a:t>Stock Analysis is to fetch the stock history and the analysis based on the data and future estimates like Earnings and Revenue estimates for the next few quarters.</a:t>
          </a:r>
        </a:p>
      </dsp:txBody>
      <dsp:txXfrm>
        <a:off x="57392" y="2129627"/>
        <a:ext cx="4005000" cy="1176321"/>
      </dsp:txXfrm>
    </dsp:sp>
    <dsp:sp modelId="{B685D4C0-7AD7-4374-9D7F-4C32C074FB83}">
      <dsp:nvSpPr>
        <dsp:cNvPr id="0" name=""/>
        <dsp:cNvSpPr/>
      </dsp:nvSpPr>
      <dsp:spPr>
        <a:xfrm>
          <a:off x="5864642" y="224431"/>
          <a:ext cx="1802250" cy="180225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746D891-1603-4C42-9505-7C63D8D5A75C}">
      <dsp:nvSpPr>
        <dsp:cNvPr id="0" name=""/>
        <dsp:cNvSpPr/>
      </dsp:nvSpPr>
      <dsp:spPr>
        <a:xfrm>
          <a:off x="4763267" y="2471868"/>
          <a:ext cx="4005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100000"/>
            </a:lnSpc>
            <a:spcBef>
              <a:spcPct val="0"/>
            </a:spcBef>
            <a:spcAft>
              <a:spcPct val="35000"/>
            </a:spcAft>
            <a:buNone/>
          </a:pPr>
          <a:r>
            <a:rPr lang="en-US" sz="1300" kern="1200"/>
            <a:t>Function</a:t>
          </a:r>
          <a:r>
            <a:rPr lang="en-US" sz="1300" b="1" kern="1200"/>
            <a:t> get_analysts_info </a:t>
          </a:r>
          <a:r>
            <a:rPr lang="en-US" sz="1300" kern="1200"/>
            <a:t>is used to fetch the analysis of stocks </a:t>
          </a:r>
        </a:p>
      </dsp:txBody>
      <dsp:txXfrm>
        <a:off x="4763267" y="2471868"/>
        <a:ext cx="4005000"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8A833F-711A-438C-AF97-E5135F6837A2}" type="datetimeFigureOut">
              <a:rPr lang="en-US" smtClean="0"/>
              <a:t>11/15/2021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B48F3D-F037-416D-8EE3-9A36D368EF7D}" type="slidenum">
              <a:rPr lang="en-US" smtClean="0"/>
              <a:t>‹#›</a:t>
            </a:fld>
            <a:endParaRPr lang="en-US"/>
          </a:p>
        </p:txBody>
      </p:sp>
    </p:spTree>
    <p:extLst>
      <p:ext uri="{BB962C8B-B14F-4D97-AF65-F5344CB8AC3E}">
        <p14:creationId xmlns:p14="http://schemas.microsoft.com/office/powerpoint/2010/main" val="30156224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E37E222F-1250-42E1-8C18-BD9641A0C7EF}" type="datetime1">
              <a:rPr lang="en-US" smtClean="0"/>
              <a:t>11/15/2021</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0CC4BCA4-53BD-4B80-8CED-5ED1F24FC8FE}" type="slidenum">
              <a:rPr lang="en-US" smtClean="0"/>
              <a:t>‹#›</a:t>
            </a:fld>
            <a:endParaRPr lang="en-US"/>
          </a:p>
        </p:txBody>
      </p:sp>
    </p:spTree>
    <p:extLst>
      <p:ext uri="{BB962C8B-B14F-4D97-AF65-F5344CB8AC3E}">
        <p14:creationId xmlns:p14="http://schemas.microsoft.com/office/powerpoint/2010/main" val="39398410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4E92774-CF00-47B5-8045-0EBE884E4771}" type="datetime1">
              <a:rPr lang="en-US" smtClean="0"/>
              <a:t>11/15/2021</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0CC4BCA4-53BD-4B80-8CED-5ED1F24FC8FE}" type="slidenum">
              <a:rPr lang="en-US" smtClean="0"/>
              <a:t>‹#›</a:t>
            </a:fld>
            <a:endParaRPr lang="en-US"/>
          </a:p>
        </p:txBody>
      </p:sp>
    </p:spTree>
    <p:extLst>
      <p:ext uri="{BB962C8B-B14F-4D97-AF65-F5344CB8AC3E}">
        <p14:creationId xmlns:p14="http://schemas.microsoft.com/office/powerpoint/2010/main" val="17684228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E319950-D712-42B6-8FB6-1731CA912F0A}" type="datetime1">
              <a:rPr lang="en-US" smtClean="0"/>
              <a:t>11/15/2021</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CC4BCA4-53BD-4B80-8CED-5ED1F24FC8FE}" type="slidenum">
              <a:rPr lang="en-US" smtClean="0"/>
              <a:t>‹#›</a:t>
            </a:fld>
            <a:endParaRPr lang="en-US"/>
          </a:p>
        </p:txBody>
      </p:sp>
    </p:spTree>
    <p:extLst>
      <p:ext uri="{BB962C8B-B14F-4D97-AF65-F5344CB8AC3E}">
        <p14:creationId xmlns:p14="http://schemas.microsoft.com/office/powerpoint/2010/main" val="8748454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7011DC8-E49A-4987-886E-07C6098A033A}" type="datetime1">
              <a:rPr lang="en-US" smtClean="0"/>
              <a:t>11/15/2021</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CC4BCA4-53BD-4B80-8CED-5ED1F24FC8FE}" type="slidenum">
              <a:rPr lang="en-US" smtClean="0"/>
              <a:t>‹#›</a:t>
            </a:fld>
            <a:endParaRPr lang="en-US"/>
          </a:p>
        </p:txBody>
      </p:sp>
    </p:spTree>
    <p:extLst>
      <p:ext uri="{BB962C8B-B14F-4D97-AF65-F5344CB8AC3E}">
        <p14:creationId xmlns:p14="http://schemas.microsoft.com/office/powerpoint/2010/main" val="27027342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490BA92-6646-40DD-9482-5610D789D88D}" type="datetime1">
              <a:rPr lang="en-US" smtClean="0"/>
              <a:t>11/15/2021</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CC4BCA4-53BD-4B80-8CED-5ED1F24FC8FE}" type="slidenum">
              <a:rPr lang="en-US" smtClean="0"/>
              <a:t>‹#›</a:t>
            </a:fld>
            <a:endParaRPr lang="en-US"/>
          </a:p>
        </p:txBody>
      </p:sp>
    </p:spTree>
    <p:extLst>
      <p:ext uri="{BB962C8B-B14F-4D97-AF65-F5344CB8AC3E}">
        <p14:creationId xmlns:p14="http://schemas.microsoft.com/office/powerpoint/2010/main" val="19725849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31981520-DE39-4950-BF74-349E066C4E59}" type="datetime1">
              <a:rPr lang="en-US" smtClean="0"/>
              <a:t>11/15/2021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CC4BCA4-53BD-4B80-8CED-5ED1F24FC8FE}" type="slidenum">
              <a:rPr lang="en-US" smtClean="0"/>
              <a:t>‹#›</a:t>
            </a:fld>
            <a:endParaRPr lang="en-US"/>
          </a:p>
        </p:txBody>
      </p:sp>
    </p:spTree>
    <p:extLst>
      <p:ext uri="{BB962C8B-B14F-4D97-AF65-F5344CB8AC3E}">
        <p14:creationId xmlns:p14="http://schemas.microsoft.com/office/powerpoint/2010/main" val="4186580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D3FFA07C-4885-469B-BC84-22776E359034}" type="datetime1">
              <a:rPr lang="en-US" smtClean="0"/>
              <a:t>11/15/2021</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0CC4BCA4-53BD-4B80-8CED-5ED1F24FC8FE}" type="slidenum">
              <a:rPr lang="en-US" smtClean="0"/>
              <a:t>‹#›</a:t>
            </a:fld>
            <a:endParaRPr lang="en-US"/>
          </a:p>
        </p:txBody>
      </p:sp>
    </p:spTree>
    <p:extLst>
      <p:ext uri="{BB962C8B-B14F-4D97-AF65-F5344CB8AC3E}">
        <p14:creationId xmlns:p14="http://schemas.microsoft.com/office/powerpoint/2010/main" val="15772818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7A5B46F9-74F5-4684-BF60-80F9269B80BE}" type="datetime1">
              <a:rPr lang="en-US" smtClean="0"/>
              <a:t>11/15/2021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C4BCA4-53BD-4B80-8CED-5ED1F24FC8FE}" type="slidenum">
              <a:rPr lang="en-US" smtClean="0"/>
              <a:t>‹#›</a:t>
            </a:fld>
            <a:endParaRPr lang="en-US"/>
          </a:p>
        </p:txBody>
      </p:sp>
    </p:spTree>
    <p:extLst>
      <p:ext uri="{BB962C8B-B14F-4D97-AF65-F5344CB8AC3E}">
        <p14:creationId xmlns:p14="http://schemas.microsoft.com/office/powerpoint/2010/main" val="2307954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F8FB5A2B-A04F-4F79-B6A1-9445CB011A51}" type="datetime1">
              <a:rPr lang="en-US" smtClean="0"/>
              <a:t>11/15/2021</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CC4BCA4-53BD-4B80-8CED-5ED1F24FC8FE}" type="slidenum">
              <a:rPr lang="en-US" smtClean="0"/>
              <a:t>‹#›</a:t>
            </a:fld>
            <a:endParaRPr lang="en-US"/>
          </a:p>
        </p:txBody>
      </p:sp>
    </p:spTree>
    <p:extLst>
      <p:ext uri="{BB962C8B-B14F-4D97-AF65-F5344CB8AC3E}">
        <p14:creationId xmlns:p14="http://schemas.microsoft.com/office/powerpoint/2010/main" val="1932873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E27B0DB-6298-4B6A-A738-7E10B68A1540}" type="datetime1">
              <a:rPr lang="en-US" smtClean="0"/>
              <a:t>11/15/2021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C4BCA4-53BD-4B80-8CED-5ED1F24FC8FE}" type="slidenum">
              <a:rPr lang="en-US" smtClean="0"/>
              <a:t>‹#›</a:t>
            </a:fld>
            <a:endParaRPr lang="en-US"/>
          </a:p>
        </p:txBody>
      </p:sp>
    </p:spTree>
    <p:extLst>
      <p:ext uri="{BB962C8B-B14F-4D97-AF65-F5344CB8AC3E}">
        <p14:creationId xmlns:p14="http://schemas.microsoft.com/office/powerpoint/2010/main" val="17844568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F9143B4-E692-44C3-AD81-65A1538A23C0}" type="datetime1">
              <a:rPr lang="en-US" smtClean="0"/>
              <a:t>11/15/2021</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CC4BCA4-53BD-4B80-8CED-5ED1F24FC8FE}" type="slidenum">
              <a:rPr lang="en-US" smtClean="0"/>
              <a:t>‹#›</a:t>
            </a:fld>
            <a:endParaRPr lang="en-US"/>
          </a:p>
        </p:txBody>
      </p:sp>
    </p:spTree>
    <p:extLst>
      <p:ext uri="{BB962C8B-B14F-4D97-AF65-F5344CB8AC3E}">
        <p14:creationId xmlns:p14="http://schemas.microsoft.com/office/powerpoint/2010/main" val="27662705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ACD8246-BFBB-44E5-B1BA-D63A87A58CF3}" type="datetime1">
              <a:rPr lang="en-US" smtClean="0"/>
              <a:t>11/15/2021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C4BCA4-53BD-4B80-8CED-5ED1F24FC8FE}" type="slidenum">
              <a:rPr lang="en-US" smtClean="0"/>
              <a:t>‹#›</a:t>
            </a:fld>
            <a:endParaRPr lang="en-US"/>
          </a:p>
        </p:txBody>
      </p:sp>
    </p:spTree>
    <p:extLst>
      <p:ext uri="{BB962C8B-B14F-4D97-AF65-F5344CB8AC3E}">
        <p14:creationId xmlns:p14="http://schemas.microsoft.com/office/powerpoint/2010/main" val="28288856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FA35023-A577-4654-BBD6-3E93074DAFE9}" type="datetime1">
              <a:rPr lang="en-US" smtClean="0"/>
              <a:t>11/15/2021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CC4BCA4-53BD-4B80-8CED-5ED1F24FC8FE}" type="slidenum">
              <a:rPr lang="en-US" smtClean="0"/>
              <a:t>‹#›</a:t>
            </a:fld>
            <a:endParaRPr lang="en-US"/>
          </a:p>
        </p:txBody>
      </p:sp>
    </p:spTree>
    <p:extLst>
      <p:ext uri="{BB962C8B-B14F-4D97-AF65-F5344CB8AC3E}">
        <p14:creationId xmlns:p14="http://schemas.microsoft.com/office/powerpoint/2010/main" val="14706711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4CA60D2-CB4F-4F8E-AC23-CD95D95698AC}" type="datetime1">
              <a:rPr lang="en-US" smtClean="0"/>
              <a:t>11/15/2021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CC4BCA4-53BD-4B80-8CED-5ED1F24FC8FE}" type="slidenum">
              <a:rPr lang="en-US" smtClean="0"/>
              <a:t>‹#›</a:t>
            </a:fld>
            <a:endParaRPr lang="en-US"/>
          </a:p>
        </p:txBody>
      </p:sp>
    </p:spTree>
    <p:extLst>
      <p:ext uri="{BB962C8B-B14F-4D97-AF65-F5344CB8AC3E}">
        <p14:creationId xmlns:p14="http://schemas.microsoft.com/office/powerpoint/2010/main" val="23189686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DD918F-65DF-4132-A418-772CC24DEE9E}" type="datetime1">
              <a:rPr lang="en-US" smtClean="0"/>
              <a:t>11/15/2021</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0CC4BCA4-53BD-4B80-8CED-5ED1F24FC8FE}" type="slidenum">
              <a:rPr lang="en-US" smtClean="0"/>
              <a:t>‹#›</a:t>
            </a:fld>
            <a:endParaRPr lang="en-US"/>
          </a:p>
        </p:txBody>
      </p:sp>
    </p:spTree>
    <p:extLst>
      <p:ext uri="{BB962C8B-B14F-4D97-AF65-F5344CB8AC3E}">
        <p14:creationId xmlns:p14="http://schemas.microsoft.com/office/powerpoint/2010/main" val="29295310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2B05776-09CB-4970-AA5A-DFB6C00ABF93}" type="datetime1">
              <a:rPr lang="en-US" smtClean="0"/>
              <a:t>11/15/2021</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0CC4BCA4-53BD-4B80-8CED-5ED1F24FC8FE}" type="slidenum">
              <a:rPr lang="en-US" smtClean="0"/>
              <a:t>‹#›</a:t>
            </a:fld>
            <a:endParaRPr lang="en-US"/>
          </a:p>
        </p:txBody>
      </p:sp>
    </p:spTree>
    <p:extLst>
      <p:ext uri="{BB962C8B-B14F-4D97-AF65-F5344CB8AC3E}">
        <p14:creationId xmlns:p14="http://schemas.microsoft.com/office/powerpoint/2010/main" val="11491107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2C382A1-8DC7-453D-BF94-5383FB2151AB}" type="datetime1">
              <a:rPr lang="en-US" smtClean="0"/>
              <a:t>11/15/2021</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0CC4BCA4-53BD-4B80-8CED-5ED1F24FC8FE}" type="slidenum">
              <a:rPr lang="en-US" smtClean="0"/>
              <a:t>‹#›</a:t>
            </a:fld>
            <a:endParaRPr lang="en-US"/>
          </a:p>
        </p:txBody>
      </p:sp>
    </p:spTree>
    <p:extLst>
      <p:ext uri="{BB962C8B-B14F-4D97-AF65-F5344CB8AC3E}">
        <p14:creationId xmlns:p14="http://schemas.microsoft.com/office/powerpoint/2010/main" val="35961108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125ABD16-FA29-4E7A-9302-747558706D2A}" type="datetime1">
              <a:rPr lang="en-US" smtClean="0"/>
              <a:t>11/15/2021</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0CC4BCA4-53BD-4B80-8CED-5ED1F24FC8FE}" type="slidenum">
              <a:rPr lang="en-US" smtClean="0"/>
              <a:t>‹#›</a:t>
            </a:fld>
            <a:endParaRPr lang="en-US"/>
          </a:p>
        </p:txBody>
      </p:sp>
    </p:spTree>
    <p:extLst>
      <p:ext uri="{BB962C8B-B14F-4D97-AF65-F5344CB8AC3E}">
        <p14:creationId xmlns:p14="http://schemas.microsoft.com/office/powerpoint/2010/main" val="276164461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Layout" Target="../diagrams/layout3.xml"/><Relationship Id="rId7" Type="http://schemas.openxmlformats.org/officeDocument/2006/relationships/image" Target="../media/image30.png"/><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 Id="rId9"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hyperlink" Target="https://youtu.be/hoPvOIJvrb8" TargetMode="External"/><Relationship Id="rId7" Type="http://schemas.openxmlformats.org/officeDocument/2006/relationships/image" Target="../media/image3.png"/><Relationship Id="rId2" Type="http://schemas.openxmlformats.org/officeDocument/2006/relationships/hyperlink" Target="https://discuss.streamlit.io/t/annotated-text-in-streamlit/9260" TargetMode="Externa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hyperlink" Target="https://docs.streamlit.io/library/api-reference" TargetMode="External"/><Relationship Id="rId4" Type="http://schemas.openxmlformats.org/officeDocument/2006/relationships/hyperlink" Target="https://stackoverflow.com/questions/64689342/plotly-how-to-add-volume-to-a-candlestick-chart"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diagramLayout" Target="../diagrams/layout1.xml"/><Relationship Id="rId7" Type="http://schemas.openxmlformats.org/officeDocument/2006/relationships/image" Target="../media/image15.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10" Type="http://schemas.openxmlformats.org/officeDocument/2006/relationships/image" Target="../media/image3.png"/><Relationship Id="rId4" Type="http://schemas.openxmlformats.org/officeDocument/2006/relationships/diagramQuickStyle" Target="../diagrams/quickStyle1.xml"/><Relationship Id="rId9"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diagramLayout" Target="../diagrams/layout2.xml"/><Relationship Id="rId7" Type="http://schemas.openxmlformats.org/officeDocument/2006/relationships/image" Target="../media/image2.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11" Type="http://schemas.openxmlformats.org/officeDocument/2006/relationships/image" Target="../media/image24.png"/><Relationship Id="rId5" Type="http://schemas.openxmlformats.org/officeDocument/2006/relationships/diagramColors" Target="../diagrams/colors2.xml"/><Relationship Id="rId10" Type="http://schemas.openxmlformats.org/officeDocument/2006/relationships/image" Target="../media/image23.png"/><Relationship Id="rId4" Type="http://schemas.openxmlformats.org/officeDocument/2006/relationships/diagramQuickStyle" Target="../diagrams/quickStyle2.xml"/><Relationship Id="rId9" Type="http://schemas.openxmlformats.org/officeDocument/2006/relationships/image" Target="../media/image22.png"/></Relationships>
</file>

<file path=ppt/slides/_rels/slide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55A4EF-EA05-46A2-9CA7-95A543DEE5B1}"/>
              </a:ext>
            </a:extLst>
          </p:cNvPr>
          <p:cNvSpPr>
            <a:spLocks noGrp="1"/>
          </p:cNvSpPr>
          <p:nvPr>
            <p:ph type="ctrTitle"/>
          </p:nvPr>
        </p:nvSpPr>
        <p:spPr/>
        <p:txBody>
          <a:bodyPr/>
          <a:lstStyle/>
          <a:p>
            <a:r>
              <a:rPr lang="en-US" dirty="0"/>
              <a:t>Yahoo Financial Application Using Streamlit </a:t>
            </a:r>
          </a:p>
        </p:txBody>
      </p:sp>
      <p:sp>
        <p:nvSpPr>
          <p:cNvPr id="3" name="Subtitle 2">
            <a:extLst>
              <a:ext uri="{FF2B5EF4-FFF2-40B4-BE49-F238E27FC236}">
                <a16:creationId xmlns:a16="http://schemas.microsoft.com/office/drawing/2014/main" id="{FB00AFFA-7F15-4A3F-8837-B5FB86D855AC}"/>
              </a:ext>
            </a:extLst>
          </p:cNvPr>
          <p:cNvSpPr>
            <a:spLocks noGrp="1"/>
          </p:cNvSpPr>
          <p:nvPr>
            <p:ph type="subTitle" idx="1"/>
          </p:nvPr>
        </p:nvSpPr>
        <p:spPr/>
        <p:txBody>
          <a:bodyPr/>
          <a:lstStyle/>
          <a:p>
            <a:r>
              <a:rPr lang="en-US" dirty="0"/>
              <a:t>Prof.Minh Phan </a:t>
            </a:r>
          </a:p>
          <a:p>
            <a:r>
              <a:rPr lang="en-US" dirty="0"/>
              <a:t>Sai Sumanth Sripada</a:t>
            </a:r>
          </a:p>
        </p:txBody>
      </p:sp>
      <p:pic>
        <p:nvPicPr>
          <p:cNvPr id="5" name="Picture 4" descr="A picture containing text, clipart&#10;&#10;Description automatically generated">
            <a:extLst>
              <a:ext uri="{FF2B5EF4-FFF2-40B4-BE49-F238E27FC236}">
                <a16:creationId xmlns:a16="http://schemas.microsoft.com/office/drawing/2014/main" id="{FA282EE3-61CF-402D-890B-5C7923E3E0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00285" y="0"/>
            <a:ext cx="1706542" cy="472704"/>
          </a:xfrm>
          <a:prstGeom prst="rect">
            <a:avLst/>
          </a:prstGeom>
        </p:spPr>
      </p:pic>
      <p:pic>
        <p:nvPicPr>
          <p:cNvPr id="7" name="Picture 6" descr="Logo, company name&#10;&#10;Description automatically generated">
            <a:extLst>
              <a:ext uri="{FF2B5EF4-FFF2-40B4-BE49-F238E27FC236}">
                <a16:creationId xmlns:a16="http://schemas.microsoft.com/office/drawing/2014/main" id="{32A3951E-26D6-4A9B-8601-1CD1BCC111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59280" y="6391275"/>
            <a:ext cx="1234452" cy="466724"/>
          </a:xfrm>
          <a:prstGeom prst="rect">
            <a:avLst/>
          </a:prstGeom>
        </p:spPr>
      </p:pic>
    </p:spTree>
    <p:extLst>
      <p:ext uri="{BB962C8B-B14F-4D97-AF65-F5344CB8AC3E}">
        <p14:creationId xmlns:p14="http://schemas.microsoft.com/office/powerpoint/2010/main" val="13599369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9B790-1CFA-4864-B766-2F52986755AB}"/>
              </a:ext>
            </a:extLst>
          </p:cNvPr>
          <p:cNvSpPr>
            <a:spLocks noGrp="1"/>
          </p:cNvSpPr>
          <p:nvPr>
            <p:ph type="title"/>
          </p:nvPr>
        </p:nvSpPr>
        <p:spPr/>
        <p:txBody>
          <a:bodyPr/>
          <a:lstStyle/>
          <a:p>
            <a:r>
              <a:rPr lang="en-US" dirty="0"/>
              <a:t>Analysis</a:t>
            </a:r>
          </a:p>
        </p:txBody>
      </p:sp>
      <p:graphicFrame>
        <p:nvGraphicFramePr>
          <p:cNvPr id="7" name="Content Placeholder 2">
            <a:extLst>
              <a:ext uri="{FF2B5EF4-FFF2-40B4-BE49-F238E27FC236}">
                <a16:creationId xmlns:a16="http://schemas.microsoft.com/office/drawing/2014/main" id="{64B8A2F9-25C8-47F5-9D14-4FC30EA9E8DD}"/>
              </a:ext>
            </a:extLst>
          </p:cNvPr>
          <p:cNvGraphicFramePr>
            <a:graphicFrameLocks noGrp="1"/>
          </p:cNvGraphicFramePr>
          <p:nvPr>
            <p:ph idx="1"/>
            <p:extLst>
              <p:ext uri="{D42A27DB-BD31-4B8C-83A1-F6EECF244321}">
                <p14:modId xmlns:p14="http://schemas.microsoft.com/office/powerpoint/2010/main" val="1926166829"/>
              </p:ext>
            </p:extLst>
          </p:nvPr>
        </p:nvGraphicFramePr>
        <p:xfrm>
          <a:off x="1154954" y="2603500"/>
          <a:ext cx="8825659" cy="34163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4">
            <a:extLst>
              <a:ext uri="{FF2B5EF4-FFF2-40B4-BE49-F238E27FC236}">
                <a16:creationId xmlns:a16="http://schemas.microsoft.com/office/drawing/2014/main" id="{23F44092-B3EB-4837-BB36-E298B7121566}"/>
              </a:ext>
            </a:extLst>
          </p:cNvPr>
          <p:cNvPicPr>
            <a:picLocks noChangeAspect="1"/>
          </p:cNvPicPr>
          <p:nvPr/>
        </p:nvPicPr>
        <p:blipFill>
          <a:blip r:embed="rId7"/>
          <a:stretch>
            <a:fillRect/>
          </a:stretch>
        </p:blipFill>
        <p:spPr>
          <a:xfrm>
            <a:off x="6715418" y="5640504"/>
            <a:ext cx="2534004" cy="243828"/>
          </a:xfrm>
          <a:prstGeom prst="rect">
            <a:avLst/>
          </a:prstGeom>
        </p:spPr>
      </p:pic>
      <p:pic>
        <p:nvPicPr>
          <p:cNvPr id="8" name="Picture 7" descr="A picture containing text, clipart&#10;&#10;Description automatically generated">
            <a:extLst>
              <a:ext uri="{FF2B5EF4-FFF2-40B4-BE49-F238E27FC236}">
                <a16:creationId xmlns:a16="http://schemas.microsoft.com/office/drawing/2014/main" id="{E8BA702B-A4F6-4232-8306-8B201C05AAC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200285" y="0"/>
            <a:ext cx="1486265" cy="411688"/>
          </a:xfrm>
          <a:prstGeom prst="rect">
            <a:avLst/>
          </a:prstGeom>
        </p:spPr>
      </p:pic>
      <p:pic>
        <p:nvPicPr>
          <p:cNvPr id="9" name="Picture 8" descr="Logo, company name&#10;&#10;Description automatically generated">
            <a:extLst>
              <a:ext uri="{FF2B5EF4-FFF2-40B4-BE49-F238E27FC236}">
                <a16:creationId xmlns:a16="http://schemas.microsoft.com/office/drawing/2014/main" id="{14C64393-C02F-47E5-9084-2822A7E75A26}"/>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759280" y="6391275"/>
            <a:ext cx="1234452" cy="466724"/>
          </a:xfrm>
          <a:prstGeom prst="rect">
            <a:avLst/>
          </a:prstGeom>
        </p:spPr>
      </p:pic>
    </p:spTree>
    <p:extLst>
      <p:ext uri="{BB962C8B-B14F-4D97-AF65-F5344CB8AC3E}">
        <p14:creationId xmlns:p14="http://schemas.microsoft.com/office/powerpoint/2010/main" val="28779291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502FD-5B02-4DBC-854C-EC54725E2BCA}"/>
              </a:ext>
            </a:extLst>
          </p:cNvPr>
          <p:cNvSpPr>
            <a:spLocks noGrp="1"/>
          </p:cNvSpPr>
          <p:nvPr>
            <p:ph type="title"/>
          </p:nvPr>
        </p:nvSpPr>
        <p:spPr/>
        <p:txBody>
          <a:bodyPr/>
          <a:lstStyle/>
          <a:p>
            <a:r>
              <a:rPr lang="en-US" dirty="0"/>
              <a:t>Monte Carlo Simulation</a:t>
            </a:r>
          </a:p>
        </p:txBody>
      </p:sp>
      <p:sp>
        <p:nvSpPr>
          <p:cNvPr id="3" name="Content Placeholder 2">
            <a:extLst>
              <a:ext uri="{FF2B5EF4-FFF2-40B4-BE49-F238E27FC236}">
                <a16:creationId xmlns:a16="http://schemas.microsoft.com/office/drawing/2014/main" id="{96FBD8C2-629A-41CE-A506-4B2393A756F6}"/>
              </a:ext>
            </a:extLst>
          </p:cNvPr>
          <p:cNvSpPr>
            <a:spLocks noGrp="1"/>
          </p:cNvSpPr>
          <p:nvPr>
            <p:ph idx="1"/>
          </p:nvPr>
        </p:nvSpPr>
        <p:spPr/>
        <p:txBody>
          <a:bodyPr/>
          <a:lstStyle/>
          <a:p>
            <a:r>
              <a:rPr lang="en-US" dirty="0"/>
              <a:t>Monte Carlo Simulations helps to find the probability of uncertain outcome and associated risks. We are using this method to predict the future stock price and the Value at Risk based on the historical data.</a:t>
            </a:r>
          </a:p>
          <a:p>
            <a:r>
              <a:rPr lang="pt-BR" dirty="0"/>
              <a:t>With pandas_datareader we can scrape the required data for the simulation</a:t>
            </a:r>
          </a:p>
          <a:p>
            <a:endParaRPr lang="en-US" dirty="0"/>
          </a:p>
          <a:p>
            <a:endParaRPr lang="en-US" dirty="0"/>
          </a:p>
        </p:txBody>
      </p:sp>
      <p:pic>
        <p:nvPicPr>
          <p:cNvPr id="5" name="Picture 4">
            <a:extLst>
              <a:ext uri="{FF2B5EF4-FFF2-40B4-BE49-F238E27FC236}">
                <a16:creationId xmlns:a16="http://schemas.microsoft.com/office/drawing/2014/main" id="{D16A9B0E-AAF3-4276-838F-40B386FAAF4D}"/>
              </a:ext>
            </a:extLst>
          </p:cNvPr>
          <p:cNvPicPr>
            <a:picLocks noChangeAspect="1"/>
          </p:cNvPicPr>
          <p:nvPr/>
        </p:nvPicPr>
        <p:blipFill>
          <a:blip r:embed="rId2"/>
          <a:stretch>
            <a:fillRect/>
          </a:stretch>
        </p:blipFill>
        <p:spPr>
          <a:xfrm>
            <a:off x="2829028" y="3917716"/>
            <a:ext cx="4563112" cy="247685"/>
          </a:xfrm>
          <a:prstGeom prst="rect">
            <a:avLst/>
          </a:prstGeom>
        </p:spPr>
      </p:pic>
      <p:pic>
        <p:nvPicPr>
          <p:cNvPr id="6" name="Picture 5" descr="A picture containing text, clipart&#10;&#10;Description automatically generated">
            <a:extLst>
              <a:ext uri="{FF2B5EF4-FFF2-40B4-BE49-F238E27FC236}">
                <a16:creationId xmlns:a16="http://schemas.microsoft.com/office/drawing/2014/main" id="{22026C5D-EA70-4AB5-9EDB-50694EB840D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00285" y="0"/>
            <a:ext cx="1486265" cy="411688"/>
          </a:xfrm>
          <a:prstGeom prst="rect">
            <a:avLst/>
          </a:prstGeom>
        </p:spPr>
      </p:pic>
      <p:pic>
        <p:nvPicPr>
          <p:cNvPr id="7" name="Picture 6" descr="Logo, company name&#10;&#10;Description automatically generated">
            <a:extLst>
              <a:ext uri="{FF2B5EF4-FFF2-40B4-BE49-F238E27FC236}">
                <a16:creationId xmlns:a16="http://schemas.microsoft.com/office/drawing/2014/main" id="{F66F05E3-7DA8-48EA-8E26-BABAB31CE33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59280" y="6391275"/>
            <a:ext cx="1234452" cy="466724"/>
          </a:xfrm>
          <a:prstGeom prst="rect">
            <a:avLst/>
          </a:prstGeom>
        </p:spPr>
      </p:pic>
    </p:spTree>
    <p:extLst>
      <p:ext uri="{BB962C8B-B14F-4D97-AF65-F5344CB8AC3E}">
        <p14:creationId xmlns:p14="http://schemas.microsoft.com/office/powerpoint/2010/main" val="39287629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10C9632-BB6F-48EE-AB65-501878BA5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87"/>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12" name="Freeform: Shape 11">
            <a:extLst>
              <a:ext uri="{FF2B5EF4-FFF2-40B4-BE49-F238E27FC236}">
                <a16:creationId xmlns:a16="http://schemas.microsoft.com/office/drawing/2014/main" id="{4EC8AAB6-953B-4D29-9967-3C44D06BB4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171964" y="-140866"/>
            <a:ext cx="6053670" cy="7139732"/>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sp>
      <p:sp>
        <p:nvSpPr>
          <p:cNvPr id="14" name="Freeform 5">
            <a:extLst>
              <a:ext uri="{FF2B5EF4-FFF2-40B4-BE49-F238E27FC236}">
                <a16:creationId xmlns:a16="http://schemas.microsoft.com/office/drawing/2014/main" id="{C89ED458-2326-40DC-9C7B-1A717B6551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330EA7F7-2F96-4FD0-9946-16884523FCC7}"/>
              </a:ext>
            </a:extLst>
          </p:cNvPr>
          <p:cNvSpPr>
            <a:spLocks noGrp="1"/>
          </p:cNvSpPr>
          <p:nvPr>
            <p:ph type="title"/>
          </p:nvPr>
        </p:nvSpPr>
        <p:spPr>
          <a:xfrm>
            <a:off x="1154955" y="973668"/>
            <a:ext cx="2942210" cy="1020232"/>
          </a:xfrm>
        </p:spPr>
        <p:txBody>
          <a:bodyPr>
            <a:normAutofit fontScale="90000"/>
          </a:bodyPr>
          <a:lstStyle/>
          <a:p>
            <a:r>
              <a:rPr lang="en-US" dirty="0">
                <a:solidFill>
                  <a:schemeClr val="tx1"/>
                </a:solidFill>
              </a:rPr>
              <a:t>Mont Carlo Streamlit Snippet</a:t>
            </a:r>
          </a:p>
        </p:txBody>
      </p:sp>
      <p:pic>
        <p:nvPicPr>
          <p:cNvPr id="5" name="Picture 4">
            <a:extLst>
              <a:ext uri="{FF2B5EF4-FFF2-40B4-BE49-F238E27FC236}">
                <a16:creationId xmlns:a16="http://schemas.microsoft.com/office/drawing/2014/main" id="{FCB62D17-D299-40CF-8EE5-04EE3425579A}"/>
              </a:ext>
            </a:extLst>
          </p:cNvPr>
          <p:cNvPicPr>
            <a:picLocks noChangeAspect="1"/>
          </p:cNvPicPr>
          <p:nvPr/>
        </p:nvPicPr>
        <p:blipFill rotWithShape="1">
          <a:blip r:embed="rId2"/>
          <a:srcRect t="1027" r="1" b="1"/>
          <a:stretch/>
        </p:blipFill>
        <p:spPr>
          <a:xfrm>
            <a:off x="5252120" y="1143000"/>
            <a:ext cx="5948331" cy="4886418"/>
          </a:xfrm>
          <a:prstGeom prst="rect">
            <a:avLst/>
          </a:prstGeom>
        </p:spPr>
      </p:pic>
      <p:sp>
        <p:nvSpPr>
          <p:cNvPr id="16" name="Rectangle 15">
            <a:extLst>
              <a:ext uri="{FF2B5EF4-FFF2-40B4-BE49-F238E27FC236}">
                <a16:creationId xmlns:a16="http://schemas.microsoft.com/office/drawing/2014/main" id="{6F9D1DE6-E368-4F07-85F9-D5B767477D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8" name="Oval 17">
            <a:extLst>
              <a:ext uri="{FF2B5EF4-FFF2-40B4-BE49-F238E27FC236}">
                <a16:creationId xmlns:a16="http://schemas.microsoft.com/office/drawing/2014/main" id="{F63B1F66-4ACE-4A01-8ADF-F175A9C358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a:extLst>
              <a:ext uri="{FF2B5EF4-FFF2-40B4-BE49-F238E27FC236}">
                <a16:creationId xmlns:a16="http://schemas.microsoft.com/office/drawing/2014/main" id="{CF8448ED-9332-4A9B-8CAB-B1985E596E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13487732-7A43-413D-B61A-0C454B1183F9}"/>
              </a:ext>
            </a:extLst>
          </p:cNvPr>
          <p:cNvSpPr>
            <a:spLocks noGrp="1"/>
          </p:cNvSpPr>
          <p:nvPr>
            <p:ph idx="1"/>
          </p:nvPr>
        </p:nvSpPr>
        <p:spPr>
          <a:xfrm>
            <a:off x="886600" y="2829717"/>
            <a:ext cx="3133726" cy="1619251"/>
          </a:xfrm>
        </p:spPr>
        <p:txBody>
          <a:bodyPr>
            <a:normAutofit/>
          </a:bodyPr>
          <a:lstStyle/>
          <a:p>
            <a:r>
              <a:rPr lang="en-US" dirty="0">
                <a:solidFill>
                  <a:schemeClr val="tx1"/>
                </a:solidFill>
              </a:rPr>
              <a:t>With the selected number of simulations and the time horizon, we can see the plot of the simulated results.</a:t>
            </a:r>
          </a:p>
        </p:txBody>
      </p:sp>
      <p:sp>
        <p:nvSpPr>
          <p:cNvPr id="22" name="Freeform 5">
            <a:extLst>
              <a:ext uri="{FF2B5EF4-FFF2-40B4-BE49-F238E27FC236}">
                <a16:creationId xmlns:a16="http://schemas.microsoft.com/office/drawing/2014/main" id="{ED3A2261-1C75-40FF-8CD6-18C5900C1C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sp>
      <p:pic>
        <p:nvPicPr>
          <p:cNvPr id="13" name="Picture 12" descr="A picture containing text, clipart&#10;&#10;Description automatically generated">
            <a:extLst>
              <a:ext uri="{FF2B5EF4-FFF2-40B4-BE49-F238E27FC236}">
                <a16:creationId xmlns:a16="http://schemas.microsoft.com/office/drawing/2014/main" id="{2E87C5D5-C219-4B1F-ADC7-A92A2CF3E0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00285" y="0"/>
            <a:ext cx="1486265" cy="411688"/>
          </a:xfrm>
          <a:prstGeom prst="rect">
            <a:avLst/>
          </a:prstGeom>
        </p:spPr>
      </p:pic>
      <p:pic>
        <p:nvPicPr>
          <p:cNvPr id="15" name="Picture 14" descr="Logo, company name&#10;&#10;Description automatically generated">
            <a:extLst>
              <a:ext uri="{FF2B5EF4-FFF2-40B4-BE49-F238E27FC236}">
                <a16:creationId xmlns:a16="http://schemas.microsoft.com/office/drawing/2014/main" id="{816A3130-CCB7-456C-805C-1523A4253A3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59280" y="6391275"/>
            <a:ext cx="1234452" cy="466724"/>
          </a:xfrm>
          <a:prstGeom prst="rect">
            <a:avLst/>
          </a:prstGeom>
        </p:spPr>
      </p:pic>
    </p:spTree>
    <p:extLst>
      <p:ext uri="{BB962C8B-B14F-4D97-AF65-F5344CB8AC3E}">
        <p14:creationId xmlns:p14="http://schemas.microsoft.com/office/powerpoint/2010/main" val="975340162"/>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20">
            <a:extLst>
              <a:ext uri="{FF2B5EF4-FFF2-40B4-BE49-F238E27FC236}">
                <a16:creationId xmlns:a16="http://schemas.microsoft.com/office/drawing/2014/main" id="{324E43EB-867C-4B35-9A5C-E435157C72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22">
            <a:extLst>
              <a:ext uri="{FF2B5EF4-FFF2-40B4-BE49-F238E27FC236}">
                <a16:creationId xmlns:a16="http://schemas.microsoft.com/office/drawing/2014/main" id="{A7C0F5DA-B59F-4F13-8BB8-FFD8F2C572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33" name="Freeform 5">
            <a:extLst>
              <a:ext uri="{FF2B5EF4-FFF2-40B4-BE49-F238E27FC236}">
                <a16:creationId xmlns:a16="http://schemas.microsoft.com/office/drawing/2014/main" id="{9CEA1DEC-CC9E-4776-9E08-048A15BFA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34" name="Freeform: Shape 26">
            <a:extLst>
              <a:ext uri="{FF2B5EF4-FFF2-40B4-BE49-F238E27FC236}">
                <a16:creationId xmlns:a16="http://schemas.microsoft.com/office/drawing/2014/main" id="{9CE399CF-F4B8-4832-A8CB-B93F6B1EF4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171964" y="-140866"/>
            <a:ext cx="6053670" cy="7139732"/>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bg1"/>
          </a:solidFill>
          <a:ln>
            <a:noFill/>
          </a:ln>
        </p:spPr>
      </p:sp>
      <p:sp>
        <p:nvSpPr>
          <p:cNvPr id="35" name="Freeform 5">
            <a:extLst>
              <a:ext uri="{FF2B5EF4-FFF2-40B4-BE49-F238E27FC236}">
                <a16:creationId xmlns:a16="http://schemas.microsoft.com/office/drawing/2014/main" id="{1F23E73A-FDC8-462C-83C1-3AA8961449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sp>
        <p:nvSpPr>
          <p:cNvPr id="2" name="Title 1">
            <a:extLst>
              <a:ext uri="{FF2B5EF4-FFF2-40B4-BE49-F238E27FC236}">
                <a16:creationId xmlns:a16="http://schemas.microsoft.com/office/drawing/2014/main" id="{D437599C-1BF3-49EE-AA69-80A471420F3C}"/>
              </a:ext>
            </a:extLst>
          </p:cNvPr>
          <p:cNvSpPr>
            <a:spLocks noGrp="1"/>
          </p:cNvSpPr>
          <p:nvPr>
            <p:ph type="title"/>
          </p:nvPr>
        </p:nvSpPr>
        <p:spPr>
          <a:xfrm>
            <a:off x="994087" y="1130603"/>
            <a:ext cx="3342442" cy="4596794"/>
          </a:xfrm>
        </p:spPr>
        <p:txBody>
          <a:bodyPr anchor="ctr">
            <a:normAutofit/>
          </a:bodyPr>
          <a:lstStyle/>
          <a:p>
            <a:r>
              <a:rPr lang="en-US" sz="3200">
                <a:solidFill>
                  <a:srgbClr val="EBEBEB"/>
                </a:solidFill>
              </a:rPr>
              <a:t>References</a:t>
            </a:r>
          </a:p>
        </p:txBody>
      </p:sp>
      <p:sp>
        <p:nvSpPr>
          <p:cNvPr id="3" name="Content Placeholder 2">
            <a:extLst>
              <a:ext uri="{FF2B5EF4-FFF2-40B4-BE49-F238E27FC236}">
                <a16:creationId xmlns:a16="http://schemas.microsoft.com/office/drawing/2014/main" id="{33143505-3338-4C91-BB97-CB5DC6396123}"/>
              </a:ext>
            </a:extLst>
          </p:cNvPr>
          <p:cNvSpPr>
            <a:spLocks noGrp="1"/>
          </p:cNvSpPr>
          <p:nvPr>
            <p:ph idx="1"/>
          </p:nvPr>
        </p:nvSpPr>
        <p:spPr>
          <a:xfrm>
            <a:off x="5290077" y="771525"/>
            <a:ext cx="5502614" cy="5620313"/>
          </a:xfrm>
        </p:spPr>
        <p:txBody>
          <a:bodyPr anchor="ctr">
            <a:normAutofit/>
          </a:bodyPr>
          <a:lstStyle/>
          <a:p>
            <a:pPr>
              <a:lnSpc>
                <a:spcPct val="90000"/>
              </a:lnSpc>
            </a:pPr>
            <a:r>
              <a:rPr lang="en-US" sz="2000" dirty="0"/>
              <a:t>Annotated Text - </a:t>
            </a:r>
            <a:r>
              <a:rPr lang="en-US" sz="2000" dirty="0">
                <a:hlinkClick r:id="rId2"/>
              </a:rPr>
              <a:t>https://discuss.streamlit.io/t/annotated-text-in-streamlit/9260</a:t>
            </a:r>
            <a:endParaRPr lang="en-US" sz="2000" dirty="0"/>
          </a:p>
          <a:p>
            <a:pPr>
              <a:lnSpc>
                <a:spcPct val="90000"/>
              </a:lnSpc>
            </a:pPr>
            <a:r>
              <a:rPr lang="en-US" sz="2000" dirty="0"/>
              <a:t>Navigation Bar - </a:t>
            </a:r>
            <a:r>
              <a:rPr lang="en-US" sz="2000" dirty="0">
                <a:hlinkClick r:id="rId3"/>
              </a:rPr>
              <a:t>https://youtu.be/hoPvOIJvrb8</a:t>
            </a:r>
            <a:endParaRPr lang="en-US" sz="2000" dirty="0"/>
          </a:p>
          <a:p>
            <a:pPr>
              <a:lnSpc>
                <a:spcPct val="90000"/>
              </a:lnSpc>
            </a:pPr>
            <a:r>
              <a:rPr lang="en-US" sz="2000" dirty="0"/>
              <a:t>Volume in Plotly  - </a:t>
            </a:r>
            <a:r>
              <a:rPr lang="en-US" sz="2000" dirty="0">
                <a:hlinkClick r:id="rId4"/>
              </a:rPr>
              <a:t>https://stackoverflow.com/questions/64689342/plotly-how-to-add-volume-to-a-candlestick-chart</a:t>
            </a:r>
            <a:endParaRPr lang="en-US" sz="2000" dirty="0"/>
          </a:p>
          <a:p>
            <a:pPr>
              <a:lnSpc>
                <a:spcPct val="90000"/>
              </a:lnSpc>
            </a:pPr>
            <a:r>
              <a:rPr lang="en-US" sz="2000" dirty="0"/>
              <a:t>Monte Carlo Simulation – Based on what was learnt in the session</a:t>
            </a:r>
          </a:p>
          <a:p>
            <a:pPr>
              <a:lnSpc>
                <a:spcPct val="90000"/>
              </a:lnSpc>
            </a:pPr>
            <a:r>
              <a:rPr lang="en-US" sz="2000" dirty="0"/>
              <a:t>Streamlit Related  - Official Streamlit docs/ Community threads - </a:t>
            </a:r>
            <a:r>
              <a:rPr lang="en-US" sz="2000" dirty="0">
                <a:hlinkClick r:id="rId5"/>
              </a:rPr>
              <a:t>https://docs.streamlit.io/library</a:t>
            </a:r>
            <a:r>
              <a:rPr lang="en-US" sz="2000">
                <a:hlinkClick r:id="rId5"/>
              </a:rPr>
              <a:t>/api-reference</a:t>
            </a:r>
            <a:endParaRPr lang="en-US" sz="2000" dirty="0"/>
          </a:p>
        </p:txBody>
      </p:sp>
      <p:pic>
        <p:nvPicPr>
          <p:cNvPr id="37" name="Picture 36" descr="A picture containing text, clipart&#10;&#10;Description automatically generated">
            <a:extLst>
              <a:ext uri="{FF2B5EF4-FFF2-40B4-BE49-F238E27FC236}">
                <a16:creationId xmlns:a16="http://schemas.microsoft.com/office/drawing/2014/main" id="{17F5FF8A-DCCC-4DF4-8954-295736B1A1E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200285" y="0"/>
            <a:ext cx="1486265" cy="411688"/>
          </a:xfrm>
          <a:prstGeom prst="rect">
            <a:avLst/>
          </a:prstGeom>
        </p:spPr>
      </p:pic>
      <p:pic>
        <p:nvPicPr>
          <p:cNvPr id="38" name="Picture 37" descr="Logo, company name&#10;&#10;Description automatically generated">
            <a:extLst>
              <a:ext uri="{FF2B5EF4-FFF2-40B4-BE49-F238E27FC236}">
                <a16:creationId xmlns:a16="http://schemas.microsoft.com/office/drawing/2014/main" id="{83A22A2F-E8B0-49F1-ABC2-A912B346393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759280" y="6391275"/>
            <a:ext cx="1234452" cy="466724"/>
          </a:xfrm>
          <a:prstGeom prst="rect">
            <a:avLst/>
          </a:prstGeom>
        </p:spPr>
      </p:pic>
    </p:spTree>
    <p:extLst>
      <p:ext uri="{BB962C8B-B14F-4D97-AF65-F5344CB8AC3E}">
        <p14:creationId xmlns:p14="http://schemas.microsoft.com/office/powerpoint/2010/main" val="20005136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454756-A94F-40AB-99B8-0FB6DA9F55D0}"/>
              </a:ext>
            </a:extLst>
          </p:cNvPr>
          <p:cNvSpPr>
            <a:spLocks noGrp="1"/>
          </p:cNvSpPr>
          <p:nvPr>
            <p:ph type="title"/>
          </p:nvPr>
        </p:nvSpPr>
        <p:spPr/>
        <p:txBody>
          <a:bodyPr/>
          <a:lstStyle/>
          <a:p>
            <a:r>
              <a:rPr lang="en-US" dirty="0"/>
              <a:t>OUTLINE </a:t>
            </a:r>
          </a:p>
        </p:txBody>
      </p:sp>
      <p:sp>
        <p:nvSpPr>
          <p:cNvPr id="3" name="Content Placeholder 2">
            <a:extLst>
              <a:ext uri="{FF2B5EF4-FFF2-40B4-BE49-F238E27FC236}">
                <a16:creationId xmlns:a16="http://schemas.microsoft.com/office/drawing/2014/main" id="{27EFCE00-392E-4769-A1F8-F969F01851D6}"/>
              </a:ext>
            </a:extLst>
          </p:cNvPr>
          <p:cNvSpPr>
            <a:spLocks noGrp="1"/>
          </p:cNvSpPr>
          <p:nvPr>
            <p:ph idx="1"/>
          </p:nvPr>
        </p:nvSpPr>
        <p:spPr/>
        <p:txBody>
          <a:bodyPr/>
          <a:lstStyle/>
          <a:p>
            <a:pPr>
              <a:buFont typeface="Wingdings" panose="05000000000000000000" pitchFamily="2" charset="2"/>
              <a:buChar char="ü"/>
            </a:pPr>
            <a:r>
              <a:rPr lang="en-US" dirty="0"/>
              <a:t> To Build a Financial Dashboard Using Streamlit by Fetching  the below         stock data from the Yahoo finance </a:t>
            </a:r>
          </a:p>
          <a:p>
            <a:r>
              <a:rPr lang="en-US" dirty="0"/>
              <a:t>Stock Summary </a:t>
            </a:r>
          </a:p>
          <a:p>
            <a:r>
              <a:rPr lang="en-US" dirty="0"/>
              <a:t>Chart</a:t>
            </a:r>
          </a:p>
          <a:p>
            <a:r>
              <a:rPr lang="en-US" dirty="0"/>
              <a:t>Statistics</a:t>
            </a:r>
          </a:p>
          <a:p>
            <a:r>
              <a:rPr lang="en-US" dirty="0"/>
              <a:t>Financials</a:t>
            </a:r>
          </a:p>
          <a:p>
            <a:r>
              <a:rPr lang="en-US" dirty="0"/>
              <a:t>Stock Analysis</a:t>
            </a:r>
          </a:p>
          <a:p>
            <a:r>
              <a:rPr lang="en-US" dirty="0"/>
              <a:t>Monte Carlo Simulation to predict the future Prices.</a:t>
            </a:r>
          </a:p>
          <a:p>
            <a:endParaRPr lang="en-US" dirty="0"/>
          </a:p>
        </p:txBody>
      </p:sp>
      <p:pic>
        <p:nvPicPr>
          <p:cNvPr id="4" name="Picture 3" descr="A picture containing text, clipart&#10;&#10;Description automatically generated">
            <a:extLst>
              <a:ext uri="{FF2B5EF4-FFF2-40B4-BE49-F238E27FC236}">
                <a16:creationId xmlns:a16="http://schemas.microsoft.com/office/drawing/2014/main" id="{B45CE20D-BE25-483A-8C11-8DD4AAFF3B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00285" y="0"/>
            <a:ext cx="1486265" cy="411688"/>
          </a:xfrm>
          <a:prstGeom prst="rect">
            <a:avLst/>
          </a:prstGeom>
        </p:spPr>
      </p:pic>
      <p:pic>
        <p:nvPicPr>
          <p:cNvPr id="5" name="Picture 4" descr="Logo, company name&#10;&#10;Description automatically generated">
            <a:extLst>
              <a:ext uri="{FF2B5EF4-FFF2-40B4-BE49-F238E27FC236}">
                <a16:creationId xmlns:a16="http://schemas.microsoft.com/office/drawing/2014/main" id="{3B134C5C-55F6-454A-A02E-4ABF84F97AC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59280" y="6391275"/>
            <a:ext cx="1234452" cy="466724"/>
          </a:xfrm>
          <a:prstGeom prst="rect">
            <a:avLst/>
          </a:prstGeom>
        </p:spPr>
      </p:pic>
    </p:spTree>
    <p:extLst>
      <p:ext uri="{BB962C8B-B14F-4D97-AF65-F5344CB8AC3E}">
        <p14:creationId xmlns:p14="http://schemas.microsoft.com/office/powerpoint/2010/main" val="35235190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906331F9-7C9F-4BB2-87F8-B8727CC2C0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18" name="Freeform 5">
            <a:extLst>
              <a:ext uri="{FF2B5EF4-FFF2-40B4-BE49-F238E27FC236}">
                <a16:creationId xmlns:a16="http://schemas.microsoft.com/office/drawing/2014/main" id="{760E064B-C2F2-4237-8792-5F01F0F4C4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sp>
      <p:sp>
        <p:nvSpPr>
          <p:cNvPr id="20" name="Freeform: Shape 19">
            <a:extLst>
              <a:ext uri="{FF2B5EF4-FFF2-40B4-BE49-F238E27FC236}">
                <a16:creationId xmlns:a16="http://schemas.microsoft.com/office/drawing/2014/main" id="{C5F377F0-1AD0-4A6F-A698-9724187046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171964" y="-140866"/>
            <a:ext cx="6053670" cy="7139732"/>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sp>
      <p:sp>
        <p:nvSpPr>
          <p:cNvPr id="22" name="Freeform 5">
            <a:extLst>
              <a:ext uri="{FF2B5EF4-FFF2-40B4-BE49-F238E27FC236}">
                <a16:creationId xmlns:a16="http://schemas.microsoft.com/office/drawing/2014/main" id="{F094C3D3-17E7-4BCC-B786-4B3BDD25E4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DC419231-F364-4477-B9F8-C6CF7E09778F}"/>
              </a:ext>
            </a:extLst>
          </p:cNvPr>
          <p:cNvSpPr>
            <a:spLocks noGrp="1"/>
          </p:cNvSpPr>
          <p:nvPr>
            <p:ph type="title"/>
          </p:nvPr>
        </p:nvSpPr>
        <p:spPr>
          <a:xfrm>
            <a:off x="1154955" y="973668"/>
            <a:ext cx="2942210" cy="1020232"/>
          </a:xfrm>
        </p:spPr>
        <p:txBody>
          <a:bodyPr>
            <a:normAutofit/>
          </a:bodyPr>
          <a:lstStyle/>
          <a:p>
            <a:pPr>
              <a:lnSpc>
                <a:spcPct val="90000"/>
              </a:lnSpc>
            </a:pPr>
            <a:r>
              <a:rPr lang="en-US" sz="3300">
                <a:solidFill>
                  <a:srgbClr val="FFFFFE"/>
                </a:solidFill>
              </a:rPr>
              <a:t>Streamlit Overview</a:t>
            </a:r>
          </a:p>
        </p:txBody>
      </p:sp>
      <p:pic>
        <p:nvPicPr>
          <p:cNvPr id="5" name="Content Placeholder 4">
            <a:extLst>
              <a:ext uri="{FF2B5EF4-FFF2-40B4-BE49-F238E27FC236}">
                <a16:creationId xmlns:a16="http://schemas.microsoft.com/office/drawing/2014/main" id="{002036A2-5295-4CF5-8D69-D3407E773016}"/>
              </a:ext>
            </a:extLst>
          </p:cNvPr>
          <p:cNvPicPr>
            <a:picLocks noChangeAspect="1"/>
          </p:cNvPicPr>
          <p:nvPr/>
        </p:nvPicPr>
        <p:blipFill>
          <a:blip r:embed="rId2"/>
          <a:stretch>
            <a:fillRect/>
          </a:stretch>
        </p:blipFill>
        <p:spPr>
          <a:xfrm>
            <a:off x="5194607" y="1278331"/>
            <a:ext cx="3113903" cy="4301337"/>
          </a:xfrm>
          <a:prstGeom prst="rect">
            <a:avLst/>
          </a:prstGeom>
        </p:spPr>
      </p:pic>
      <p:pic>
        <p:nvPicPr>
          <p:cNvPr id="7" name="Picture 6">
            <a:extLst>
              <a:ext uri="{FF2B5EF4-FFF2-40B4-BE49-F238E27FC236}">
                <a16:creationId xmlns:a16="http://schemas.microsoft.com/office/drawing/2014/main" id="{81AFAEE2-B592-4885-B660-021665B5F7EB}"/>
              </a:ext>
            </a:extLst>
          </p:cNvPr>
          <p:cNvPicPr>
            <a:picLocks noChangeAspect="1"/>
          </p:cNvPicPr>
          <p:nvPr/>
        </p:nvPicPr>
        <p:blipFill>
          <a:blip r:embed="rId3"/>
          <a:stretch>
            <a:fillRect/>
          </a:stretch>
        </p:blipFill>
        <p:spPr>
          <a:xfrm>
            <a:off x="8933800" y="1162887"/>
            <a:ext cx="2202237" cy="2545762"/>
          </a:xfrm>
          <a:prstGeom prst="rect">
            <a:avLst/>
          </a:prstGeom>
        </p:spPr>
      </p:pic>
      <p:sp>
        <p:nvSpPr>
          <p:cNvPr id="24" name="Rectangle 23">
            <a:extLst>
              <a:ext uri="{FF2B5EF4-FFF2-40B4-BE49-F238E27FC236}">
                <a16:creationId xmlns:a16="http://schemas.microsoft.com/office/drawing/2014/main" id="{BC650D5C-009B-4021-82BD-1E28BFF450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3" name="Content Placeholder 12">
            <a:extLst>
              <a:ext uri="{FF2B5EF4-FFF2-40B4-BE49-F238E27FC236}">
                <a16:creationId xmlns:a16="http://schemas.microsoft.com/office/drawing/2014/main" id="{4869899F-574E-422B-B105-5DDFD9F452D8}"/>
              </a:ext>
            </a:extLst>
          </p:cNvPr>
          <p:cNvSpPr>
            <a:spLocks noGrp="1"/>
          </p:cNvSpPr>
          <p:nvPr>
            <p:ph idx="1"/>
          </p:nvPr>
        </p:nvSpPr>
        <p:spPr>
          <a:xfrm>
            <a:off x="1154955" y="2120900"/>
            <a:ext cx="3133726" cy="3898900"/>
          </a:xfrm>
        </p:spPr>
        <p:txBody>
          <a:bodyPr>
            <a:normAutofit/>
          </a:bodyPr>
          <a:lstStyle/>
          <a:p>
            <a:r>
              <a:rPr lang="en-US" dirty="0">
                <a:solidFill>
                  <a:srgbClr val="FFFFFE"/>
                </a:solidFill>
              </a:rPr>
              <a:t>Streamlit Sidebar acts as a navigator to toggle between tabs and to select the common parameters for all the tabs </a:t>
            </a:r>
          </a:p>
          <a:p>
            <a:r>
              <a:rPr lang="en-US" dirty="0">
                <a:solidFill>
                  <a:srgbClr val="FFFFFE"/>
                </a:solidFill>
              </a:rPr>
              <a:t>Dropdown to Select Ticker and to switch between multiple tabs</a:t>
            </a:r>
          </a:p>
          <a:p>
            <a:r>
              <a:rPr lang="en-US" dirty="0">
                <a:solidFill>
                  <a:srgbClr val="FFFFFE"/>
                </a:solidFill>
              </a:rPr>
              <a:t>Update Button Refreshes the page.</a:t>
            </a:r>
          </a:p>
        </p:txBody>
      </p:sp>
      <p:pic>
        <p:nvPicPr>
          <p:cNvPr id="9" name="Picture 8">
            <a:extLst>
              <a:ext uri="{FF2B5EF4-FFF2-40B4-BE49-F238E27FC236}">
                <a16:creationId xmlns:a16="http://schemas.microsoft.com/office/drawing/2014/main" id="{074DD6DC-6AB6-4860-8C54-19EEC7BED8FD}"/>
              </a:ext>
            </a:extLst>
          </p:cNvPr>
          <p:cNvPicPr>
            <a:picLocks noChangeAspect="1"/>
          </p:cNvPicPr>
          <p:nvPr/>
        </p:nvPicPr>
        <p:blipFill>
          <a:blip r:embed="rId4"/>
          <a:stretch>
            <a:fillRect/>
          </a:stretch>
        </p:blipFill>
        <p:spPr>
          <a:xfrm>
            <a:off x="8939271" y="3777081"/>
            <a:ext cx="2202237" cy="2545762"/>
          </a:xfrm>
          <a:prstGeom prst="rect">
            <a:avLst/>
          </a:prstGeom>
        </p:spPr>
      </p:pic>
      <p:pic>
        <p:nvPicPr>
          <p:cNvPr id="17" name="Picture 16" descr="A picture containing text, clipart&#10;&#10;Description automatically generated">
            <a:extLst>
              <a:ext uri="{FF2B5EF4-FFF2-40B4-BE49-F238E27FC236}">
                <a16:creationId xmlns:a16="http://schemas.microsoft.com/office/drawing/2014/main" id="{4511B620-D81F-405D-842A-28BF5E1C177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200285" y="0"/>
            <a:ext cx="1486265" cy="411688"/>
          </a:xfrm>
          <a:prstGeom prst="rect">
            <a:avLst/>
          </a:prstGeom>
        </p:spPr>
      </p:pic>
      <p:pic>
        <p:nvPicPr>
          <p:cNvPr id="19" name="Picture 18" descr="Logo, company name&#10;&#10;Description automatically generated">
            <a:extLst>
              <a:ext uri="{FF2B5EF4-FFF2-40B4-BE49-F238E27FC236}">
                <a16:creationId xmlns:a16="http://schemas.microsoft.com/office/drawing/2014/main" id="{813FDBB9-5AB1-4A49-B400-B9A1B82F170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759280" y="6391275"/>
            <a:ext cx="1234452" cy="466724"/>
          </a:xfrm>
          <a:prstGeom prst="rect">
            <a:avLst/>
          </a:prstGeom>
        </p:spPr>
      </p:pic>
    </p:spTree>
    <p:extLst>
      <p:ext uri="{BB962C8B-B14F-4D97-AF65-F5344CB8AC3E}">
        <p14:creationId xmlns:p14="http://schemas.microsoft.com/office/powerpoint/2010/main" val="3116503249"/>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B1FAA-477F-433A-AAD6-9699310FE1C0}"/>
              </a:ext>
            </a:extLst>
          </p:cNvPr>
          <p:cNvSpPr>
            <a:spLocks noGrp="1"/>
          </p:cNvSpPr>
          <p:nvPr>
            <p:ph type="title"/>
          </p:nvPr>
        </p:nvSpPr>
        <p:spPr/>
        <p:txBody>
          <a:bodyPr/>
          <a:lstStyle/>
          <a:p>
            <a:r>
              <a:rPr lang="en-US" dirty="0"/>
              <a:t>Stock Summary</a:t>
            </a:r>
          </a:p>
        </p:txBody>
      </p:sp>
      <p:sp>
        <p:nvSpPr>
          <p:cNvPr id="3" name="Content Placeholder 2">
            <a:extLst>
              <a:ext uri="{FF2B5EF4-FFF2-40B4-BE49-F238E27FC236}">
                <a16:creationId xmlns:a16="http://schemas.microsoft.com/office/drawing/2014/main" id="{93A27E20-399B-45B2-AEB4-1CB24CFDD1D3}"/>
              </a:ext>
            </a:extLst>
          </p:cNvPr>
          <p:cNvSpPr>
            <a:spLocks noGrp="1"/>
          </p:cNvSpPr>
          <p:nvPr>
            <p:ph idx="1"/>
          </p:nvPr>
        </p:nvSpPr>
        <p:spPr/>
        <p:txBody>
          <a:bodyPr>
            <a:normAutofit/>
          </a:bodyPr>
          <a:lstStyle/>
          <a:p>
            <a:r>
              <a:rPr lang="en-US" dirty="0"/>
              <a:t>Stock Summary Gives us the details about the details like opening and closing price of the stock over the selected period.</a:t>
            </a:r>
          </a:p>
          <a:p>
            <a:r>
              <a:rPr lang="en-US" dirty="0"/>
              <a:t>Function to get the Stock Summary : </a:t>
            </a:r>
            <a:r>
              <a:rPr lang="en-US" b="1" dirty="0"/>
              <a:t>get_quote_table &amp; get_data</a:t>
            </a:r>
          </a:p>
          <a:p>
            <a:pPr marL="0" indent="0">
              <a:buNone/>
            </a:pPr>
            <a:endParaRPr lang="en-US" b="1" dirty="0"/>
          </a:p>
          <a:p>
            <a:r>
              <a:rPr lang="en-US" dirty="0"/>
              <a:t>Netflix Stock Summary Example</a:t>
            </a:r>
          </a:p>
          <a:p>
            <a:endParaRPr lang="en-US" b="1" dirty="0"/>
          </a:p>
          <a:p>
            <a:pPr marL="0" indent="0">
              <a:buNone/>
            </a:pPr>
            <a:endParaRPr lang="en-US" dirty="0"/>
          </a:p>
          <a:p>
            <a:endParaRPr lang="en-US" dirty="0"/>
          </a:p>
          <a:p>
            <a:pPr marL="0" indent="0">
              <a:buNone/>
            </a:pPr>
            <a:endParaRPr lang="en-US" b="1" dirty="0"/>
          </a:p>
          <a:p>
            <a:pPr marL="0" indent="0">
              <a:buNone/>
            </a:pPr>
            <a:endParaRPr lang="en-US" b="1" dirty="0"/>
          </a:p>
          <a:p>
            <a:pPr marL="0" indent="0">
              <a:buNone/>
            </a:pPr>
            <a:endParaRPr lang="en-US" b="1" dirty="0"/>
          </a:p>
        </p:txBody>
      </p:sp>
      <p:pic>
        <p:nvPicPr>
          <p:cNvPr id="5" name="Picture 4">
            <a:extLst>
              <a:ext uri="{FF2B5EF4-FFF2-40B4-BE49-F238E27FC236}">
                <a16:creationId xmlns:a16="http://schemas.microsoft.com/office/drawing/2014/main" id="{9BD5FA71-D5A1-4AFD-A082-7C7E917EA187}"/>
              </a:ext>
            </a:extLst>
          </p:cNvPr>
          <p:cNvPicPr>
            <a:picLocks noChangeAspect="1"/>
          </p:cNvPicPr>
          <p:nvPr/>
        </p:nvPicPr>
        <p:blipFill>
          <a:blip r:embed="rId2"/>
          <a:stretch>
            <a:fillRect/>
          </a:stretch>
        </p:blipFill>
        <p:spPr>
          <a:xfrm>
            <a:off x="4901155" y="3636208"/>
            <a:ext cx="4163006" cy="228632"/>
          </a:xfrm>
          <a:prstGeom prst="rect">
            <a:avLst/>
          </a:prstGeom>
        </p:spPr>
      </p:pic>
      <p:pic>
        <p:nvPicPr>
          <p:cNvPr id="7" name="Picture 6">
            <a:extLst>
              <a:ext uri="{FF2B5EF4-FFF2-40B4-BE49-F238E27FC236}">
                <a16:creationId xmlns:a16="http://schemas.microsoft.com/office/drawing/2014/main" id="{B3BF5A51-7732-4269-9935-A1D9CAF0053C}"/>
              </a:ext>
            </a:extLst>
          </p:cNvPr>
          <p:cNvPicPr>
            <a:picLocks noChangeAspect="1"/>
          </p:cNvPicPr>
          <p:nvPr/>
        </p:nvPicPr>
        <p:blipFill>
          <a:blip r:embed="rId3"/>
          <a:stretch>
            <a:fillRect/>
          </a:stretch>
        </p:blipFill>
        <p:spPr>
          <a:xfrm>
            <a:off x="1562478" y="3636208"/>
            <a:ext cx="3172268" cy="200053"/>
          </a:xfrm>
          <a:prstGeom prst="rect">
            <a:avLst/>
          </a:prstGeom>
        </p:spPr>
      </p:pic>
      <p:pic>
        <p:nvPicPr>
          <p:cNvPr id="8" name="Picture 7" descr="A picture containing text, clipart&#10;&#10;Description automatically generated">
            <a:extLst>
              <a:ext uri="{FF2B5EF4-FFF2-40B4-BE49-F238E27FC236}">
                <a16:creationId xmlns:a16="http://schemas.microsoft.com/office/drawing/2014/main" id="{BD8BA0F8-EC15-4939-8347-9B30DD70C9B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00285" y="0"/>
            <a:ext cx="1486265" cy="411688"/>
          </a:xfrm>
          <a:prstGeom prst="rect">
            <a:avLst/>
          </a:prstGeom>
        </p:spPr>
      </p:pic>
      <p:pic>
        <p:nvPicPr>
          <p:cNvPr id="9" name="Picture 8" descr="Logo, company name&#10;&#10;Description automatically generated">
            <a:extLst>
              <a:ext uri="{FF2B5EF4-FFF2-40B4-BE49-F238E27FC236}">
                <a16:creationId xmlns:a16="http://schemas.microsoft.com/office/drawing/2014/main" id="{F0D1E90A-AA84-49D7-B644-CC1A8F83B09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759280" y="6391275"/>
            <a:ext cx="1234452" cy="466724"/>
          </a:xfrm>
          <a:prstGeom prst="rect">
            <a:avLst/>
          </a:prstGeom>
        </p:spPr>
      </p:pic>
      <p:pic>
        <p:nvPicPr>
          <p:cNvPr id="13" name="Picture 12">
            <a:extLst>
              <a:ext uri="{FF2B5EF4-FFF2-40B4-BE49-F238E27FC236}">
                <a16:creationId xmlns:a16="http://schemas.microsoft.com/office/drawing/2014/main" id="{9FCD1D60-58F1-4F81-862B-54D2F1617AA6}"/>
              </a:ext>
            </a:extLst>
          </p:cNvPr>
          <p:cNvPicPr>
            <a:picLocks noChangeAspect="1"/>
          </p:cNvPicPr>
          <p:nvPr/>
        </p:nvPicPr>
        <p:blipFill>
          <a:blip r:embed="rId6"/>
          <a:stretch>
            <a:fillRect/>
          </a:stretch>
        </p:blipFill>
        <p:spPr>
          <a:xfrm>
            <a:off x="5467350" y="3960235"/>
            <a:ext cx="4817602" cy="2597727"/>
          </a:xfrm>
          <a:prstGeom prst="rect">
            <a:avLst/>
          </a:prstGeom>
        </p:spPr>
      </p:pic>
    </p:spTree>
    <p:extLst>
      <p:ext uri="{BB962C8B-B14F-4D97-AF65-F5344CB8AC3E}">
        <p14:creationId xmlns:p14="http://schemas.microsoft.com/office/powerpoint/2010/main" val="18269866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B86F7C-DF30-4BEC-9AA0-2F0EDB58B0B4}"/>
              </a:ext>
            </a:extLst>
          </p:cNvPr>
          <p:cNvSpPr>
            <a:spLocks noGrp="1"/>
          </p:cNvSpPr>
          <p:nvPr>
            <p:ph type="title"/>
          </p:nvPr>
        </p:nvSpPr>
        <p:spPr>
          <a:xfrm>
            <a:off x="1154954" y="973668"/>
            <a:ext cx="8761413" cy="706964"/>
          </a:xfrm>
        </p:spPr>
        <p:txBody>
          <a:bodyPr>
            <a:normAutofit/>
          </a:bodyPr>
          <a:lstStyle/>
          <a:p>
            <a:r>
              <a:rPr lang="en-US" dirty="0">
                <a:effectLst>
                  <a:outerShdw blurRad="38100" dist="38100" dir="2700000" algn="tl">
                    <a:srgbClr val="000000">
                      <a:alpha val="43137"/>
                    </a:srgbClr>
                  </a:outerShdw>
                </a:effectLst>
              </a:rPr>
              <a:t>Chart</a:t>
            </a:r>
          </a:p>
        </p:txBody>
      </p:sp>
      <p:sp>
        <p:nvSpPr>
          <p:cNvPr id="3" name="Content Placeholder 2">
            <a:extLst>
              <a:ext uri="{FF2B5EF4-FFF2-40B4-BE49-F238E27FC236}">
                <a16:creationId xmlns:a16="http://schemas.microsoft.com/office/drawing/2014/main" id="{3C505252-0B5A-40D6-BB33-E27CAED592E6}"/>
              </a:ext>
            </a:extLst>
          </p:cNvPr>
          <p:cNvSpPr>
            <a:spLocks noGrp="1"/>
          </p:cNvSpPr>
          <p:nvPr>
            <p:ph idx="1"/>
          </p:nvPr>
        </p:nvSpPr>
        <p:spPr>
          <a:xfrm>
            <a:off x="1154955" y="2603500"/>
            <a:ext cx="3481054" cy="3416300"/>
          </a:xfrm>
        </p:spPr>
        <p:txBody>
          <a:bodyPr anchor="ctr">
            <a:normAutofit/>
          </a:bodyPr>
          <a:lstStyle/>
          <a:p>
            <a:r>
              <a:rPr lang="en-US" sz="1600" dirty="0"/>
              <a:t>Chart displays the visual representation of stock trend over the period.</a:t>
            </a:r>
          </a:p>
          <a:p>
            <a:r>
              <a:rPr lang="en-US" sz="1600" dirty="0"/>
              <a:t>To Fetch the data, </a:t>
            </a:r>
            <a:r>
              <a:rPr lang="en-US" sz="1600" b="1" dirty="0"/>
              <a:t>get_data Function </a:t>
            </a:r>
            <a:r>
              <a:rPr lang="en-US" sz="1600" dirty="0"/>
              <a:t>is used.</a:t>
            </a:r>
          </a:p>
          <a:p>
            <a:r>
              <a:rPr lang="en-US" sz="1600" dirty="0"/>
              <a:t>Example Plot for the Netflix Sock for the period of 1 Year</a:t>
            </a:r>
          </a:p>
          <a:p>
            <a:r>
              <a:rPr lang="en-US" sz="1600" dirty="0"/>
              <a:t>Volume, Moving Average and the trend can be observed from the chart.</a:t>
            </a:r>
          </a:p>
        </p:txBody>
      </p:sp>
      <p:pic>
        <p:nvPicPr>
          <p:cNvPr id="19" name="Picture 18">
            <a:extLst>
              <a:ext uri="{FF2B5EF4-FFF2-40B4-BE49-F238E27FC236}">
                <a16:creationId xmlns:a16="http://schemas.microsoft.com/office/drawing/2014/main" id="{1B716711-4F4F-4945-AE91-7E38F8F474B5}"/>
              </a:ext>
            </a:extLst>
          </p:cNvPr>
          <p:cNvPicPr>
            <a:picLocks noChangeAspect="1"/>
          </p:cNvPicPr>
          <p:nvPr/>
        </p:nvPicPr>
        <p:blipFill rotWithShape="1">
          <a:blip r:embed="rId2"/>
          <a:srcRect t="17684"/>
          <a:stretch/>
        </p:blipFill>
        <p:spPr>
          <a:xfrm>
            <a:off x="4984956" y="2775951"/>
            <a:ext cx="6158802" cy="3067163"/>
          </a:xfrm>
          <a:prstGeom prst="roundRect">
            <a:avLst>
              <a:gd name="adj" fmla="val 1858"/>
            </a:avLst>
          </a:prstGeom>
          <a:effectLst>
            <a:outerShdw blurRad="50800" dist="50800" dir="5400000" algn="tl" rotWithShape="0">
              <a:srgbClr val="000000">
                <a:alpha val="43000"/>
              </a:srgbClr>
            </a:outerShdw>
          </a:effectLst>
        </p:spPr>
      </p:pic>
      <p:pic>
        <p:nvPicPr>
          <p:cNvPr id="30" name="Picture 29" descr="Logo, company name&#10;&#10;Description automatically generated">
            <a:extLst>
              <a:ext uri="{FF2B5EF4-FFF2-40B4-BE49-F238E27FC236}">
                <a16:creationId xmlns:a16="http://schemas.microsoft.com/office/drawing/2014/main" id="{CC8A9C9A-8B0C-4C37-B0C5-69F3E3B6F7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59280" y="6391275"/>
            <a:ext cx="1234452" cy="466724"/>
          </a:xfrm>
          <a:prstGeom prst="rect">
            <a:avLst/>
          </a:prstGeom>
        </p:spPr>
      </p:pic>
      <p:pic>
        <p:nvPicPr>
          <p:cNvPr id="42" name="Picture 41" descr="A picture containing text, clipart&#10;&#10;Description automatically generated">
            <a:extLst>
              <a:ext uri="{FF2B5EF4-FFF2-40B4-BE49-F238E27FC236}">
                <a16:creationId xmlns:a16="http://schemas.microsoft.com/office/drawing/2014/main" id="{FFA1C052-AA8E-43D5-8B98-06C6FA9D94C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00285" y="0"/>
            <a:ext cx="1486265" cy="411688"/>
          </a:xfrm>
          <a:prstGeom prst="rect">
            <a:avLst/>
          </a:prstGeom>
        </p:spPr>
      </p:pic>
    </p:spTree>
    <p:extLst>
      <p:ext uri="{BB962C8B-B14F-4D97-AF65-F5344CB8AC3E}">
        <p14:creationId xmlns:p14="http://schemas.microsoft.com/office/powerpoint/2010/main" val="16626772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64C590-9580-4182-9218-5609F16ED5D8}"/>
              </a:ext>
            </a:extLst>
          </p:cNvPr>
          <p:cNvSpPr>
            <a:spLocks noGrp="1"/>
          </p:cNvSpPr>
          <p:nvPr>
            <p:ph type="title"/>
          </p:nvPr>
        </p:nvSpPr>
        <p:spPr/>
        <p:txBody>
          <a:bodyPr/>
          <a:lstStyle/>
          <a:p>
            <a:r>
              <a:rPr lang="en-US" dirty="0"/>
              <a:t>Stock Statistics</a:t>
            </a:r>
          </a:p>
        </p:txBody>
      </p:sp>
      <p:graphicFrame>
        <p:nvGraphicFramePr>
          <p:cNvPr id="20" name="Content Placeholder 2">
            <a:extLst>
              <a:ext uri="{FF2B5EF4-FFF2-40B4-BE49-F238E27FC236}">
                <a16:creationId xmlns:a16="http://schemas.microsoft.com/office/drawing/2014/main" id="{C126167C-8D34-40BE-89B2-8956B3999561}"/>
              </a:ext>
            </a:extLst>
          </p:cNvPr>
          <p:cNvGraphicFramePr>
            <a:graphicFrameLocks noGrp="1"/>
          </p:cNvGraphicFramePr>
          <p:nvPr>
            <p:ph idx="1"/>
            <p:extLst>
              <p:ext uri="{D42A27DB-BD31-4B8C-83A1-F6EECF244321}">
                <p14:modId xmlns:p14="http://schemas.microsoft.com/office/powerpoint/2010/main" val="3226300151"/>
              </p:ext>
            </p:extLst>
          </p:nvPr>
        </p:nvGraphicFramePr>
        <p:xfrm>
          <a:off x="1154954" y="2603500"/>
          <a:ext cx="8825659" cy="34163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4" name="Picture 13">
            <a:extLst>
              <a:ext uri="{FF2B5EF4-FFF2-40B4-BE49-F238E27FC236}">
                <a16:creationId xmlns:a16="http://schemas.microsoft.com/office/drawing/2014/main" id="{44507912-784A-4DD6-8685-13CF25E716C6}"/>
              </a:ext>
            </a:extLst>
          </p:cNvPr>
          <p:cNvPicPr>
            <a:picLocks noChangeAspect="1"/>
          </p:cNvPicPr>
          <p:nvPr/>
        </p:nvPicPr>
        <p:blipFill>
          <a:blip r:embed="rId7"/>
          <a:stretch>
            <a:fillRect/>
          </a:stretch>
        </p:blipFill>
        <p:spPr>
          <a:xfrm>
            <a:off x="6989949" y="5311919"/>
            <a:ext cx="1848108" cy="209579"/>
          </a:xfrm>
          <a:prstGeom prst="rect">
            <a:avLst/>
          </a:prstGeom>
        </p:spPr>
      </p:pic>
      <p:pic>
        <p:nvPicPr>
          <p:cNvPr id="18" name="Picture 17">
            <a:extLst>
              <a:ext uri="{FF2B5EF4-FFF2-40B4-BE49-F238E27FC236}">
                <a16:creationId xmlns:a16="http://schemas.microsoft.com/office/drawing/2014/main" id="{2C1501F8-3334-4BB5-87BE-96AB725E84A2}"/>
              </a:ext>
            </a:extLst>
          </p:cNvPr>
          <p:cNvPicPr>
            <a:picLocks noChangeAspect="1"/>
          </p:cNvPicPr>
          <p:nvPr/>
        </p:nvPicPr>
        <p:blipFill>
          <a:blip r:embed="rId8"/>
          <a:stretch>
            <a:fillRect/>
          </a:stretch>
        </p:blipFill>
        <p:spPr>
          <a:xfrm>
            <a:off x="6594607" y="5023196"/>
            <a:ext cx="2638793" cy="209579"/>
          </a:xfrm>
          <a:prstGeom prst="rect">
            <a:avLst/>
          </a:prstGeom>
        </p:spPr>
      </p:pic>
      <p:pic>
        <p:nvPicPr>
          <p:cNvPr id="21" name="Picture 20" descr="A picture containing text, clipart&#10;&#10;Description automatically generated">
            <a:extLst>
              <a:ext uri="{FF2B5EF4-FFF2-40B4-BE49-F238E27FC236}">
                <a16:creationId xmlns:a16="http://schemas.microsoft.com/office/drawing/2014/main" id="{F1CE50C9-A96A-4739-8353-3892398A1F10}"/>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200285" y="0"/>
            <a:ext cx="1486265" cy="411688"/>
          </a:xfrm>
          <a:prstGeom prst="rect">
            <a:avLst/>
          </a:prstGeom>
        </p:spPr>
      </p:pic>
      <p:pic>
        <p:nvPicPr>
          <p:cNvPr id="22" name="Picture 21" descr="Logo, company name&#10;&#10;Description automatically generated">
            <a:extLst>
              <a:ext uri="{FF2B5EF4-FFF2-40B4-BE49-F238E27FC236}">
                <a16:creationId xmlns:a16="http://schemas.microsoft.com/office/drawing/2014/main" id="{1DDF28C2-791A-4E8A-B34E-61F931F9C274}"/>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0759280" y="6391275"/>
            <a:ext cx="1234452" cy="466724"/>
          </a:xfrm>
          <a:prstGeom prst="rect">
            <a:avLst/>
          </a:prstGeom>
        </p:spPr>
      </p:pic>
    </p:spTree>
    <p:extLst>
      <p:ext uri="{BB962C8B-B14F-4D97-AF65-F5344CB8AC3E}">
        <p14:creationId xmlns:p14="http://schemas.microsoft.com/office/powerpoint/2010/main" val="12898029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95A7A-ABEB-49E3-A23E-59C9D2F7CA6A}"/>
              </a:ext>
            </a:extLst>
          </p:cNvPr>
          <p:cNvSpPr>
            <a:spLocks noGrp="1"/>
          </p:cNvSpPr>
          <p:nvPr>
            <p:ph type="title"/>
          </p:nvPr>
        </p:nvSpPr>
        <p:spPr>
          <a:xfrm>
            <a:off x="1154954" y="973668"/>
            <a:ext cx="8761413" cy="706964"/>
          </a:xfrm>
        </p:spPr>
        <p:txBody>
          <a:bodyPr vert="horz" lIns="91440" tIns="45720" rIns="91440" bIns="45720" rtlCol="0">
            <a:normAutofit/>
          </a:bodyPr>
          <a:lstStyle/>
          <a:p>
            <a:r>
              <a:rPr lang="en-US" b="0" i="0" kern="1200">
                <a:solidFill>
                  <a:srgbClr val="EBEBEB"/>
                </a:solidFill>
                <a:latin typeface="+mj-lt"/>
                <a:ea typeface="+mj-ea"/>
                <a:cs typeface="+mj-cs"/>
              </a:rPr>
              <a:t>Statistics Streamlit Dashboard</a:t>
            </a:r>
          </a:p>
        </p:txBody>
      </p:sp>
      <p:pic>
        <p:nvPicPr>
          <p:cNvPr id="5" name="Content Placeholder 4">
            <a:extLst>
              <a:ext uri="{FF2B5EF4-FFF2-40B4-BE49-F238E27FC236}">
                <a16:creationId xmlns:a16="http://schemas.microsoft.com/office/drawing/2014/main" id="{657596A3-4464-4DFC-8948-5086A4EDDF1F}"/>
              </a:ext>
            </a:extLst>
          </p:cNvPr>
          <p:cNvPicPr>
            <a:picLocks noChangeAspect="1"/>
          </p:cNvPicPr>
          <p:nvPr/>
        </p:nvPicPr>
        <p:blipFill>
          <a:blip r:embed="rId2"/>
          <a:stretch>
            <a:fillRect/>
          </a:stretch>
        </p:blipFill>
        <p:spPr>
          <a:xfrm>
            <a:off x="1151467" y="2984300"/>
            <a:ext cx="4345024" cy="2650464"/>
          </a:xfrm>
          <a:prstGeom prst="roundRect">
            <a:avLst>
              <a:gd name="adj" fmla="val 1858"/>
            </a:avLst>
          </a:prstGeom>
          <a:effectLst>
            <a:outerShdw blurRad="50800" dist="50800" dir="5400000" algn="tl" rotWithShape="0">
              <a:srgbClr val="000000">
                <a:alpha val="43000"/>
              </a:srgbClr>
            </a:outerShdw>
          </a:effectLst>
        </p:spPr>
      </p:pic>
      <p:sp>
        <p:nvSpPr>
          <p:cNvPr id="17" name="Content Placeholder 8">
            <a:extLst>
              <a:ext uri="{FF2B5EF4-FFF2-40B4-BE49-F238E27FC236}">
                <a16:creationId xmlns:a16="http://schemas.microsoft.com/office/drawing/2014/main" id="{1CFF2714-D869-4D68-BCE9-04FDA9C4B74E}"/>
              </a:ext>
            </a:extLst>
          </p:cNvPr>
          <p:cNvSpPr>
            <a:spLocks noGrp="1"/>
          </p:cNvSpPr>
          <p:nvPr>
            <p:ph idx="1"/>
          </p:nvPr>
        </p:nvSpPr>
        <p:spPr>
          <a:xfrm>
            <a:off x="5980954" y="2603500"/>
            <a:ext cx="5211979" cy="3416300"/>
          </a:xfrm>
        </p:spPr>
        <p:txBody>
          <a:bodyPr vert="horz" lIns="91440" tIns="45720" rIns="91440" bIns="45720" rtlCol="0" anchor="ctr">
            <a:normAutofit/>
          </a:bodyPr>
          <a:lstStyle/>
          <a:p>
            <a:pPr marL="0" indent="0">
              <a:buNone/>
            </a:pPr>
            <a:r>
              <a:rPr lang="en-US" b="0" i="0" kern="1200" cap="all" dirty="0">
                <a:latin typeface="+mn-lt"/>
                <a:ea typeface="+mn-ea"/>
                <a:cs typeface="+mn-cs"/>
              </a:rPr>
              <a:t>For the Selected Stock and the duration, We can see the statistics of that stock </a:t>
            </a:r>
          </a:p>
        </p:txBody>
      </p:sp>
    </p:spTree>
    <p:extLst>
      <p:ext uri="{BB962C8B-B14F-4D97-AF65-F5344CB8AC3E}">
        <p14:creationId xmlns:p14="http://schemas.microsoft.com/office/powerpoint/2010/main" val="24320528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E0AE3-2B7D-4971-9CD7-25586DA63195}"/>
              </a:ext>
            </a:extLst>
          </p:cNvPr>
          <p:cNvSpPr>
            <a:spLocks noGrp="1"/>
          </p:cNvSpPr>
          <p:nvPr>
            <p:ph type="title"/>
          </p:nvPr>
        </p:nvSpPr>
        <p:spPr/>
        <p:txBody>
          <a:bodyPr/>
          <a:lstStyle/>
          <a:p>
            <a:r>
              <a:rPr lang="en-US" dirty="0"/>
              <a:t>Financials</a:t>
            </a:r>
          </a:p>
        </p:txBody>
      </p:sp>
      <p:graphicFrame>
        <p:nvGraphicFramePr>
          <p:cNvPr id="13" name="Content Placeholder 2">
            <a:extLst>
              <a:ext uri="{FF2B5EF4-FFF2-40B4-BE49-F238E27FC236}">
                <a16:creationId xmlns:a16="http://schemas.microsoft.com/office/drawing/2014/main" id="{7ECD2A9E-9F12-4791-B660-A9612E2CEDBE}"/>
              </a:ext>
            </a:extLst>
          </p:cNvPr>
          <p:cNvGraphicFramePr>
            <a:graphicFrameLocks noGrp="1"/>
          </p:cNvGraphicFramePr>
          <p:nvPr>
            <p:ph idx="1"/>
            <p:extLst>
              <p:ext uri="{D42A27DB-BD31-4B8C-83A1-F6EECF244321}">
                <p14:modId xmlns:p14="http://schemas.microsoft.com/office/powerpoint/2010/main" val="3257175984"/>
              </p:ext>
            </p:extLst>
          </p:nvPr>
        </p:nvGraphicFramePr>
        <p:xfrm>
          <a:off x="1154954" y="2603500"/>
          <a:ext cx="8825659" cy="34163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Picture 3" descr="A picture containing text, clipart&#10;&#10;Description automatically generated">
            <a:extLst>
              <a:ext uri="{FF2B5EF4-FFF2-40B4-BE49-F238E27FC236}">
                <a16:creationId xmlns:a16="http://schemas.microsoft.com/office/drawing/2014/main" id="{34D96DB9-C97F-4C4A-B9C9-CDD1C45B1D2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200285" y="0"/>
            <a:ext cx="1486265" cy="411688"/>
          </a:xfrm>
          <a:prstGeom prst="rect">
            <a:avLst/>
          </a:prstGeom>
        </p:spPr>
      </p:pic>
      <p:pic>
        <p:nvPicPr>
          <p:cNvPr id="5" name="Picture 4" descr="Logo, company name&#10;&#10;Description automatically generated">
            <a:extLst>
              <a:ext uri="{FF2B5EF4-FFF2-40B4-BE49-F238E27FC236}">
                <a16:creationId xmlns:a16="http://schemas.microsoft.com/office/drawing/2014/main" id="{7FE06394-BFA3-423B-A29B-F6DE608D83A5}"/>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759280" y="6391275"/>
            <a:ext cx="1234452" cy="466724"/>
          </a:xfrm>
          <a:prstGeom prst="rect">
            <a:avLst/>
          </a:prstGeom>
        </p:spPr>
      </p:pic>
      <p:pic>
        <p:nvPicPr>
          <p:cNvPr id="9" name="Picture 8">
            <a:extLst>
              <a:ext uri="{FF2B5EF4-FFF2-40B4-BE49-F238E27FC236}">
                <a16:creationId xmlns:a16="http://schemas.microsoft.com/office/drawing/2014/main" id="{95475048-CDC8-40AE-AA36-E83488C094CD}"/>
              </a:ext>
            </a:extLst>
          </p:cNvPr>
          <p:cNvPicPr>
            <a:picLocks noChangeAspect="1"/>
          </p:cNvPicPr>
          <p:nvPr/>
        </p:nvPicPr>
        <p:blipFill>
          <a:blip r:embed="rId9"/>
          <a:stretch>
            <a:fillRect/>
          </a:stretch>
        </p:blipFill>
        <p:spPr>
          <a:xfrm>
            <a:off x="1154954" y="6009748"/>
            <a:ext cx="3639058" cy="209579"/>
          </a:xfrm>
          <a:prstGeom prst="rect">
            <a:avLst/>
          </a:prstGeom>
        </p:spPr>
      </p:pic>
      <p:pic>
        <p:nvPicPr>
          <p:cNvPr id="11" name="Picture 10">
            <a:extLst>
              <a:ext uri="{FF2B5EF4-FFF2-40B4-BE49-F238E27FC236}">
                <a16:creationId xmlns:a16="http://schemas.microsoft.com/office/drawing/2014/main" id="{297800F0-5293-4775-AB27-8A76BD008DD1}"/>
              </a:ext>
            </a:extLst>
          </p:cNvPr>
          <p:cNvPicPr>
            <a:picLocks noChangeAspect="1"/>
          </p:cNvPicPr>
          <p:nvPr/>
        </p:nvPicPr>
        <p:blipFill>
          <a:blip r:embed="rId10"/>
          <a:stretch>
            <a:fillRect/>
          </a:stretch>
        </p:blipFill>
        <p:spPr>
          <a:xfrm>
            <a:off x="1154954" y="6391230"/>
            <a:ext cx="3315163" cy="209579"/>
          </a:xfrm>
          <a:prstGeom prst="rect">
            <a:avLst/>
          </a:prstGeom>
        </p:spPr>
      </p:pic>
      <p:pic>
        <p:nvPicPr>
          <p:cNvPr id="14" name="Picture 13">
            <a:extLst>
              <a:ext uri="{FF2B5EF4-FFF2-40B4-BE49-F238E27FC236}">
                <a16:creationId xmlns:a16="http://schemas.microsoft.com/office/drawing/2014/main" id="{CB288930-2A8B-4CFD-BC29-8760464E6F8F}"/>
              </a:ext>
            </a:extLst>
          </p:cNvPr>
          <p:cNvPicPr>
            <a:picLocks noChangeAspect="1"/>
          </p:cNvPicPr>
          <p:nvPr/>
        </p:nvPicPr>
        <p:blipFill>
          <a:blip r:embed="rId11"/>
          <a:stretch>
            <a:fillRect/>
          </a:stretch>
        </p:blipFill>
        <p:spPr>
          <a:xfrm>
            <a:off x="1154954" y="5600641"/>
            <a:ext cx="3858163" cy="190527"/>
          </a:xfrm>
          <a:prstGeom prst="rect">
            <a:avLst/>
          </a:prstGeom>
        </p:spPr>
      </p:pic>
    </p:spTree>
    <p:extLst>
      <p:ext uri="{BB962C8B-B14F-4D97-AF65-F5344CB8AC3E}">
        <p14:creationId xmlns:p14="http://schemas.microsoft.com/office/powerpoint/2010/main" val="37169012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B3B1F-0B1E-48EE-9FB6-7CB8138D7FE9}"/>
              </a:ext>
            </a:extLst>
          </p:cNvPr>
          <p:cNvSpPr>
            <a:spLocks noGrp="1"/>
          </p:cNvSpPr>
          <p:nvPr>
            <p:ph type="title"/>
          </p:nvPr>
        </p:nvSpPr>
        <p:spPr>
          <a:xfrm>
            <a:off x="1154954" y="973668"/>
            <a:ext cx="8761413" cy="706964"/>
          </a:xfrm>
        </p:spPr>
        <p:txBody>
          <a:bodyPr>
            <a:normAutofit/>
          </a:bodyPr>
          <a:lstStyle/>
          <a:p>
            <a:r>
              <a:rPr lang="en-US">
                <a:solidFill>
                  <a:srgbClr val="EBEBEB"/>
                </a:solidFill>
              </a:rPr>
              <a:t>Financials Streamlit Snippet</a:t>
            </a:r>
          </a:p>
        </p:txBody>
      </p:sp>
      <p:pic>
        <p:nvPicPr>
          <p:cNvPr id="5" name="Content Placeholder 4">
            <a:extLst>
              <a:ext uri="{FF2B5EF4-FFF2-40B4-BE49-F238E27FC236}">
                <a16:creationId xmlns:a16="http://schemas.microsoft.com/office/drawing/2014/main" id="{177CF6FF-4876-4BB5-B17C-3887A95FC169}"/>
              </a:ext>
            </a:extLst>
          </p:cNvPr>
          <p:cNvPicPr>
            <a:picLocks noChangeAspect="1"/>
          </p:cNvPicPr>
          <p:nvPr/>
        </p:nvPicPr>
        <p:blipFill>
          <a:blip r:embed="rId2"/>
          <a:stretch>
            <a:fillRect/>
          </a:stretch>
        </p:blipFill>
        <p:spPr>
          <a:xfrm>
            <a:off x="799042" y="2921378"/>
            <a:ext cx="5009990" cy="2780544"/>
          </a:xfrm>
          <a:prstGeom prst="roundRect">
            <a:avLst>
              <a:gd name="adj" fmla="val 1858"/>
            </a:avLst>
          </a:prstGeom>
          <a:effectLst>
            <a:outerShdw blurRad="50800" dist="50800" dir="5400000" algn="tl" rotWithShape="0">
              <a:srgbClr val="000000">
                <a:alpha val="43000"/>
              </a:srgbClr>
            </a:outerShdw>
          </a:effectLst>
        </p:spPr>
      </p:pic>
      <p:sp>
        <p:nvSpPr>
          <p:cNvPr id="9" name="Content Placeholder 8">
            <a:extLst>
              <a:ext uri="{FF2B5EF4-FFF2-40B4-BE49-F238E27FC236}">
                <a16:creationId xmlns:a16="http://schemas.microsoft.com/office/drawing/2014/main" id="{9E7E6584-C50D-4E7E-BBE5-08E6460B0114}"/>
              </a:ext>
            </a:extLst>
          </p:cNvPr>
          <p:cNvSpPr>
            <a:spLocks noGrp="1"/>
          </p:cNvSpPr>
          <p:nvPr>
            <p:ph idx="1"/>
          </p:nvPr>
        </p:nvSpPr>
        <p:spPr>
          <a:xfrm>
            <a:off x="5980954" y="2603500"/>
            <a:ext cx="5211979" cy="3416300"/>
          </a:xfrm>
        </p:spPr>
        <p:txBody>
          <a:bodyPr anchor="ctr">
            <a:normAutofit/>
          </a:bodyPr>
          <a:lstStyle/>
          <a:p>
            <a:r>
              <a:rPr lang="en-US"/>
              <a:t>Income Statement, Balance Sheet &amp; Cash Flow Can be Fetched Both Annually and Quarterly</a:t>
            </a:r>
          </a:p>
        </p:txBody>
      </p:sp>
    </p:spTree>
    <p:extLst>
      <p:ext uri="{BB962C8B-B14F-4D97-AF65-F5344CB8AC3E}">
        <p14:creationId xmlns:p14="http://schemas.microsoft.com/office/powerpoint/2010/main" val="48570368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TM02900722[[fn=Ion Boardroom]]</Template>
  <TotalTime>634</TotalTime>
  <Words>500</Words>
  <Application>Microsoft Office PowerPoint</Application>
  <PresentationFormat>Widescreen</PresentationFormat>
  <Paragraphs>53</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Century Gothic</vt:lpstr>
      <vt:lpstr>Wingdings</vt:lpstr>
      <vt:lpstr>Wingdings 3</vt:lpstr>
      <vt:lpstr>Ion Boardroom</vt:lpstr>
      <vt:lpstr>Yahoo Financial Application Using Streamlit </vt:lpstr>
      <vt:lpstr>OUTLINE </vt:lpstr>
      <vt:lpstr>Streamlit Overview</vt:lpstr>
      <vt:lpstr>Stock Summary</vt:lpstr>
      <vt:lpstr>Chart</vt:lpstr>
      <vt:lpstr>Stock Statistics</vt:lpstr>
      <vt:lpstr>Statistics Streamlit Dashboard</vt:lpstr>
      <vt:lpstr>Financials</vt:lpstr>
      <vt:lpstr>Financials Streamlit Snippet</vt:lpstr>
      <vt:lpstr>Analysis</vt:lpstr>
      <vt:lpstr>Monte Carlo Simulation</vt:lpstr>
      <vt:lpstr>Mont Carlo Streamlit Snippet</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Yahoo Financial Application Using Streamlit</dc:title>
  <dc:creator>SRIPADA1 Saisumanth</dc:creator>
  <cp:lastModifiedBy>SRIPADA1 Saisumanth</cp:lastModifiedBy>
  <cp:revision>18</cp:revision>
  <dcterms:created xsi:type="dcterms:W3CDTF">2021-11-14T17:13:30Z</dcterms:created>
  <dcterms:modified xsi:type="dcterms:W3CDTF">2021-11-15T15:55:12Z</dcterms:modified>
</cp:coreProperties>
</file>