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manuals/r-release/R-intro.html?utm_source=chatgp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Course theme: R as a tool for solving real-world problems.</a:t>
            </a:r>
          </a:p>
          <a:p>
            <a:r>
              <a:rPr dirty="0"/>
              <a:t>Today's agenda:</a:t>
            </a:r>
          </a:p>
          <a:p>
            <a:r>
              <a:rPr dirty="0"/>
              <a:t>- Course objectives &amp; mechanics.</a:t>
            </a:r>
          </a:p>
          <a:p>
            <a:r>
              <a:rPr dirty="0"/>
              <a:t>- What is R? Why R?</a:t>
            </a:r>
          </a:p>
          <a:p>
            <a:r>
              <a:rPr dirty="0"/>
              <a:t>- Workflow in R projects.</a:t>
            </a:r>
          </a:p>
          <a:p>
            <a:r>
              <a:rPr dirty="0"/>
              <a:t>- Running examples preview.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3 – Finance (Derivatives)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How to price options?</a:t>
            </a:r>
          </a:p>
          <a:p>
            <a:r>
              <a:t>Method: Black–Scholes formula.</a:t>
            </a:r>
          </a:p>
          <a:p>
            <a:r>
              <a:t>R Code: GBSOption('c', S=100, X=105, Time=1, r=0.05, sigma=0.2)</a:t>
            </a:r>
          </a:p>
          <a:p>
            <a:r>
              <a:t>Takeaway: Finance theory → computational tools in 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4 – Finance (Insurance)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What is probability of insurer ruin?</a:t>
            </a:r>
          </a:p>
          <a:p>
            <a:r>
              <a:t>Method: Simulation of claims &amp; premiums.</a:t>
            </a:r>
          </a:p>
          <a:p>
            <a:r>
              <a:t>R Code: mean(replicate(1000, simulate_ruin()))</a:t>
            </a:r>
          </a:p>
          <a:p>
            <a:r>
              <a:t>Takeaway: R handles stochastic simulation of risk.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5 – Digital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Does new design increase conversions?</a:t>
            </a:r>
          </a:p>
          <a:p>
            <a:r>
              <a:t>Method: A/B test, 2-proportion z-test.</a:t>
            </a:r>
          </a:p>
          <a:p>
            <a:r>
              <a:t>R Code: prop.test(x=c(50,70), n=c(1000,1000))</a:t>
            </a:r>
          </a:p>
          <a:p>
            <a:r>
              <a:t>Takeaway: R applies statistical rigor to business experiments.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6 – IT (Code Quality)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How to measure software complexity?</a:t>
            </a:r>
          </a:p>
          <a:p>
            <a:r>
              <a:t>Method: Analyze source files.</a:t>
            </a:r>
          </a:p>
          <a:p>
            <a:r>
              <a:t>R Code: line_counts &lt;- sapply(files, function(f) length(readLines(f))); hist(line_counts)</a:t>
            </a:r>
          </a:p>
          <a:p>
            <a:r>
              <a:t>Takeaway: Code is data → analyze it in 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7 – AI/ML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Can R do deep learning?</a:t>
            </a:r>
          </a:p>
          <a:p>
            <a:r>
              <a:t>Method: CNN with keras.</a:t>
            </a:r>
          </a:p>
          <a:p>
            <a:r>
              <a:t>R Code: keras_model_sequential() %&gt;% layer_conv_2d(...) %&gt;% ...</a:t>
            </a:r>
          </a:p>
          <a:p>
            <a:r>
              <a:t>Takeaway: R supports modern ML workflows.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 is a powerful, open-source language for data analysis.</a:t>
            </a:r>
          </a:p>
          <a:p>
            <a:r>
              <a:t>Course emphasizes:</a:t>
            </a:r>
          </a:p>
          <a:p>
            <a:r>
              <a:t>- Real-world examples.</a:t>
            </a:r>
          </a:p>
          <a:p>
            <a:r>
              <a:t>- Reproducible workflows.</a:t>
            </a:r>
          </a:p>
          <a:p>
            <a:r>
              <a:t>- Skill-building for multiple domains.</a:t>
            </a:r>
          </a:p>
          <a:p>
            <a:r>
              <a:t>Next step: Install R + RStudio, test basic commands.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questions.</a:t>
            </a:r>
          </a:p>
          <a:p>
            <a:r>
              <a:t>Encourage students to try R setup before next session.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9350-3983-AEA5-5ECA-EA7B916E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8EDC-8A28-8612-1683-F78A88021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James, G., Witten, D., Hastie, T. and </a:t>
            </a:r>
            <a:r>
              <a:rPr lang="en-IN" dirty="0" err="1"/>
              <a:t>Tibshirani</a:t>
            </a:r>
            <a:r>
              <a:rPr lang="en-IN" dirty="0"/>
              <a:t>, R. (2023) </a:t>
            </a:r>
            <a:r>
              <a:rPr lang="en-IN" i="1" dirty="0"/>
              <a:t>An Introduction to Statistical Learning: With Applications in R</a:t>
            </a:r>
            <a:r>
              <a:rPr lang="en-IN" dirty="0"/>
              <a:t>. 3</a:t>
            </a:r>
            <a:r>
              <a:rPr lang="en-IN" baseline="30000" dirty="0"/>
              <a:t>rd</a:t>
            </a:r>
            <a:r>
              <a:rPr lang="en-IN" dirty="0"/>
              <a:t> </a:t>
            </a:r>
            <a:r>
              <a:rPr lang="en-IN" dirty="0" err="1"/>
              <a:t>edn</a:t>
            </a:r>
            <a:r>
              <a:rPr lang="en-IN" dirty="0"/>
              <a:t>. Berlin/Heidelberg: Springer Nature.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R Core Team (2025) </a:t>
            </a:r>
            <a:r>
              <a:rPr lang="en-IN" i="1" dirty="0"/>
              <a:t>An Introduction to R</a:t>
            </a:r>
            <a:r>
              <a:rPr lang="en-IN" dirty="0"/>
              <a:t>. R version 4.5.1 (2025-06-13). The R Project for Statistical Computing. Available at: </a:t>
            </a:r>
            <a:r>
              <a:rPr lang="en-IN" dirty="0">
                <a:hlinkClick r:id="rId2"/>
              </a:rPr>
              <a:t>https://cran.r-project.org/doc/manuals/r-release/R-intro.html</a:t>
            </a:r>
            <a:r>
              <a:rPr lang="en-IN"/>
              <a:t> (Accessed: 8 September 2025).</a:t>
            </a:r>
            <a:endParaRPr lang="en-IN" dirty="0"/>
          </a:p>
          <a:p>
            <a:endParaRPr lang="en-IN" dirty="0"/>
          </a:p>
          <a:p>
            <a:r>
              <a:rPr lang="en-IN" dirty="0"/>
              <a:t>Wickham, H., Çetinkaya-Rundel, M. and Grolemund, G. (2023) </a:t>
            </a:r>
            <a:r>
              <a:rPr lang="en-IN" i="1" dirty="0"/>
              <a:t>R for Data Science</a:t>
            </a:r>
            <a:r>
              <a:rPr lang="en-IN" dirty="0"/>
              <a:t>, 2nd </a:t>
            </a:r>
            <a:r>
              <a:rPr lang="en-IN" dirty="0" err="1"/>
              <a:t>edn</a:t>
            </a:r>
            <a:r>
              <a:rPr lang="en-IN" dirty="0"/>
              <a:t>. Sebastopol, CA: O'Reilly Media, Inc. Available at: [https://r4ds.hadley.nz/]</a:t>
            </a:r>
          </a:p>
          <a:p>
            <a:endParaRPr lang="en-IN" dirty="0"/>
          </a:p>
          <a:p>
            <a:r>
              <a:rPr lang="en-IN" dirty="0"/>
              <a:t>Chollet, F. and Allaire, J.J. (2018) </a:t>
            </a:r>
            <a:r>
              <a:rPr lang="en-IN" i="1" dirty="0"/>
              <a:t>Deep Learning with R</a:t>
            </a:r>
            <a:r>
              <a:rPr lang="en-IN" dirty="0"/>
              <a:t>. Manning Publications Co. Available at: [https://</a:t>
            </a:r>
            <a:r>
              <a:rPr lang="en-IN" dirty="0" err="1"/>
              <a:t>www.manning.com</a:t>
            </a:r>
            <a:r>
              <a:rPr lang="en-IN" dirty="0"/>
              <a:t>/books/deep-learning-with-r]</a:t>
            </a:r>
          </a:p>
          <a:p>
            <a:endParaRPr lang="en-IN" dirty="0"/>
          </a:p>
          <a:p>
            <a:r>
              <a:rPr lang="en-IN" dirty="0"/>
              <a:t>Hair, J.F., Babin, B.J.,  Anderson, R.E., and Black, W.C. (2018) </a:t>
            </a:r>
            <a:r>
              <a:rPr lang="en-IN" i="1" dirty="0"/>
              <a:t>Multivariate Data Analysis</a:t>
            </a:r>
            <a:r>
              <a:rPr lang="en-IN" dirty="0"/>
              <a:t>. 8</a:t>
            </a:r>
            <a:r>
              <a:rPr lang="en-IN" baseline="30000" dirty="0"/>
              <a:t>th</a:t>
            </a:r>
            <a:r>
              <a:rPr lang="en-IN" dirty="0"/>
              <a:t> </a:t>
            </a:r>
            <a:r>
              <a:rPr lang="en-IN" dirty="0" err="1"/>
              <a:t>edn</a:t>
            </a:r>
            <a:r>
              <a:rPr lang="en-IN" dirty="0"/>
              <a:t>. NOIDA, India: Cengage (India) </a:t>
            </a:r>
            <a:r>
              <a:rPr lang="en-IN" dirty="0" err="1"/>
              <a:t>Pvt.</a:t>
            </a:r>
            <a:r>
              <a:rPr lang="en-IN" dirty="0"/>
              <a:t> Ltd. Available at: [https://</a:t>
            </a:r>
            <a:r>
              <a:rPr lang="en-IN" dirty="0" err="1"/>
              <a:t>www.amazon.in</a:t>
            </a:r>
            <a:r>
              <a:rPr lang="en-IN" dirty="0"/>
              <a:t>/Multivariate-Analysis-Joseph-Anderson-William/</a:t>
            </a:r>
            <a:r>
              <a:rPr lang="en-IN" dirty="0" err="1"/>
              <a:t>dp</a:t>
            </a:r>
            <a:r>
              <a:rPr lang="en-IN" dirty="0"/>
              <a:t>/9353501350/]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fluency in R programming.</a:t>
            </a:r>
          </a:p>
          <a:p>
            <a:r>
              <a:t>Learn data wrangling, visualization, modeling.</a:t>
            </a:r>
          </a:p>
          <a:p>
            <a:r>
              <a:t>Practice reproducible workflows.</a:t>
            </a:r>
          </a:p>
          <a:p>
            <a:r>
              <a:t>Apply R to real-world problems across disciplines.</a:t>
            </a:r>
          </a:p>
          <a:p>
            <a:r>
              <a:t>Build transferable data analysis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20% of student grade will come from the group assignment</a:t>
            </a:r>
            <a:endParaRPr lang="en-IN" dirty="0"/>
          </a:p>
          <a:p>
            <a:r>
              <a:rPr lang="en-US" dirty="0"/>
              <a:t>30% of student grade will come from a written mid-term examination</a:t>
            </a:r>
            <a:endParaRPr lang="en-IN" dirty="0"/>
          </a:p>
          <a:p>
            <a:r>
              <a:rPr lang="en-US" dirty="0"/>
              <a:t>50% of the student grade will come from a written final examination</a:t>
            </a:r>
            <a:endParaRPr lang="en-IN" dirty="0"/>
          </a:p>
          <a:p>
            <a:r>
              <a:rPr lang="en-US" dirty="0"/>
              <a:t>AI use is strongly encouraged in class. No AI support during written examinations.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Language &amp; environment for data analysis.</a:t>
            </a:r>
          </a:p>
          <a:p>
            <a:r>
              <a:rPr lang="en-IN" sz="2800" dirty="0"/>
              <a:t>Originated in 1990s. Ross Ikha and Robert Gentleman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400" dirty="0"/>
              <a:t>https://</a:t>
            </a:r>
            <a:r>
              <a:rPr lang="en-IN" sz="2400" dirty="0" err="1"/>
              <a:t>en.wikipedia.org</a:t>
            </a:r>
            <a:r>
              <a:rPr lang="en-IN" sz="2400" dirty="0"/>
              <a:t>/wiki/R_(</a:t>
            </a:r>
            <a:r>
              <a:rPr lang="en-IN" sz="2400" dirty="0" err="1"/>
              <a:t>programming_language</a:t>
            </a:r>
            <a:r>
              <a:rPr lang="en-IN" sz="2400" dirty="0"/>
              <a:t>)</a:t>
            </a:r>
            <a:endParaRPr lang="en-IN" sz="2800" dirty="0"/>
          </a:p>
          <a:p>
            <a:r>
              <a:rPr lang="en-IN" sz="2800" dirty="0"/>
              <a:t>Strengths:</a:t>
            </a:r>
          </a:p>
          <a:p>
            <a:r>
              <a:rPr lang="en-IN" sz="2800" dirty="0"/>
              <a:t>- Statistical </a:t>
            </a:r>
            <a:r>
              <a:rPr lang="en-IN" sz="2800" dirty="0" err="1"/>
              <a:t>modeling</a:t>
            </a:r>
            <a:r>
              <a:rPr lang="en-IN" sz="2800" dirty="0"/>
              <a:t>.</a:t>
            </a:r>
          </a:p>
          <a:p>
            <a:r>
              <a:rPr lang="en-IN" sz="2800" dirty="0"/>
              <a:t>- Visualization (ggplot2, </a:t>
            </a:r>
            <a:r>
              <a:rPr lang="en-IN" sz="2800" dirty="0" err="1"/>
              <a:t>plotly</a:t>
            </a:r>
            <a:r>
              <a:rPr lang="en-IN" sz="2800" dirty="0"/>
              <a:t>).</a:t>
            </a:r>
          </a:p>
          <a:p>
            <a:r>
              <a:rPr lang="en-IN" sz="2800" dirty="0"/>
              <a:t>- Huge package ecosystem.</a:t>
            </a:r>
          </a:p>
          <a:p>
            <a:r>
              <a:rPr lang="en-IN" sz="2800" dirty="0"/>
              <a:t>- Free: Open source &amp; community-driven.</a:t>
            </a:r>
          </a:p>
          <a:p>
            <a:r>
              <a:rPr lang="en-IN" sz="2800" dirty="0"/>
              <a:t>Integrates with Python, SQL, ML frameworks.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Designed for statistics &amp; data analysis.</a:t>
            </a:r>
          </a:p>
          <a:p>
            <a:r>
              <a:rPr dirty="0"/>
              <a:t>Widely used in academia &amp; industry.</a:t>
            </a:r>
          </a:p>
          <a:p>
            <a:r>
              <a:rPr dirty="0"/>
              <a:t>Strong visualization tools.</a:t>
            </a:r>
          </a:p>
          <a:p>
            <a:r>
              <a:rPr dirty="0"/>
              <a:t>Excellent for reproducible research.</a:t>
            </a:r>
          </a:p>
          <a:p>
            <a:r>
              <a:rPr dirty="0"/>
              <a:t>Free, open-source, large community support.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in R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sz="2200" dirty="0"/>
              <a:t>Use RStudio Projects for organization.</a:t>
            </a:r>
          </a:p>
          <a:p>
            <a:r>
              <a:rPr sz="2200" dirty="0"/>
              <a:t>Recommended structure:</a:t>
            </a:r>
          </a:p>
          <a:p>
            <a:r>
              <a:rPr sz="2200" dirty="0"/>
              <a:t>- Data (raw vs processed).</a:t>
            </a:r>
          </a:p>
          <a:p>
            <a:r>
              <a:rPr sz="2200" dirty="0"/>
              <a:t>- Scripts.</a:t>
            </a:r>
          </a:p>
          <a:p>
            <a:r>
              <a:rPr sz="2200" dirty="0"/>
              <a:t>- Results &amp; reports.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E355B-2313-CE37-02B4-9CF5BC9B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3019647"/>
            <a:ext cx="4038600" cy="3106516"/>
          </a:xfrm>
        </p:spPr>
        <p:txBody>
          <a:bodyPr>
            <a:noAutofit/>
          </a:bodyPr>
          <a:lstStyle/>
          <a:p>
            <a:r>
              <a:rPr lang="en-IN" sz="2200" dirty="0"/>
              <a:t>Workflow:</a:t>
            </a:r>
          </a:p>
          <a:p>
            <a:r>
              <a:rPr lang="en-IN" sz="2200" dirty="0"/>
              <a:t>1. Import data.</a:t>
            </a:r>
          </a:p>
          <a:p>
            <a:r>
              <a:rPr lang="en-IN" sz="2200" dirty="0"/>
              <a:t>2. Clean &amp; transform.</a:t>
            </a:r>
          </a:p>
          <a:p>
            <a:r>
              <a:rPr lang="en-IN" sz="2200" dirty="0"/>
              <a:t>3. Visualize</a:t>
            </a:r>
          </a:p>
          <a:p>
            <a:r>
              <a:rPr lang="en-IN" sz="2200" dirty="0"/>
              <a:t>4. Model.</a:t>
            </a:r>
          </a:p>
          <a:p>
            <a:r>
              <a:rPr lang="en-IN" sz="2200" dirty="0"/>
              <a:t>5. Validate &amp; interpret.</a:t>
            </a:r>
          </a:p>
          <a:p>
            <a:r>
              <a:rPr lang="en-IN" sz="2200" dirty="0"/>
              <a:t>6. Communicate findings.</a:t>
            </a:r>
          </a:p>
        </p:txBody>
      </p:sp>
      <p:pic>
        <p:nvPicPr>
          <p:cNvPr id="5" name="Picture 4" descr="A diagram of a model&#10;&#10;AI-generated content may be incorrect.">
            <a:extLst>
              <a:ext uri="{FF2B5EF4-FFF2-40B4-BE49-F238E27FC236}">
                <a16:creationId xmlns:a16="http://schemas.microsoft.com/office/drawing/2014/main" id="{E3513606-7118-C609-3BA7-B7C7F75A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57974"/>
            <a:ext cx="4051258" cy="1361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0E54E0-0F9B-98A1-81A3-E908159CD1B6}"/>
              </a:ext>
            </a:extLst>
          </p:cNvPr>
          <p:cNvSpPr txBox="1"/>
          <p:nvPr/>
        </p:nvSpPr>
        <p:spPr>
          <a:xfrm>
            <a:off x="6416742" y="2896536"/>
            <a:ext cx="2422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Wickham et. Al.  R for Data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Examples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Real-world case studies throughout the course:</a:t>
            </a:r>
          </a:p>
          <a:p>
            <a:r>
              <a:t>1. Microeconomics: Demand Elasticity.</a:t>
            </a:r>
          </a:p>
          <a:p>
            <a:r>
              <a:t>2. Macroeconomics: GDP Growth Forecasting.</a:t>
            </a:r>
          </a:p>
          <a:p>
            <a:r>
              <a:t>3. Finance (Derivatives): Black–Scholes Pricing.</a:t>
            </a:r>
          </a:p>
          <a:p>
            <a:r>
              <a:t>4. Finance (Insurance): Ruin Simulation.</a:t>
            </a:r>
          </a:p>
          <a:p>
            <a:r>
              <a:t>5. Digital Marketing: A/B Testing.</a:t>
            </a:r>
          </a:p>
          <a:p>
            <a:r>
              <a:t>6. IT: Code Quality Analysis.</a:t>
            </a:r>
          </a:p>
          <a:p>
            <a:r>
              <a:t>7. AI/ML: Image Classification (CNNs).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 – Microeconomics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How does demand respond to price changes?</a:t>
            </a:r>
          </a:p>
          <a:p>
            <a:r>
              <a:t>Elasticity formula: %ΔQ / %ΔP.</a:t>
            </a:r>
          </a:p>
          <a:p>
            <a:r>
              <a:t>Model: Log–log regression.</a:t>
            </a:r>
          </a:p>
          <a:p>
            <a:r>
              <a:t>R Code: lm(log(Quantity) ~ log(Price) + Advertising, data=demand)</a:t>
            </a:r>
          </a:p>
          <a:p>
            <a:r>
              <a:t>Takeaway: R quantifies economic behavior with real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 – Macroeconomics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How to forecast GDP growth?</a:t>
            </a:r>
          </a:p>
          <a:p>
            <a:r>
              <a:t>Method: ARIMA/SARIMA time series.</a:t>
            </a:r>
          </a:p>
          <a:p>
            <a:r>
              <a:t>R Code: auto.arima(gdp), forecast(model, h=8)</a:t>
            </a:r>
          </a:p>
          <a:p>
            <a:r>
              <a:t>Takeaway: R makes forecasting systematic &amp; visual.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1054</Words>
  <Application>Microsoft Macintosh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Welcome &amp; Overview</vt:lpstr>
      <vt:lpstr>Course Objectives</vt:lpstr>
      <vt:lpstr>Course Mechanics</vt:lpstr>
      <vt:lpstr>What is R?</vt:lpstr>
      <vt:lpstr>Why Use R?</vt:lpstr>
      <vt:lpstr>Workflow in R Projects</vt:lpstr>
      <vt:lpstr>Running Examples – Overview</vt:lpstr>
      <vt:lpstr>Example 1 – Microeconomics</vt:lpstr>
      <vt:lpstr>Example 2 – Macroeconomics</vt:lpstr>
      <vt:lpstr>Example 3 – Finance (Derivatives)</vt:lpstr>
      <vt:lpstr>Example 4 – Finance (Insurance)</vt:lpstr>
      <vt:lpstr>Example 5 – Digital Marketing</vt:lpstr>
      <vt:lpstr>Example 6 – IT (Code Quality)</vt:lpstr>
      <vt:lpstr>Example 7 – AI/ML</vt:lpstr>
      <vt:lpstr>Wrap-up</vt:lpstr>
      <vt:lpstr>Q/A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Sumanth Vepa</cp:lastModifiedBy>
  <cp:revision>4</cp:revision>
  <dcterms:created xsi:type="dcterms:W3CDTF">2013-01-27T09:14:16Z</dcterms:created>
  <dcterms:modified xsi:type="dcterms:W3CDTF">2025-09-08T04:09:33Z</dcterms:modified>
  <cp:category/>
</cp:coreProperties>
</file>