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4"/>
    <p:restoredTop sz="94658"/>
  </p:normalViewPr>
  <p:slideViewPr>
    <p:cSldViewPr snapToGrid="0">
      <p:cViewPr varScale="1">
        <p:scale>
          <a:sx n="120" d="100"/>
          <a:sy n="120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5A251-1C8D-7418-A750-570B23035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1614F-D63E-0808-09B1-807E6BE36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CF9BB-063A-26B4-967F-4EADB1C3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69CA1-FADD-4631-F391-7BE5988F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552A-5D67-8834-F898-44F138B5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09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5B22-6640-8FBB-1AAB-AE7C69C9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C139E-0EB4-99EE-0DF7-47CB3E01B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24F-EE11-37F2-3985-463D4E76D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A13DF-BC0C-3185-5DE4-5AB5852E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232F-387A-AEF7-4388-14AB7076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1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4050E-B76B-BED1-8B75-1E3356CF73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E210D-0F30-9FF5-E2C7-1C8265189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A85D7-F075-3A3F-0465-20C1DE6A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5DDCE-9C41-9CEF-51CC-86407C05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1848D-6312-987E-0542-6A84346D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2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0691-5C59-C222-4F4B-20A914BDF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9DA76-A3C5-C936-9E47-C9056C1AF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71958-8313-1301-7B06-56B2C7FA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23817-3C69-0F00-5267-92746DCB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237C-4A30-91CC-1439-62541B8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11DC-7BDA-ABCE-ABA8-074B9DF7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3CA59-42ED-4565-D3E8-8CC48A4C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B0F63-0C7D-2289-3E73-060B319F6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64F5-02B9-1113-E673-17462926E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B633-36D8-6F57-1767-ABB340A2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32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AB63D-D0F9-DE97-A681-A6FBF0968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6DF3-A6EE-D457-E855-1953B80AF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AB8B7-1DCB-93C2-2986-66BA1ACEB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402DE-4DDD-A99D-E064-FB7FE31A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E9FC-B702-594D-15E1-22B8E124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BD2E5-69CE-4475-0DBA-30F270D8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05B3-6846-2A33-0BA5-CA25E757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7F30E-D2CF-69D3-9B30-B187B36DB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C9836-886D-3F1C-1B16-76D2CC48F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807B6-631F-52DC-D37A-B17CFDD00E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B0F8E-BCF7-3C11-F8AB-0C3884554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D9ABD-96D1-423B-A425-736C64DE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59A7EF-03AE-79D4-BCC6-932DB7BB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B1D0C-75D3-DE79-A09A-63B9866F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879C-7BE0-2C74-CC29-5A735DCD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955C74-BEEF-DEF5-0576-F506B4BB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85F02-4F6A-139D-153E-98F0C445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E2B46-A2E4-5FE8-D530-F471FB92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8EA4F-786F-86BA-E29E-8BC40E59C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2A23C-616B-7C04-7C73-4E8E8E5A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75018-DB08-5F30-29F7-2F6550FC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87F1-F6B6-5F80-4824-D12CAF54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69E87-5210-8EE5-BE23-7BB445AB3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84569-5B30-1E10-647D-B6B8D1A3B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2E803-5EBB-A3F4-B767-EA78647A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7D74B-025B-8F86-506A-25D367DC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D07F0-F3C3-54EB-084A-2F1051EC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7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98F6-B63A-2D16-824E-150A4D38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A3863-85A0-47F8-9E9D-85E51D389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69095-F985-0185-A5B6-40BE59C95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32197-C19D-4FAC-37C7-9708926A3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4AD32-4BD6-0E5C-F716-F8223DAF6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29502-3790-773B-CF8F-0AE7DB47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6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7467C2-DADB-CFB9-4C54-2E4A2BC0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AB8E3-24C9-09C7-3D33-A9A57D20A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135B-A90D-8BC3-612C-F63470CBB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D9228-2326-C84F-9D53-D4418175C3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3943B-2414-35A8-3F1F-6C7B2067F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98D9-8C78-36D0-448B-77FBF63FF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B22AB-D3C5-564A-B7DB-570B59ABD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81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15337A-41A7-D275-C5ED-F1510CFD0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4" y="196529"/>
            <a:ext cx="1197987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Homework 2:  Generate random points that are clustered near a straight line.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E35A761-3A3B-D6C4-9544-9473CC055F2D}"/>
              </a:ext>
            </a:extLst>
          </p:cNvPr>
          <p:cNvGrpSpPr/>
          <p:nvPr/>
        </p:nvGrpSpPr>
        <p:grpSpPr>
          <a:xfrm>
            <a:off x="6351372" y="1717589"/>
            <a:ext cx="5535828" cy="4102443"/>
            <a:chOff x="2631989" y="2174789"/>
            <a:chExt cx="5535828" cy="41024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A8CEB82-CA75-0F60-43EE-54ED9F92AAA1}"/>
                </a:ext>
              </a:extLst>
            </p:cNvPr>
            <p:cNvSpPr/>
            <p:nvPr/>
          </p:nvSpPr>
          <p:spPr>
            <a:xfrm>
              <a:off x="2631989" y="2174789"/>
              <a:ext cx="5535828" cy="41024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1CA65B-01D3-E7D8-BED6-0776AE042BA2}"/>
                </a:ext>
              </a:extLst>
            </p:cNvPr>
            <p:cNvCxnSpPr>
              <a:cxnSpLocks/>
            </p:cNvCxnSpPr>
            <p:nvPr/>
          </p:nvCxnSpPr>
          <p:spPr>
            <a:xfrm>
              <a:off x="3101546" y="2290120"/>
              <a:ext cx="4386649" cy="3455772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5B1A89-5B8F-4988-FD37-4C365D86EBC1}"/>
                </a:ext>
              </a:extLst>
            </p:cNvPr>
            <p:cNvCxnSpPr>
              <a:cxnSpLocks/>
            </p:cNvCxnSpPr>
            <p:nvPr/>
          </p:nvCxnSpPr>
          <p:spPr>
            <a:xfrm>
              <a:off x="3501081" y="2290120"/>
              <a:ext cx="0" cy="3987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219011-49E4-09B8-AC2F-D0D5C508507C}"/>
                </a:ext>
              </a:extLst>
            </p:cNvPr>
            <p:cNvCxnSpPr>
              <a:cxnSpLocks/>
            </p:cNvCxnSpPr>
            <p:nvPr/>
          </p:nvCxnSpPr>
          <p:spPr>
            <a:xfrm>
              <a:off x="2631989" y="5412259"/>
              <a:ext cx="553582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0363274-AA73-C0F5-2585-FE4847659C5A}"/>
                </a:ext>
              </a:extLst>
            </p:cNvPr>
            <p:cNvSpPr/>
            <p:nvPr/>
          </p:nvSpPr>
          <p:spPr>
            <a:xfrm>
              <a:off x="3819269" y="2780270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422B265-3E16-C1DB-7423-D4A5940D73F0}"/>
                </a:ext>
              </a:extLst>
            </p:cNvPr>
            <p:cNvSpPr/>
            <p:nvPr/>
          </p:nvSpPr>
          <p:spPr>
            <a:xfrm>
              <a:off x="4277498" y="3515498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DA0C90F-8342-9E3E-650D-2C0DFD9A0206}"/>
                </a:ext>
              </a:extLst>
            </p:cNvPr>
            <p:cNvSpPr/>
            <p:nvPr/>
          </p:nvSpPr>
          <p:spPr>
            <a:xfrm>
              <a:off x="5216612" y="3700849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737D152-40F4-C5F9-7675-05E85CEA500A}"/>
                </a:ext>
              </a:extLst>
            </p:cNvPr>
            <p:cNvSpPr/>
            <p:nvPr/>
          </p:nvSpPr>
          <p:spPr>
            <a:xfrm>
              <a:off x="5342240" y="4454611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0A6E418-65DB-337D-68C6-189FFDCCE590}"/>
                </a:ext>
              </a:extLst>
            </p:cNvPr>
            <p:cNvSpPr/>
            <p:nvPr/>
          </p:nvSpPr>
          <p:spPr>
            <a:xfrm>
              <a:off x="5667634" y="4556554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BCC606-06E5-0AD4-286B-96758F58FC17}"/>
                </a:ext>
              </a:extLst>
            </p:cNvPr>
            <p:cNvSpPr/>
            <p:nvPr/>
          </p:nvSpPr>
          <p:spPr>
            <a:xfrm>
              <a:off x="6351376" y="4649229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EE394BA-B842-065F-CF5E-E83892066C7F}"/>
                </a:ext>
              </a:extLst>
            </p:cNvPr>
            <p:cNvSpPr/>
            <p:nvPr/>
          </p:nvSpPr>
          <p:spPr>
            <a:xfrm>
              <a:off x="6487303" y="4949911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D27648-6FB3-E9BB-03B2-54106C99A4B3}"/>
                </a:ext>
              </a:extLst>
            </p:cNvPr>
            <p:cNvSpPr/>
            <p:nvPr/>
          </p:nvSpPr>
          <p:spPr>
            <a:xfrm>
              <a:off x="4330015" y="3107723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A262AD1-0CF9-6980-EBB9-8AC256F54CCC}"/>
              </a:ext>
            </a:extLst>
          </p:cNvPr>
          <p:cNvSpPr txBox="1"/>
          <p:nvPr/>
        </p:nvSpPr>
        <p:spPr>
          <a:xfrm>
            <a:off x="92675" y="1717589"/>
            <a:ext cx="52843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 a function f &lt;- function (m, c, n) {…}</a:t>
            </a:r>
          </a:p>
          <a:p>
            <a:endParaRPr lang="en-US" sz="1600" dirty="0"/>
          </a:p>
          <a:p>
            <a:r>
              <a:rPr lang="en-US" sz="1600" dirty="0"/>
              <a:t>The function should return a a collection of n points that are randomly distributed around a straight line with slope m, intercept c.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To do this first generate a set of n points that are uniformly distributed from 0 to the intercept of the line with the x axis. In this case that </a:t>
            </a:r>
            <a:r>
              <a:rPr lang="en-US" sz="1600"/>
              <a:t>is –m/c. </a:t>
            </a:r>
            <a:r>
              <a:rPr lang="en-US" sz="1600" dirty="0"/>
              <a:t>Hint use the </a:t>
            </a:r>
            <a:r>
              <a:rPr lang="en-US" sz="1600" dirty="0" err="1"/>
              <a:t>runif</a:t>
            </a:r>
            <a:r>
              <a:rPr lang="en-US" sz="1600" dirty="0"/>
              <a:t> function.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Then generate two sets of error deltas that are sampled from a normal distribution. Hint use the function </a:t>
            </a:r>
            <a:r>
              <a:rPr lang="en-US" sz="1600" dirty="0" err="1"/>
              <a:t>rnorm</a:t>
            </a:r>
            <a:r>
              <a:rPr lang="en-US" sz="1600" dirty="0"/>
              <a:t>.  The mean of the distribution should be zero. You can allow the standard deviation to change so that points can be generated more tightly or loosely around the line.</a:t>
            </a:r>
          </a:p>
          <a:p>
            <a:endParaRPr lang="en-US" sz="1600" dirty="0"/>
          </a:p>
          <a:p>
            <a:r>
              <a:rPr lang="en-US" sz="1600" dirty="0"/>
              <a:t>Finally add ex values and </a:t>
            </a:r>
            <a:r>
              <a:rPr lang="en-US" sz="1600" dirty="0" err="1"/>
              <a:t>ey</a:t>
            </a:r>
            <a:r>
              <a:rPr lang="en-US" sz="1600" dirty="0"/>
              <a:t> values to the </a:t>
            </a:r>
            <a:r>
              <a:rPr lang="en-US" sz="1600" dirty="0" err="1"/>
              <a:t>x,y</a:t>
            </a:r>
            <a:r>
              <a:rPr lang="en-US" sz="1600" dirty="0"/>
              <a:t> values you generated earlier. Return these points as a vector list or ideally a data frame.</a:t>
            </a:r>
          </a:p>
        </p:txBody>
      </p:sp>
    </p:spTree>
    <p:extLst>
      <p:ext uri="{BB962C8B-B14F-4D97-AF65-F5344CB8AC3E}">
        <p14:creationId xmlns:p14="http://schemas.microsoft.com/office/powerpoint/2010/main" val="23377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02D6A-E8F4-9822-789D-473F8E938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64B8B6-0BBA-0680-75C6-87EE0E6D0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4" y="196529"/>
            <a:ext cx="1197987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Homework 3:  Generate random points that are clustered near an exponential curve of the form y = k*</a:t>
            </a:r>
            <a:r>
              <a:rPr lang="en-US" sz="3200" dirty="0" err="1"/>
              <a:t>x</a:t>
            </a:r>
            <a:r>
              <a:rPr lang="en-US" sz="3200" baseline="30000" dirty="0" err="1"/>
              <a:t>b</a:t>
            </a:r>
            <a:endParaRPr lang="en-US" sz="3200" baseline="30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E9A7CC-E478-DE03-474B-15C5298060B8}"/>
              </a:ext>
            </a:extLst>
          </p:cNvPr>
          <p:cNvGrpSpPr/>
          <p:nvPr/>
        </p:nvGrpSpPr>
        <p:grpSpPr>
          <a:xfrm>
            <a:off x="6351372" y="1717589"/>
            <a:ext cx="5535828" cy="4102443"/>
            <a:chOff x="2631989" y="2174789"/>
            <a:chExt cx="5535828" cy="41024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B9111B-D08F-AC77-D14E-E8C2ABD486A4}"/>
                </a:ext>
              </a:extLst>
            </p:cNvPr>
            <p:cNvSpPr/>
            <p:nvPr/>
          </p:nvSpPr>
          <p:spPr>
            <a:xfrm>
              <a:off x="2631989" y="2174789"/>
              <a:ext cx="5535828" cy="41024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A91D5DD-0910-E02E-5AD3-43CA15D7801F}"/>
                </a:ext>
              </a:extLst>
            </p:cNvPr>
            <p:cNvCxnSpPr>
              <a:cxnSpLocks/>
            </p:cNvCxnSpPr>
            <p:nvPr/>
          </p:nvCxnSpPr>
          <p:spPr>
            <a:xfrm>
              <a:off x="3501081" y="2290120"/>
              <a:ext cx="0" cy="3987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C63333C-B8BF-F556-E81B-0A9AB70B5120}"/>
                </a:ext>
              </a:extLst>
            </p:cNvPr>
            <p:cNvCxnSpPr>
              <a:cxnSpLocks/>
            </p:cNvCxnSpPr>
            <p:nvPr/>
          </p:nvCxnSpPr>
          <p:spPr>
            <a:xfrm>
              <a:off x="2631989" y="5412259"/>
              <a:ext cx="553582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E922D01-1C03-082C-9C71-41126C34285A}"/>
                </a:ext>
              </a:extLst>
            </p:cNvPr>
            <p:cNvSpPr/>
            <p:nvPr/>
          </p:nvSpPr>
          <p:spPr>
            <a:xfrm>
              <a:off x="3819269" y="2780270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C87DE9-274A-1506-D779-6D42978C0644}"/>
                </a:ext>
              </a:extLst>
            </p:cNvPr>
            <p:cNvSpPr/>
            <p:nvPr/>
          </p:nvSpPr>
          <p:spPr>
            <a:xfrm>
              <a:off x="4109865" y="3700848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F66BA01-4B28-80B7-DE43-3CE789E06109}"/>
                </a:ext>
              </a:extLst>
            </p:cNvPr>
            <p:cNvSpPr/>
            <p:nvPr/>
          </p:nvSpPr>
          <p:spPr>
            <a:xfrm>
              <a:off x="4295216" y="4324870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BA18939-1FD0-CDCF-F123-9152F0FBBA38}"/>
                </a:ext>
              </a:extLst>
            </p:cNvPr>
            <p:cNvSpPr/>
            <p:nvPr/>
          </p:nvSpPr>
          <p:spPr>
            <a:xfrm>
              <a:off x="4863907" y="4358487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488A4F-E240-D99D-9FF1-F2584A2A6EDD}"/>
                </a:ext>
              </a:extLst>
            </p:cNvPr>
            <p:cNvSpPr/>
            <p:nvPr/>
          </p:nvSpPr>
          <p:spPr>
            <a:xfrm>
              <a:off x="5214552" y="4719880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B1761E6-539D-711A-8CDC-B9F550A58442}"/>
                </a:ext>
              </a:extLst>
            </p:cNvPr>
            <p:cNvSpPr/>
            <p:nvPr/>
          </p:nvSpPr>
          <p:spPr>
            <a:xfrm>
              <a:off x="5874250" y="4905231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0213E9-495F-42CA-2358-19FB12353472}"/>
                </a:ext>
              </a:extLst>
            </p:cNvPr>
            <p:cNvSpPr/>
            <p:nvPr/>
          </p:nvSpPr>
          <p:spPr>
            <a:xfrm>
              <a:off x="6059601" y="5225764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81F100-4A48-E44B-5621-9CDA427487B5}"/>
                </a:ext>
              </a:extLst>
            </p:cNvPr>
            <p:cNvSpPr/>
            <p:nvPr/>
          </p:nvSpPr>
          <p:spPr>
            <a:xfrm>
              <a:off x="3692612" y="3385751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E6305B9-89D2-B10D-F7CF-478CE1F898EA}"/>
              </a:ext>
            </a:extLst>
          </p:cNvPr>
          <p:cNvSpPr txBox="1"/>
          <p:nvPr/>
        </p:nvSpPr>
        <p:spPr>
          <a:xfrm>
            <a:off x="92675" y="1717589"/>
            <a:ext cx="52843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 a function f &lt;- function (k, b, sigma, n, </a:t>
            </a:r>
            <a:r>
              <a:rPr lang="en-US" sz="1600" dirty="0" err="1"/>
              <a:t>min_x</a:t>
            </a:r>
            <a:r>
              <a:rPr lang="en-US" sz="1600" dirty="0"/>
              <a:t>, </a:t>
            </a:r>
            <a:r>
              <a:rPr lang="en-US" sz="1600" dirty="0" err="1"/>
              <a:t>max_x</a:t>
            </a:r>
            <a:r>
              <a:rPr lang="en-US" sz="1600" dirty="0"/>
              <a:t>) {…}</a:t>
            </a:r>
          </a:p>
          <a:p>
            <a:endParaRPr lang="en-US" sz="1600" dirty="0"/>
          </a:p>
          <a:p>
            <a:r>
              <a:rPr lang="en-US" sz="1600" dirty="0"/>
              <a:t>Here k and b are the parameters of the curve. Sigma is the desired level of scatter. Larger the sigma the greater the scatter. </a:t>
            </a:r>
            <a:r>
              <a:rPr lang="en-US" sz="1600" dirty="0" err="1"/>
              <a:t>min_x</a:t>
            </a:r>
            <a:r>
              <a:rPr lang="en-US" sz="1600" dirty="0"/>
              <a:t> and </a:t>
            </a:r>
            <a:r>
              <a:rPr lang="en-US" sz="1600" dirty="0" err="1"/>
              <a:t>max_x</a:t>
            </a:r>
            <a:r>
              <a:rPr lang="en-US" sz="1600" dirty="0"/>
              <a:t> are the values denote the range within which the x coordinates of the points should lie.</a:t>
            </a:r>
          </a:p>
          <a:p>
            <a:endParaRPr lang="en-US" sz="1600" dirty="0"/>
          </a:p>
          <a:p>
            <a:r>
              <a:rPr lang="en-US" sz="1600" dirty="0"/>
              <a:t>We need </a:t>
            </a:r>
            <a:r>
              <a:rPr lang="en-US" sz="1600" dirty="0" err="1"/>
              <a:t>min_x</a:t>
            </a:r>
            <a:r>
              <a:rPr lang="en-US" sz="1600" dirty="0"/>
              <a:t> and </a:t>
            </a:r>
            <a:r>
              <a:rPr lang="en-US" sz="1600" dirty="0" err="1"/>
              <a:t>max_x</a:t>
            </a:r>
            <a:r>
              <a:rPr lang="en-US" sz="1600" dirty="0"/>
              <a:t> because, unlike a straight line, the exponential curve does not intersect either axis, and we don’t want point’s </a:t>
            </a:r>
            <a:r>
              <a:rPr lang="en-US" sz="1600" dirty="0" err="1"/>
              <a:t>xcoordinate</a:t>
            </a:r>
            <a:r>
              <a:rPr lang="en-US" sz="1600" dirty="0"/>
              <a:t> too close to 0 (y will become extremely large) or too  large (y will become extremely small)</a:t>
            </a:r>
          </a:p>
          <a:p>
            <a:endParaRPr lang="en-US" sz="1600" dirty="0"/>
          </a:p>
          <a:p>
            <a:r>
              <a:rPr lang="en-US" sz="1600" dirty="0"/>
              <a:t>The function should return a a collection of n points that are randomly distributed around the curve.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(contd.)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2217566E-C0CD-C3E6-06A6-36DB2E9A316A}"/>
              </a:ext>
            </a:extLst>
          </p:cNvPr>
          <p:cNvSpPr/>
          <p:nvPr/>
        </p:nvSpPr>
        <p:spPr>
          <a:xfrm rot="10800000">
            <a:off x="7488196" y="-390533"/>
            <a:ext cx="5535828" cy="5147871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7B9E51-A3B9-5DC3-E698-934104C8DF26}"/>
              </a:ext>
            </a:extLst>
          </p:cNvPr>
          <p:cNvSpPr/>
          <p:nvPr/>
        </p:nvSpPr>
        <p:spPr>
          <a:xfrm>
            <a:off x="9171108" y="4491165"/>
            <a:ext cx="185351" cy="1853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3E5B5D-92C4-3082-477E-41C5009C6773}"/>
              </a:ext>
            </a:extLst>
          </p:cNvPr>
          <p:cNvSpPr/>
          <p:nvPr/>
        </p:nvSpPr>
        <p:spPr>
          <a:xfrm>
            <a:off x="8284622" y="3736366"/>
            <a:ext cx="185351" cy="1853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5DB2A2-AE39-B2B3-F823-00322CE6C0E4}"/>
              </a:ext>
            </a:extLst>
          </p:cNvPr>
          <p:cNvSpPr/>
          <p:nvPr/>
        </p:nvSpPr>
        <p:spPr>
          <a:xfrm>
            <a:off x="7808886" y="3616403"/>
            <a:ext cx="185351" cy="1853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38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BC51-7F9A-B24A-3CBF-BA0E1DF10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F1EEB40-0DA4-7FF4-842E-1FCF0FB2DA70}"/>
              </a:ext>
            </a:extLst>
          </p:cNvPr>
          <p:cNvSpPr txBox="1"/>
          <p:nvPr/>
        </p:nvSpPr>
        <p:spPr>
          <a:xfrm>
            <a:off x="113940" y="388519"/>
            <a:ext cx="52843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 do this we need to realize that by taking the natural logarithm of the variables on both sides of the equation we get what is essentially a straight line (as long as b != 0.)</a:t>
            </a:r>
          </a:p>
          <a:p>
            <a:endParaRPr lang="en-US" sz="1600" dirty="0"/>
          </a:p>
          <a:p>
            <a:r>
              <a:rPr lang="en-US" sz="1600" dirty="0"/>
              <a:t>You can use the same technique you that you used to generate points along a line to generate initial points for the curve (</a:t>
            </a:r>
            <a:r>
              <a:rPr lang="en-US" sz="1600" dirty="0" err="1"/>
              <a:t>ly</a:t>
            </a:r>
            <a:r>
              <a:rPr lang="en-US" sz="1600" dirty="0"/>
              <a:t>, x)</a:t>
            </a:r>
          </a:p>
          <a:p>
            <a:endParaRPr lang="en-US" sz="1600" dirty="0"/>
          </a:p>
          <a:p>
            <a:r>
              <a:rPr lang="en-US" sz="1600" dirty="0"/>
              <a:t>Then compute the exponential each y value y = exp(</a:t>
            </a:r>
            <a:r>
              <a:rPr lang="en-US" sz="1600" dirty="0" err="1"/>
              <a:t>ly</a:t>
            </a:r>
            <a:r>
              <a:rPr lang="en-US" sz="1600" dirty="0"/>
              <a:t>). Finally return the points (x, y)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55914DE-69EF-29FE-ECCD-6153C110495A}"/>
              </a:ext>
            </a:extLst>
          </p:cNvPr>
          <p:cNvSpPr/>
          <p:nvPr/>
        </p:nvSpPr>
        <p:spPr>
          <a:xfrm rot="10800000">
            <a:off x="7488196" y="-390533"/>
            <a:ext cx="5535828" cy="5147871"/>
          </a:xfrm>
          <a:prstGeom prst="arc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8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39308-987D-9276-2F9B-55CBB25FE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8FA839-A4C5-A7DB-F60A-20487251F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4" y="196529"/>
            <a:ext cx="11979875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Homework 4: Linear regression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BDF616-F341-0723-28C4-CF043D42EB99}"/>
              </a:ext>
            </a:extLst>
          </p:cNvPr>
          <p:cNvGrpSpPr/>
          <p:nvPr/>
        </p:nvGrpSpPr>
        <p:grpSpPr>
          <a:xfrm>
            <a:off x="6351372" y="1717589"/>
            <a:ext cx="5535828" cy="4102443"/>
            <a:chOff x="2631989" y="2174789"/>
            <a:chExt cx="5535828" cy="41024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5C544D-87F8-EE88-0C96-BD969F08EDDD}"/>
                </a:ext>
              </a:extLst>
            </p:cNvPr>
            <p:cNvSpPr/>
            <p:nvPr/>
          </p:nvSpPr>
          <p:spPr>
            <a:xfrm>
              <a:off x="2631989" y="2174789"/>
              <a:ext cx="5535828" cy="41024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4AAF6FD-97E8-F662-A4FC-F9149EDFAA10}"/>
                </a:ext>
              </a:extLst>
            </p:cNvPr>
            <p:cNvCxnSpPr>
              <a:cxnSpLocks/>
            </p:cNvCxnSpPr>
            <p:nvPr/>
          </p:nvCxnSpPr>
          <p:spPr>
            <a:xfrm>
              <a:off x="3101546" y="2290120"/>
              <a:ext cx="4386649" cy="3455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E0E02AB-67D0-4D9B-21A6-5D3418C0DEBD}"/>
                </a:ext>
              </a:extLst>
            </p:cNvPr>
            <p:cNvCxnSpPr>
              <a:cxnSpLocks/>
            </p:cNvCxnSpPr>
            <p:nvPr/>
          </p:nvCxnSpPr>
          <p:spPr>
            <a:xfrm>
              <a:off x="3501081" y="2290120"/>
              <a:ext cx="0" cy="398711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E4260B8-EB13-2EE1-B2E3-8EDB0E54B068}"/>
                </a:ext>
              </a:extLst>
            </p:cNvPr>
            <p:cNvCxnSpPr>
              <a:cxnSpLocks/>
            </p:cNvCxnSpPr>
            <p:nvPr/>
          </p:nvCxnSpPr>
          <p:spPr>
            <a:xfrm>
              <a:off x="2631989" y="5412259"/>
              <a:ext cx="5535828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627752-2BF3-4E69-D969-D8E6D625715D}"/>
                </a:ext>
              </a:extLst>
            </p:cNvPr>
            <p:cNvSpPr/>
            <p:nvPr/>
          </p:nvSpPr>
          <p:spPr>
            <a:xfrm>
              <a:off x="3819269" y="2780270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2E0D41-0567-D0CB-DA8A-099E999EBCEC}"/>
                </a:ext>
              </a:extLst>
            </p:cNvPr>
            <p:cNvSpPr/>
            <p:nvPr/>
          </p:nvSpPr>
          <p:spPr>
            <a:xfrm>
              <a:off x="4277498" y="3515498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10ED883-4795-3F3F-F860-14ECDEB7AD68}"/>
                </a:ext>
              </a:extLst>
            </p:cNvPr>
            <p:cNvSpPr/>
            <p:nvPr/>
          </p:nvSpPr>
          <p:spPr>
            <a:xfrm>
              <a:off x="5216612" y="3700849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3E5413-0A77-9CA2-9ACD-4592D1459F7D}"/>
                </a:ext>
              </a:extLst>
            </p:cNvPr>
            <p:cNvSpPr/>
            <p:nvPr/>
          </p:nvSpPr>
          <p:spPr>
            <a:xfrm>
              <a:off x="5342240" y="4454611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A7EC9E-F294-4406-8C50-AA4299848F57}"/>
                </a:ext>
              </a:extLst>
            </p:cNvPr>
            <p:cNvSpPr/>
            <p:nvPr/>
          </p:nvSpPr>
          <p:spPr>
            <a:xfrm>
              <a:off x="5667634" y="4556554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9C8F1D-EBCE-B3A1-8960-33CA96A290D4}"/>
                </a:ext>
              </a:extLst>
            </p:cNvPr>
            <p:cNvSpPr/>
            <p:nvPr/>
          </p:nvSpPr>
          <p:spPr>
            <a:xfrm>
              <a:off x="6351376" y="4649229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13CE778-E774-651E-4730-1225D224959F}"/>
                </a:ext>
              </a:extLst>
            </p:cNvPr>
            <p:cNvSpPr/>
            <p:nvPr/>
          </p:nvSpPr>
          <p:spPr>
            <a:xfrm>
              <a:off x="6487303" y="4949911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8F03C07-A7F4-9872-4777-039C7F3B2B04}"/>
                </a:ext>
              </a:extLst>
            </p:cNvPr>
            <p:cNvSpPr/>
            <p:nvPr/>
          </p:nvSpPr>
          <p:spPr>
            <a:xfrm>
              <a:off x="4330015" y="3107723"/>
              <a:ext cx="185351" cy="185351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CA8373C-47EE-B2AA-4BE9-7A222FC5A925}"/>
              </a:ext>
            </a:extLst>
          </p:cNvPr>
          <p:cNvSpPr txBox="1"/>
          <p:nvPr/>
        </p:nvSpPr>
        <p:spPr>
          <a:xfrm>
            <a:off x="92675" y="1717589"/>
            <a:ext cx="52843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Write a program that takes a data frame of x and y points. And  computes the coefficients of the fitted line. It should print m = … and c = …. </a:t>
            </a:r>
          </a:p>
          <a:p>
            <a:endParaRPr lang="en-US" sz="1600" dirty="0"/>
          </a:p>
          <a:p>
            <a:r>
              <a:rPr lang="en-US" sz="1600" dirty="0"/>
              <a:t>Extra credit 1:  Compute the confidence interval for the estimates of m and c.</a:t>
            </a:r>
          </a:p>
          <a:p>
            <a:endParaRPr lang="en-US" sz="1600" dirty="0"/>
          </a:p>
          <a:p>
            <a:r>
              <a:rPr lang="en-US" sz="1600" dirty="0"/>
              <a:t>Extra credit 2:  Generate random data for a quadratic curve, and fit a quadratic curve to the data.</a:t>
            </a:r>
          </a:p>
        </p:txBody>
      </p:sp>
    </p:spTree>
    <p:extLst>
      <p:ext uri="{BB962C8B-B14F-4D97-AF65-F5344CB8AC3E}">
        <p14:creationId xmlns:p14="http://schemas.microsoft.com/office/powerpoint/2010/main" val="222451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516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Homework 2:  Generate random points that are clustered near a straight line.</vt:lpstr>
      <vt:lpstr>Homework 3:  Generate random points that are clustered near an exponential curve of the form y = k*xb</vt:lpstr>
      <vt:lpstr>PowerPoint Presentation</vt:lpstr>
      <vt:lpstr>Homework 4: Linear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Sumanth Vepa</dc:creator>
  <cp:lastModifiedBy>Sumanth Vepa</cp:lastModifiedBy>
  <cp:revision>5</cp:revision>
  <dcterms:created xsi:type="dcterms:W3CDTF">2025-09-10T09:03:44Z</dcterms:created>
  <dcterms:modified xsi:type="dcterms:W3CDTF">2025-09-11T05:02:16Z</dcterms:modified>
</cp:coreProperties>
</file>