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69" r:id="rId1"/>
  </p:sldMasterIdLst>
  <p:sldIdLst>
    <p:sldId id="257" r:id="rId2"/>
    <p:sldId id="258" r:id="rId3"/>
    <p:sldId id="259" r:id="rId4"/>
    <p:sldId id="260" r:id="rId5"/>
    <p:sldId id="267" r:id="rId6"/>
    <p:sldId id="261" r:id="rId7"/>
    <p:sldId id="262" r:id="rId8"/>
    <p:sldId id="292" r:id="rId9"/>
    <p:sldId id="293" r:id="rId10"/>
    <p:sldId id="289" r:id="rId11"/>
    <p:sldId id="291" r:id="rId12"/>
    <p:sldId id="264" r:id="rId13"/>
    <p:sldId id="265" r:id="rId14"/>
    <p:sldId id="266" r:id="rId15"/>
    <p:sldId id="268" r:id="rId16"/>
    <p:sldId id="269" r:id="rId17"/>
    <p:sldId id="275" r:id="rId18"/>
    <p:sldId id="278" r:id="rId19"/>
    <p:sldId id="279" r:id="rId20"/>
    <p:sldId id="280" r:id="rId21"/>
    <p:sldId id="281" r:id="rId22"/>
    <p:sldId id="282" r:id="rId23"/>
    <p:sldId id="297" r:id="rId24"/>
    <p:sldId id="283" r:id="rId25"/>
    <p:sldId id="285" r:id="rId26"/>
    <p:sldId id="286" r:id="rId27"/>
    <p:sldId id="294" r:id="rId28"/>
    <p:sldId id="28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4" d="100"/>
          <a:sy n="74" d="100"/>
        </p:scale>
        <p:origin x="37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142850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5351579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9940560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728077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1259165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pPr/>
              <a:t>6/8/2022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6242777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pPr/>
              <a:t>6/8/2022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63586819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851677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695967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727711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581402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297343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pPr/>
              <a:t>6/8/2022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14862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pPr/>
              <a:t>6/8/2022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4691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pPr/>
              <a:t>6/8/2022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066713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pPr/>
              <a:t>6/8/2022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671209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132002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smtClean="0"/>
              <a:pPr/>
              <a:t>6/8/2022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92118712"/>
      </p:ext>
    </p:extLst>
  </p:cSld>
  <p:clrMap bg1="dk1" tx1="lt1" bg2="dk2" tx2="lt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 id="2147484081" r:id="rId12"/>
    <p:sldLayoutId id="2147484082" r:id="rId13"/>
    <p:sldLayoutId id="2147484083" r:id="rId14"/>
    <p:sldLayoutId id="2147484084" r:id="rId15"/>
    <p:sldLayoutId id="2147484085" r:id="rId16"/>
    <p:sldLayoutId id="214748408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888274"/>
            <a:ext cx="10468864" cy="1946366"/>
          </a:xfrm>
        </p:spPr>
        <p:txBody>
          <a:bodyPr>
            <a:normAutofit fontScale="90000"/>
          </a:bodyPr>
          <a:lstStyle/>
          <a:p>
            <a:pPr algn="ctr"/>
            <a:r>
              <a:rPr lang="en-US" sz="4400" dirty="0">
                <a:ln>
                  <a:solidFill>
                    <a:sysClr val="windowText" lastClr="000000"/>
                  </a:solidFill>
                </a:ln>
                <a:solidFill>
                  <a:schemeClr val="tx1"/>
                </a:solidFill>
                <a:effectLst>
                  <a:outerShdw blurRad="38100" dist="38100" dir="2700000" algn="tl">
                    <a:srgbClr val="000000">
                      <a:alpha val="43137"/>
                    </a:srgbClr>
                  </a:outerShdw>
                </a:effectLst>
                <a:latin typeface="Aharoni" pitchFamily="2" charset="-79"/>
                <a:cs typeface="Aharoni" pitchFamily="2" charset="-79"/>
              </a:rPr>
              <a:t>PLANT RECOMMENDATION MODEL FOR URBAN PEOPLE USING MAJORITY VOTING CLASSIFIER</a:t>
            </a:r>
            <a:endParaRPr lang="en-US" sz="4400" dirty="0">
              <a:solidFill>
                <a:schemeClr val="tx1"/>
              </a:solidFill>
              <a:latin typeface="Aharoni" pitchFamily="2" charset="-79"/>
              <a:cs typeface="Aharoni" pitchFamily="2" charset="-79"/>
            </a:endParaRPr>
          </a:p>
        </p:txBody>
      </p:sp>
      <p:sp>
        <p:nvSpPr>
          <p:cNvPr id="4" name="TextBox 3"/>
          <p:cNvSpPr txBox="1"/>
          <p:nvPr/>
        </p:nvSpPr>
        <p:spPr>
          <a:xfrm>
            <a:off x="4075611" y="3148149"/>
            <a:ext cx="2756263" cy="707886"/>
          </a:xfrm>
          <a:prstGeom prst="rect">
            <a:avLst/>
          </a:prstGeom>
          <a:noFill/>
        </p:spPr>
        <p:txBody>
          <a:bodyPr wrap="square" rtlCol="0">
            <a:spAutoFit/>
          </a:bodyPr>
          <a:lstStyle/>
          <a:p>
            <a:pPr algn="ctr"/>
            <a:r>
              <a:rPr lang="en-US" sz="2000" b="1" dirty="0">
                <a:ln>
                  <a:solidFill>
                    <a:sysClr val="windowText" lastClr="000000"/>
                  </a:solidFill>
                </a:ln>
                <a:latin typeface="Arial Narrow" pitchFamily="34" charset="0"/>
                <a:cs typeface="Aharoni" pitchFamily="2" charset="-79"/>
              </a:rPr>
              <a:t>Batch no: 18CSEC007</a:t>
            </a:r>
          </a:p>
          <a:p>
            <a:pPr algn="ctr"/>
            <a:r>
              <a:rPr lang="en-US" sz="2000" b="1" dirty="0">
                <a:ln>
                  <a:solidFill>
                    <a:sysClr val="windowText" lastClr="000000"/>
                  </a:solidFill>
                </a:ln>
                <a:latin typeface="Arial Narrow" pitchFamily="34" charset="0"/>
                <a:cs typeface="Aharoni" pitchFamily="2" charset="-79"/>
              </a:rPr>
              <a:t>Date: 11</a:t>
            </a:r>
            <a:r>
              <a:rPr lang="en-US" sz="2000" b="1" baseline="30000" dirty="0">
                <a:ln>
                  <a:solidFill>
                    <a:sysClr val="windowText" lastClr="000000"/>
                  </a:solidFill>
                </a:ln>
                <a:latin typeface="Arial Narrow" pitchFamily="34" charset="0"/>
                <a:cs typeface="Aharoni" pitchFamily="2" charset="-79"/>
              </a:rPr>
              <a:t>th</a:t>
            </a:r>
            <a:r>
              <a:rPr lang="en-US" sz="2000" b="1" dirty="0">
                <a:ln>
                  <a:solidFill>
                    <a:sysClr val="windowText" lastClr="000000"/>
                  </a:solidFill>
                </a:ln>
                <a:latin typeface="Arial Narrow" pitchFamily="34" charset="0"/>
                <a:cs typeface="Aharoni" pitchFamily="2" charset="-79"/>
              </a:rPr>
              <a:t> June 2022</a:t>
            </a:r>
          </a:p>
        </p:txBody>
      </p:sp>
      <p:sp>
        <p:nvSpPr>
          <p:cNvPr id="5" name="TextBox 4"/>
          <p:cNvSpPr txBox="1"/>
          <p:nvPr/>
        </p:nvSpPr>
        <p:spPr>
          <a:xfrm>
            <a:off x="6635931" y="3892731"/>
            <a:ext cx="5556069" cy="1569660"/>
          </a:xfrm>
          <a:prstGeom prst="rect">
            <a:avLst/>
          </a:prstGeom>
          <a:noFill/>
        </p:spPr>
        <p:txBody>
          <a:bodyPr wrap="square" rtlCol="0">
            <a:spAutoFit/>
          </a:bodyPr>
          <a:lstStyle/>
          <a:p>
            <a:pPr algn="ctr" fontAlgn="t"/>
            <a:r>
              <a:rPr lang="en-US" sz="2400" b="1" dirty="0">
                <a:latin typeface="Arial Narrow" pitchFamily="34" charset="0"/>
                <a:cs typeface="Aharoni" pitchFamily="2" charset="-79"/>
              </a:rPr>
              <a:t>V. </a:t>
            </a:r>
            <a:r>
              <a:rPr lang="en-US" sz="2400" b="1" dirty="0" err="1">
                <a:latin typeface="Arial Narrow" pitchFamily="34" charset="0"/>
                <a:cs typeface="Aharoni" pitchFamily="2" charset="-79"/>
              </a:rPr>
              <a:t>Divya</a:t>
            </a:r>
            <a:r>
              <a:rPr lang="en-US" sz="2400" b="1" dirty="0">
                <a:latin typeface="Arial Narrow" pitchFamily="34" charset="0"/>
                <a:cs typeface="Aharoni" pitchFamily="2" charset="-79"/>
              </a:rPr>
              <a:t> </a:t>
            </a:r>
            <a:r>
              <a:rPr lang="en-US" sz="2400" b="1" dirty="0" err="1">
                <a:latin typeface="Arial Narrow" pitchFamily="34" charset="0"/>
                <a:cs typeface="Aharoni" pitchFamily="2" charset="-79"/>
              </a:rPr>
              <a:t>Priyanka</a:t>
            </a:r>
            <a:r>
              <a:rPr lang="en-US" sz="2400" b="1" dirty="0">
                <a:latin typeface="Arial Narrow" pitchFamily="34" charset="0"/>
                <a:cs typeface="Aharoni" pitchFamily="2" charset="-79"/>
              </a:rPr>
              <a:t>        18K61A05G7</a:t>
            </a:r>
            <a:endParaRPr lang="en-US" sz="2400" dirty="0">
              <a:latin typeface="Arial Narrow" pitchFamily="34" charset="0"/>
              <a:cs typeface="Aharoni" pitchFamily="2" charset="-79"/>
            </a:endParaRPr>
          </a:p>
          <a:p>
            <a:pPr algn="ctr" fontAlgn="t"/>
            <a:r>
              <a:rPr lang="en-US" sz="2400" b="1" dirty="0">
                <a:latin typeface="Arial Narrow" pitchFamily="34" charset="0"/>
                <a:cs typeface="Aharoni" pitchFamily="2" charset="-79"/>
              </a:rPr>
              <a:t>S. </a:t>
            </a:r>
            <a:r>
              <a:rPr lang="en-US" sz="2400" b="1" dirty="0" err="1">
                <a:latin typeface="Arial Narrow" pitchFamily="34" charset="0"/>
                <a:cs typeface="Aharoni" pitchFamily="2" charset="-79"/>
              </a:rPr>
              <a:t>Nookambika</a:t>
            </a:r>
            <a:r>
              <a:rPr lang="en-US" sz="2400" b="1" dirty="0">
                <a:latin typeface="Arial Narrow" pitchFamily="34" charset="0"/>
                <a:cs typeface="Aharoni" pitchFamily="2" charset="-79"/>
              </a:rPr>
              <a:t>             18K61A05D4</a:t>
            </a:r>
            <a:endParaRPr lang="en-US" sz="2400" dirty="0">
              <a:latin typeface="Arial Narrow" pitchFamily="34" charset="0"/>
              <a:cs typeface="Aharoni" pitchFamily="2" charset="-79"/>
            </a:endParaRPr>
          </a:p>
          <a:p>
            <a:pPr algn="ctr" fontAlgn="t"/>
            <a:r>
              <a:rPr lang="en-US" sz="2400" b="1" dirty="0">
                <a:latin typeface="Arial Narrow" pitchFamily="34" charset="0"/>
                <a:cs typeface="Aharoni" pitchFamily="2" charset="-79"/>
              </a:rPr>
              <a:t>Sk. Imran </a:t>
            </a:r>
            <a:r>
              <a:rPr lang="en-US" sz="2400" b="1" dirty="0" err="1">
                <a:latin typeface="Arial Narrow" pitchFamily="34" charset="0"/>
                <a:cs typeface="Aharoni" pitchFamily="2" charset="-79"/>
              </a:rPr>
              <a:t>Fazil</a:t>
            </a:r>
            <a:r>
              <a:rPr lang="en-US" sz="2400" b="1" dirty="0">
                <a:latin typeface="Arial Narrow" pitchFamily="34" charset="0"/>
                <a:cs typeface="Aharoni" pitchFamily="2" charset="-79"/>
              </a:rPr>
              <a:t>              18K61A05E0</a:t>
            </a:r>
            <a:endParaRPr lang="en-US" sz="2400" dirty="0">
              <a:latin typeface="Arial Narrow" pitchFamily="34" charset="0"/>
              <a:cs typeface="Aharoni" pitchFamily="2" charset="-79"/>
            </a:endParaRPr>
          </a:p>
          <a:p>
            <a:pPr algn="ctr" fontAlgn="t"/>
            <a:r>
              <a:rPr lang="en-US" sz="2400" b="1" dirty="0">
                <a:latin typeface="Arial Narrow" pitchFamily="34" charset="0"/>
                <a:cs typeface="Aharoni" pitchFamily="2" charset="-79"/>
              </a:rPr>
              <a:t>V. Sumanth</a:t>
            </a:r>
            <a:r>
              <a:rPr lang="en-US" sz="2400" dirty="0">
                <a:latin typeface="Arial Narrow" pitchFamily="34" charset="0"/>
                <a:cs typeface="Aharoni" pitchFamily="2" charset="-79"/>
              </a:rPr>
              <a:t>                    </a:t>
            </a:r>
            <a:r>
              <a:rPr lang="en-US" sz="2400" b="1" dirty="0">
                <a:latin typeface="Arial Narrow" pitchFamily="34" charset="0"/>
                <a:cs typeface="Aharoni" pitchFamily="2" charset="-79"/>
              </a:rPr>
              <a:t>18K61A05H0</a:t>
            </a:r>
            <a:endParaRPr lang="en-US" sz="2400" dirty="0">
              <a:latin typeface="Arial Narrow" pitchFamily="34" charset="0"/>
              <a:cs typeface="Aharoni" pitchFamily="2" charset="-79"/>
            </a:endParaRPr>
          </a:p>
        </p:txBody>
      </p:sp>
      <p:sp>
        <p:nvSpPr>
          <p:cNvPr id="3" name="TextBox 2">
            <a:extLst>
              <a:ext uri="{FF2B5EF4-FFF2-40B4-BE49-F238E27FC236}">
                <a16:creationId xmlns:a16="http://schemas.microsoft.com/office/drawing/2014/main" id="{806D3ECB-38D8-42FF-0ACA-1EDF15B23C69}"/>
              </a:ext>
            </a:extLst>
          </p:cNvPr>
          <p:cNvSpPr txBox="1"/>
          <p:nvPr/>
        </p:nvSpPr>
        <p:spPr>
          <a:xfrm>
            <a:off x="1053549" y="3892731"/>
            <a:ext cx="3309729" cy="1312154"/>
          </a:xfrm>
          <a:prstGeom prst="rect">
            <a:avLst/>
          </a:prstGeom>
          <a:noFill/>
        </p:spPr>
        <p:txBody>
          <a:bodyPr wrap="square" rtlCol="0">
            <a:spAutoFit/>
          </a:bodyPr>
          <a:lstStyle/>
          <a:p>
            <a:pPr>
              <a:lnSpc>
                <a:spcPct val="150000"/>
              </a:lnSpc>
            </a:pPr>
            <a:r>
              <a:rPr lang="en-US" sz="1900" b="1" dirty="0">
                <a:latin typeface="Times New Roman" panose="02020603050405020304" pitchFamily="18" charset="0"/>
                <a:cs typeface="Times New Roman" panose="02020603050405020304" pitchFamily="18" charset="0"/>
              </a:rPr>
              <a:t>Supervisor:</a:t>
            </a:r>
          </a:p>
          <a:p>
            <a:pPr>
              <a:lnSpc>
                <a:spcPct val="150000"/>
              </a:lnSpc>
            </a:pPr>
            <a:r>
              <a:rPr lang="en-US" dirty="0">
                <a:latin typeface="Times New Roman" panose="02020603050405020304" pitchFamily="18" charset="0"/>
                <a:cs typeface="Times New Roman" panose="02020603050405020304" pitchFamily="18" charset="0"/>
              </a:rPr>
              <a:t>Smt. M. </a:t>
            </a:r>
            <a:r>
              <a:rPr lang="en-US" dirty="0" err="1">
                <a:latin typeface="Times New Roman" panose="02020603050405020304" pitchFamily="18" charset="0"/>
                <a:cs typeface="Times New Roman" panose="02020603050405020304" pitchFamily="18" charset="0"/>
              </a:rPr>
              <a:t>Anantha</a:t>
            </a:r>
            <a:r>
              <a:rPr lang="en-US" dirty="0">
                <a:latin typeface="Times New Roman" panose="02020603050405020304" pitchFamily="18" charset="0"/>
                <a:cs typeface="Times New Roman" panose="02020603050405020304" pitchFamily="18" charset="0"/>
              </a:rPr>
              <a:t> Lakshmi</a:t>
            </a:r>
          </a:p>
          <a:p>
            <a:pPr>
              <a:lnSpc>
                <a:spcPct val="150000"/>
              </a:lnSpc>
            </a:pPr>
            <a:r>
              <a:rPr lang="en-US" dirty="0">
                <a:latin typeface="Times New Roman" panose="02020603050405020304" pitchFamily="18" charset="0"/>
                <a:cs typeface="Times New Roman" panose="02020603050405020304" pitchFamily="18" charset="0"/>
              </a:rPr>
              <a:t>Assistant Professor</a:t>
            </a:r>
          </a:p>
        </p:txBody>
      </p:sp>
    </p:spTree>
    <p:extLst>
      <p:ext uri="{BB962C8B-B14F-4D97-AF65-F5344CB8AC3E}">
        <p14:creationId xmlns:p14="http://schemas.microsoft.com/office/powerpoint/2010/main" val="2219160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423852"/>
          </a:xfrm>
        </p:spPr>
        <p:txBody>
          <a:bodyPr>
            <a:normAutofit/>
          </a:bodyPr>
          <a:lstStyle/>
          <a:p>
            <a:pPr algn="ctr"/>
            <a:r>
              <a:rPr lang="en-US" sz="4400" dirty="0">
                <a:solidFill>
                  <a:schemeClr val="tx1"/>
                </a:solidFill>
                <a:latin typeface="Times New Roman" panose="02020603050405020304" charset="0"/>
                <a:cs typeface="Times New Roman" panose="02020603050405020304" charset="0"/>
              </a:rPr>
              <a:t>LITERATURE REVIEW CONTD..</a:t>
            </a:r>
            <a:endParaRPr lang="en-US" sz="4400" dirty="0">
              <a:solidFill>
                <a:schemeClr val="tx1"/>
              </a:solidFill>
              <a:latin typeface="Aharoni" pitchFamily="2" charset="-79"/>
              <a:cs typeface="Aharoni" pitchFamily="2" charset="-79"/>
            </a:endParaRPr>
          </a:p>
        </p:txBody>
      </p:sp>
      <p:pic>
        <p:nvPicPr>
          <p:cNvPr id="3" name="Picture 2" descr="Picture7.png"/>
          <p:cNvPicPr>
            <a:picLocks noChangeAspect="1"/>
          </p:cNvPicPr>
          <p:nvPr/>
        </p:nvPicPr>
        <p:blipFill>
          <a:blip r:embed="rId2"/>
          <a:stretch>
            <a:fillRect/>
          </a:stretch>
        </p:blipFill>
        <p:spPr>
          <a:xfrm>
            <a:off x="1188720" y="1528354"/>
            <a:ext cx="9978733" cy="4829531"/>
          </a:xfrm>
          <a:prstGeom prst="rect">
            <a:avLst/>
          </a:prstGeom>
        </p:spPr>
      </p:pic>
    </p:spTree>
    <p:extLst>
      <p:ext uri="{BB962C8B-B14F-4D97-AF65-F5344CB8AC3E}">
        <p14:creationId xmlns:p14="http://schemas.microsoft.com/office/powerpoint/2010/main" val="2219160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423852"/>
          </a:xfrm>
        </p:spPr>
        <p:txBody>
          <a:bodyPr>
            <a:normAutofit/>
          </a:bodyPr>
          <a:lstStyle/>
          <a:p>
            <a:pPr algn="ctr"/>
            <a:r>
              <a:rPr lang="en-US" sz="4400" dirty="0">
                <a:solidFill>
                  <a:schemeClr val="tx1"/>
                </a:solidFill>
                <a:latin typeface="Times New Roman" panose="02020603050405020304" charset="0"/>
                <a:cs typeface="Times New Roman" panose="02020603050405020304" charset="0"/>
              </a:rPr>
              <a:t>LITERATURE REVIEW CONTD..</a:t>
            </a:r>
            <a:endParaRPr lang="en-US" sz="4400" dirty="0">
              <a:solidFill>
                <a:schemeClr val="tx1"/>
              </a:solidFill>
              <a:latin typeface="Aharoni" pitchFamily="2" charset="-79"/>
              <a:cs typeface="Aharoni" pitchFamily="2" charset="-79"/>
            </a:endParaRPr>
          </a:p>
        </p:txBody>
      </p:sp>
      <p:pic>
        <p:nvPicPr>
          <p:cNvPr id="3" name="Picture 2" descr="Picture8.png"/>
          <p:cNvPicPr>
            <a:picLocks noChangeAspect="1"/>
          </p:cNvPicPr>
          <p:nvPr/>
        </p:nvPicPr>
        <p:blipFill>
          <a:blip r:embed="rId2"/>
          <a:stretch>
            <a:fillRect/>
          </a:stretch>
        </p:blipFill>
        <p:spPr>
          <a:xfrm>
            <a:off x="1097280" y="1815737"/>
            <a:ext cx="10169437" cy="4362994"/>
          </a:xfrm>
          <a:prstGeom prst="rect">
            <a:avLst/>
          </a:prstGeom>
        </p:spPr>
      </p:pic>
    </p:spTree>
    <p:extLst>
      <p:ext uri="{BB962C8B-B14F-4D97-AF65-F5344CB8AC3E}">
        <p14:creationId xmlns:p14="http://schemas.microsoft.com/office/powerpoint/2010/main" val="2219160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423852"/>
          </a:xfrm>
        </p:spPr>
        <p:txBody>
          <a:bodyPr>
            <a:normAutofit fontScale="90000"/>
          </a:bodyPr>
          <a:lstStyle/>
          <a:p>
            <a:pPr algn="ct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r>
              <a:rPr lang="en-US" sz="4400" dirty="0">
                <a:solidFill>
                  <a:schemeClr val="tx1"/>
                </a:solidFill>
                <a:latin typeface="Times New Roman" panose="02020603050405020304" charset="0"/>
                <a:cs typeface="Times New Roman" panose="02020603050405020304" charset="0"/>
              </a:rPr>
              <a:t>      ARCHITECTURE</a:t>
            </a:r>
            <a:endParaRPr lang="en-US" sz="4400" dirty="0">
              <a:solidFill>
                <a:schemeClr val="tx1"/>
              </a:solidFill>
              <a:latin typeface="Aharoni" pitchFamily="2" charset="-79"/>
              <a:cs typeface="Aharoni" pitchFamily="2" charset="-79"/>
            </a:endParaRPr>
          </a:p>
        </p:txBody>
      </p:sp>
      <p:sp>
        <p:nvSpPr>
          <p:cNvPr id="5" name="TextBox 4"/>
          <p:cNvSpPr txBox="1"/>
          <p:nvPr/>
        </p:nvSpPr>
        <p:spPr>
          <a:xfrm>
            <a:off x="3461657" y="6283234"/>
            <a:ext cx="5434149" cy="369332"/>
          </a:xfrm>
          <a:prstGeom prst="rect">
            <a:avLst/>
          </a:prstGeom>
          <a:noFill/>
        </p:spPr>
        <p:txBody>
          <a:bodyPr wrap="square" rtlCol="0">
            <a:spAutoFit/>
          </a:bodyPr>
          <a:lstStyle/>
          <a:p>
            <a:pPr algn="ctr"/>
            <a:r>
              <a:rPr lang="en-US" dirty="0"/>
              <a:t>               Figure 1: System Architecture</a:t>
            </a:r>
          </a:p>
        </p:txBody>
      </p:sp>
      <p:pic>
        <p:nvPicPr>
          <p:cNvPr id="6" name="Picture 5">
            <a:extLst>
              <a:ext uri="{FF2B5EF4-FFF2-40B4-BE49-F238E27FC236}">
                <a16:creationId xmlns:a16="http://schemas.microsoft.com/office/drawing/2014/main" id="{62E67838-B24B-4BCA-A63A-89315ADA96C0}"/>
              </a:ext>
            </a:extLst>
          </p:cNvPr>
          <p:cNvPicPr>
            <a:picLocks noChangeAspect="1"/>
          </p:cNvPicPr>
          <p:nvPr/>
        </p:nvPicPr>
        <p:blipFill>
          <a:blip r:embed="rId2"/>
          <a:stretch>
            <a:fillRect/>
          </a:stretch>
        </p:blipFill>
        <p:spPr>
          <a:xfrm>
            <a:off x="2997558" y="1423510"/>
            <a:ext cx="6248400" cy="4758349"/>
          </a:xfrm>
          <a:prstGeom prst="rect">
            <a:avLst/>
          </a:prstGeom>
        </p:spPr>
      </p:pic>
    </p:spTree>
    <p:extLst>
      <p:ext uri="{BB962C8B-B14F-4D97-AF65-F5344CB8AC3E}">
        <p14:creationId xmlns:p14="http://schemas.microsoft.com/office/powerpoint/2010/main" val="221916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423852"/>
          </a:xfrm>
        </p:spPr>
        <p:txBody>
          <a:bodyPr>
            <a:normAutofit fontScale="90000"/>
          </a:bodyPr>
          <a:lstStyle/>
          <a:p>
            <a:pPr algn="ct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r>
              <a:rPr lang="en-US" sz="4400" dirty="0">
                <a:solidFill>
                  <a:schemeClr val="tx1"/>
                </a:solidFill>
                <a:latin typeface="Times New Roman" panose="02020603050405020304" charset="0"/>
                <a:cs typeface="Times New Roman" panose="02020603050405020304" charset="0"/>
              </a:rPr>
              <a:t>METHODOLOGY CONTD.. </a:t>
            </a:r>
            <a:endParaRPr lang="en-US" sz="4400" dirty="0">
              <a:solidFill>
                <a:schemeClr val="tx1"/>
              </a:solidFill>
              <a:latin typeface="Aharoni" pitchFamily="2" charset="-79"/>
              <a:cs typeface="Aharoni" pitchFamily="2" charset="-79"/>
            </a:endParaRPr>
          </a:p>
        </p:txBody>
      </p:sp>
      <p:sp>
        <p:nvSpPr>
          <p:cNvPr id="6" name="TextBox 5"/>
          <p:cNvSpPr txBox="1"/>
          <p:nvPr/>
        </p:nvSpPr>
        <p:spPr>
          <a:xfrm>
            <a:off x="1097280" y="1867989"/>
            <a:ext cx="10019211" cy="3600986"/>
          </a:xfrm>
          <a:prstGeom prst="rect">
            <a:avLst/>
          </a:prstGeom>
          <a:noFill/>
        </p:spPr>
        <p:txBody>
          <a:bodyPr wrap="square" rtlCol="0">
            <a:spAutoFit/>
          </a:bodyPr>
          <a:lstStyle/>
          <a:p>
            <a:pPr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In the proposed methodology there are two phases: prediction and recommendation system.</a:t>
            </a:r>
          </a:p>
          <a:p>
            <a:pPr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In the prediction phase the best category of plant is obtained for the given conditions and in the recommendation phase for the given conditions in the input related plants names, type of soil  are obtained.</a:t>
            </a:r>
          </a:p>
          <a:p>
            <a:pPr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The dataset considered in this model is our own customized dataset.</a:t>
            </a:r>
          </a:p>
          <a:p>
            <a:pPr algn="just">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The parameters in the dataset are minimum and maximum temperature, minimum and maximum humidity, season and soil type.</a:t>
            </a:r>
          </a:p>
          <a:p>
            <a:endParaRPr lang="en-US" dirty="0"/>
          </a:p>
        </p:txBody>
      </p:sp>
    </p:spTree>
    <p:extLst>
      <p:ext uri="{BB962C8B-B14F-4D97-AF65-F5344CB8AC3E}">
        <p14:creationId xmlns:p14="http://schemas.microsoft.com/office/powerpoint/2010/main" val="2219160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423852"/>
          </a:xfrm>
        </p:spPr>
        <p:txBody>
          <a:bodyPr>
            <a:normAutofit fontScale="90000"/>
          </a:bodyPr>
          <a:lstStyle/>
          <a:p>
            <a:pPr algn="ct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r>
              <a:rPr lang="en-US" sz="4400" dirty="0">
                <a:solidFill>
                  <a:schemeClr val="tx1"/>
                </a:solidFill>
                <a:latin typeface="Times New Roman" panose="02020603050405020304" charset="0"/>
                <a:cs typeface="Times New Roman" panose="02020603050405020304" charset="0"/>
              </a:rPr>
              <a:t>METHODOLOGY CONTD..</a:t>
            </a:r>
            <a:endParaRPr lang="en-US" sz="4400" dirty="0">
              <a:solidFill>
                <a:schemeClr val="tx1"/>
              </a:solidFill>
              <a:latin typeface="Aharoni" pitchFamily="2" charset="-79"/>
              <a:cs typeface="Aharoni" pitchFamily="2" charset="-79"/>
            </a:endParaRPr>
          </a:p>
        </p:txBody>
      </p:sp>
      <p:sp>
        <p:nvSpPr>
          <p:cNvPr id="3" name="TextBox 2"/>
          <p:cNvSpPr txBox="1"/>
          <p:nvPr/>
        </p:nvSpPr>
        <p:spPr>
          <a:xfrm>
            <a:off x="836023" y="1841863"/>
            <a:ext cx="10071463" cy="2934137"/>
          </a:xfrm>
          <a:prstGeom prst="rect">
            <a:avLst/>
          </a:prstGeom>
          <a:noFill/>
        </p:spPr>
        <p:txBody>
          <a:bodyPr wrap="square" rtlCol="0">
            <a:spAutoFit/>
          </a:bodyPr>
          <a:lstStyle/>
          <a:p>
            <a:pPr>
              <a:lnSpc>
                <a:spcPct val="150000"/>
              </a:lnSpc>
              <a:spcBef>
                <a:spcPts val="50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flow of execution takes place as </a:t>
            </a:r>
          </a:p>
          <a:p>
            <a:pPr marL="685800">
              <a:lnSpc>
                <a:spcPct val="150000"/>
              </a:lnSpc>
              <a:spcBef>
                <a:spcPts val="5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Dataset creation</a:t>
            </a:r>
          </a:p>
          <a:p>
            <a:pPr marL="685800">
              <a:lnSpc>
                <a:spcPct val="150000"/>
              </a:lnSpc>
              <a:spcBef>
                <a:spcPts val="5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Pre-processing of data</a:t>
            </a:r>
          </a:p>
          <a:p>
            <a:pPr marL="685800">
              <a:lnSpc>
                <a:spcPct val="150000"/>
              </a:lnSpc>
              <a:spcBef>
                <a:spcPts val="5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Prediction of plant category</a:t>
            </a:r>
          </a:p>
          <a:p>
            <a:pPr marL="685800">
              <a:lnSpc>
                <a:spcPct val="150000"/>
              </a:lnSpc>
              <a:spcBef>
                <a:spcPts val="5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Recommendation and classification model</a:t>
            </a:r>
          </a:p>
          <a:p>
            <a:endParaRPr lang="en-US" dirty="0"/>
          </a:p>
        </p:txBody>
      </p:sp>
    </p:spTree>
    <p:extLst>
      <p:ext uri="{BB962C8B-B14F-4D97-AF65-F5344CB8AC3E}">
        <p14:creationId xmlns:p14="http://schemas.microsoft.com/office/powerpoint/2010/main" val="221916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423852"/>
          </a:xfrm>
        </p:spPr>
        <p:txBody>
          <a:bodyPr>
            <a:normAutofit fontScale="90000"/>
          </a:bodyPr>
          <a:lstStyle/>
          <a:p>
            <a:pPr algn="ct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r>
              <a:rPr lang="en-US" sz="4400" dirty="0">
                <a:solidFill>
                  <a:schemeClr val="tx1"/>
                </a:solidFill>
                <a:latin typeface="Times New Roman" panose="02020603050405020304" charset="0"/>
                <a:cs typeface="Times New Roman" panose="02020603050405020304" charset="0"/>
              </a:rPr>
              <a:t>METHODOLOGY CONTD..</a:t>
            </a:r>
            <a:endParaRPr lang="en-US" sz="4400" dirty="0">
              <a:solidFill>
                <a:schemeClr val="tx1"/>
              </a:solidFill>
              <a:latin typeface="Aharoni" pitchFamily="2" charset="-79"/>
              <a:cs typeface="Aharoni" pitchFamily="2" charset="-79"/>
            </a:endParaRPr>
          </a:p>
        </p:txBody>
      </p:sp>
      <p:sp>
        <p:nvSpPr>
          <p:cNvPr id="3" name="TextBox 2"/>
          <p:cNvSpPr txBox="1"/>
          <p:nvPr/>
        </p:nvSpPr>
        <p:spPr>
          <a:xfrm>
            <a:off x="744583" y="1854926"/>
            <a:ext cx="10424160" cy="6247864"/>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Dataset Creation</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The dataset considered in this model is our own customized dataset of 1340 species. It contains fruits, flowers, vegetables and herbs. The parameters considered in the dataset are name of the plant, season, minimum and maximum temperature, minimum and maximum humidity, and soil type.</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descr="Picture9.png"/>
          <p:cNvPicPr>
            <a:picLocks noChangeAspect="1"/>
          </p:cNvPicPr>
          <p:nvPr/>
        </p:nvPicPr>
        <p:blipFill>
          <a:blip r:embed="rId2"/>
          <a:stretch>
            <a:fillRect/>
          </a:stretch>
        </p:blipFill>
        <p:spPr>
          <a:xfrm>
            <a:off x="1138816" y="3627783"/>
            <a:ext cx="9940494" cy="2498696"/>
          </a:xfrm>
          <a:prstGeom prst="rect">
            <a:avLst/>
          </a:prstGeom>
        </p:spPr>
      </p:pic>
      <p:sp>
        <p:nvSpPr>
          <p:cNvPr id="5" name="TextBox 4"/>
          <p:cNvSpPr txBox="1"/>
          <p:nvPr/>
        </p:nvSpPr>
        <p:spPr>
          <a:xfrm>
            <a:off x="2521131" y="6257109"/>
            <a:ext cx="6923315" cy="369332"/>
          </a:xfrm>
          <a:prstGeom prst="rect">
            <a:avLst/>
          </a:prstGeom>
          <a:noFill/>
        </p:spPr>
        <p:txBody>
          <a:bodyPr wrap="square" rtlCol="0">
            <a:spAutoFit/>
          </a:bodyPr>
          <a:lstStyle/>
          <a:p>
            <a:pPr algn="ctr"/>
            <a:r>
              <a:rPr lang="en-US" dirty="0"/>
              <a:t>Figure :2 Dataset(First 10 values are shown)</a:t>
            </a:r>
          </a:p>
        </p:txBody>
      </p:sp>
    </p:spTree>
    <p:extLst>
      <p:ext uri="{BB962C8B-B14F-4D97-AF65-F5344CB8AC3E}">
        <p14:creationId xmlns:p14="http://schemas.microsoft.com/office/powerpoint/2010/main" val="221916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423852"/>
          </a:xfrm>
        </p:spPr>
        <p:txBody>
          <a:bodyPr>
            <a:normAutofit fontScale="90000"/>
          </a:bodyPr>
          <a:lstStyle/>
          <a:p>
            <a:pPr algn="ct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r>
              <a:rPr lang="en-US" sz="4400" dirty="0">
                <a:solidFill>
                  <a:schemeClr val="tx1"/>
                </a:solidFill>
                <a:latin typeface="Times New Roman" panose="02020603050405020304" charset="0"/>
                <a:cs typeface="Times New Roman" panose="02020603050405020304" charset="0"/>
              </a:rPr>
              <a:t>METHODOLOGY CONTD..</a:t>
            </a:r>
            <a:endParaRPr lang="en-US" sz="4400" dirty="0">
              <a:solidFill>
                <a:schemeClr val="tx1"/>
              </a:solidFill>
              <a:latin typeface="Aharoni" pitchFamily="2" charset="-79"/>
              <a:cs typeface="Aharoni" pitchFamily="2" charset="-79"/>
            </a:endParaRPr>
          </a:p>
        </p:txBody>
      </p:sp>
      <p:sp>
        <p:nvSpPr>
          <p:cNvPr id="3" name="TextBox 2"/>
          <p:cNvSpPr txBox="1"/>
          <p:nvPr/>
        </p:nvSpPr>
        <p:spPr>
          <a:xfrm>
            <a:off x="993913" y="1679712"/>
            <a:ext cx="10018076" cy="12667411"/>
          </a:xfrm>
          <a:prstGeom prst="rect">
            <a:avLst/>
          </a:prstGeom>
          <a:noFill/>
        </p:spPr>
        <p:txBody>
          <a:bodyPr wrap="square" rtlCol="0">
            <a:spAutoFit/>
          </a:bodyPr>
          <a:lstStyle/>
          <a:p>
            <a:pPr>
              <a:lnSpc>
                <a:spcPct val="150000"/>
              </a:lnSpc>
            </a:pPr>
            <a:r>
              <a:rPr lang="en-US" sz="2200" dirty="0">
                <a:latin typeface="Times New Roman" panose="02020603050405020304" pitchFamily="18" charset="0"/>
                <a:cs typeface="Times New Roman" panose="02020603050405020304" pitchFamily="18" charset="0"/>
              </a:rPr>
              <a:t>2. </a:t>
            </a:r>
            <a:r>
              <a:rPr lang="en-US" sz="2200" b="1" dirty="0">
                <a:latin typeface="Times New Roman" panose="02020603050405020304" pitchFamily="18" charset="0"/>
                <a:cs typeface="Times New Roman" panose="02020603050405020304" pitchFamily="18" charset="0"/>
              </a:rPr>
              <a:t>Data Pre-processing</a:t>
            </a:r>
          </a:p>
          <a:p>
            <a:pPr>
              <a:lnSpc>
                <a:spcPct val="150000"/>
              </a:lnSpc>
              <a:buFont typeface="Wingdings" pitchFamily="2" charset="2"/>
              <a:buChar char="v"/>
            </a:pPr>
            <a:r>
              <a:rPr lang="en-US" sz="2200" dirty="0">
                <a:latin typeface="Times New Roman" panose="02020603050405020304" pitchFamily="18" charset="0"/>
                <a:cs typeface="Times New Roman" panose="02020603050405020304" pitchFamily="18" charset="0"/>
              </a:rPr>
              <a:t>Data preprocessing is the procedure for preparing raw data for use in a machine learning model. </a:t>
            </a:r>
          </a:p>
          <a:p>
            <a:pPr>
              <a:lnSpc>
                <a:spcPct val="150000"/>
              </a:lnSpc>
              <a:buFont typeface="Wingdings" pitchFamily="2" charset="2"/>
              <a:buChar char="v"/>
            </a:pPr>
            <a:r>
              <a:rPr lang="en-US" sz="2200" dirty="0">
                <a:latin typeface="Times New Roman" panose="02020603050405020304" pitchFamily="18" charset="0"/>
                <a:cs typeface="Times New Roman" panose="02020603050405020304" pitchFamily="18" charset="0"/>
              </a:rPr>
              <a:t>It's the first and most important stage in building a machine learning model. </a:t>
            </a:r>
          </a:p>
          <a:p>
            <a:pPr>
              <a:lnSpc>
                <a:spcPct val="150000"/>
              </a:lnSpc>
              <a:buFont typeface="Wingdings" pitchFamily="2" charset="2"/>
              <a:buChar char="v"/>
            </a:pPr>
            <a:r>
              <a:rPr lang="en-US" sz="2200" dirty="0">
                <a:latin typeface="Times New Roman" panose="02020603050405020304" pitchFamily="18" charset="0"/>
                <a:cs typeface="Times New Roman" panose="02020603050405020304" pitchFamily="18" charset="0"/>
              </a:rPr>
              <a:t>preprocessing is divided into four stages: </a:t>
            </a:r>
          </a:p>
          <a:p>
            <a:pPr>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data cleaning</a:t>
            </a:r>
          </a:p>
          <a:p>
            <a:pPr>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data integration</a:t>
            </a:r>
          </a:p>
          <a:p>
            <a:pPr>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data reduction </a:t>
            </a:r>
          </a:p>
          <a:p>
            <a:pPr>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data transformation.</a:t>
            </a:r>
          </a:p>
          <a:p>
            <a:pPr>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160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065402"/>
          </a:xfrm>
        </p:spPr>
        <p:txBody>
          <a:bodyPr>
            <a:normAutofit fontScale="90000"/>
          </a:bodyPr>
          <a:lstStyle/>
          <a:p>
            <a:pPr algn="ct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r>
              <a:rPr lang="en-US" sz="4400" dirty="0">
                <a:solidFill>
                  <a:schemeClr val="tx1"/>
                </a:solidFill>
                <a:latin typeface="Times New Roman" panose="02020603050405020304" charset="0"/>
                <a:cs typeface="Times New Roman" panose="02020603050405020304" charset="0"/>
              </a:rPr>
              <a:t>METHODOLOGY CONTD..</a:t>
            </a:r>
            <a:endParaRPr lang="en-US" sz="4400" dirty="0">
              <a:solidFill>
                <a:schemeClr val="tx1"/>
              </a:solidFill>
              <a:latin typeface="Aharoni" pitchFamily="2" charset="-79"/>
              <a:cs typeface="Aharoni" pitchFamily="2" charset="-79"/>
            </a:endParaRPr>
          </a:p>
        </p:txBody>
      </p:sp>
      <p:sp>
        <p:nvSpPr>
          <p:cNvPr id="3" name="TextBox 2"/>
          <p:cNvSpPr txBox="1"/>
          <p:nvPr/>
        </p:nvSpPr>
        <p:spPr>
          <a:xfrm>
            <a:off x="1048624" y="939564"/>
            <a:ext cx="10131440" cy="5115311"/>
          </a:xfrm>
          <a:prstGeom prst="rect">
            <a:avLst/>
          </a:prstGeom>
          <a:noFill/>
        </p:spPr>
        <p:txBody>
          <a:bodyPr wrap="square" rtlCol="0">
            <a:spAutoFit/>
          </a:bodyPr>
          <a:lstStyle/>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Decision Trees usually mimic human thinking ability while making a decision, so it is easy to understand.</a:t>
            </a:r>
          </a:p>
          <a:p>
            <a:pPr>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The logic behind the decision tree can be easily understood because it shows a tree-like structure.</a:t>
            </a:r>
          </a:p>
          <a:p>
            <a:pPr>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Decision trees use multiple algorithms to decide to split a node into two or more sub-nodes. </a:t>
            </a:r>
          </a:p>
          <a:p>
            <a:pPr>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The creation of sub-nodes increases the homogeneity of resultant sub-nodes. </a:t>
            </a:r>
          </a:p>
          <a:p>
            <a:pPr>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In other words, we can say that the purity of the node increases with respect to the target variable.</a:t>
            </a:r>
          </a:p>
          <a:p>
            <a:pPr>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The decision tree splits the nodes on all available variables and then selects the split which results in most homogeneous sub-nodes.</a:t>
            </a:r>
          </a:p>
        </p:txBody>
      </p:sp>
    </p:spTree>
    <p:extLst>
      <p:ext uri="{BB962C8B-B14F-4D97-AF65-F5344CB8AC3E}">
        <p14:creationId xmlns:p14="http://schemas.microsoft.com/office/powerpoint/2010/main" val="2219160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423852"/>
          </a:xfrm>
        </p:spPr>
        <p:txBody>
          <a:bodyPr>
            <a:normAutofit fontScale="90000"/>
          </a:bodyPr>
          <a:lstStyle/>
          <a:p>
            <a:pPr algn="ct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r>
              <a:rPr lang="en-US" sz="4400" dirty="0">
                <a:solidFill>
                  <a:schemeClr val="tx1"/>
                </a:solidFill>
                <a:latin typeface="Times New Roman" panose="02020603050405020304" charset="0"/>
                <a:cs typeface="Times New Roman" panose="02020603050405020304" charset="0"/>
              </a:rPr>
              <a:t>EXPERIMENTAL RESULTS</a:t>
            </a:r>
            <a:endParaRPr lang="en-US" sz="4400" dirty="0">
              <a:solidFill>
                <a:schemeClr val="tx1"/>
              </a:solidFill>
              <a:latin typeface="Aharoni" pitchFamily="2" charset="-79"/>
              <a:cs typeface="Aharoni" pitchFamily="2" charset="-79"/>
            </a:endParaRPr>
          </a:p>
        </p:txBody>
      </p:sp>
      <p:sp>
        <p:nvSpPr>
          <p:cNvPr id="3" name="TextBox 2"/>
          <p:cNvSpPr txBox="1"/>
          <p:nvPr/>
        </p:nvSpPr>
        <p:spPr>
          <a:xfrm>
            <a:off x="616231" y="-2181258"/>
            <a:ext cx="9914708" cy="4524315"/>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228C3299-59F7-EC78-B97F-4FE1DA49FAED}"/>
              </a:ext>
            </a:extLst>
          </p:cNvPr>
          <p:cNvSpPr txBox="1"/>
          <p:nvPr/>
        </p:nvSpPr>
        <p:spPr>
          <a:xfrm>
            <a:off x="3800213" y="4888862"/>
            <a:ext cx="3993159" cy="646331"/>
          </a:xfrm>
          <a:prstGeom prst="rect">
            <a:avLst/>
          </a:prstGeom>
          <a:noFill/>
        </p:spPr>
        <p:txBody>
          <a:bodyPr wrap="square" rtlCol="0">
            <a:spAutoFit/>
          </a:bodyPr>
          <a:lstStyle/>
          <a:p>
            <a:pPr algn="ctr"/>
            <a:r>
              <a:rPr lang="en-US" dirty="0"/>
              <a:t>Figure : Prediction of plant category</a:t>
            </a:r>
          </a:p>
          <a:p>
            <a:pPr algn="ctr"/>
            <a:endParaRPr lang="en-US" dirty="0"/>
          </a:p>
        </p:txBody>
      </p:sp>
      <p:pic>
        <p:nvPicPr>
          <p:cNvPr id="7" name="Picture 6">
            <a:extLst>
              <a:ext uri="{FF2B5EF4-FFF2-40B4-BE49-F238E27FC236}">
                <a16:creationId xmlns:a16="http://schemas.microsoft.com/office/drawing/2014/main" id="{2FC787D8-522B-4235-801E-F6C1926276B4}"/>
              </a:ext>
            </a:extLst>
          </p:cNvPr>
          <p:cNvPicPr>
            <a:picLocks noChangeAspect="1"/>
          </p:cNvPicPr>
          <p:nvPr/>
        </p:nvPicPr>
        <p:blipFill>
          <a:blip r:embed="rId2"/>
          <a:stretch>
            <a:fillRect/>
          </a:stretch>
        </p:blipFill>
        <p:spPr>
          <a:xfrm>
            <a:off x="1983346" y="1774325"/>
            <a:ext cx="7765961" cy="2926464"/>
          </a:xfrm>
          <a:prstGeom prst="rect">
            <a:avLst/>
          </a:prstGeom>
        </p:spPr>
      </p:pic>
    </p:spTree>
    <p:extLst>
      <p:ext uri="{BB962C8B-B14F-4D97-AF65-F5344CB8AC3E}">
        <p14:creationId xmlns:p14="http://schemas.microsoft.com/office/powerpoint/2010/main" val="2219160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977785"/>
          </a:xfrm>
        </p:spPr>
        <p:txBody>
          <a:bodyPr>
            <a:normAutofit fontScale="90000"/>
          </a:bodyPr>
          <a:lstStyle/>
          <a:p>
            <a:pPr algn="ct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r>
              <a:rPr lang="en-US" sz="4400" dirty="0">
                <a:solidFill>
                  <a:schemeClr val="tx1"/>
                </a:solidFill>
                <a:latin typeface="Times New Roman" panose="02020603050405020304" charset="0"/>
                <a:cs typeface="Times New Roman" panose="02020603050405020304" charset="0"/>
              </a:rPr>
              <a:t>EXPERIMENTAL RESULTS CONTD..</a:t>
            </a:r>
            <a:endParaRPr lang="en-US" sz="4400" dirty="0">
              <a:solidFill>
                <a:schemeClr val="tx1"/>
              </a:solidFill>
              <a:latin typeface="Aharoni" pitchFamily="2" charset="-79"/>
              <a:cs typeface="Aharoni" pitchFamily="2" charset="-79"/>
            </a:endParaRPr>
          </a:p>
        </p:txBody>
      </p:sp>
      <p:sp>
        <p:nvSpPr>
          <p:cNvPr id="3" name="TextBox 2"/>
          <p:cNvSpPr txBox="1"/>
          <p:nvPr/>
        </p:nvSpPr>
        <p:spPr>
          <a:xfrm>
            <a:off x="851117" y="1842231"/>
            <a:ext cx="10189029" cy="4247317"/>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endParaRPr lang="en-US" dirty="0"/>
          </a:p>
        </p:txBody>
      </p:sp>
      <p:sp>
        <p:nvSpPr>
          <p:cNvPr id="5" name="TextBox 4">
            <a:extLst>
              <a:ext uri="{FF2B5EF4-FFF2-40B4-BE49-F238E27FC236}">
                <a16:creationId xmlns:a16="http://schemas.microsoft.com/office/drawing/2014/main" id="{2EAA96F6-D710-7D25-3ED7-F3CF8D46C238}"/>
              </a:ext>
            </a:extLst>
          </p:cNvPr>
          <p:cNvSpPr txBox="1"/>
          <p:nvPr/>
        </p:nvSpPr>
        <p:spPr>
          <a:xfrm>
            <a:off x="1817312" y="4992080"/>
            <a:ext cx="7827658" cy="1754326"/>
          </a:xfrm>
          <a:prstGeom prst="rect">
            <a:avLst/>
          </a:prstGeom>
          <a:noFill/>
        </p:spPr>
        <p:txBody>
          <a:bodyPr wrap="square" rtlCol="0">
            <a:spAutoFit/>
          </a:bodyPr>
          <a:lstStyle/>
          <a:p>
            <a:pPr algn="ctr"/>
            <a:endParaRPr lang="en-US" dirty="0"/>
          </a:p>
          <a:p>
            <a:pPr algn="ctr"/>
            <a:endParaRPr lang="en-US" dirty="0"/>
          </a:p>
          <a:p>
            <a:pPr algn="ctr"/>
            <a:r>
              <a:rPr lang="en-US" dirty="0"/>
              <a:t>Figure : Recommendation using name and output is required conditions for that plant</a:t>
            </a:r>
          </a:p>
          <a:p>
            <a:endParaRPr lang="en-US" dirty="0"/>
          </a:p>
          <a:p>
            <a:endParaRPr lang="en-US" dirty="0"/>
          </a:p>
        </p:txBody>
      </p:sp>
      <p:pic>
        <p:nvPicPr>
          <p:cNvPr id="7" name="Picture 6">
            <a:extLst>
              <a:ext uri="{FF2B5EF4-FFF2-40B4-BE49-F238E27FC236}">
                <a16:creationId xmlns:a16="http://schemas.microsoft.com/office/drawing/2014/main" id="{55916C49-A0F5-44C6-801B-32D29558EF33}"/>
              </a:ext>
            </a:extLst>
          </p:cNvPr>
          <p:cNvPicPr>
            <a:picLocks noChangeAspect="1"/>
          </p:cNvPicPr>
          <p:nvPr/>
        </p:nvPicPr>
        <p:blipFill>
          <a:blip r:embed="rId2"/>
          <a:stretch>
            <a:fillRect/>
          </a:stretch>
        </p:blipFill>
        <p:spPr>
          <a:xfrm>
            <a:off x="1893194" y="1712890"/>
            <a:ext cx="8481494" cy="3279191"/>
          </a:xfrm>
          <a:prstGeom prst="rect">
            <a:avLst/>
          </a:prstGeom>
        </p:spPr>
      </p:pic>
    </p:spTree>
    <p:extLst>
      <p:ext uri="{BB962C8B-B14F-4D97-AF65-F5344CB8AC3E}">
        <p14:creationId xmlns:p14="http://schemas.microsoft.com/office/powerpoint/2010/main" val="221916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888274"/>
            <a:ext cx="10468864" cy="822960"/>
          </a:xfrm>
        </p:spPr>
        <p:txBody>
          <a:bodyPr>
            <a:normAutofit/>
          </a:bodyPr>
          <a:lstStyle/>
          <a:p>
            <a:pPr algn="ctr"/>
            <a:r>
              <a:rPr lang="en-US" sz="4400" dirty="0">
                <a:solidFill>
                  <a:schemeClr val="tx1"/>
                </a:solidFill>
                <a:latin typeface="Times New Roman" panose="02020603050405020304" charset="0"/>
                <a:cs typeface="Times New Roman" panose="02020603050405020304" charset="0"/>
              </a:rPr>
              <a:t>Table of Contents </a:t>
            </a:r>
            <a:endParaRPr lang="en-US" sz="4400" dirty="0">
              <a:solidFill>
                <a:schemeClr val="tx1"/>
              </a:solidFill>
              <a:latin typeface="Aharoni" pitchFamily="2" charset="-79"/>
              <a:cs typeface="Aharoni" pitchFamily="2" charset="-79"/>
            </a:endParaRPr>
          </a:p>
        </p:txBody>
      </p:sp>
      <p:sp>
        <p:nvSpPr>
          <p:cNvPr id="6" name="TextBox 5"/>
          <p:cNvSpPr txBox="1"/>
          <p:nvPr/>
        </p:nvSpPr>
        <p:spPr>
          <a:xfrm>
            <a:off x="1998617" y="1881051"/>
            <a:ext cx="7406640" cy="4678204"/>
          </a:xfrm>
          <a:prstGeom prst="rect">
            <a:avLst/>
          </a:prstGeom>
          <a:noFill/>
        </p:spPr>
        <p:txBody>
          <a:bodyPr wrap="square" rtlCol="0">
            <a:spAutoFit/>
          </a:bodyPr>
          <a:lstStyle/>
          <a:p>
            <a:pPr>
              <a:buFont typeface="Wingdings" panose="05000000000000000000" charset="0"/>
              <a:buChar char="Ø"/>
            </a:pPr>
            <a:r>
              <a:rPr lang="en-US" sz="2800" dirty="0">
                <a:latin typeface="Times New Roman" panose="02020603050405020304" charset="0"/>
                <a:cs typeface="Times New Roman" panose="02020603050405020304" charset="0"/>
              </a:rPr>
              <a:t>Abstract </a:t>
            </a:r>
          </a:p>
          <a:p>
            <a:pPr>
              <a:buFont typeface="Wingdings" panose="05000000000000000000" charset="0"/>
              <a:buChar char="Ø"/>
            </a:pPr>
            <a:r>
              <a:rPr lang="en-US" sz="2800" dirty="0">
                <a:latin typeface="Times New Roman" panose="02020603050405020304" charset="0"/>
                <a:cs typeface="Times New Roman" panose="02020603050405020304" charset="0"/>
              </a:rPr>
              <a:t>Problem Statement </a:t>
            </a:r>
          </a:p>
          <a:p>
            <a:pPr>
              <a:buFont typeface="Wingdings" panose="05000000000000000000" charset="0"/>
              <a:buChar char="Ø"/>
            </a:pPr>
            <a:r>
              <a:rPr lang="en-US" sz="2800" dirty="0">
                <a:latin typeface="Times New Roman" panose="02020603050405020304" charset="0"/>
                <a:cs typeface="Times New Roman" panose="02020603050405020304" charset="0"/>
              </a:rPr>
              <a:t>Aim and Objective</a:t>
            </a:r>
          </a:p>
          <a:p>
            <a:pPr>
              <a:buFont typeface="Wingdings" panose="05000000000000000000" charset="0"/>
              <a:buChar char="Ø"/>
            </a:pPr>
            <a:r>
              <a:rPr lang="en-US" sz="2800" dirty="0">
                <a:latin typeface="Times New Roman" panose="02020603050405020304" charset="0"/>
                <a:cs typeface="Times New Roman" panose="02020603050405020304" charset="0"/>
              </a:rPr>
              <a:t>Literature Review</a:t>
            </a:r>
          </a:p>
          <a:p>
            <a:pPr>
              <a:buFont typeface="Wingdings" panose="05000000000000000000" charset="0"/>
              <a:buChar char="Ø"/>
            </a:pPr>
            <a:r>
              <a:rPr lang="en-US" sz="2800" dirty="0">
                <a:latin typeface="Times New Roman" panose="02020603050405020304" charset="0"/>
                <a:cs typeface="Times New Roman" panose="02020603050405020304" charset="0"/>
              </a:rPr>
              <a:t>Architecture </a:t>
            </a:r>
          </a:p>
          <a:p>
            <a:pPr>
              <a:buFont typeface="Wingdings" panose="05000000000000000000" charset="0"/>
              <a:buChar char="Ø"/>
            </a:pPr>
            <a:r>
              <a:rPr lang="en-US" sz="2800" dirty="0">
                <a:latin typeface="Times New Roman" panose="02020603050405020304" charset="0"/>
                <a:cs typeface="Times New Roman" panose="02020603050405020304" charset="0"/>
              </a:rPr>
              <a:t>Methodology</a:t>
            </a:r>
          </a:p>
          <a:p>
            <a:pPr>
              <a:buFont typeface="Wingdings" panose="05000000000000000000" charset="0"/>
              <a:buChar char="Ø"/>
            </a:pPr>
            <a:r>
              <a:rPr lang="en-US" sz="2800" dirty="0">
                <a:latin typeface="Times New Roman" panose="02020603050405020304" charset="0"/>
                <a:cs typeface="Times New Roman" panose="02020603050405020304" charset="0"/>
              </a:rPr>
              <a:t>Experimental Result</a:t>
            </a:r>
          </a:p>
          <a:p>
            <a:pPr>
              <a:buFont typeface="Wingdings" panose="05000000000000000000" charset="0"/>
              <a:buChar char="Ø"/>
            </a:pPr>
            <a:r>
              <a:rPr lang="en-US" sz="2800" dirty="0">
                <a:latin typeface="Times New Roman" panose="02020603050405020304" charset="0"/>
                <a:cs typeface="Times New Roman" panose="02020603050405020304" charset="0"/>
              </a:rPr>
              <a:t>Conclusion and scope for future work</a:t>
            </a:r>
          </a:p>
          <a:p>
            <a:pPr>
              <a:buFont typeface="Wingdings" panose="05000000000000000000" charset="0"/>
              <a:buChar char="Ø"/>
            </a:pPr>
            <a:r>
              <a:rPr lang="en-US" sz="2800" dirty="0">
                <a:latin typeface="Times New Roman" panose="02020603050405020304" charset="0"/>
                <a:cs typeface="Times New Roman" panose="02020603050405020304" charset="0"/>
              </a:rPr>
              <a:t>Contribution of the candidate</a:t>
            </a:r>
          </a:p>
          <a:p>
            <a:pPr>
              <a:buFont typeface="Wingdings" panose="05000000000000000000" charset="0"/>
              <a:buChar char="Ø"/>
            </a:pPr>
            <a:r>
              <a:rPr lang="en-US" sz="2800" dirty="0">
                <a:latin typeface="Times New Roman" panose="02020603050405020304" charset="0"/>
                <a:cs typeface="Times New Roman" panose="02020603050405020304" charset="0"/>
              </a:rPr>
              <a:t>References</a:t>
            </a:r>
          </a:p>
          <a:p>
            <a:endParaRPr lang="en-US" dirty="0"/>
          </a:p>
        </p:txBody>
      </p:sp>
    </p:spTree>
    <p:extLst>
      <p:ext uri="{BB962C8B-B14F-4D97-AF65-F5344CB8AC3E}">
        <p14:creationId xmlns:p14="http://schemas.microsoft.com/office/powerpoint/2010/main" val="2219160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423852"/>
          </a:xfrm>
        </p:spPr>
        <p:txBody>
          <a:bodyPr>
            <a:normAutofit fontScale="90000"/>
          </a:bodyPr>
          <a:lstStyle/>
          <a:p>
            <a:pPr algn="ct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r>
              <a:rPr lang="en-US" sz="4400" dirty="0">
                <a:solidFill>
                  <a:schemeClr val="tx1"/>
                </a:solidFill>
                <a:latin typeface="Times New Roman" panose="02020603050405020304" charset="0"/>
                <a:cs typeface="Times New Roman" panose="02020603050405020304" charset="0"/>
              </a:rPr>
              <a:t>EXPERIMENTAL RESULT CONTD...</a:t>
            </a:r>
            <a:endParaRPr lang="en-US" sz="4400" dirty="0">
              <a:solidFill>
                <a:schemeClr val="tx1"/>
              </a:solidFill>
              <a:latin typeface="Aharoni" pitchFamily="2" charset="-79"/>
              <a:cs typeface="Aharoni" pitchFamily="2" charset="-79"/>
            </a:endParaRPr>
          </a:p>
        </p:txBody>
      </p:sp>
      <p:sp>
        <p:nvSpPr>
          <p:cNvPr id="3" name="TextBox 2"/>
          <p:cNvSpPr txBox="1"/>
          <p:nvPr/>
        </p:nvSpPr>
        <p:spPr>
          <a:xfrm>
            <a:off x="679269" y="1815737"/>
            <a:ext cx="9993085" cy="3970318"/>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11DC5072-1AA0-8A7E-F8C2-4CC9DF9D6658}"/>
              </a:ext>
            </a:extLst>
          </p:cNvPr>
          <p:cNvSpPr txBox="1"/>
          <p:nvPr/>
        </p:nvSpPr>
        <p:spPr>
          <a:xfrm>
            <a:off x="1904299" y="5620623"/>
            <a:ext cx="7617204" cy="1200329"/>
          </a:xfrm>
          <a:prstGeom prst="rect">
            <a:avLst/>
          </a:prstGeom>
          <a:noFill/>
        </p:spPr>
        <p:txBody>
          <a:bodyPr wrap="square" rtlCol="0">
            <a:spAutoFit/>
          </a:bodyPr>
          <a:lstStyle/>
          <a:p>
            <a:pPr algn="ctr"/>
            <a:r>
              <a:rPr lang="en-US" dirty="0"/>
              <a:t>Figure : Recommendation using season and output is ideal plants for that season </a:t>
            </a:r>
          </a:p>
          <a:p>
            <a:pPr algn="ctr"/>
            <a:r>
              <a:rPr lang="en-US" dirty="0"/>
              <a:t>       </a:t>
            </a:r>
            <a:endParaRPr lang="en-IN" dirty="0"/>
          </a:p>
          <a:p>
            <a:pPr algn="ctr"/>
            <a:endParaRPr lang="en-US" dirty="0"/>
          </a:p>
        </p:txBody>
      </p:sp>
      <p:pic>
        <p:nvPicPr>
          <p:cNvPr id="7" name="Picture 6">
            <a:extLst>
              <a:ext uri="{FF2B5EF4-FFF2-40B4-BE49-F238E27FC236}">
                <a16:creationId xmlns:a16="http://schemas.microsoft.com/office/drawing/2014/main" id="{EAD01821-1AB8-4B86-953A-8F8F1EDC4753}"/>
              </a:ext>
            </a:extLst>
          </p:cNvPr>
          <p:cNvPicPr>
            <a:picLocks noChangeAspect="1"/>
          </p:cNvPicPr>
          <p:nvPr/>
        </p:nvPicPr>
        <p:blipFill>
          <a:blip r:embed="rId2"/>
          <a:stretch>
            <a:fillRect/>
          </a:stretch>
        </p:blipFill>
        <p:spPr>
          <a:xfrm>
            <a:off x="2148498" y="1944710"/>
            <a:ext cx="7895004" cy="3284028"/>
          </a:xfrm>
          <a:prstGeom prst="rect">
            <a:avLst/>
          </a:prstGeom>
        </p:spPr>
      </p:pic>
    </p:spTree>
    <p:extLst>
      <p:ext uri="{BB962C8B-B14F-4D97-AF65-F5344CB8AC3E}">
        <p14:creationId xmlns:p14="http://schemas.microsoft.com/office/powerpoint/2010/main" val="2219160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423852"/>
          </a:xfrm>
        </p:spPr>
        <p:txBody>
          <a:bodyPr>
            <a:normAutofit fontScale="90000"/>
          </a:bodyPr>
          <a:lstStyle/>
          <a:p>
            <a:pPr algn="ct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r>
              <a:rPr lang="en-US" sz="4400" dirty="0">
                <a:solidFill>
                  <a:schemeClr val="tx1"/>
                </a:solidFill>
                <a:latin typeface="Times New Roman" panose="02020603050405020304" charset="0"/>
                <a:cs typeface="Times New Roman" panose="02020603050405020304" charset="0"/>
              </a:rPr>
              <a:t>EXPERIMENTAL RESULT CONTD..</a:t>
            </a:r>
            <a:endParaRPr lang="en-US" sz="4400" dirty="0">
              <a:solidFill>
                <a:schemeClr val="tx1"/>
              </a:solidFill>
              <a:latin typeface="Aharoni" pitchFamily="2" charset="-79"/>
              <a:cs typeface="Aharoni" pitchFamily="2" charset="-79"/>
            </a:endParaRPr>
          </a:p>
        </p:txBody>
      </p:sp>
      <p:sp>
        <p:nvSpPr>
          <p:cNvPr id="3" name="TextBox 2"/>
          <p:cNvSpPr txBox="1"/>
          <p:nvPr/>
        </p:nvSpPr>
        <p:spPr>
          <a:xfrm>
            <a:off x="809897" y="1854926"/>
            <a:ext cx="10241280" cy="3693319"/>
          </a:xfrm>
          <a:prstGeom prst="rect">
            <a:avLst/>
          </a:prstGeom>
          <a:noFill/>
        </p:spPr>
        <p:txBody>
          <a:bodyPr wrap="square" rtlCol="0">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endParaRPr lang="en-US" dirty="0"/>
          </a:p>
        </p:txBody>
      </p:sp>
      <p:sp>
        <p:nvSpPr>
          <p:cNvPr id="5" name="TextBox 4">
            <a:extLst>
              <a:ext uri="{FF2B5EF4-FFF2-40B4-BE49-F238E27FC236}">
                <a16:creationId xmlns:a16="http://schemas.microsoft.com/office/drawing/2014/main" id="{0A270D8B-3E95-5172-2AC9-D65B80534359}"/>
              </a:ext>
            </a:extLst>
          </p:cNvPr>
          <p:cNvSpPr txBox="1"/>
          <p:nvPr/>
        </p:nvSpPr>
        <p:spPr>
          <a:xfrm>
            <a:off x="1679196" y="5337557"/>
            <a:ext cx="8833608" cy="1200329"/>
          </a:xfrm>
          <a:prstGeom prst="rect">
            <a:avLst/>
          </a:prstGeom>
          <a:noFill/>
        </p:spPr>
        <p:txBody>
          <a:bodyPr wrap="square" rtlCol="0">
            <a:spAutoFit/>
          </a:bodyPr>
          <a:lstStyle/>
          <a:p>
            <a:pPr algn="ctr"/>
            <a:r>
              <a:rPr lang="en-US" dirty="0"/>
              <a:t>Figure : Classification using name, temperature, humidity, soil and output is either yes or no</a:t>
            </a:r>
          </a:p>
          <a:p>
            <a:pPr algn="ctr"/>
            <a:endParaRPr lang="en-US" dirty="0"/>
          </a:p>
          <a:p>
            <a:endParaRPr lang="en-US" dirty="0"/>
          </a:p>
        </p:txBody>
      </p:sp>
      <p:pic>
        <p:nvPicPr>
          <p:cNvPr id="7" name="Picture 6">
            <a:extLst>
              <a:ext uri="{FF2B5EF4-FFF2-40B4-BE49-F238E27FC236}">
                <a16:creationId xmlns:a16="http://schemas.microsoft.com/office/drawing/2014/main" id="{847FAF85-4E04-431E-9A8E-756C24C9966C}"/>
              </a:ext>
            </a:extLst>
          </p:cNvPr>
          <p:cNvPicPr>
            <a:picLocks noChangeAspect="1"/>
          </p:cNvPicPr>
          <p:nvPr/>
        </p:nvPicPr>
        <p:blipFill>
          <a:blip r:embed="rId2"/>
          <a:stretch>
            <a:fillRect/>
          </a:stretch>
        </p:blipFill>
        <p:spPr>
          <a:xfrm>
            <a:off x="2021983" y="1764406"/>
            <a:ext cx="7920507" cy="3232597"/>
          </a:xfrm>
          <a:prstGeom prst="rect">
            <a:avLst/>
          </a:prstGeom>
        </p:spPr>
      </p:pic>
    </p:spTree>
    <p:extLst>
      <p:ext uri="{BB962C8B-B14F-4D97-AF65-F5344CB8AC3E}">
        <p14:creationId xmlns:p14="http://schemas.microsoft.com/office/powerpoint/2010/main" val="2219160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423852"/>
          </a:xfrm>
        </p:spPr>
        <p:txBody>
          <a:bodyPr>
            <a:normAutofit fontScale="90000"/>
          </a:bodyPr>
          <a:lstStyle/>
          <a:p>
            <a:pPr algn="ct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r>
              <a:rPr lang="en-US" sz="4400" dirty="0">
                <a:solidFill>
                  <a:schemeClr val="tx1"/>
                </a:solidFill>
                <a:latin typeface="Times New Roman" panose="02020603050405020304" charset="0"/>
                <a:cs typeface="Times New Roman" panose="02020603050405020304" charset="0"/>
              </a:rPr>
              <a:t>EXPERIMENTAL RESULT CONTD..</a:t>
            </a:r>
            <a:endParaRPr lang="en-US" sz="4400" dirty="0">
              <a:solidFill>
                <a:schemeClr val="tx1"/>
              </a:solidFill>
              <a:latin typeface="Aharoni" pitchFamily="2" charset="-79"/>
              <a:cs typeface="Aharoni" pitchFamily="2" charset="-79"/>
            </a:endParaRPr>
          </a:p>
        </p:txBody>
      </p:sp>
      <p:sp>
        <p:nvSpPr>
          <p:cNvPr id="3" name="TextBox 2"/>
          <p:cNvSpPr txBox="1"/>
          <p:nvPr/>
        </p:nvSpPr>
        <p:spPr>
          <a:xfrm>
            <a:off x="1110343" y="1854926"/>
            <a:ext cx="9640388" cy="4247317"/>
          </a:xfrm>
          <a:prstGeom prst="rect">
            <a:avLst/>
          </a:prstGeom>
          <a:noFill/>
        </p:spPr>
        <p:txBody>
          <a:bodyPr wrap="square" rtlCol="0">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dirty="0"/>
              <a:t>    </a:t>
            </a:r>
            <a:endParaRPr lang="en-IN" dirty="0">
              <a:solidFill>
                <a:schemeClr val="accent1"/>
              </a:solidFill>
            </a:endParaRPr>
          </a:p>
          <a:p>
            <a:endParaRPr lang="en-US" dirty="0"/>
          </a:p>
        </p:txBody>
      </p:sp>
      <p:pic>
        <p:nvPicPr>
          <p:cNvPr id="4" name="Picture 3" descr="Picture6.jpg"/>
          <p:cNvPicPr>
            <a:picLocks noChangeAspect="1"/>
          </p:cNvPicPr>
          <p:nvPr/>
        </p:nvPicPr>
        <p:blipFill>
          <a:blip r:embed="rId2"/>
          <a:stretch>
            <a:fillRect/>
          </a:stretch>
        </p:blipFill>
        <p:spPr>
          <a:xfrm>
            <a:off x="1560098" y="1854926"/>
            <a:ext cx="8740877" cy="3161211"/>
          </a:xfrm>
          <a:prstGeom prst="rect">
            <a:avLst/>
          </a:prstGeom>
        </p:spPr>
      </p:pic>
      <p:sp>
        <p:nvSpPr>
          <p:cNvPr id="6" name="TextBox 5">
            <a:extLst>
              <a:ext uri="{FF2B5EF4-FFF2-40B4-BE49-F238E27FC236}">
                <a16:creationId xmlns:a16="http://schemas.microsoft.com/office/drawing/2014/main" id="{062807DA-356D-E456-4669-9B479016084F}"/>
              </a:ext>
            </a:extLst>
          </p:cNvPr>
          <p:cNvSpPr txBox="1"/>
          <p:nvPr/>
        </p:nvSpPr>
        <p:spPr>
          <a:xfrm>
            <a:off x="1996580" y="5318619"/>
            <a:ext cx="7625592" cy="923330"/>
          </a:xfrm>
          <a:prstGeom prst="rect">
            <a:avLst/>
          </a:prstGeom>
          <a:noFill/>
        </p:spPr>
        <p:txBody>
          <a:bodyPr wrap="square" rtlCol="0">
            <a:spAutoFit/>
          </a:bodyPr>
          <a:lstStyle/>
          <a:p>
            <a:pPr algn="ctr"/>
            <a:r>
              <a:rPr lang="en-US" dirty="0"/>
              <a:t>Figure : Recommendation using temperature and humidity, name and soil are outputs</a:t>
            </a:r>
          </a:p>
          <a:p>
            <a:pPr algn="ctr"/>
            <a:endParaRPr lang="en-US" dirty="0"/>
          </a:p>
        </p:txBody>
      </p:sp>
    </p:spTree>
    <p:extLst>
      <p:ext uri="{BB962C8B-B14F-4D97-AF65-F5344CB8AC3E}">
        <p14:creationId xmlns:p14="http://schemas.microsoft.com/office/powerpoint/2010/main" val="2219160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423852"/>
          </a:xfrm>
        </p:spPr>
        <p:txBody>
          <a:bodyPr>
            <a:normAutofit fontScale="90000"/>
          </a:bodyPr>
          <a:lstStyle/>
          <a:p>
            <a:pPr algn="ct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r>
              <a:rPr lang="en-US" sz="4400" dirty="0">
                <a:solidFill>
                  <a:schemeClr val="tx1"/>
                </a:solidFill>
                <a:latin typeface="Times New Roman" panose="02020603050405020304" charset="0"/>
                <a:cs typeface="Times New Roman" panose="02020603050405020304" charset="0"/>
              </a:rPr>
              <a:t>EXPERIMENTAL RESULT COTND..</a:t>
            </a:r>
            <a:endParaRPr lang="en-US" sz="4400" dirty="0">
              <a:solidFill>
                <a:schemeClr val="tx1"/>
              </a:solidFill>
              <a:latin typeface="Aharoni" pitchFamily="2" charset="-79"/>
              <a:cs typeface="Aharoni" pitchFamily="2" charset="-79"/>
            </a:endParaRPr>
          </a:p>
        </p:txBody>
      </p:sp>
      <p:sp>
        <p:nvSpPr>
          <p:cNvPr id="6" name="TextBox 5">
            <a:extLst>
              <a:ext uri="{FF2B5EF4-FFF2-40B4-BE49-F238E27FC236}">
                <a16:creationId xmlns:a16="http://schemas.microsoft.com/office/drawing/2014/main" id="{2BC0494B-FDF6-9054-2287-CCA6C8F634A4}"/>
              </a:ext>
            </a:extLst>
          </p:cNvPr>
          <p:cNvSpPr txBox="1"/>
          <p:nvPr/>
        </p:nvSpPr>
        <p:spPr>
          <a:xfrm>
            <a:off x="2224857" y="4699963"/>
            <a:ext cx="5947794" cy="369332"/>
          </a:xfrm>
          <a:prstGeom prst="rect">
            <a:avLst/>
          </a:prstGeom>
          <a:noFill/>
        </p:spPr>
        <p:txBody>
          <a:bodyPr wrap="square" rtlCol="0">
            <a:spAutoFit/>
          </a:bodyPr>
          <a:lstStyle/>
          <a:p>
            <a:pPr algn="ctr"/>
            <a:r>
              <a:rPr lang="en-US" dirty="0"/>
              <a:t>        Figure : Accuracy of the model</a:t>
            </a:r>
          </a:p>
        </p:txBody>
      </p:sp>
      <p:pic>
        <p:nvPicPr>
          <p:cNvPr id="4" name="Picture 3">
            <a:extLst>
              <a:ext uri="{FF2B5EF4-FFF2-40B4-BE49-F238E27FC236}">
                <a16:creationId xmlns:a16="http://schemas.microsoft.com/office/drawing/2014/main" id="{4C25A543-C680-4CEA-90F0-0629A4CB83FC}"/>
              </a:ext>
            </a:extLst>
          </p:cNvPr>
          <p:cNvPicPr>
            <a:picLocks noChangeAspect="1"/>
          </p:cNvPicPr>
          <p:nvPr/>
        </p:nvPicPr>
        <p:blipFill>
          <a:blip r:embed="rId2"/>
          <a:stretch>
            <a:fillRect/>
          </a:stretch>
        </p:blipFill>
        <p:spPr>
          <a:xfrm>
            <a:off x="1893194" y="2176530"/>
            <a:ext cx="7701568" cy="2125014"/>
          </a:xfrm>
          <a:prstGeom prst="rect">
            <a:avLst/>
          </a:prstGeom>
        </p:spPr>
      </p:pic>
    </p:spTree>
    <p:extLst>
      <p:ext uri="{BB962C8B-B14F-4D97-AF65-F5344CB8AC3E}">
        <p14:creationId xmlns:p14="http://schemas.microsoft.com/office/powerpoint/2010/main" val="2219160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423852"/>
          </a:xfrm>
        </p:spPr>
        <p:txBody>
          <a:bodyPr>
            <a:normAutofit fontScale="90000"/>
          </a:bodyPr>
          <a:lstStyle/>
          <a:p>
            <a:pPr algn="ct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r>
              <a:rPr lang="en-US" sz="4400" dirty="0">
                <a:solidFill>
                  <a:schemeClr val="tx1"/>
                </a:solidFill>
                <a:latin typeface="Times New Roman" panose="02020603050405020304" charset="0"/>
                <a:cs typeface="Times New Roman" panose="02020603050405020304" charset="0"/>
              </a:rPr>
              <a:t>EXPERIMENTAL RESULTS CONTD..</a:t>
            </a:r>
            <a:endParaRPr lang="en-US" sz="4400" dirty="0">
              <a:solidFill>
                <a:schemeClr val="tx1"/>
              </a:solidFill>
              <a:latin typeface="Aharoni" pitchFamily="2" charset="-79"/>
              <a:cs typeface="Aharoni" pitchFamily="2" charset="-79"/>
            </a:endParaRPr>
          </a:p>
        </p:txBody>
      </p:sp>
      <p:sp>
        <p:nvSpPr>
          <p:cNvPr id="5" name="TextBox 4"/>
          <p:cNvSpPr txBox="1"/>
          <p:nvPr/>
        </p:nvSpPr>
        <p:spPr>
          <a:xfrm>
            <a:off x="679269" y="1698171"/>
            <a:ext cx="10450285" cy="3693319"/>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sp>
        <p:nvSpPr>
          <p:cNvPr id="7" name="TextBox 6">
            <a:extLst>
              <a:ext uri="{FF2B5EF4-FFF2-40B4-BE49-F238E27FC236}">
                <a16:creationId xmlns:a16="http://schemas.microsoft.com/office/drawing/2014/main" id="{B3EAB097-87EB-5943-93BF-7D1CBC4EE23E}"/>
              </a:ext>
            </a:extLst>
          </p:cNvPr>
          <p:cNvSpPr txBox="1"/>
          <p:nvPr/>
        </p:nvSpPr>
        <p:spPr>
          <a:xfrm>
            <a:off x="1129717" y="6239095"/>
            <a:ext cx="4966283" cy="369332"/>
          </a:xfrm>
          <a:prstGeom prst="rect">
            <a:avLst/>
          </a:prstGeom>
          <a:noFill/>
        </p:spPr>
        <p:txBody>
          <a:bodyPr wrap="square" rtlCol="0">
            <a:spAutoFit/>
          </a:bodyPr>
          <a:lstStyle/>
          <a:p>
            <a:r>
              <a:rPr lang="en-US" dirty="0"/>
              <a:t>Figure : Comparison of models</a:t>
            </a:r>
          </a:p>
        </p:txBody>
      </p:sp>
      <p:pic>
        <p:nvPicPr>
          <p:cNvPr id="9" name="Picture 8">
            <a:extLst>
              <a:ext uri="{FF2B5EF4-FFF2-40B4-BE49-F238E27FC236}">
                <a16:creationId xmlns:a16="http://schemas.microsoft.com/office/drawing/2014/main" id="{78B62D66-8837-4B7F-8520-39F657375A92}"/>
              </a:ext>
            </a:extLst>
          </p:cNvPr>
          <p:cNvPicPr>
            <a:picLocks noChangeAspect="1"/>
          </p:cNvPicPr>
          <p:nvPr/>
        </p:nvPicPr>
        <p:blipFill>
          <a:blip r:embed="rId2"/>
          <a:stretch>
            <a:fillRect/>
          </a:stretch>
        </p:blipFill>
        <p:spPr>
          <a:xfrm>
            <a:off x="555280" y="1545443"/>
            <a:ext cx="6077339" cy="4546264"/>
          </a:xfrm>
          <a:prstGeom prst="rect">
            <a:avLst/>
          </a:prstGeom>
        </p:spPr>
      </p:pic>
      <p:sp>
        <p:nvSpPr>
          <p:cNvPr id="12" name="TextBox 11">
            <a:extLst>
              <a:ext uri="{FF2B5EF4-FFF2-40B4-BE49-F238E27FC236}">
                <a16:creationId xmlns:a16="http://schemas.microsoft.com/office/drawing/2014/main" id="{CF2F7D09-5A94-40AF-BF18-49BF7F9F9743}"/>
              </a:ext>
            </a:extLst>
          </p:cNvPr>
          <p:cNvSpPr txBox="1"/>
          <p:nvPr/>
        </p:nvSpPr>
        <p:spPr>
          <a:xfrm>
            <a:off x="6885398" y="5359552"/>
            <a:ext cx="5705848" cy="369332"/>
          </a:xfrm>
          <a:prstGeom prst="rect">
            <a:avLst/>
          </a:prstGeom>
          <a:noFill/>
        </p:spPr>
        <p:txBody>
          <a:bodyPr wrap="square" rtlCol="0">
            <a:spAutoFit/>
          </a:bodyPr>
          <a:lstStyle/>
          <a:p>
            <a:r>
              <a:rPr lang="en-US" dirty="0"/>
              <a:t>Table : Evaluation metric values comparison</a:t>
            </a:r>
            <a:endParaRPr lang="en-IN" dirty="0"/>
          </a:p>
        </p:txBody>
      </p:sp>
      <p:pic>
        <p:nvPicPr>
          <p:cNvPr id="14" name="Picture 13">
            <a:extLst>
              <a:ext uri="{FF2B5EF4-FFF2-40B4-BE49-F238E27FC236}">
                <a16:creationId xmlns:a16="http://schemas.microsoft.com/office/drawing/2014/main" id="{4808CBA0-325A-495E-B08D-5752887889E4}"/>
              </a:ext>
            </a:extLst>
          </p:cNvPr>
          <p:cNvPicPr>
            <a:picLocks noChangeAspect="1"/>
          </p:cNvPicPr>
          <p:nvPr/>
        </p:nvPicPr>
        <p:blipFill>
          <a:blip r:embed="rId3"/>
          <a:stretch>
            <a:fillRect/>
          </a:stretch>
        </p:blipFill>
        <p:spPr>
          <a:xfrm>
            <a:off x="7248325" y="2537141"/>
            <a:ext cx="4264405" cy="2366896"/>
          </a:xfrm>
          <a:prstGeom prst="rect">
            <a:avLst/>
          </a:prstGeom>
        </p:spPr>
      </p:pic>
    </p:spTree>
    <p:extLst>
      <p:ext uri="{BB962C8B-B14F-4D97-AF65-F5344CB8AC3E}">
        <p14:creationId xmlns:p14="http://schemas.microsoft.com/office/powerpoint/2010/main" val="2219160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394" y="234891"/>
            <a:ext cx="10718670" cy="1518407"/>
          </a:xfrm>
        </p:spPr>
        <p:txBody>
          <a:bodyPr>
            <a:normAutofit fontScale="90000"/>
          </a:bodyPr>
          <a:lstStyle/>
          <a:p>
            <a:pPr algn="ct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r>
              <a:rPr lang="en-US" sz="4400" dirty="0">
                <a:solidFill>
                  <a:schemeClr val="tx1"/>
                </a:solidFill>
                <a:latin typeface="Times New Roman" panose="02020603050405020304" charset="0"/>
                <a:cs typeface="Times New Roman" panose="02020603050405020304" charset="0"/>
              </a:rPr>
              <a:t>CONCLUSION AND SCOPE FOR FUTURE WORK</a:t>
            </a:r>
            <a:endParaRPr lang="en-US" sz="4400" dirty="0">
              <a:solidFill>
                <a:schemeClr val="tx1"/>
              </a:solidFill>
              <a:latin typeface="Aharoni" pitchFamily="2" charset="-79"/>
              <a:cs typeface="Aharoni" pitchFamily="2" charset="-79"/>
            </a:endParaRPr>
          </a:p>
        </p:txBody>
      </p:sp>
      <p:sp>
        <p:nvSpPr>
          <p:cNvPr id="3" name="TextBox 2"/>
          <p:cNvSpPr txBox="1"/>
          <p:nvPr/>
        </p:nvSpPr>
        <p:spPr>
          <a:xfrm>
            <a:off x="809897" y="1933303"/>
            <a:ext cx="10398034" cy="4724370"/>
          </a:xfrm>
          <a:prstGeom prst="rect">
            <a:avLst/>
          </a:prstGeom>
          <a:noFill/>
        </p:spPr>
        <p:txBody>
          <a:bodyPr wrap="square" rtlCol="0">
            <a:spAutoFit/>
          </a:bodyPr>
          <a:lstStyle/>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This project “Plant Recommendation Model for Urban People” is cost-effective, eco-friendly, practical for recommending plants. </a:t>
            </a: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Four types of classifiers are compared, namely Decision Tree, Support Vector Machine, Random Forest and K-Nearest Neighbour are implemented in this project. </a:t>
            </a: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This model is able to predict the best category of plant and gives different recommendations to grow the plant based on the input. </a:t>
            </a: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This model obtained the accuracy of 96.9% when tested with Decision Tree classifier and gives the best results when compared with other classifiers. </a:t>
            </a: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Plant Recommendation Model is useful for people who do not have any kind of knowledge to grow the plant and also recommends the user with the best category of plant to grow.  </a:t>
            </a:r>
          </a:p>
          <a:p>
            <a:pPr marL="342900" indent="-342900" algn="just">
              <a:buFont typeface="Wingdings" panose="05000000000000000000" pitchFamily="2" charset="2"/>
              <a:buChar char="Ø"/>
            </a:pPr>
            <a:r>
              <a:rPr lang="en-AU" sz="2000" dirty="0">
                <a:latin typeface="Times New Roman" panose="02020603050405020304" pitchFamily="18" charset="0"/>
                <a:cs typeface="Times New Roman" panose="02020603050405020304" pitchFamily="18" charset="0"/>
              </a:rPr>
              <a:t>In future, this project can be extended using a large data set. The dataset currently used for implementation includes 1300 records, which can be increased to get better results. Additional parameter such as user’s locality can be added. If the growth of the plant is not up to the mark then soil testing can be included to provide high end results.</a:t>
            </a: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16064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423852"/>
          </a:xfrm>
        </p:spPr>
        <p:txBody>
          <a:bodyPr>
            <a:normAutofit fontScale="90000"/>
          </a:bodyPr>
          <a:lstStyle/>
          <a:p>
            <a:pPr algn="ct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r>
              <a:rPr lang="en-US" sz="4400" dirty="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CONTRIBUTIONS</a:t>
            </a:r>
            <a:r>
              <a:rPr lang="en-US" sz="4400" dirty="0">
                <a:solidFill>
                  <a:schemeClr val="tx1"/>
                </a:solidFill>
                <a:latin typeface="Times New Roman" panose="02020603050405020304" charset="0"/>
                <a:cs typeface="Times New Roman" panose="02020603050405020304" charset="0"/>
              </a:rPr>
              <a:t> OF THE CANDIDATE </a:t>
            </a:r>
            <a:endParaRPr lang="en-US" sz="4400" dirty="0">
              <a:solidFill>
                <a:schemeClr val="tx1"/>
              </a:solidFill>
              <a:latin typeface="Aharoni" pitchFamily="2" charset="-79"/>
              <a:cs typeface="Aharoni" pitchFamily="2" charset="-79"/>
            </a:endParaRPr>
          </a:p>
        </p:txBody>
      </p:sp>
      <p:sp>
        <p:nvSpPr>
          <p:cNvPr id="3" name="TextBox 2"/>
          <p:cNvSpPr txBox="1"/>
          <p:nvPr/>
        </p:nvSpPr>
        <p:spPr>
          <a:xfrm>
            <a:off x="992777" y="1789611"/>
            <a:ext cx="10319657" cy="369332"/>
          </a:xfrm>
          <a:prstGeom prst="rect">
            <a:avLst/>
          </a:prstGeom>
          <a:noFill/>
        </p:spPr>
        <p:txBody>
          <a:bodyPr wrap="square" rtlCol="0">
            <a:spAutoFit/>
          </a:bodyPr>
          <a:lstStyle/>
          <a:p>
            <a:endParaRPr lang="en-US" dirty="0"/>
          </a:p>
        </p:txBody>
      </p:sp>
      <p:pic>
        <p:nvPicPr>
          <p:cNvPr id="4" name="Picture 3" descr="CONTRIBUTION.PNG"/>
          <p:cNvPicPr>
            <a:picLocks noChangeAspect="1"/>
          </p:cNvPicPr>
          <p:nvPr/>
        </p:nvPicPr>
        <p:blipFill>
          <a:blip r:embed="rId2"/>
          <a:srcRect t="5466" r="2541" b="3215"/>
          <a:stretch>
            <a:fillRect/>
          </a:stretch>
        </p:blipFill>
        <p:spPr>
          <a:xfrm>
            <a:off x="1593670" y="2090057"/>
            <a:ext cx="8516981" cy="3709852"/>
          </a:xfrm>
          <a:prstGeom prst="rect">
            <a:avLst/>
          </a:prstGeom>
        </p:spPr>
      </p:pic>
    </p:spTree>
    <p:extLst>
      <p:ext uri="{BB962C8B-B14F-4D97-AF65-F5344CB8AC3E}">
        <p14:creationId xmlns:p14="http://schemas.microsoft.com/office/powerpoint/2010/main" val="2219160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423852"/>
          </a:xfrm>
        </p:spPr>
        <p:txBody>
          <a:bodyPr>
            <a:normAutofit fontScale="90000"/>
          </a:bodyPr>
          <a:lstStyle/>
          <a:p>
            <a:pPr algn="ct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r>
              <a:rPr lang="en-US" sz="4400" dirty="0">
                <a:solidFill>
                  <a:schemeClr val="tx1"/>
                </a:solidFill>
                <a:latin typeface="Times New Roman" panose="02020603050405020304" charset="0"/>
                <a:cs typeface="Times New Roman" panose="02020603050405020304" charset="0"/>
              </a:rPr>
              <a:t>REFERENCES </a:t>
            </a:r>
            <a:endParaRPr lang="en-US" sz="4400" dirty="0">
              <a:solidFill>
                <a:schemeClr val="tx1"/>
              </a:solidFill>
              <a:latin typeface="Aharoni" pitchFamily="2" charset="-79"/>
              <a:cs typeface="Aharoni" pitchFamily="2" charset="-79"/>
            </a:endParaRPr>
          </a:p>
        </p:txBody>
      </p:sp>
      <p:sp>
        <p:nvSpPr>
          <p:cNvPr id="3" name="TextBox 2"/>
          <p:cNvSpPr txBox="1"/>
          <p:nvPr/>
        </p:nvSpPr>
        <p:spPr>
          <a:xfrm>
            <a:off x="2325189" y="2442754"/>
            <a:ext cx="6766560" cy="1015663"/>
          </a:xfrm>
          <a:prstGeom prst="rect">
            <a:avLst/>
          </a:prstGeom>
          <a:noFill/>
        </p:spPr>
        <p:txBody>
          <a:bodyPr wrap="square" rtlCol="0">
            <a:spAutoFit/>
          </a:bodyPr>
          <a:lstStyle/>
          <a:p>
            <a:pPr algn="ctr"/>
            <a:r>
              <a:rPr lang="en-US" sz="6000" dirty="0">
                <a:latin typeface="Times New Roman" pitchFamily="18" charset="0"/>
                <a:cs typeface="Times New Roman" pitchFamily="18" charset="0"/>
              </a:rPr>
              <a:t>    </a:t>
            </a:r>
          </a:p>
        </p:txBody>
      </p:sp>
      <p:sp>
        <p:nvSpPr>
          <p:cNvPr id="4" name="TextBox 3"/>
          <p:cNvSpPr txBox="1"/>
          <p:nvPr/>
        </p:nvSpPr>
        <p:spPr>
          <a:xfrm>
            <a:off x="888274" y="1632857"/>
            <a:ext cx="10280469" cy="369332"/>
          </a:xfrm>
          <a:prstGeom prst="rect">
            <a:avLst/>
          </a:prstGeom>
          <a:noFill/>
        </p:spPr>
        <p:txBody>
          <a:bodyPr wrap="square" rtlCol="0">
            <a:spAutoFit/>
          </a:bodyPr>
          <a:lstStyle/>
          <a:p>
            <a:endParaRPr lang="en-US" dirty="0"/>
          </a:p>
        </p:txBody>
      </p:sp>
      <p:sp>
        <p:nvSpPr>
          <p:cNvPr id="5" name="TextBox 4"/>
          <p:cNvSpPr txBox="1"/>
          <p:nvPr/>
        </p:nvSpPr>
        <p:spPr>
          <a:xfrm>
            <a:off x="914400" y="1698171"/>
            <a:ext cx="10371909" cy="4524315"/>
          </a:xfrm>
          <a:prstGeom prst="rect">
            <a:avLst/>
          </a:prstGeom>
          <a:noFill/>
        </p:spPr>
        <p:txBody>
          <a:bodyPr wrap="square" rtlCol="0">
            <a:spAutoFit/>
          </a:bodyPr>
          <a:lstStyle/>
          <a:p>
            <a:pPr lvl="0">
              <a:buFont typeface="Wingdings" pitchFamily="2" charset="2"/>
              <a:buChar char="Ø"/>
            </a:pPr>
            <a:r>
              <a:rPr lang="en-IN" dirty="0" err="1">
                <a:latin typeface="Times New Roman" pitchFamily="18" charset="0"/>
                <a:cs typeface="Times New Roman" pitchFamily="18" charset="0"/>
              </a:rPr>
              <a:t>Amala</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Sabu</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Sreekumar</a:t>
            </a:r>
            <a:r>
              <a:rPr lang="en-IN" dirty="0">
                <a:latin typeface="Times New Roman" pitchFamily="18" charset="0"/>
                <a:cs typeface="Times New Roman" pitchFamily="18" charset="0"/>
              </a:rPr>
              <a:t> K, </a:t>
            </a:r>
            <a:r>
              <a:rPr lang="en-IN" dirty="0" err="1">
                <a:latin typeface="Times New Roman" pitchFamily="18" charset="0"/>
                <a:cs typeface="Times New Roman" pitchFamily="18" charset="0"/>
              </a:rPr>
              <a:t>Rahul</a:t>
            </a:r>
            <a:r>
              <a:rPr lang="en-IN" dirty="0">
                <a:latin typeface="Times New Roman" pitchFamily="18" charset="0"/>
                <a:cs typeface="Times New Roman" pitchFamily="18" charset="0"/>
              </a:rPr>
              <a:t> R Nair, “Recognition of </a:t>
            </a:r>
            <a:r>
              <a:rPr lang="en-IN" dirty="0" err="1">
                <a:latin typeface="Times New Roman" pitchFamily="18" charset="0"/>
                <a:cs typeface="Times New Roman" pitchFamily="18" charset="0"/>
              </a:rPr>
              <a:t>Ayurvedic</a:t>
            </a:r>
            <a:r>
              <a:rPr lang="en-IN" dirty="0">
                <a:latin typeface="Times New Roman" pitchFamily="18" charset="0"/>
                <a:cs typeface="Times New Roman" pitchFamily="18" charset="0"/>
              </a:rPr>
              <a:t> Medicinal Plants from Leaves: A Computer Vision Approach”, IEEE, 2017. </a:t>
            </a: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lvl="0">
              <a:buFont typeface="Wingdings" pitchFamily="2" charset="2"/>
              <a:buChar char="Ø"/>
            </a:pPr>
            <a:r>
              <a:rPr lang="en-IN" dirty="0" err="1">
                <a:latin typeface="Times New Roman" pitchFamily="18" charset="0"/>
                <a:cs typeface="Times New Roman" pitchFamily="18" charset="0"/>
              </a:rPr>
              <a:t>NurilAslina</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Che</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Hussin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Nursuriati</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Jamil</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SharifalillahNordin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Khalil</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Awang</a:t>
            </a:r>
            <a:r>
              <a:rPr lang="en-IN" dirty="0">
                <a:latin typeface="Times New Roman" pitchFamily="18" charset="0"/>
                <a:cs typeface="Times New Roman" pitchFamily="18" charset="0"/>
              </a:rPr>
              <a:t>,“ Plant Species Identification by using Invariant Feature Transform (SIFT) and Grid Based Colour Moment (GBCM)”, IEEE, 2013. </a:t>
            </a: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lvl="0">
              <a:buFont typeface="Wingdings" pitchFamily="2" charset="2"/>
              <a:buChar char="Ø"/>
            </a:pPr>
            <a:r>
              <a:rPr lang="en-IN" dirty="0" err="1">
                <a:latin typeface="Times New Roman" pitchFamily="18" charset="0"/>
                <a:cs typeface="Times New Roman" pitchFamily="18" charset="0"/>
              </a:rPr>
              <a:t>Luciano</a:t>
            </a:r>
            <a:r>
              <a:rPr lang="en-IN" dirty="0">
                <a:latin typeface="Times New Roman" pitchFamily="18" charset="0"/>
                <a:cs typeface="Times New Roman" pitchFamily="18" charset="0"/>
              </a:rPr>
              <a:t> D.S. </a:t>
            </a:r>
            <a:r>
              <a:rPr lang="en-IN" dirty="0" err="1">
                <a:latin typeface="Times New Roman" pitchFamily="18" charset="0"/>
                <a:cs typeface="Times New Roman" pitchFamily="18" charset="0"/>
              </a:rPr>
              <a:t>Pacifico</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ValmirMacario</a:t>
            </a:r>
            <a:r>
              <a:rPr lang="en-IN" dirty="0">
                <a:latin typeface="Times New Roman" pitchFamily="18" charset="0"/>
                <a:cs typeface="Times New Roman" pitchFamily="18" charset="0"/>
              </a:rPr>
              <a:t>, Joao F.L. </a:t>
            </a:r>
            <a:r>
              <a:rPr lang="en-IN" dirty="0" err="1">
                <a:latin typeface="Times New Roman" pitchFamily="18" charset="0"/>
                <a:cs typeface="Times New Roman" pitchFamily="18" charset="0"/>
              </a:rPr>
              <a:t>Oliveria</a:t>
            </a:r>
            <a:r>
              <a:rPr lang="en-IN" dirty="0">
                <a:latin typeface="Times New Roman" pitchFamily="18" charset="0"/>
                <a:cs typeface="Times New Roman" pitchFamily="18" charset="0"/>
              </a:rPr>
              <a:t>, “Plant Classification Using Artificial Neural Networks”, IEEE, 2018.  </a:t>
            </a: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lvl="0">
              <a:buFont typeface="Wingdings" pitchFamily="2" charset="2"/>
              <a:buChar char="Ø"/>
            </a:pPr>
            <a:r>
              <a:rPr lang="en-IN" dirty="0" err="1">
                <a:latin typeface="Times New Roman" pitchFamily="18" charset="0"/>
                <a:cs typeface="Times New Roman" pitchFamily="18" charset="0"/>
              </a:rPr>
              <a:t>Neha</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Goyal</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Kapil</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Nitin</a:t>
            </a:r>
            <a:r>
              <a:rPr lang="en-IN" dirty="0">
                <a:latin typeface="Times New Roman" pitchFamily="18" charset="0"/>
                <a:cs typeface="Times New Roman" pitchFamily="18" charset="0"/>
              </a:rPr>
              <a:t> Kumar, “Plant Species Identification using Leaf Image Retrieval: A Study”, IEEE, 2018. </a:t>
            </a:r>
          </a:p>
          <a:p>
            <a:pPr lvl="0">
              <a:buFont typeface="Arial" pitchFamily="34" charset="0"/>
              <a:buChar char="•"/>
            </a:pPr>
            <a:endParaRPr lang="en-IN" dirty="0">
              <a:latin typeface="Times New Roman" pitchFamily="18" charset="0"/>
              <a:cs typeface="Times New Roman" pitchFamily="18" charset="0"/>
            </a:endParaRPr>
          </a:p>
          <a:p>
            <a:pPr>
              <a:buFont typeface="Wingdings" pitchFamily="2" charset="2"/>
              <a:buChar char="Ø"/>
            </a:pPr>
            <a:r>
              <a:rPr lang="en-IN" dirty="0" err="1">
                <a:latin typeface="Times New Roman" pitchFamily="18" charset="0"/>
                <a:cs typeface="Times New Roman" pitchFamily="18" charset="0"/>
              </a:rPr>
              <a:t>Parul</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Mittal</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Manie</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Kansal</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Hardeep</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Kaur</a:t>
            </a:r>
            <a:r>
              <a:rPr lang="en-IN" dirty="0">
                <a:latin typeface="Times New Roman" pitchFamily="18" charset="0"/>
                <a:cs typeface="Times New Roman" pitchFamily="18" charset="0"/>
              </a:rPr>
              <a:t>, “Combined Classifier for Plant Classification and Identification from Leaf Image based on Visual Attributes”, IEEE, 2018. </a:t>
            </a:r>
            <a:endParaRPr lang="en-US" dirty="0">
              <a:latin typeface="Times New Roman" pitchFamily="18" charset="0"/>
              <a:cs typeface="Times New Roman" pitchFamily="18" charset="0"/>
            </a:endParaRPr>
          </a:p>
          <a:p>
            <a:pPr lvl="0">
              <a:buFont typeface="Arial" pitchFamily="34" charset="0"/>
              <a:buChar char="•"/>
            </a:pPr>
            <a:endParaRPr lang="en-US" dirty="0"/>
          </a:p>
          <a:p>
            <a:pPr>
              <a:buFont typeface="Arial" pitchFamily="34" charset="0"/>
              <a:buChar char="•"/>
            </a:pPr>
            <a:endParaRPr lang="en-US" dirty="0"/>
          </a:p>
        </p:txBody>
      </p:sp>
    </p:spTree>
    <p:extLst>
      <p:ext uri="{BB962C8B-B14F-4D97-AF65-F5344CB8AC3E}">
        <p14:creationId xmlns:p14="http://schemas.microsoft.com/office/powerpoint/2010/main" val="2219160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423852"/>
          </a:xfrm>
        </p:spPr>
        <p:txBody>
          <a:bodyPr>
            <a:normAutofit fontScale="90000"/>
          </a:bodyPr>
          <a:lstStyle/>
          <a:p>
            <a:pPr algn="ct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endParaRPr lang="en-US" sz="4400" dirty="0">
              <a:solidFill>
                <a:schemeClr val="tx1"/>
              </a:solidFill>
              <a:latin typeface="Aharoni" pitchFamily="2" charset="-79"/>
              <a:cs typeface="Aharoni" pitchFamily="2" charset="-79"/>
            </a:endParaRPr>
          </a:p>
        </p:txBody>
      </p:sp>
      <p:sp>
        <p:nvSpPr>
          <p:cNvPr id="3" name="TextBox 2"/>
          <p:cNvSpPr txBox="1"/>
          <p:nvPr/>
        </p:nvSpPr>
        <p:spPr>
          <a:xfrm>
            <a:off x="2325189" y="2442754"/>
            <a:ext cx="6766560" cy="1015663"/>
          </a:xfrm>
          <a:prstGeom prst="rect">
            <a:avLst/>
          </a:prstGeom>
          <a:noFill/>
        </p:spPr>
        <p:txBody>
          <a:bodyPr wrap="square" rtlCol="0">
            <a:spAutoFit/>
          </a:bodyPr>
          <a:lstStyle/>
          <a:p>
            <a:pPr algn="ctr"/>
            <a:r>
              <a:rPr lang="en-US" sz="6000" dirty="0">
                <a:latin typeface="Times New Roman" pitchFamily="18" charset="0"/>
                <a:cs typeface="Times New Roman" pitchFamily="18" charset="0"/>
              </a:rPr>
              <a:t>    THANK YOU!</a:t>
            </a:r>
          </a:p>
        </p:txBody>
      </p:sp>
    </p:spTree>
    <p:extLst>
      <p:ext uri="{BB962C8B-B14F-4D97-AF65-F5344CB8AC3E}">
        <p14:creationId xmlns:p14="http://schemas.microsoft.com/office/powerpoint/2010/main" val="221916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423852"/>
          </a:xfrm>
        </p:spPr>
        <p:txBody>
          <a:bodyPr>
            <a:normAutofit fontScale="90000"/>
          </a:bodyPr>
          <a:lstStyle/>
          <a:p>
            <a:pPr algn="ct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r>
              <a:rPr lang="en-US" sz="4400" dirty="0">
                <a:solidFill>
                  <a:schemeClr val="tx1"/>
                </a:solidFill>
                <a:latin typeface="Times New Roman" panose="02020603050405020304" charset="0"/>
                <a:cs typeface="Times New Roman" panose="02020603050405020304" charset="0"/>
              </a:rPr>
              <a:t>ABSTRACT</a:t>
            </a:r>
            <a:endParaRPr lang="en-US" sz="4400" dirty="0">
              <a:solidFill>
                <a:schemeClr val="tx1"/>
              </a:solidFill>
              <a:latin typeface="Aharoni" pitchFamily="2" charset="-79"/>
              <a:cs typeface="Aharoni" pitchFamily="2" charset="-79"/>
            </a:endParaRPr>
          </a:p>
        </p:txBody>
      </p:sp>
      <p:sp>
        <p:nvSpPr>
          <p:cNvPr id="4" name="TextBox 3"/>
          <p:cNvSpPr txBox="1"/>
          <p:nvPr/>
        </p:nvSpPr>
        <p:spPr>
          <a:xfrm>
            <a:off x="1058092" y="1632857"/>
            <a:ext cx="10424160" cy="4154984"/>
          </a:xfrm>
          <a:prstGeom prst="rect">
            <a:avLst/>
          </a:prstGeom>
          <a:noFill/>
        </p:spPr>
        <p:txBody>
          <a:bodyPr wrap="square" rtlCol="0">
            <a:spAutoFit/>
          </a:bodyPr>
          <a:lstStyle/>
          <a:p>
            <a:pPr algn="just"/>
            <a:r>
              <a:rPr lang="en-AU" sz="2400" dirty="0">
                <a:latin typeface="Times New Roman" pitchFamily="18" charset="0"/>
                <a:cs typeface="Times New Roman" pitchFamily="18" charset="0"/>
              </a:rPr>
              <a:t>There is no scarcity of  fresh air in villages and gardens but there is a vast necessity for pure air in cities. This proposed method aims to build a recommendation system for plants based on parameters for urban people using a decision tree algorithm which helps the gardeners to gain more interest in purifying the air We believe that the plants are natural air filters, if there are more plants then the amount of fresh air is produced is also more. The parameters considered in this model are the name of the plant, season, minimum and maximum temperature, minimum and maximum humidity, and the soil type is the growing conditions for plants. The dataset considered in this model is our customized dataset which consists of fruits, flowers, vegetables, and herbs. This recommendation model recommends the plants based on the user's input.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1916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423852"/>
          </a:xfrm>
        </p:spPr>
        <p:txBody>
          <a:bodyPr>
            <a:normAutofit fontScale="90000"/>
          </a:bodyPr>
          <a:lstStyle/>
          <a:p>
            <a:pPr algn="ct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r>
              <a:rPr lang="en-US" sz="4400" dirty="0">
                <a:solidFill>
                  <a:schemeClr val="tx1"/>
                </a:solidFill>
                <a:latin typeface="Times New Roman" panose="02020603050405020304" charset="0"/>
                <a:cs typeface="Times New Roman" panose="02020603050405020304" charset="0"/>
              </a:rPr>
              <a:t>PROBLEM STATEMENT</a:t>
            </a:r>
            <a:endParaRPr lang="en-US" sz="4400" dirty="0">
              <a:solidFill>
                <a:schemeClr val="tx1"/>
              </a:solidFill>
              <a:latin typeface="Aharoni" pitchFamily="2" charset="-79"/>
              <a:cs typeface="Aharoni" pitchFamily="2" charset="-79"/>
            </a:endParaRPr>
          </a:p>
        </p:txBody>
      </p:sp>
      <p:sp>
        <p:nvSpPr>
          <p:cNvPr id="5" name="TextBox 4"/>
          <p:cNvSpPr txBox="1"/>
          <p:nvPr/>
        </p:nvSpPr>
        <p:spPr>
          <a:xfrm>
            <a:off x="1465712" y="1735887"/>
            <a:ext cx="9679577" cy="310854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People from villages do know well about plants but majority of the people who stay in cities and who have intentions to grow plants won't  have enough knowledge of selection and classification of plants. The main challenge would be choosing the correct plant for the correct season. Having a habit of growing or maintaining a garden is good but the real challenge is how long the zeal of growing the plant  species rest in minds if the situations are odd or against the suitable habitation.</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16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423852"/>
          </a:xfrm>
        </p:spPr>
        <p:txBody>
          <a:bodyPr>
            <a:normAutofit fontScale="90000"/>
          </a:bodyPr>
          <a:lstStyle/>
          <a:p>
            <a:pPr algn="ct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r>
              <a:rPr lang="en-US" sz="4400" dirty="0">
                <a:solidFill>
                  <a:schemeClr val="tx1"/>
                </a:solidFill>
                <a:latin typeface="Times New Roman" panose="02020603050405020304" charset="0"/>
                <a:cs typeface="Times New Roman" panose="02020603050405020304" charset="0"/>
              </a:rPr>
              <a:t>AIM AND OBJECTIVE </a:t>
            </a:r>
            <a:endParaRPr lang="en-US" sz="4400" dirty="0">
              <a:solidFill>
                <a:schemeClr val="tx1"/>
              </a:solidFill>
              <a:latin typeface="Aharoni" pitchFamily="2" charset="-79"/>
              <a:cs typeface="Aharoni" pitchFamily="2" charset="-79"/>
            </a:endParaRPr>
          </a:p>
        </p:txBody>
      </p:sp>
      <p:sp>
        <p:nvSpPr>
          <p:cNvPr id="3" name="TextBox 2"/>
          <p:cNvSpPr txBox="1"/>
          <p:nvPr/>
        </p:nvSpPr>
        <p:spPr>
          <a:xfrm>
            <a:off x="836023" y="1867989"/>
            <a:ext cx="10424160" cy="3785652"/>
          </a:xfrm>
          <a:prstGeom prst="rect">
            <a:avLst/>
          </a:prstGeom>
          <a:noFill/>
        </p:spPr>
        <p:txBody>
          <a:bodyPr wrap="square" rtlCol="0">
            <a:spAutoFit/>
          </a:bodyPr>
          <a:lstStyle/>
          <a:p>
            <a:pPr>
              <a:buFont typeface="Wingdings" panose="05000000000000000000" charset="0"/>
              <a:buChar char="Ø"/>
            </a:pPr>
            <a:r>
              <a:rPr lang="en-US" sz="2400" dirty="0">
                <a:latin typeface="Times New Roman" panose="02020603050405020304" charset="0"/>
                <a:cs typeface="Times New Roman" panose="02020603050405020304" charset="0"/>
              </a:rPr>
              <a:t>The aim of this proposed method is to built a recommendation system for plants based on parameters. </a:t>
            </a:r>
          </a:p>
          <a:p>
            <a:pPr>
              <a:buFont typeface="Wingdings" panose="05000000000000000000" charset="0"/>
              <a:buChar char="Ø"/>
            </a:pPr>
            <a:r>
              <a:rPr lang="en-US" sz="2400" dirty="0">
                <a:latin typeface="Times New Roman" panose="02020603050405020304" charset="0"/>
                <a:cs typeface="Times New Roman" panose="02020603050405020304" charset="0"/>
              </a:rPr>
              <a:t>The objective of this work is to provide information about plants and their growth in a specific season  for the people who do not have any basic knowledge.</a:t>
            </a:r>
          </a:p>
          <a:p>
            <a:pPr>
              <a:buFont typeface="Wingdings" panose="05000000000000000000" charset="0"/>
              <a:buChar char="Ø"/>
            </a:pPr>
            <a:r>
              <a:rPr lang="en-US" sz="2400" dirty="0">
                <a:latin typeface="Times New Roman" panose="02020603050405020304" charset="0"/>
                <a:cs typeface="Times New Roman" panose="02020603050405020304" charset="0"/>
              </a:rPr>
              <a:t>The main objective of this work is:  </a:t>
            </a:r>
          </a:p>
          <a:p>
            <a:pPr>
              <a:buFont typeface="Courier New" pitchFamily="49" charset="0"/>
              <a:buChar char="o"/>
            </a:pPr>
            <a:r>
              <a:rPr lang="en-US" sz="2400" dirty="0">
                <a:latin typeface="Times New Roman" panose="02020603050405020304" charset="0"/>
                <a:cs typeface="Times New Roman" panose="02020603050405020304" charset="0"/>
              </a:rPr>
              <a:t>To pre-process the given data. </a:t>
            </a:r>
          </a:p>
          <a:p>
            <a:pPr>
              <a:buFont typeface="Courier New" pitchFamily="49" charset="0"/>
              <a:buChar char="o"/>
            </a:pPr>
            <a:r>
              <a:rPr lang="en-US" sz="2400" dirty="0">
                <a:latin typeface="Times New Roman" panose="02020603050405020304" charset="0"/>
                <a:cs typeface="Times New Roman" panose="02020603050405020304" charset="0"/>
              </a:rPr>
              <a:t>To train and test the model using decision tree algorithm. </a:t>
            </a:r>
          </a:p>
          <a:p>
            <a:pPr>
              <a:buFont typeface="Courier New" pitchFamily="49" charset="0"/>
              <a:buChar char="o"/>
            </a:pPr>
            <a:r>
              <a:rPr lang="en-US" sz="2400" dirty="0">
                <a:latin typeface="Times New Roman" panose="02020603050405020304" charset="0"/>
                <a:cs typeface="Times New Roman" panose="02020603050405020304" charset="0"/>
              </a:rPr>
              <a:t>To recommend plants based on input data.</a:t>
            </a:r>
          </a:p>
          <a:p>
            <a:pPr>
              <a:buFont typeface="Wingdings" panose="05000000000000000000" charset="0"/>
              <a:buChar char="Ø"/>
            </a:pPr>
            <a:r>
              <a:rPr lang="en-US" sz="2400" dirty="0" err="1">
                <a:latin typeface="Times New Roman" panose="02020603050405020304" charset="0"/>
                <a:cs typeface="Times New Roman" panose="02020603050405020304" charset="0"/>
              </a:rPr>
              <a:t>Priorily</a:t>
            </a:r>
            <a:r>
              <a:rPr lang="en-US" sz="2400" dirty="0">
                <a:latin typeface="Times New Roman" panose="02020603050405020304" charset="0"/>
                <a:cs typeface="Times New Roman" panose="02020603050405020304" charset="0"/>
              </a:rPr>
              <a:t>, this work focuses on classifying and recommending the plant based on season. So, that it helps the mankind to grow the specific plant in particular season.</a:t>
            </a:r>
            <a:endParaRPr lang="en-US" dirty="0"/>
          </a:p>
        </p:txBody>
      </p:sp>
    </p:spTree>
    <p:extLst>
      <p:ext uri="{BB962C8B-B14F-4D97-AF65-F5344CB8AC3E}">
        <p14:creationId xmlns:p14="http://schemas.microsoft.com/office/powerpoint/2010/main" val="221916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423852"/>
          </a:xfrm>
        </p:spPr>
        <p:txBody>
          <a:bodyPr>
            <a:normAutofit fontScale="90000"/>
          </a:bodyPr>
          <a:lstStyle/>
          <a:p>
            <a:pPr algn="ct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br>
              <a:rPr lang="en-US" sz="4400" dirty="0">
                <a:solidFill>
                  <a:schemeClr val="tx1"/>
                </a:solidFill>
                <a:latin typeface="Times New Roman" panose="02020603050405020304" charset="0"/>
                <a:cs typeface="Times New Roman" panose="02020603050405020304" charset="0"/>
              </a:rPr>
            </a:br>
            <a:r>
              <a:rPr lang="en-US" sz="4400" dirty="0">
                <a:solidFill>
                  <a:schemeClr val="tx1"/>
                </a:solidFill>
                <a:latin typeface="Times New Roman" panose="02020603050405020304" charset="0"/>
                <a:cs typeface="Times New Roman" panose="02020603050405020304" charset="0"/>
              </a:rPr>
              <a:t>LITERATURE REVIEW</a:t>
            </a:r>
            <a:endParaRPr lang="en-US" sz="4400" dirty="0">
              <a:solidFill>
                <a:schemeClr val="tx1"/>
              </a:solidFill>
              <a:latin typeface="Aharoni" pitchFamily="2" charset="-79"/>
              <a:cs typeface="Aharoni" pitchFamily="2" charset="-79"/>
            </a:endParaRPr>
          </a:p>
        </p:txBody>
      </p:sp>
      <p:sp>
        <p:nvSpPr>
          <p:cNvPr id="3" name="TextBox 2"/>
          <p:cNvSpPr txBox="1"/>
          <p:nvPr/>
        </p:nvSpPr>
        <p:spPr>
          <a:xfrm>
            <a:off x="1188720" y="1463040"/>
            <a:ext cx="9836331" cy="6924973"/>
          </a:xfrm>
          <a:prstGeom prst="rect">
            <a:avLst/>
          </a:prstGeom>
          <a:noFill/>
        </p:spPr>
        <p:txBody>
          <a:bodyPr wrap="square" rtlCol="0">
            <a:spAutoFit/>
          </a:bodyPr>
          <a:lstStyle/>
          <a:p>
            <a:pPr algn="just">
              <a:buFont typeface="Wingdings" pitchFamily="2" charset="2"/>
              <a:buChar char="v"/>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Recognition of Ayurvedic Medicinal Plants from Leaves, proposed by </a:t>
            </a:r>
            <a:r>
              <a:rPr lang="en-US" sz="2400" dirty="0" err="1">
                <a:latin typeface="Times New Roman" panose="02020603050405020304" pitchFamily="18" charset="0"/>
                <a:cs typeface="Times New Roman" panose="02020603050405020304" pitchFamily="18" charset="0"/>
              </a:rPr>
              <a:t>Amala</a:t>
            </a:r>
            <a:r>
              <a:rPr lang="en-US" sz="2400" dirty="0">
                <a:latin typeface="Times New Roman" panose="02020603050405020304" pitchFamily="18" charset="0"/>
                <a:cs typeface="Times New Roman" panose="02020603050405020304" pitchFamily="18" charset="0"/>
              </a:rPr>
              <a:t> Sabu et al. (2017) [11], discussed and implemented a system for automatic identification of medicinal plants from their leaves.</a:t>
            </a:r>
          </a:p>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 Created their own dataset for experiments since a standard data set is not available in the domain. </a:t>
            </a:r>
          </a:p>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 Identification of medicinal plants from their leaves which makes use of </a:t>
            </a:r>
            <a:r>
              <a:rPr lang="en-US" sz="2400" dirty="0" err="1">
                <a:latin typeface="Times New Roman" panose="02020603050405020304" pitchFamily="18" charset="0"/>
                <a:cs typeface="Times New Roman" panose="02020603050405020304" pitchFamily="18" charset="0"/>
              </a:rPr>
              <a:t>OpenCV</a:t>
            </a:r>
            <a:r>
              <a:rPr lang="en-US" sz="2400" dirty="0">
                <a:latin typeface="Times New Roman" panose="02020603050405020304" pitchFamily="18" charset="0"/>
                <a:cs typeface="Times New Roman" panose="02020603050405020304" pitchFamily="18" charset="0"/>
              </a:rPr>
              <a:t> and machine learning.</a:t>
            </a:r>
          </a:p>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 The demerits of this model is the leaf dataset considered is small and instead of using K-NN classifier, using SVM or ANN classifier gives better result.</a:t>
            </a:r>
            <a:endParaRPr lang="en-US" sz="2400" dirty="0">
              <a:latin typeface="Times New Roman" panose="02020603050405020304" pitchFamily="18" charset="0"/>
              <a:ea typeface="Times New Roman" panose="02020603050405020304" charset="0"/>
              <a:cs typeface="Times New Roman" panose="02020603050405020304" pitchFamily="18" charset="0"/>
            </a:endParaRPr>
          </a:p>
          <a:p>
            <a:pPr algn="just">
              <a:buFont typeface="Wingdings" pitchFamily="2" charset="2"/>
              <a:buChar char="Ø"/>
            </a:pPr>
            <a:endParaRPr lang="en-US" sz="2800" dirty="0">
              <a:latin typeface="Times New Roman" panose="02020603050405020304" pitchFamily="18" charset="0"/>
              <a:cs typeface="Times New Roman" panose="02020603050405020304" pitchFamily="18" charset="0"/>
            </a:endParaRPr>
          </a:p>
          <a:p>
            <a:pPr algn="just">
              <a:buFont typeface="Wingdings" pitchFamily="2" charset="2"/>
              <a:buChar char="Ø"/>
            </a:pPr>
            <a:endParaRPr lang="en-US" sz="2800" dirty="0">
              <a:latin typeface="Times New Roman" panose="02020603050405020304" pitchFamily="18" charset="0"/>
              <a:cs typeface="Times New Roman" panose="02020603050405020304" pitchFamily="18" charset="0"/>
            </a:endParaRPr>
          </a:p>
          <a:p>
            <a:pPr algn="just">
              <a:buFont typeface="Wingdings" pitchFamily="2" charset="2"/>
              <a:buChar char="Ø"/>
            </a:pPr>
            <a:endParaRPr lang="en-US" sz="2800" dirty="0">
              <a:latin typeface="Times New Roman" panose="02020603050405020304" pitchFamily="18" charset="0"/>
              <a:cs typeface="Times New Roman" panose="02020603050405020304" pitchFamily="18" charset="0"/>
            </a:endParaRPr>
          </a:p>
          <a:p>
            <a:pPr algn="just">
              <a:buFont typeface="Wingdings" pitchFamily="2" charset="2"/>
              <a:buChar char="Ø"/>
            </a:pPr>
            <a:endParaRPr lang="en-US" sz="2800" dirty="0">
              <a:latin typeface="Times New Roman" panose="02020603050405020304" pitchFamily="18" charset="0"/>
              <a:cs typeface="Times New Roman" panose="02020603050405020304" pitchFamily="18" charset="0"/>
            </a:endParaRPr>
          </a:p>
          <a:p>
            <a:pPr algn="just">
              <a:buFont typeface="Wingdings" pitchFamily="2" charset="2"/>
              <a:buChar char="Ø"/>
            </a:pPr>
            <a:endParaRPr lang="en-US" sz="2800" dirty="0">
              <a:latin typeface="Times New Roman" panose="02020603050405020304" pitchFamily="18" charset="0"/>
              <a:cs typeface="Times New Roman" panose="02020603050405020304" pitchFamily="18" charset="0"/>
            </a:endParaRPr>
          </a:p>
          <a:p>
            <a:pPr algn="just">
              <a:buFont typeface="Wingdings" pitchFamily="2" charset="2"/>
              <a:buChar char="Ø"/>
            </a:pPr>
            <a:endParaRPr lang="en-US" sz="2800" dirty="0">
              <a:latin typeface="Times New Roman" panose="02020603050405020304" pitchFamily="18" charset="0"/>
              <a:cs typeface="Times New Roman" panose="02020603050405020304" pitchFamily="18" charset="0"/>
            </a:endParaRPr>
          </a:p>
          <a:p>
            <a:pPr algn="just">
              <a:buFont typeface="Wingdings" pitchFamily="2" charset="2"/>
              <a:buChar char="Ø"/>
            </a:pP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160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914400"/>
          </a:xfrm>
        </p:spPr>
        <p:txBody>
          <a:bodyPr>
            <a:normAutofit/>
          </a:bodyPr>
          <a:lstStyle/>
          <a:p>
            <a:pPr algn="ctr"/>
            <a:r>
              <a:rPr lang="en-US" sz="4400" dirty="0">
                <a:solidFill>
                  <a:schemeClr val="tx1"/>
                </a:solidFill>
                <a:latin typeface="Times New Roman" panose="02020603050405020304" charset="0"/>
                <a:cs typeface="Times New Roman" panose="02020603050405020304" charset="0"/>
              </a:rPr>
              <a:t>LITERATURE REVIEW CONTD..</a:t>
            </a:r>
            <a:endParaRPr lang="en-US" sz="4400" dirty="0">
              <a:solidFill>
                <a:schemeClr val="tx1"/>
              </a:solidFill>
              <a:latin typeface="Aharoni" pitchFamily="2" charset="-79"/>
              <a:cs typeface="Aharoni" pitchFamily="2" charset="-79"/>
            </a:endParaRPr>
          </a:p>
        </p:txBody>
      </p:sp>
      <p:sp>
        <p:nvSpPr>
          <p:cNvPr id="3" name="TextBox 2"/>
          <p:cNvSpPr txBox="1"/>
          <p:nvPr/>
        </p:nvSpPr>
        <p:spPr>
          <a:xfrm>
            <a:off x="1005839" y="1192696"/>
            <a:ext cx="9678725" cy="5262979"/>
          </a:xfrm>
          <a:prstGeom prst="rect">
            <a:avLst/>
          </a:prstGeom>
          <a:noFill/>
        </p:spPr>
        <p:txBody>
          <a:bodyPr wrap="square" rtlCol="0">
            <a:spAutoFit/>
          </a:bodyPr>
          <a:lstStyle/>
          <a:p>
            <a:pPr algn="just">
              <a:buFont typeface="Wingdings" pitchFamily="2" charset="2"/>
              <a:buChar char="v"/>
            </a:pPr>
            <a:r>
              <a:rPr lang="en-US" sz="2100" dirty="0">
                <a:latin typeface="Times New Roman" panose="02020603050405020304" pitchFamily="18" charset="0"/>
                <a:cs typeface="Times New Roman" panose="02020603050405020304" pitchFamily="18" charset="0"/>
              </a:rPr>
              <a:t>Plant Species Identification by using Scale Invariant Feature Transform and Grid Based </a:t>
            </a:r>
            <a:r>
              <a:rPr lang="en-US" sz="2100" dirty="0" err="1">
                <a:latin typeface="Times New Roman" panose="02020603050405020304" pitchFamily="18" charset="0"/>
                <a:cs typeface="Times New Roman" panose="02020603050405020304" pitchFamily="18" charset="0"/>
              </a:rPr>
              <a:t>Colour</a:t>
            </a:r>
            <a:r>
              <a:rPr lang="en-US" sz="2100" dirty="0">
                <a:latin typeface="Times New Roman" panose="02020603050405020304" pitchFamily="18" charset="0"/>
                <a:cs typeface="Times New Roman" panose="02020603050405020304" pitchFamily="18" charset="0"/>
              </a:rPr>
              <a:t> Moment by </a:t>
            </a:r>
            <a:r>
              <a:rPr lang="en-US" sz="2100" dirty="0" err="1">
                <a:latin typeface="Times New Roman" panose="02020603050405020304" pitchFamily="18" charset="0"/>
                <a:cs typeface="Times New Roman" panose="02020603050405020304" pitchFamily="18" charset="0"/>
              </a:rPr>
              <a:t>Nuril</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Aslina</a:t>
            </a:r>
            <a:r>
              <a:rPr lang="en-US" sz="2100" dirty="0">
                <a:latin typeface="Times New Roman" panose="02020603050405020304" pitchFamily="18" charset="0"/>
                <a:cs typeface="Times New Roman" panose="02020603050405020304" pitchFamily="18" charset="0"/>
              </a:rPr>
              <a:t> Che </a:t>
            </a:r>
            <a:r>
              <a:rPr lang="en-US" sz="2100" dirty="0" err="1">
                <a:latin typeface="Times New Roman" panose="02020603050405020304" pitchFamily="18" charset="0"/>
                <a:cs typeface="Times New Roman" panose="02020603050405020304" pitchFamily="18" charset="0"/>
              </a:rPr>
              <a:t>Hussin</a:t>
            </a:r>
            <a:r>
              <a:rPr lang="en-US" sz="2100" dirty="0">
                <a:latin typeface="Times New Roman" panose="02020603050405020304" pitchFamily="18" charset="0"/>
                <a:cs typeface="Times New Roman" panose="02020603050405020304" pitchFamily="18" charset="0"/>
              </a:rPr>
              <a:t>.</a:t>
            </a:r>
          </a:p>
          <a:p>
            <a:pPr algn="just">
              <a:buFont typeface="Wingdings" pitchFamily="2" charset="2"/>
              <a:buChar char="Ø"/>
            </a:pPr>
            <a:r>
              <a:rPr lang="en-US" sz="2100" dirty="0">
                <a:latin typeface="Times New Roman" panose="02020603050405020304" pitchFamily="18" charset="0"/>
                <a:cs typeface="Times New Roman" panose="02020603050405020304" pitchFamily="18" charset="0"/>
              </a:rPr>
              <a:t>The dataset focuses on 126 tree species from French Mediterranean area which contains 11572 pictures. </a:t>
            </a:r>
          </a:p>
          <a:p>
            <a:pPr algn="just">
              <a:buFont typeface="Wingdings" pitchFamily="2" charset="2"/>
              <a:buChar char="Ø"/>
            </a:pPr>
            <a:r>
              <a:rPr lang="en-US" sz="2100" dirty="0">
                <a:latin typeface="Times New Roman" panose="02020603050405020304" pitchFamily="18" charset="0"/>
                <a:cs typeface="Times New Roman" panose="02020603050405020304" pitchFamily="18" charset="0"/>
              </a:rPr>
              <a:t>This paper presents a method of shape feature extraction that is Scale Invariant Feature Transform (SIFT) and </a:t>
            </a:r>
            <a:r>
              <a:rPr lang="en-US" sz="2100" dirty="0" err="1">
                <a:latin typeface="Times New Roman" panose="02020603050405020304" pitchFamily="18" charset="0"/>
                <a:cs typeface="Times New Roman" panose="02020603050405020304" pitchFamily="18" charset="0"/>
              </a:rPr>
              <a:t>colour</a:t>
            </a:r>
            <a:r>
              <a:rPr lang="en-US" sz="2100" dirty="0">
                <a:latin typeface="Times New Roman" panose="02020603050405020304" pitchFamily="18" charset="0"/>
                <a:cs typeface="Times New Roman" panose="02020603050405020304" pitchFamily="18" charset="0"/>
              </a:rPr>
              <a:t> feature extraction Grid Based </a:t>
            </a:r>
            <a:r>
              <a:rPr lang="en-US" sz="2100" dirty="0" err="1">
                <a:latin typeface="Times New Roman" panose="02020603050405020304" pitchFamily="18" charset="0"/>
                <a:cs typeface="Times New Roman" panose="02020603050405020304" pitchFamily="18" charset="0"/>
              </a:rPr>
              <a:t>Colour</a:t>
            </a:r>
            <a:r>
              <a:rPr lang="en-US" sz="2100" dirty="0">
                <a:latin typeface="Times New Roman" panose="02020603050405020304" pitchFamily="18" charset="0"/>
                <a:cs typeface="Times New Roman" panose="02020603050405020304" pitchFamily="18" charset="0"/>
              </a:rPr>
              <a:t> Moment (GBCM) to identify plant.</a:t>
            </a:r>
          </a:p>
          <a:p>
            <a:pPr algn="just"/>
            <a:endParaRPr lang="en-US" sz="2100" dirty="0">
              <a:latin typeface="Times New Roman" panose="02020603050405020304" pitchFamily="18" charset="0"/>
              <a:cs typeface="Times New Roman" panose="02020603050405020304" pitchFamily="18" charset="0"/>
            </a:endParaRPr>
          </a:p>
          <a:p>
            <a:pPr algn="just">
              <a:buFont typeface="Wingdings" pitchFamily="2" charset="2"/>
              <a:buChar char="v"/>
            </a:pPr>
            <a:r>
              <a:rPr lang="en-US" sz="2100" dirty="0">
                <a:latin typeface="Times New Roman" panose="02020603050405020304" pitchFamily="18" charset="0"/>
                <a:cs typeface="Times New Roman" panose="02020603050405020304" pitchFamily="18" charset="0"/>
              </a:rPr>
              <a:t>Plant Classification Using Artificial Neural Networks by Luciano D.S. </a:t>
            </a:r>
            <a:r>
              <a:rPr lang="en-US" sz="2100" dirty="0" err="1">
                <a:latin typeface="Times New Roman" panose="02020603050405020304" pitchFamily="18" charset="0"/>
                <a:cs typeface="Times New Roman" panose="02020603050405020304" pitchFamily="18" charset="0"/>
              </a:rPr>
              <a:t>Pacifico</a:t>
            </a:r>
            <a:r>
              <a:rPr lang="en-US" sz="2100" dirty="0">
                <a:latin typeface="Times New Roman" panose="02020603050405020304" pitchFamily="18" charset="0"/>
                <a:cs typeface="Times New Roman" panose="02020603050405020304" pitchFamily="18" charset="0"/>
              </a:rPr>
              <a:t>.</a:t>
            </a:r>
          </a:p>
          <a:p>
            <a:pPr algn="just">
              <a:buFont typeface="Wingdings" pitchFamily="2" charset="2"/>
              <a:buChar char="Ø"/>
            </a:pPr>
            <a:r>
              <a:rPr lang="en-US" sz="2100" dirty="0">
                <a:latin typeface="Times New Roman" panose="02020603050405020304" pitchFamily="18" charset="0"/>
                <a:cs typeface="Times New Roman" panose="02020603050405020304" pitchFamily="18" charset="0"/>
              </a:rPr>
              <a:t>In this work, they used a Multi-Layer-Perceptron  (MLP) artificial neural network trained with Back propagation algorithm to perform automatic plant classification. </a:t>
            </a:r>
          </a:p>
          <a:p>
            <a:pPr algn="just">
              <a:buFont typeface="Wingdings" pitchFamily="2" charset="2"/>
              <a:buChar char="Ø"/>
            </a:pPr>
            <a:r>
              <a:rPr lang="en-US" sz="2100" dirty="0">
                <a:latin typeface="Times New Roman" panose="02020603050405020304" pitchFamily="18" charset="0"/>
                <a:cs typeface="Times New Roman" panose="02020603050405020304" pitchFamily="18" charset="0"/>
              </a:rPr>
              <a:t>Three real-world plant data sets obtained from UCI Machine Learning repository are employed: Iris, Wheat Seeds and 100 Plant Leaves. 100 Plant Seeds data set.</a:t>
            </a:r>
          </a:p>
          <a:p>
            <a:pPr algn="just">
              <a:buFont typeface="Wingdings" pitchFamily="2" charset="2"/>
              <a:buChar char="Ø"/>
            </a:pPr>
            <a:r>
              <a:rPr lang="en-US" sz="2100" dirty="0">
                <a:latin typeface="Times New Roman" panose="02020603050405020304" pitchFamily="18" charset="0"/>
                <a:cs typeface="Times New Roman" panose="02020603050405020304" pitchFamily="18" charset="0"/>
              </a:rPr>
              <a:t>The demerits of this  model is the dataset used consists of only iris, wheat seeds and 100 plant leaves of same plant i.e. dataset is limited.</a:t>
            </a:r>
            <a:endParaRPr lang="en-US" sz="2100" dirty="0">
              <a:latin typeface="Times New Roman" panose="02020603050405020304" pitchFamily="18" charset="0"/>
              <a:ea typeface="Times New Roman" panose="02020603050405020304"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16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423852"/>
          </a:xfrm>
        </p:spPr>
        <p:txBody>
          <a:bodyPr>
            <a:normAutofit/>
          </a:bodyPr>
          <a:lstStyle/>
          <a:p>
            <a:pPr algn="ctr"/>
            <a:r>
              <a:rPr lang="en-US" sz="4400" dirty="0">
                <a:solidFill>
                  <a:schemeClr val="tx1"/>
                </a:solidFill>
                <a:latin typeface="Times New Roman" panose="02020603050405020304" charset="0"/>
                <a:cs typeface="Times New Roman" panose="02020603050405020304" charset="0"/>
              </a:rPr>
              <a:t>LITERATURE REVIEW CONTD..</a:t>
            </a:r>
            <a:endParaRPr lang="en-US" sz="4400" dirty="0">
              <a:solidFill>
                <a:schemeClr val="tx1"/>
              </a:solidFill>
              <a:latin typeface="Aharoni" pitchFamily="2" charset="-79"/>
              <a:cs typeface="Aharoni" pitchFamily="2" charset="-79"/>
            </a:endParaRPr>
          </a:p>
        </p:txBody>
      </p:sp>
      <p:sp>
        <p:nvSpPr>
          <p:cNvPr id="3" name="TextBox 2"/>
          <p:cNvSpPr txBox="1"/>
          <p:nvPr/>
        </p:nvSpPr>
        <p:spPr>
          <a:xfrm>
            <a:off x="966651" y="1645920"/>
            <a:ext cx="10110652" cy="5509200"/>
          </a:xfrm>
          <a:prstGeom prst="rect">
            <a:avLst/>
          </a:prstGeom>
          <a:noFill/>
        </p:spPr>
        <p:txBody>
          <a:bodyPr wrap="square" rtlCol="0">
            <a:spAutoFit/>
          </a:bodyPr>
          <a:lstStyle/>
          <a:p>
            <a:pPr algn="just">
              <a:lnSpc>
                <a:spcPct val="150000"/>
              </a:lnSpc>
              <a:buFont typeface="Wingdings" pitchFamily="2" charset="2"/>
              <a:buChar char="v"/>
            </a:pPr>
            <a:r>
              <a:rPr lang="en-US" sz="2200" dirty="0">
                <a:latin typeface="Times New Roman" panose="02020603050405020304" pitchFamily="18" charset="0"/>
                <a:cs typeface="Times New Roman" panose="02020603050405020304" pitchFamily="18" charset="0"/>
              </a:rPr>
              <a:t>Plant Species  Identification Using Leaf Image Retrieval by Neha Goyal.</a:t>
            </a:r>
          </a:p>
          <a:p>
            <a:pPr algn="just">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The dataset considered was Flavia dataset. </a:t>
            </a:r>
          </a:p>
          <a:p>
            <a:pPr algn="just">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Recommended various feature extraction approaches, classification, and other difficulties are used to identify plant species. </a:t>
            </a:r>
          </a:p>
          <a:p>
            <a:pPr algn="just">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Furthermore, the precision, recall, and F-Score of two widely used classifiers, Support Vector Machine (SVM) and Probabilistic Neural Network (PNN), are evaluated. </a:t>
            </a:r>
          </a:p>
          <a:p>
            <a:pPr algn="just">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It was concluded from the review that the majority of studies are based on leaf shape and edge.</a:t>
            </a:r>
          </a:p>
          <a:p>
            <a:pPr algn="just">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sym typeface="+mn-ea"/>
              </a:rPr>
              <a:t>The demerits of this model are it does not work well with larger dataset. </a:t>
            </a:r>
          </a:p>
          <a:p>
            <a:pPr algn="just">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sym typeface="+mn-ea"/>
              </a:rPr>
              <a:t>Features of leaves are not included which is recognition of identification</a:t>
            </a:r>
            <a:endParaRPr lang="en-US" sz="2200" dirty="0">
              <a:latin typeface="Times New Roman" panose="02020603050405020304" pitchFamily="18" charset="0"/>
              <a:ea typeface="Times New Roman" panose="02020603050405020304" charset="0"/>
              <a:cs typeface="Times New Roman" panose="02020603050405020304" pitchFamily="18" charset="0"/>
              <a:sym typeface="+mn-ea"/>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160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1200" y="0"/>
            <a:ext cx="10468864" cy="1423852"/>
          </a:xfrm>
        </p:spPr>
        <p:txBody>
          <a:bodyPr>
            <a:normAutofit/>
          </a:bodyPr>
          <a:lstStyle/>
          <a:p>
            <a:pPr algn="ctr"/>
            <a:r>
              <a:rPr lang="en-US" sz="4400" dirty="0">
                <a:solidFill>
                  <a:schemeClr val="tx1"/>
                </a:solidFill>
                <a:latin typeface="Times New Roman" panose="02020603050405020304" charset="0"/>
                <a:cs typeface="Times New Roman" panose="02020603050405020304" charset="0"/>
              </a:rPr>
              <a:t>LITERATURE REVIEW CONTD..</a:t>
            </a:r>
            <a:endParaRPr lang="en-US" sz="4400" dirty="0">
              <a:solidFill>
                <a:schemeClr val="tx1"/>
              </a:solidFill>
              <a:latin typeface="Aharoni" pitchFamily="2" charset="-79"/>
              <a:cs typeface="Aharoni" pitchFamily="2" charset="-79"/>
            </a:endParaRPr>
          </a:p>
        </p:txBody>
      </p:sp>
      <p:sp>
        <p:nvSpPr>
          <p:cNvPr id="3" name="TextBox 2"/>
          <p:cNvSpPr txBox="1"/>
          <p:nvPr/>
        </p:nvSpPr>
        <p:spPr>
          <a:xfrm>
            <a:off x="1162594" y="1606731"/>
            <a:ext cx="9953897" cy="3477875"/>
          </a:xfrm>
          <a:prstGeom prst="rect">
            <a:avLst/>
          </a:prstGeom>
          <a:noFill/>
        </p:spPr>
        <p:txBody>
          <a:bodyPr wrap="square" rtlCol="0">
            <a:spAutoFit/>
          </a:bodyPr>
          <a:lstStyle/>
          <a:p>
            <a:pPr algn="just">
              <a:buFont typeface="Wingdings" pitchFamily="2" charset="2"/>
              <a:buChar char="v"/>
            </a:pPr>
            <a:r>
              <a:rPr lang="en-US" sz="2200" dirty="0">
                <a:latin typeface="Times New Roman" panose="02020603050405020304" pitchFamily="18" charset="0"/>
                <a:cs typeface="Times New Roman" panose="02020603050405020304" pitchFamily="18" charset="0"/>
              </a:rPr>
              <a:t>Combined Classifier for Plant Classification and Identification from Leaf Image Based on Visual Attributes by </a:t>
            </a:r>
            <a:r>
              <a:rPr lang="en-US" sz="2200" dirty="0" err="1">
                <a:latin typeface="Times New Roman" panose="02020603050405020304" pitchFamily="18" charset="0"/>
                <a:cs typeface="Times New Roman" panose="02020603050405020304" pitchFamily="18" charset="0"/>
              </a:rPr>
              <a:t>Parul</a:t>
            </a:r>
            <a:r>
              <a:rPr lang="en-US" sz="2200" dirty="0">
                <a:latin typeface="Times New Roman" panose="02020603050405020304" pitchFamily="18" charset="0"/>
                <a:cs typeface="Times New Roman" panose="02020603050405020304" pitchFamily="18" charset="0"/>
              </a:rPr>
              <a:t> Mittal. </a:t>
            </a:r>
          </a:p>
          <a:p>
            <a:pPr algn="just">
              <a:buFont typeface="Wingdings" pitchFamily="2" charset="2"/>
              <a:buChar char="Ø"/>
            </a:pPr>
            <a:r>
              <a:rPr lang="en-US" sz="2200" dirty="0">
                <a:latin typeface="Times New Roman" panose="02020603050405020304" pitchFamily="18" charset="0"/>
                <a:cs typeface="Times New Roman" panose="02020603050405020304" pitchFamily="18" charset="0"/>
              </a:rPr>
              <a:t>They discussed about the improved performance of the combined classifier technique for the classification and identification of plant leaf images. </a:t>
            </a:r>
          </a:p>
          <a:p>
            <a:pPr algn="just">
              <a:buFont typeface="Wingdings" pitchFamily="2" charset="2"/>
              <a:buChar char="Ø"/>
            </a:pPr>
            <a:r>
              <a:rPr lang="en-US" sz="2200" dirty="0">
                <a:latin typeface="Times New Roman" panose="02020603050405020304" pitchFamily="18" charset="0"/>
                <a:cs typeface="Times New Roman" panose="02020603050405020304" pitchFamily="18" charset="0"/>
              </a:rPr>
              <a:t>The research technique shows how to extract features such as shape, </a:t>
            </a:r>
            <a:r>
              <a:rPr lang="en-US" sz="2200" dirty="0" err="1">
                <a:latin typeface="Times New Roman" panose="02020603050405020304" pitchFamily="18" charset="0"/>
                <a:cs typeface="Times New Roman" panose="02020603050405020304" pitchFamily="18" charset="0"/>
              </a:rPr>
              <a:t>colour</a:t>
            </a:r>
            <a:r>
              <a:rPr lang="en-US" sz="2200" dirty="0">
                <a:latin typeface="Times New Roman" panose="02020603050405020304" pitchFamily="18" charset="0"/>
                <a:cs typeface="Times New Roman" panose="02020603050405020304" pitchFamily="18" charset="0"/>
              </a:rPr>
              <a:t>, texture, and vein.</a:t>
            </a:r>
          </a:p>
          <a:p>
            <a:pPr algn="just">
              <a:buFont typeface="Wingdings" pitchFamily="2" charset="2"/>
              <a:buChar char="Ø"/>
            </a:pPr>
            <a:r>
              <a:rPr lang="en-US" sz="2200" dirty="0">
                <a:latin typeface="Times New Roman" panose="02020603050405020304" pitchFamily="18" charset="0"/>
                <a:cs typeface="Times New Roman" panose="02020603050405020304" pitchFamily="18" charset="0"/>
              </a:rPr>
              <a:t>There was a total of 139 characteristics retrieved, which were then classified and identified using various classifiers such as SVM, Decision tree, and combination classifier.</a:t>
            </a:r>
          </a:p>
          <a:p>
            <a:pPr algn="just">
              <a:buFont typeface="Wingdings" pitchFamily="2" charset="2"/>
              <a:buChar char="Ø"/>
            </a:pPr>
            <a:r>
              <a:rPr lang="en-US" sz="2200" dirty="0">
                <a:latin typeface="Times New Roman" panose="02020603050405020304" pitchFamily="18" charset="0"/>
                <a:cs typeface="Times New Roman" panose="02020603050405020304" pitchFamily="18" charset="0"/>
              </a:rPr>
              <a:t>The demerits of this model is method doesn’t include all physical attributes.</a:t>
            </a:r>
          </a:p>
        </p:txBody>
      </p:sp>
    </p:spTree>
    <p:extLst>
      <p:ext uri="{BB962C8B-B14F-4D97-AF65-F5344CB8AC3E}">
        <p14:creationId xmlns:p14="http://schemas.microsoft.com/office/powerpoint/2010/main" val="2219160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614</TotalTime>
  <Words>2033</Words>
  <Application>Microsoft Office PowerPoint</Application>
  <PresentationFormat>Widescreen</PresentationFormat>
  <Paragraphs>247</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Aharoni</vt:lpstr>
      <vt:lpstr>Arial</vt:lpstr>
      <vt:lpstr>Arial Narrow</vt:lpstr>
      <vt:lpstr>Century Gothic</vt:lpstr>
      <vt:lpstr>Courier New</vt:lpstr>
      <vt:lpstr>Times New Roman</vt:lpstr>
      <vt:lpstr>Wingdings</vt:lpstr>
      <vt:lpstr>Wingdings 3</vt:lpstr>
      <vt:lpstr>Ion</vt:lpstr>
      <vt:lpstr>PLANT RECOMMENDATION MODEL FOR URBAN PEOPLE USING MAJORITY VOTING CLASSIFIER</vt:lpstr>
      <vt:lpstr>Table of Contents </vt:lpstr>
      <vt:lpstr>              ABSTRACT</vt:lpstr>
      <vt:lpstr>             PROBLEM STATEMENT</vt:lpstr>
      <vt:lpstr>             AIM AND OBJECTIVE </vt:lpstr>
      <vt:lpstr>             LITERATURE REVIEW</vt:lpstr>
      <vt:lpstr>LITERATURE REVIEW CONTD..</vt:lpstr>
      <vt:lpstr>LITERATURE REVIEW CONTD..</vt:lpstr>
      <vt:lpstr>LITERATURE REVIEW CONTD..</vt:lpstr>
      <vt:lpstr>LITERATURE REVIEW CONTD..</vt:lpstr>
      <vt:lpstr>LITERATURE REVIEW CONTD..</vt:lpstr>
      <vt:lpstr>                   ARCHITECTURE</vt:lpstr>
      <vt:lpstr>             METHODOLOGY CONTD.. </vt:lpstr>
      <vt:lpstr>             METHODOLOGY CONTD..</vt:lpstr>
      <vt:lpstr>             METHODOLOGY CONTD..</vt:lpstr>
      <vt:lpstr>             METHODOLOGY CONTD..</vt:lpstr>
      <vt:lpstr>             METHODOLOGY CONTD..</vt:lpstr>
      <vt:lpstr>             EXPERIMENTAL RESULTS</vt:lpstr>
      <vt:lpstr>             EXPERIMENTAL RESULTS CONTD..</vt:lpstr>
      <vt:lpstr>             EXPERIMENTAL RESULT CONTD...</vt:lpstr>
      <vt:lpstr>             EXPERIMENTAL RESULT CONTD..</vt:lpstr>
      <vt:lpstr>             EXPERIMENTAL RESULT CONTD..</vt:lpstr>
      <vt:lpstr>             EXPERIMENTAL RESULT COTND..</vt:lpstr>
      <vt:lpstr>             EXPERIMENTAL RESULTS CONTD..</vt:lpstr>
      <vt:lpstr>             CONCLUSION AND SCOPE FOR FUTURE WORK</vt:lpstr>
      <vt:lpstr>             CONTRIBUTIONS OF THE CANDIDATE </vt:lpstr>
      <vt:lpstr>             REFERENCES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janvi</dc:creator>
  <cp:lastModifiedBy>Divya Priyanka</cp:lastModifiedBy>
  <cp:revision>75</cp:revision>
  <dcterms:created xsi:type="dcterms:W3CDTF">2013-07-15T20:25:18Z</dcterms:created>
  <dcterms:modified xsi:type="dcterms:W3CDTF">2022-06-08T06:47:30Z</dcterms:modified>
</cp:coreProperties>
</file>