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4" r:id="rId6"/>
    <p:sldId id="300" r:id="rId7"/>
    <p:sldId id="297" r:id="rId8"/>
    <p:sldId id="289" r:id="rId9"/>
    <p:sldId id="282" r:id="rId10"/>
    <p:sldId id="298" r:id="rId11"/>
    <p:sldId id="299" r:id="rId12"/>
    <p:sldId id="292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8A888-809B-4FA2-9863-BD6468EE74B2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92BF9CA-211E-4E9F-BE21-69B1257E2038}">
      <dgm:prSet phldrT="[Text]"/>
      <dgm:spPr/>
      <dgm:t>
        <a:bodyPr/>
        <a:lstStyle/>
        <a:p>
          <a:r>
            <a:rPr lang="en-IN" dirty="0"/>
            <a:t>DATA Understanding</a:t>
          </a:r>
        </a:p>
      </dgm:t>
    </dgm:pt>
    <dgm:pt modelId="{FE3EB4C8-1A4E-4255-B6C8-9B97271E70EC}" type="parTrans" cxnId="{69CCE1EF-E7B1-4B11-BAF6-327A91D6D2D1}">
      <dgm:prSet/>
      <dgm:spPr/>
      <dgm:t>
        <a:bodyPr/>
        <a:lstStyle/>
        <a:p>
          <a:endParaRPr lang="en-IN"/>
        </a:p>
      </dgm:t>
    </dgm:pt>
    <dgm:pt modelId="{25EE5B0E-FF85-4602-88F8-D209972F15D3}" type="sibTrans" cxnId="{69CCE1EF-E7B1-4B11-BAF6-327A91D6D2D1}">
      <dgm:prSet/>
      <dgm:spPr/>
      <dgm:t>
        <a:bodyPr/>
        <a:lstStyle/>
        <a:p>
          <a:endParaRPr lang="en-IN"/>
        </a:p>
      </dgm:t>
    </dgm:pt>
    <dgm:pt modelId="{8EB519DD-7DAB-46C4-9113-5C4C39E7FB35}">
      <dgm:prSet phldrT="[Text]"/>
      <dgm:spPr/>
      <dgm:t>
        <a:bodyPr/>
        <a:lstStyle/>
        <a:p>
          <a:r>
            <a:rPr lang="en-IN" dirty="0"/>
            <a:t>DATA Cleaning </a:t>
          </a:r>
        </a:p>
      </dgm:t>
    </dgm:pt>
    <dgm:pt modelId="{FB10D25C-FF54-40EA-AFA3-F623C1E89AB8}" type="parTrans" cxnId="{2D926342-6E21-44A1-B53B-134FD1653F1A}">
      <dgm:prSet/>
      <dgm:spPr/>
      <dgm:t>
        <a:bodyPr/>
        <a:lstStyle/>
        <a:p>
          <a:endParaRPr lang="en-IN"/>
        </a:p>
      </dgm:t>
    </dgm:pt>
    <dgm:pt modelId="{00AD813A-F6B2-483C-A2D1-696CAA1A9BA6}" type="sibTrans" cxnId="{2D926342-6E21-44A1-B53B-134FD1653F1A}">
      <dgm:prSet/>
      <dgm:spPr/>
      <dgm:t>
        <a:bodyPr/>
        <a:lstStyle/>
        <a:p>
          <a:endParaRPr lang="en-IN"/>
        </a:p>
      </dgm:t>
    </dgm:pt>
    <dgm:pt modelId="{E2A643A0-BEB4-4440-A2E6-B75F1BD49010}">
      <dgm:prSet phldrT="[Text]"/>
      <dgm:spPr/>
      <dgm:t>
        <a:bodyPr/>
        <a:lstStyle/>
        <a:p>
          <a:r>
            <a:rPr lang="en-IN" dirty="0"/>
            <a:t>DATA Modelling(If required)</a:t>
          </a:r>
        </a:p>
      </dgm:t>
    </dgm:pt>
    <dgm:pt modelId="{810695FC-72AB-4599-B91D-CB87F6D200D8}" type="parTrans" cxnId="{C8C080BD-400F-4338-A340-75EA6835427B}">
      <dgm:prSet/>
      <dgm:spPr/>
      <dgm:t>
        <a:bodyPr/>
        <a:lstStyle/>
        <a:p>
          <a:endParaRPr lang="en-IN"/>
        </a:p>
      </dgm:t>
    </dgm:pt>
    <dgm:pt modelId="{A2374C82-D30E-44AB-A2CA-C46AB87C11A5}" type="sibTrans" cxnId="{C8C080BD-400F-4338-A340-75EA6835427B}">
      <dgm:prSet/>
      <dgm:spPr/>
      <dgm:t>
        <a:bodyPr/>
        <a:lstStyle/>
        <a:p>
          <a:endParaRPr lang="en-IN"/>
        </a:p>
      </dgm:t>
    </dgm:pt>
    <dgm:pt modelId="{D654DF33-2467-40B1-8604-CCB80E4909A3}">
      <dgm:prSet phldrT="[Text]"/>
      <dgm:spPr/>
      <dgm:t>
        <a:bodyPr/>
        <a:lstStyle/>
        <a:p>
          <a:r>
            <a:rPr lang="en-IN" dirty="0"/>
            <a:t>DATA Analysis</a:t>
          </a:r>
        </a:p>
      </dgm:t>
    </dgm:pt>
    <dgm:pt modelId="{39D649A5-4A79-4BCB-A14E-20148B8CECE6}" type="parTrans" cxnId="{37107C28-8FA0-4D5D-B512-D02230EC115E}">
      <dgm:prSet/>
      <dgm:spPr/>
      <dgm:t>
        <a:bodyPr/>
        <a:lstStyle/>
        <a:p>
          <a:endParaRPr lang="en-IN"/>
        </a:p>
      </dgm:t>
    </dgm:pt>
    <dgm:pt modelId="{FAA3281D-9C7A-4FED-A4ED-982964B0FA32}" type="sibTrans" cxnId="{37107C28-8FA0-4D5D-B512-D02230EC115E}">
      <dgm:prSet/>
      <dgm:spPr/>
      <dgm:t>
        <a:bodyPr/>
        <a:lstStyle/>
        <a:p>
          <a:endParaRPr lang="en-IN"/>
        </a:p>
      </dgm:t>
    </dgm:pt>
    <dgm:pt modelId="{8F99D254-4332-446B-AD30-32A699AD002C}">
      <dgm:prSet phldrT="[Text]"/>
      <dgm:spPr/>
      <dgm:t>
        <a:bodyPr/>
        <a:lstStyle/>
        <a:p>
          <a:r>
            <a:rPr lang="en-IN" dirty="0"/>
            <a:t>Uncover Insights</a:t>
          </a:r>
        </a:p>
      </dgm:t>
    </dgm:pt>
    <dgm:pt modelId="{A21EEE91-DAE9-49C0-8CF6-4B1C073B9414}" type="parTrans" cxnId="{76F4932D-BC03-43D8-8E7C-06ABB44ECFE1}">
      <dgm:prSet/>
      <dgm:spPr/>
      <dgm:t>
        <a:bodyPr/>
        <a:lstStyle/>
        <a:p>
          <a:endParaRPr lang="en-IN"/>
        </a:p>
      </dgm:t>
    </dgm:pt>
    <dgm:pt modelId="{A868A9EA-9C79-4735-A332-3431BBA44DC9}" type="sibTrans" cxnId="{76F4932D-BC03-43D8-8E7C-06ABB44ECFE1}">
      <dgm:prSet/>
      <dgm:spPr/>
      <dgm:t>
        <a:bodyPr/>
        <a:lstStyle/>
        <a:p>
          <a:endParaRPr lang="en-IN"/>
        </a:p>
      </dgm:t>
    </dgm:pt>
    <dgm:pt modelId="{2BED1F61-07AD-48CA-B341-EAF30D11E6D4}" type="pres">
      <dgm:prSet presAssocID="{DAB8A888-809B-4FA2-9863-BD6468EE74B2}" presName="cycle" presStyleCnt="0">
        <dgm:presLayoutVars>
          <dgm:dir/>
          <dgm:resizeHandles val="exact"/>
        </dgm:presLayoutVars>
      </dgm:prSet>
      <dgm:spPr/>
    </dgm:pt>
    <dgm:pt modelId="{1FB6B331-149E-4F59-BDC2-04E42CA06F3E}" type="pres">
      <dgm:prSet presAssocID="{392BF9CA-211E-4E9F-BE21-69B1257E2038}" presName="node" presStyleLbl="node1" presStyleIdx="0" presStyleCnt="5" custRadScaleRad="100179" custRadScaleInc="-7938">
        <dgm:presLayoutVars>
          <dgm:bulletEnabled val="1"/>
        </dgm:presLayoutVars>
      </dgm:prSet>
      <dgm:spPr/>
    </dgm:pt>
    <dgm:pt modelId="{99CCBDEE-C79D-451D-B2E0-C06A08410662}" type="pres">
      <dgm:prSet presAssocID="{392BF9CA-211E-4E9F-BE21-69B1257E2038}" presName="spNode" presStyleCnt="0"/>
      <dgm:spPr/>
    </dgm:pt>
    <dgm:pt modelId="{0838E6FB-77F7-4207-BC9D-7A87E9E76283}" type="pres">
      <dgm:prSet presAssocID="{25EE5B0E-FF85-4602-88F8-D209972F15D3}" presName="sibTrans" presStyleLbl="sibTrans1D1" presStyleIdx="0" presStyleCnt="5"/>
      <dgm:spPr/>
    </dgm:pt>
    <dgm:pt modelId="{BA6A80FA-D17B-4970-9C6D-127173F973EB}" type="pres">
      <dgm:prSet presAssocID="{8EB519DD-7DAB-46C4-9113-5C4C39E7FB35}" presName="node" presStyleLbl="node1" presStyleIdx="1" presStyleCnt="5">
        <dgm:presLayoutVars>
          <dgm:bulletEnabled val="1"/>
        </dgm:presLayoutVars>
      </dgm:prSet>
      <dgm:spPr/>
    </dgm:pt>
    <dgm:pt modelId="{12788A3D-3CC9-4C79-8136-5BBE9DFA9E8B}" type="pres">
      <dgm:prSet presAssocID="{8EB519DD-7DAB-46C4-9113-5C4C39E7FB35}" presName="spNode" presStyleCnt="0"/>
      <dgm:spPr/>
    </dgm:pt>
    <dgm:pt modelId="{6E3FE429-AEE0-4FEF-9ECB-6EAD5CE3E7C6}" type="pres">
      <dgm:prSet presAssocID="{00AD813A-F6B2-483C-A2D1-696CAA1A9BA6}" presName="sibTrans" presStyleLbl="sibTrans1D1" presStyleIdx="1" presStyleCnt="5"/>
      <dgm:spPr/>
    </dgm:pt>
    <dgm:pt modelId="{F4FE0D25-3AB7-459A-B3D0-C35B70144410}" type="pres">
      <dgm:prSet presAssocID="{E2A643A0-BEB4-4440-A2E6-B75F1BD49010}" presName="node" presStyleLbl="node1" presStyleIdx="2" presStyleCnt="5">
        <dgm:presLayoutVars>
          <dgm:bulletEnabled val="1"/>
        </dgm:presLayoutVars>
      </dgm:prSet>
      <dgm:spPr/>
    </dgm:pt>
    <dgm:pt modelId="{D6BCD6BE-DA59-4B4C-ADC8-5701958067A0}" type="pres">
      <dgm:prSet presAssocID="{E2A643A0-BEB4-4440-A2E6-B75F1BD49010}" presName="spNode" presStyleCnt="0"/>
      <dgm:spPr/>
    </dgm:pt>
    <dgm:pt modelId="{FD835330-F955-48D3-A8FF-2A7F87D6015F}" type="pres">
      <dgm:prSet presAssocID="{A2374C82-D30E-44AB-A2CA-C46AB87C11A5}" presName="sibTrans" presStyleLbl="sibTrans1D1" presStyleIdx="2" presStyleCnt="5"/>
      <dgm:spPr/>
    </dgm:pt>
    <dgm:pt modelId="{E178BE38-20DA-4E50-9737-CD6BC726C84C}" type="pres">
      <dgm:prSet presAssocID="{D654DF33-2467-40B1-8604-CCB80E4909A3}" presName="node" presStyleLbl="node1" presStyleIdx="3" presStyleCnt="5">
        <dgm:presLayoutVars>
          <dgm:bulletEnabled val="1"/>
        </dgm:presLayoutVars>
      </dgm:prSet>
      <dgm:spPr/>
    </dgm:pt>
    <dgm:pt modelId="{0FCF877C-D006-4085-98A6-8874BB211254}" type="pres">
      <dgm:prSet presAssocID="{D654DF33-2467-40B1-8604-CCB80E4909A3}" presName="spNode" presStyleCnt="0"/>
      <dgm:spPr/>
    </dgm:pt>
    <dgm:pt modelId="{B713E89D-7C3C-4EBB-B928-AEFFB0FD5D4F}" type="pres">
      <dgm:prSet presAssocID="{FAA3281D-9C7A-4FED-A4ED-982964B0FA32}" presName="sibTrans" presStyleLbl="sibTrans1D1" presStyleIdx="3" presStyleCnt="5"/>
      <dgm:spPr/>
    </dgm:pt>
    <dgm:pt modelId="{304D44AA-493F-467D-BA33-D9E9047F312C}" type="pres">
      <dgm:prSet presAssocID="{8F99D254-4332-446B-AD30-32A699AD002C}" presName="node" presStyleLbl="node1" presStyleIdx="4" presStyleCnt="5">
        <dgm:presLayoutVars>
          <dgm:bulletEnabled val="1"/>
        </dgm:presLayoutVars>
      </dgm:prSet>
      <dgm:spPr/>
    </dgm:pt>
    <dgm:pt modelId="{061E50F0-31DA-48B8-BC78-2D1C7331E8B6}" type="pres">
      <dgm:prSet presAssocID="{8F99D254-4332-446B-AD30-32A699AD002C}" presName="spNode" presStyleCnt="0"/>
      <dgm:spPr/>
    </dgm:pt>
    <dgm:pt modelId="{CD73AF24-DA0E-4498-9C56-EF79A5188A23}" type="pres">
      <dgm:prSet presAssocID="{A868A9EA-9C79-4735-A332-3431BBA44DC9}" presName="sibTrans" presStyleLbl="sibTrans1D1" presStyleIdx="4" presStyleCnt="5"/>
      <dgm:spPr/>
    </dgm:pt>
  </dgm:ptLst>
  <dgm:cxnLst>
    <dgm:cxn modelId="{E148D919-73A5-4D92-A9A0-6EC5631F5666}" type="presOf" srcId="{25EE5B0E-FF85-4602-88F8-D209972F15D3}" destId="{0838E6FB-77F7-4207-BC9D-7A87E9E76283}" srcOrd="0" destOrd="0" presId="urn:microsoft.com/office/officeart/2005/8/layout/cycle5"/>
    <dgm:cxn modelId="{37107C28-8FA0-4D5D-B512-D02230EC115E}" srcId="{DAB8A888-809B-4FA2-9863-BD6468EE74B2}" destId="{D654DF33-2467-40B1-8604-CCB80E4909A3}" srcOrd="3" destOrd="0" parTransId="{39D649A5-4A79-4BCB-A14E-20148B8CECE6}" sibTransId="{FAA3281D-9C7A-4FED-A4ED-982964B0FA32}"/>
    <dgm:cxn modelId="{76F4932D-BC03-43D8-8E7C-06ABB44ECFE1}" srcId="{DAB8A888-809B-4FA2-9863-BD6468EE74B2}" destId="{8F99D254-4332-446B-AD30-32A699AD002C}" srcOrd="4" destOrd="0" parTransId="{A21EEE91-DAE9-49C0-8CF6-4B1C073B9414}" sibTransId="{A868A9EA-9C79-4735-A332-3431BBA44DC9}"/>
    <dgm:cxn modelId="{2D926342-6E21-44A1-B53B-134FD1653F1A}" srcId="{DAB8A888-809B-4FA2-9863-BD6468EE74B2}" destId="{8EB519DD-7DAB-46C4-9113-5C4C39E7FB35}" srcOrd="1" destOrd="0" parTransId="{FB10D25C-FF54-40EA-AFA3-F623C1E89AB8}" sibTransId="{00AD813A-F6B2-483C-A2D1-696CAA1A9BA6}"/>
    <dgm:cxn modelId="{43F50645-880F-4610-8EDC-4AC9C751C0DC}" type="presOf" srcId="{A2374C82-D30E-44AB-A2CA-C46AB87C11A5}" destId="{FD835330-F955-48D3-A8FF-2A7F87D6015F}" srcOrd="0" destOrd="0" presId="urn:microsoft.com/office/officeart/2005/8/layout/cycle5"/>
    <dgm:cxn modelId="{9B59826A-68B7-42C4-8EE8-1D7B9D98EC92}" type="presOf" srcId="{8EB519DD-7DAB-46C4-9113-5C4C39E7FB35}" destId="{BA6A80FA-D17B-4970-9C6D-127173F973EB}" srcOrd="0" destOrd="0" presId="urn:microsoft.com/office/officeart/2005/8/layout/cycle5"/>
    <dgm:cxn modelId="{51F08356-CD5F-4527-86E0-BA1E3AB757B5}" type="presOf" srcId="{FAA3281D-9C7A-4FED-A4ED-982964B0FA32}" destId="{B713E89D-7C3C-4EBB-B928-AEFFB0FD5D4F}" srcOrd="0" destOrd="0" presId="urn:microsoft.com/office/officeart/2005/8/layout/cycle5"/>
    <dgm:cxn modelId="{EBA70557-AE42-4327-9791-B1620450C228}" type="presOf" srcId="{A868A9EA-9C79-4735-A332-3431BBA44DC9}" destId="{CD73AF24-DA0E-4498-9C56-EF79A5188A23}" srcOrd="0" destOrd="0" presId="urn:microsoft.com/office/officeart/2005/8/layout/cycle5"/>
    <dgm:cxn modelId="{8ACF8E79-0B3D-416D-9F10-12A847811EF4}" type="presOf" srcId="{392BF9CA-211E-4E9F-BE21-69B1257E2038}" destId="{1FB6B331-149E-4F59-BDC2-04E42CA06F3E}" srcOrd="0" destOrd="0" presId="urn:microsoft.com/office/officeart/2005/8/layout/cycle5"/>
    <dgm:cxn modelId="{321F0289-7218-47EB-AE66-EE09B6418AA4}" type="presOf" srcId="{D654DF33-2467-40B1-8604-CCB80E4909A3}" destId="{E178BE38-20DA-4E50-9737-CD6BC726C84C}" srcOrd="0" destOrd="0" presId="urn:microsoft.com/office/officeart/2005/8/layout/cycle5"/>
    <dgm:cxn modelId="{3BE50A8D-8504-4A1F-8F9E-DB89E8AB35E8}" type="presOf" srcId="{DAB8A888-809B-4FA2-9863-BD6468EE74B2}" destId="{2BED1F61-07AD-48CA-B341-EAF30D11E6D4}" srcOrd="0" destOrd="0" presId="urn:microsoft.com/office/officeart/2005/8/layout/cycle5"/>
    <dgm:cxn modelId="{B829DFA8-2E40-4911-AEBF-C1A668C18C68}" type="presOf" srcId="{00AD813A-F6B2-483C-A2D1-696CAA1A9BA6}" destId="{6E3FE429-AEE0-4FEF-9ECB-6EAD5CE3E7C6}" srcOrd="0" destOrd="0" presId="urn:microsoft.com/office/officeart/2005/8/layout/cycle5"/>
    <dgm:cxn modelId="{C8C080BD-400F-4338-A340-75EA6835427B}" srcId="{DAB8A888-809B-4FA2-9863-BD6468EE74B2}" destId="{E2A643A0-BEB4-4440-A2E6-B75F1BD49010}" srcOrd="2" destOrd="0" parTransId="{810695FC-72AB-4599-B91D-CB87F6D200D8}" sibTransId="{A2374C82-D30E-44AB-A2CA-C46AB87C11A5}"/>
    <dgm:cxn modelId="{0FC82AE1-2EC4-429A-9EF6-872EAE611A34}" type="presOf" srcId="{E2A643A0-BEB4-4440-A2E6-B75F1BD49010}" destId="{F4FE0D25-3AB7-459A-B3D0-C35B70144410}" srcOrd="0" destOrd="0" presId="urn:microsoft.com/office/officeart/2005/8/layout/cycle5"/>
    <dgm:cxn modelId="{69CCE1EF-E7B1-4B11-BAF6-327A91D6D2D1}" srcId="{DAB8A888-809B-4FA2-9863-BD6468EE74B2}" destId="{392BF9CA-211E-4E9F-BE21-69B1257E2038}" srcOrd="0" destOrd="0" parTransId="{FE3EB4C8-1A4E-4255-B6C8-9B97271E70EC}" sibTransId="{25EE5B0E-FF85-4602-88F8-D209972F15D3}"/>
    <dgm:cxn modelId="{1D7813FD-A299-4A88-B8B2-AC7E11FB0C09}" type="presOf" srcId="{8F99D254-4332-446B-AD30-32A699AD002C}" destId="{304D44AA-493F-467D-BA33-D9E9047F312C}" srcOrd="0" destOrd="0" presId="urn:microsoft.com/office/officeart/2005/8/layout/cycle5"/>
    <dgm:cxn modelId="{B790F7BD-5D27-4725-9B81-C4DABDB287B6}" type="presParOf" srcId="{2BED1F61-07AD-48CA-B341-EAF30D11E6D4}" destId="{1FB6B331-149E-4F59-BDC2-04E42CA06F3E}" srcOrd="0" destOrd="0" presId="urn:microsoft.com/office/officeart/2005/8/layout/cycle5"/>
    <dgm:cxn modelId="{430872C0-4BA8-400A-AD1C-22B5356798A0}" type="presParOf" srcId="{2BED1F61-07AD-48CA-B341-EAF30D11E6D4}" destId="{99CCBDEE-C79D-451D-B2E0-C06A08410662}" srcOrd="1" destOrd="0" presId="urn:microsoft.com/office/officeart/2005/8/layout/cycle5"/>
    <dgm:cxn modelId="{3B271757-BE55-4F40-B044-C7E7CBB49792}" type="presParOf" srcId="{2BED1F61-07AD-48CA-B341-EAF30D11E6D4}" destId="{0838E6FB-77F7-4207-BC9D-7A87E9E76283}" srcOrd="2" destOrd="0" presId="urn:microsoft.com/office/officeart/2005/8/layout/cycle5"/>
    <dgm:cxn modelId="{85CA458E-E85E-428E-93AA-E41C120332F3}" type="presParOf" srcId="{2BED1F61-07AD-48CA-B341-EAF30D11E6D4}" destId="{BA6A80FA-D17B-4970-9C6D-127173F973EB}" srcOrd="3" destOrd="0" presId="urn:microsoft.com/office/officeart/2005/8/layout/cycle5"/>
    <dgm:cxn modelId="{96512590-6A11-4888-96F1-6A94AC35F72C}" type="presParOf" srcId="{2BED1F61-07AD-48CA-B341-EAF30D11E6D4}" destId="{12788A3D-3CC9-4C79-8136-5BBE9DFA9E8B}" srcOrd="4" destOrd="0" presId="urn:microsoft.com/office/officeart/2005/8/layout/cycle5"/>
    <dgm:cxn modelId="{2DE2010F-15BD-44E1-A454-3A50F1CF412F}" type="presParOf" srcId="{2BED1F61-07AD-48CA-B341-EAF30D11E6D4}" destId="{6E3FE429-AEE0-4FEF-9ECB-6EAD5CE3E7C6}" srcOrd="5" destOrd="0" presId="urn:microsoft.com/office/officeart/2005/8/layout/cycle5"/>
    <dgm:cxn modelId="{E8CC8E96-EDA6-4C49-9B17-42612AA93E03}" type="presParOf" srcId="{2BED1F61-07AD-48CA-B341-EAF30D11E6D4}" destId="{F4FE0D25-3AB7-459A-B3D0-C35B70144410}" srcOrd="6" destOrd="0" presId="urn:microsoft.com/office/officeart/2005/8/layout/cycle5"/>
    <dgm:cxn modelId="{F2BFACDF-F9A0-4E5E-8F95-7FB99BB8CD52}" type="presParOf" srcId="{2BED1F61-07AD-48CA-B341-EAF30D11E6D4}" destId="{D6BCD6BE-DA59-4B4C-ADC8-5701958067A0}" srcOrd="7" destOrd="0" presId="urn:microsoft.com/office/officeart/2005/8/layout/cycle5"/>
    <dgm:cxn modelId="{151FA130-36D0-4C93-837F-1014D7046E7B}" type="presParOf" srcId="{2BED1F61-07AD-48CA-B341-EAF30D11E6D4}" destId="{FD835330-F955-48D3-A8FF-2A7F87D6015F}" srcOrd="8" destOrd="0" presId="urn:microsoft.com/office/officeart/2005/8/layout/cycle5"/>
    <dgm:cxn modelId="{F178633D-EBFA-4DC1-B83D-A5C7AE19344A}" type="presParOf" srcId="{2BED1F61-07AD-48CA-B341-EAF30D11E6D4}" destId="{E178BE38-20DA-4E50-9737-CD6BC726C84C}" srcOrd="9" destOrd="0" presId="urn:microsoft.com/office/officeart/2005/8/layout/cycle5"/>
    <dgm:cxn modelId="{BEEB5627-8F28-40D9-A210-9427BE3F183B}" type="presParOf" srcId="{2BED1F61-07AD-48CA-B341-EAF30D11E6D4}" destId="{0FCF877C-D006-4085-98A6-8874BB211254}" srcOrd="10" destOrd="0" presId="urn:microsoft.com/office/officeart/2005/8/layout/cycle5"/>
    <dgm:cxn modelId="{AA64EBB2-8974-46B4-81E4-1CC141AB5082}" type="presParOf" srcId="{2BED1F61-07AD-48CA-B341-EAF30D11E6D4}" destId="{B713E89D-7C3C-4EBB-B928-AEFFB0FD5D4F}" srcOrd="11" destOrd="0" presId="urn:microsoft.com/office/officeart/2005/8/layout/cycle5"/>
    <dgm:cxn modelId="{A24DD295-65C2-47D6-89BB-5FF8A9F90D05}" type="presParOf" srcId="{2BED1F61-07AD-48CA-B341-EAF30D11E6D4}" destId="{304D44AA-493F-467D-BA33-D9E9047F312C}" srcOrd="12" destOrd="0" presId="urn:microsoft.com/office/officeart/2005/8/layout/cycle5"/>
    <dgm:cxn modelId="{BB154A83-F80C-4A43-BAD4-4236EE478ADA}" type="presParOf" srcId="{2BED1F61-07AD-48CA-B341-EAF30D11E6D4}" destId="{061E50F0-31DA-48B8-BC78-2D1C7331E8B6}" srcOrd="13" destOrd="0" presId="urn:microsoft.com/office/officeart/2005/8/layout/cycle5"/>
    <dgm:cxn modelId="{AB7C50F1-E9B3-4B9A-A30E-59654373ADC0}" type="presParOf" srcId="{2BED1F61-07AD-48CA-B341-EAF30D11E6D4}" destId="{CD73AF24-DA0E-4498-9C56-EF79A5188A2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6B331-149E-4F59-BDC2-04E42CA06F3E}">
      <dsp:nvSpPr>
        <dsp:cNvPr id="0" name=""/>
        <dsp:cNvSpPr/>
      </dsp:nvSpPr>
      <dsp:spPr>
        <a:xfrm>
          <a:off x="3414023" y="0"/>
          <a:ext cx="1524577" cy="9909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Understanding</a:t>
          </a:r>
        </a:p>
      </dsp:txBody>
      <dsp:txXfrm>
        <a:off x="3462398" y="48375"/>
        <a:ext cx="1427827" cy="894225"/>
      </dsp:txXfrm>
    </dsp:sp>
    <dsp:sp modelId="{0838E6FB-77F7-4207-BC9D-7A87E9E76283}">
      <dsp:nvSpPr>
        <dsp:cNvPr id="0" name=""/>
        <dsp:cNvSpPr/>
      </dsp:nvSpPr>
      <dsp:spPr>
        <a:xfrm>
          <a:off x="2258731" y="493436"/>
          <a:ext cx="3962870" cy="3962870"/>
        </a:xfrm>
        <a:custGeom>
          <a:avLst/>
          <a:gdLst/>
          <a:ahLst/>
          <a:cxnLst/>
          <a:rect l="0" t="0" r="0" b="0"/>
          <a:pathLst>
            <a:path>
              <a:moveTo>
                <a:pt x="2900115" y="225840"/>
              </a:moveTo>
              <a:arcTo wR="1981435" hR="1981435" stAng="17857350" swAng="129076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A80FA-D17B-4970-9C6D-127173F973EB}">
      <dsp:nvSpPr>
        <dsp:cNvPr id="0" name=""/>
        <dsp:cNvSpPr/>
      </dsp:nvSpPr>
      <dsp:spPr>
        <a:xfrm>
          <a:off x="5364469" y="1370258"/>
          <a:ext cx="1524577" cy="9909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Cleaning </a:t>
          </a:r>
        </a:p>
      </dsp:txBody>
      <dsp:txXfrm>
        <a:off x="5412844" y="1418633"/>
        <a:ext cx="1427827" cy="894225"/>
      </dsp:txXfrm>
    </dsp:sp>
    <dsp:sp modelId="{6E3FE429-AEE0-4FEF-9ECB-6EAD5CE3E7C6}">
      <dsp:nvSpPr>
        <dsp:cNvPr id="0" name=""/>
        <dsp:cNvSpPr/>
      </dsp:nvSpPr>
      <dsp:spPr>
        <a:xfrm>
          <a:off x="2260866" y="496608"/>
          <a:ext cx="3962870" cy="3962870"/>
        </a:xfrm>
        <a:custGeom>
          <a:avLst/>
          <a:gdLst/>
          <a:ahLst/>
          <a:cxnLst/>
          <a:rect l="0" t="0" r="0" b="0"/>
          <a:pathLst>
            <a:path>
              <a:moveTo>
                <a:pt x="3958136" y="2118315"/>
              </a:moveTo>
              <a:arcTo wR="1981435" hR="1981435" stAng="21837674" swAng="136087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E0D25-3AB7-459A-B3D0-C35B70144410}">
      <dsp:nvSpPr>
        <dsp:cNvPr id="0" name=""/>
        <dsp:cNvSpPr/>
      </dsp:nvSpPr>
      <dsp:spPr>
        <a:xfrm>
          <a:off x="4644671" y="3585570"/>
          <a:ext cx="1524577" cy="9909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Modelling(If required)</a:t>
          </a:r>
        </a:p>
      </dsp:txBody>
      <dsp:txXfrm>
        <a:off x="4693046" y="3633945"/>
        <a:ext cx="1427827" cy="894225"/>
      </dsp:txXfrm>
    </dsp:sp>
    <dsp:sp modelId="{FD835330-F955-48D3-A8FF-2A7F87D6015F}">
      <dsp:nvSpPr>
        <dsp:cNvPr id="0" name=""/>
        <dsp:cNvSpPr/>
      </dsp:nvSpPr>
      <dsp:spPr>
        <a:xfrm>
          <a:off x="2260866" y="496608"/>
          <a:ext cx="3962870" cy="3962870"/>
        </a:xfrm>
        <a:custGeom>
          <a:avLst/>
          <a:gdLst/>
          <a:ahLst/>
          <a:cxnLst/>
          <a:rect l="0" t="0" r="0" b="0"/>
          <a:pathLst>
            <a:path>
              <a:moveTo>
                <a:pt x="2225056" y="3947836"/>
              </a:moveTo>
              <a:arcTo wR="1981435" hR="1981435" stAng="4976249" swAng="84750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8BE38-20DA-4E50-9737-CD6BC726C84C}">
      <dsp:nvSpPr>
        <dsp:cNvPr id="0" name=""/>
        <dsp:cNvSpPr/>
      </dsp:nvSpPr>
      <dsp:spPr>
        <a:xfrm>
          <a:off x="2315354" y="3585570"/>
          <a:ext cx="1524577" cy="9909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Analysis</a:t>
          </a:r>
        </a:p>
      </dsp:txBody>
      <dsp:txXfrm>
        <a:off x="2363729" y="3633945"/>
        <a:ext cx="1427827" cy="894225"/>
      </dsp:txXfrm>
    </dsp:sp>
    <dsp:sp modelId="{B713E89D-7C3C-4EBB-B928-AEFFB0FD5D4F}">
      <dsp:nvSpPr>
        <dsp:cNvPr id="0" name=""/>
        <dsp:cNvSpPr/>
      </dsp:nvSpPr>
      <dsp:spPr>
        <a:xfrm>
          <a:off x="2260866" y="496608"/>
          <a:ext cx="3962870" cy="3962870"/>
        </a:xfrm>
        <a:custGeom>
          <a:avLst/>
          <a:gdLst/>
          <a:ahLst/>
          <a:cxnLst/>
          <a:rect l="0" t="0" r="0" b="0"/>
          <a:pathLst>
            <a:path>
              <a:moveTo>
                <a:pt x="210384" y="2869953"/>
              </a:moveTo>
              <a:arcTo wR="1981435" hR="1981435" stAng="9201453" swAng="136087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D44AA-493F-467D-BA33-D9E9047F312C}">
      <dsp:nvSpPr>
        <dsp:cNvPr id="0" name=""/>
        <dsp:cNvSpPr/>
      </dsp:nvSpPr>
      <dsp:spPr>
        <a:xfrm>
          <a:off x="1595556" y="1370258"/>
          <a:ext cx="1524577" cy="9909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Uncover Insights</a:t>
          </a:r>
        </a:p>
      </dsp:txBody>
      <dsp:txXfrm>
        <a:off x="1643931" y="1418633"/>
        <a:ext cx="1427827" cy="894225"/>
      </dsp:txXfrm>
    </dsp:sp>
    <dsp:sp modelId="{CD73AF24-DA0E-4498-9C56-EF79A5188A23}">
      <dsp:nvSpPr>
        <dsp:cNvPr id="0" name=""/>
        <dsp:cNvSpPr/>
      </dsp:nvSpPr>
      <dsp:spPr>
        <a:xfrm>
          <a:off x="2263247" y="493068"/>
          <a:ext cx="3962870" cy="3962870"/>
        </a:xfrm>
        <a:custGeom>
          <a:avLst/>
          <a:gdLst/>
          <a:ahLst/>
          <a:cxnLst/>
          <a:rect l="0" t="0" r="0" b="0"/>
          <a:pathLst>
            <a:path>
              <a:moveTo>
                <a:pt x="464907" y="706198"/>
              </a:moveTo>
              <a:arcTo wR="1981435" hR="1981435" stAng="13203613" swAng="1137788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20669"/>
            <a:ext cx="5385816" cy="1225296"/>
          </a:xfrm>
        </p:spPr>
        <p:txBody>
          <a:bodyPr/>
          <a:lstStyle/>
          <a:p>
            <a:r>
              <a:rPr lang="en-US" dirty="0"/>
              <a:t>Project-1 Airbnb Booking Analysis (Host - Guest Matching)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8448" y="193307"/>
            <a:ext cx="6824472" cy="7073766"/>
          </a:xfrm>
        </p:spPr>
        <p:txBody>
          <a:bodyPr/>
          <a:lstStyle/>
          <a:p>
            <a:pPr algn="l"/>
            <a:r>
              <a:rPr lang="en-US" sz="4000" b="1" i="0" u="sng" dirty="0">
                <a:solidFill>
                  <a:srgbClr val="374151"/>
                </a:solidFill>
                <a:effectLst/>
                <a:latin typeface="Söhne"/>
              </a:rPr>
              <a:t>Conclusion to the Stakeholders: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NYC Airbnb Market: The NYC Airbnb market is highly competitive, with prices varying significantly based on the neighborhood and room type.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Multiple Listings Benefit: Hosts owning multiple listings can command higher prices for their properties.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Importance of Reviews: Listings with more reviews attract more guests. Hosts should actively engage with guests, respond promptly and positively to reviews, and provide excellent customer service to enhance the overall guest experience.</a:t>
            </a:r>
          </a:p>
          <a:p>
            <a:endParaRPr lang="en-US" sz="28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5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8448" y="1187917"/>
            <a:ext cx="6824472" cy="7073766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4.Location Impact: Listings near popular tourist destinations tend to be more expensive. Hosts should consider choosing a central location like Manhattan to attract more guests.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5.Key Aspects: In conclusion, stakeholders should consider important factors like neighborhood group, room type, price, and number of reviews to optimize their listings and succeed in the competitive NYC Airbnb market.</a:t>
            </a:r>
          </a:p>
          <a:p>
            <a:endParaRPr lang="en-US" sz="28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8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92" y="210312"/>
            <a:ext cx="6766560" cy="768096"/>
          </a:xfrm>
        </p:spPr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6E86905-763D-A35F-5551-77779279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E5321F-E950-F638-EA99-75FA9E5A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240F2FF-5370-050A-32DB-A09595D5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F30506B-33A5-83C6-FF47-0226FE42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E90F1-03CA-4483-2ACD-A2E155038081}"/>
              </a:ext>
            </a:extLst>
          </p:cNvPr>
          <p:cNvSpPr txBox="1"/>
          <p:nvPr/>
        </p:nvSpPr>
        <p:spPr>
          <a:xfrm>
            <a:off x="1015625" y="1547154"/>
            <a:ext cx="79729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If needed, we can develop a predictive model that correlates price with neighborhood group and room type, enabling better pricing strategies for maximizing listing revenue.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53" y="3095244"/>
            <a:ext cx="6285457" cy="667512"/>
          </a:xfrm>
        </p:spPr>
        <p:txBody>
          <a:bodyPr/>
          <a:lstStyle/>
          <a:p>
            <a:r>
              <a:rPr lang="en-US" sz="6000" b="0" dirty="0"/>
              <a:t>THANK</a:t>
            </a:r>
            <a:r>
              <a:rPr lang="en-US" sz="6000" dirty="0"/>
              <a:t>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830" y="5541905"/>
            <a:ext cx="4169664" cy="217627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 err="1"/>
              <a:t>Sumant</a:t>
            </a:r>
            <a:r>
              <a:rPr lang="en-US" dirty="0"/>
              <a:t> kale </a:t>
            </a:r>
          </a:p>
          <a:p>
            <a:r>
              <a:rPr lang="en-US" dirty="0"/>
              <a:t>sumantkale1999@gmail.com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06" y="197104"/>
            <a:ext cx="5693664" cy="768096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5" y="1391010"/>
            <a:ext cx="7923517" cy="43520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Purpose: Gain insights into the NYC Airbnb market and explore factors influencing host-guest matching.</a:t>
            </a:r>
          </a:p>
          <a:p>
            <a:pPr algn="l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Significance: Provide valuable information to hosts, guests, and stakeholders in the hospitality industry.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784" y="774192"/>
            <a:ext cx="6766560" cy="768096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Dataset and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008" y="1900134"/>
            <a:ext cx="7754112" cy="398288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Dataset: NYC Airbnb dataset containing property listings, prices, groups,  guest reviews and other thing.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IN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Scope: Focus on the NYC Airbnb market, examining host </a:t>
            </a:r>
            <a:r>
              <a:rPr lang="en-IN" sz="2800" b="0" i="0" dirty="0" err="1">
                <a:solidFill>
                  <a:srgbClr val="374151"/>
                </a:solidFill>
                <a:effectLst/>
                <a:latin typeface="Söhne"/>
              </a:rPr>
              <a:t>behaviors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Söhne"/>
              </a:rPr>
              <a:t>, guest preferences, and competitive landscape.</a:t>
            </a:r>
          </a:p>
          <a:p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2" y="1031828"/>
            <a:ext cx="6400800" cy="768096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Overview of NYC Airbnb Dataset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642" y="2684004"/>
            <a:ext cx="11702716" cy="496808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dataset has around 49,000 observations in it with 16 columns and it is a mix between categorical and numeric values but there are some null values and missing data we  clean those and then make our analysis.</a:t>
            </a:r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74151"/>
                </a:solidFill>
                <a:latin typeface="Söhne"/>
              </a:rPr>
              <a:t>There are 3 different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 room types (Entire home/apt, Private room, Shared room)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W</a:t>
            </a:r>
            <a:r>
              <a:rPr lang="en-US" sz="2800" b="1" dirty="0">
                <a:solidFill>
                  <a:srgbClr val="374151"/>
                </a:solidFill>
                <a:latin typeface="Söhne"/>
              </a:rPr>
              <a:t>e have 5 five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 neighborhood group (Manhattan, Brooklyn, Queens, Bronx, Staten Island).</a:t>
            </a:r>
            <a:endParaRPr lang="en-US" sz="2800" b="1" u="sng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3" y="347472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Process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2E6DF1-528D-D438-DC37-97AC8299A3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8652941"/>
              </p:ext>
            </p:extLst>
          </p:nvPr>
        </p:nvGraphicFramePr>
        <p:xfrm>
          <a:off x="4669923" y="914560"/>
          <a:ext cx="8484603" cy="4643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53DF83E-534C-A7AA-6DD5-C6CF71471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57" y="2005264"/>
            <a:ext cx="5235240" cy="284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45D17-A457-F4A9-2022-53BBB91E0921}"/>
              </a:ext>
            </a:extLst>
          </p:cNvPr>
          <p:cNvSpPr txBox="1"/>
          <p:nvPr/>
        </p:nvSpPr>
        <p:spPr>
          <a:xfrm>
            <a:off x="604086" y="5632704"/>
            <a:ext cx="10671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For detailed code and analysis, you can access the  Notebook   </a:t>
            </a:r>
            <a:r>
              <a:rPr lang="en-US" sz="2400" b="1" i="0" u="sng" dirty="0">
                <a:solidFill>
                  <a:srgbClr val="374151"/>
                </a:solidFill>
                <a:effectLst/>
                <a:latin typeface="Söhne"/>
              </a:rPr>
              <a:t>https://colab.research.google.com/drive/1kohIUlT6oOSdu80DNjDHVhscxYIN4Nvo?usp=sharing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/>
              <a:t>Process</a:t>
            </a:r>
            <a:endParaRPr lang="en-US" b="1"/>
          </a:p>
        </p:txBody>
      </p:sp>
      <p:pic>
        <p:nvPicPr>
          <p:cNvPr id="12" name="Content Placeholder 11" descr="A screenshot of a graph&#10;&#10;Description automatically generated">
            <a:extLst>
              <a:ext uri="{FF2B5EF4-FFF2-40B4-BE49-F238E27FC236}">
                <a16:creationId xmlns:a16="http://schemas.microsoft.com/office/drawing/2014/main" id="{351E1186-6AEB-57FA-C188-78D5E91852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338" y="0"/>
            <a:ext cx="12063662" cy="6858000"/>
          </a:xfr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FDAA38-B564-52F7-5834-AC1E32F3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43" y="978408"/>
            <a:ext cx="10671048" cy="768096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b="0" i="1" u="sng" dirty="0"/>
              <a:t>INSIGHTS</a:t>
            </a:r>
            <a:br>
              <a:rPr lang="en-IN" sz="4900" b="0" i="1" u="sng" dirty="0"/>
            </a:b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94B65-B867-4447-3A59-6870DAB9060D}"/>
              </a:ext>
            </a:extLst>
          </p:cNvPr>
          <p:cNvSpPr txBox="1"/>
          <p:nvPr/>
        </p:nvSpPr>
        <p:spPr>
          <a:xfrm>
            <a:off x="387576" y="2677370"/>
            <a:ext cx="115934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Expensive Neighborhoods: Manhattan, Brooklyn, and Queens are the most expensive neighborhoods for Airbnb listings in NYC.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Popular Room Types: Entire home/apt and private room are the most popular room types for Airbnb listings in NYC.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Average Price: The average price of an Airbnb listing in NYC is $150 per night.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Impact of Neighborhood: The neighborhood significantly influences the price of the listing.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Stay Duration: Guests staying in entire homes or apartments tend to stay longer in specific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260754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FDAA38-B564-52F7-5834-AC1E32F3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43" y="978408"/>
            <a:ext cx="10671048" cy="768096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b="0" i="1" u="sng" dirty="0"/>
              <a:t>INSIGHTS</a:t>
            </a:r>
            <a:br>
              <a:rPr lang="en-IN" sz="4900" b="0" i="1" u="sng" dirty="0"/>
            </a:b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94B65-B867-4447-3A59-6870DAB9060D}"/>
              </a:ext>
            </a:extLst>
          </p:cNvPr>
          <p:cNvSpPr txBox="1"/>
          <p:nvPr/>
        </p:nvSpPr>
        <p:spPr>
          <a:xfrm>
            <a:off x="387576" y="2677370"/>
            <a:ext cx="115934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6.Private Room Stay: Guests preferring private rooms have shorter stays compared to entire homes or apartments.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7.Price Preference: Most guests prefer listings with lower prices.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8.Reviews and Tourism: Neighborhoods with more reviews indicate popular       tourist destinations with excellent service.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9.Travelers' Stay: Guests staying for one night are likely travelers.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Söhne"/>
              </a:rPr>
              <a:t>10.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Multiple Areas: The dataset includes 221 different areas, with "Williamsburg" having the highest number of listings.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37686"/>
            <a:ext cx="4908885" cy="7073766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374151"/>
                </a:solidFill>
                <a:latin typeface="Söhne"/>
              </a:rPr>
              <a:t>11.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Crowded Manhattan: Manhattan is the most crowded location, accounting for 44.3% of listings.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Söhne"/>
              </a:rPr>
              <a:t>12.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Top Hosts: The top five busiest hosts are Dona,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Jj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Maya, Carol, and Danielle.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Söhne"/>
              </a:rPr>
              <a:t>13.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Sonder's Listings: Host "Sonder" has the most listings in Manhattan.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14.Hosts as Businesses: Many hosts treat Airbnb as a business, with "Michael" having the most listings across multiple groups.</a:t>
            </a:r>
          </a:p>
          <a:p>
            <a:endParaRPr lang="en-US" sz="28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{D7E6AA15-1E48-4334-BFD2-DDE0CF86F63D}tf78438558_win32</Template>
  <TotalTime>191</TotalTime>
  <Words>688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Roboto</vt:lpstr>
      <vt:lpstr>Sabon Next LT</vt:lpstr>
      <vt:lpstr>Söhne</vt:lpstr>
      <vt:lpstr>Office Theme</vt:lpstr>
      <vt:lpstr>Project-1 Airbnb Booking Analysis (Host - Guest Matching) </vt:lpstr>
      <vt:lpstr>Introduction</vt:lpstr>
      <vt:lpstr>Dataset and Scope</vt:lpstr>
      <vt:lpstr>Overview of NYC Airbnb Dataset</vt:lpstr>
      <vt:lpstr>Process</vt:lpstr>
      <vt:lpstr>Process</vt:lpstr>
      <vt:lpstr>INSIGHTS   </vt:lpstr>
      <vt:lpstr>INSIGHTS   </vt:lpstr>
      <vt:lpstr>PowerPoint Presentation</vt:lpstr>
      <vt:lpstr>PowerPoint Presentation</vt:lpstr>
      <vt:lpstr>PowerPoint Presentation</vt:lpstr>
      <vt:lpstr>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buzz</dc:title>
  <dc:subject/>
  <dc:creator>gunvant kale</dc:creator>
  <cp:lastModifiedBy>gunvant kale</cp:lastModifiedBy>
  <cp:revision>5</cp:revision>
  <dcterms:created xsi:type="dcterms:W3CDTF">2023-06-12T08:19:11Z</dcterms:created>
  <dcterms:modified xsi:type="dcterms:W3CDTF">2023-07-28T16:25:53Z</dcterms:modified>
</cp:coreProperties>
</file>