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 smtClean="0"/>
          </a:p>
          <a:p>
            <a:r>
              <a:rPr lang="en-US" dirty="0" smtClean="0"/>
              <a:t>Presented By : </a:t>
            </a:r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Dubey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441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screens of mobile app</a:t>
            </a:r>
          </a:p>
          <a:p>
            <a:r>
              <a:rPr lang="en-US" dirty="0" smtClean="0"/>
              <a:t>Types of pages</a:t>
            </a:r>
          </a:p>
          <a:p>
            <a:pPr lvl="1"/>
            <a:r>
              <a:rPr lang="en-US" dirty="0" smtClean="0"/>
              <a:t>Content page</a:t>
            </a:r>
          </a:p>
          <a:p>
            <a:pPr lvl="1"/>
            <a:r>
              <a:rPr lang="en-US" dirty="0" smtClean="0"/>
              <a:t>Master Detail Page</a:t>
            </a:r>
          </a:p>
          <a:p>
            <a:pPr lvl="1"/>
            <a:r>
              <a:rPr lang="en-US" dirty="0" smtClean="0"/>
              <a:t>Navigation Page</a:t>
            </a:r>
          </a:p>
          <a:p>
            <a:pPr lvl="1"/>
            <a:r>
              <a:rPr lang="en-US" dirty="0" smtClean="0"/>
              <a:t>Tabbed Page</a:t>
            </a:r>
          </a:p>
          <a:p>
            <a:pPr lvl="1"/>
            <a:r>
              <a:rPr lang="en-US" dirty="0" smtClean="0"/>
              <a:t>Carousal Page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eveloper.xamarin.com/guides/cross-platform/xamarin-forms/controls/pages/Images/Pa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535234"/>
            <a:ext cx="7010399" cy="2262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blog.lunaweb.com/wp-content/uploads/2013/08/apple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346" y="4001201"/>
            <a:ext cx="434807" cy="7111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0800000" flipV="1">
            <a:off x="1564888" y="4756875"/>
            <a:ext cx="1940312" cy="881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UIViewController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27" y="4032861"/>
            <a:ext cx="558398" cy="7240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 rot="10800000" flipV="1">
            <a:off x="3489812" y="4756878"/>
            <a:ext cx="1571225" cy="88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61" y="4001201"/>
            <a:ext cx="650172" cy="8002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0800000" flipV="1">
            <a:off x="5414734" y="4756872"/>
            <a:ext cx="1658771" cy="88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a single view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000" dirty="0" smtClean="0"/>
              <a:t>new </a:t>
            </a:r>
            <a:r>
              <a:rPr lang="en-US" sz="2000" dirty="0" err="1" smtClean="0"/>
              <a:t>ContentPage</a:t>
            </a:r>
            <a:r>
              <a:rPr lang="en-US" sz="2000" dirty="0" smtClean="0"/>
              <a:t> { Content = new Label</a:t>
            </a:r>
          </a:p>
          <a:p>
            <a:pPr>
              <a:buNone/>
            </a:pPr>
            <a:r>
              <a:rPr lang="en-US" sz="2000" dirty="0" smtClean="0"/>
              <a:t> { Text = "Hello, Forms!",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VerticalOptions</a:t>
            </a:r>
            <a:r>
              <a:rPr lang="en-US" sz="2000" dirty="0" smtClean="0"/>
              <a:t> = </a:t>
            </a:r>
            <a:r>
              <a:rPr lang="en-US" sz="2000" dirty="0" err="1" smtClean="0"/>
              <a:t>LayoutOptions.CenterAndExpand</a:t>
            </a:r>
            <a:r>
              <a:rPr lang="en-US" sz="2000" dirty="0" smtClean="0"/>
              <a:t>,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HorizontalOptions</a:t>
            </a:r>
            <a:r>
              <a:rPr lang="en-US" sz="2000" dirty="0" smtClean="0"/>
              <a:t> = </a:t>
            </a:r>
            <a:r>
              <a:rPr lang="en-US" sz="2000" dirty="0" err="1" smtClean="0"/>
              <a:t>LayoutOptions.CenterAndExpand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},</a:t>
            </a:r>
          </a:p>
          <a:p>
            <a:pPr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905000"/>
            <a:ext cx="2133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Detail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two panes of information: Master Page and detail page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2743200"/>
            <a:ext cx="2286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navigation between pages and create stack of pages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590800"/>
            <a:ext cx="2133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Tabbed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an array of tabs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ios</a:t>
            </a:r>
            <a:r>
              <a:rPr lang="en-US" dirty="0" smtClean="0"/>
              <a:t> list of tabs appear at bottom while in </a:t>
            </a:r>
            <a:r>
              <a:rPr lang="en-US" dirty="0" err="1" smtClean="0"/>
              <a:t>andorid</a:t>
            </a:r>
            <a:r>
              <a:rPr lang="en-US" dirty="0" smtClean="0"/>
              <a:t> and </a:t>
            </a:r>
            <a:r>
              <a:rPr lang="en-US" dirty="0" err="1" smtClean="0"/>
              <a:t>windo</a:t>
            </a:r>
            <a:r>
              <a:rPr lang="en-US" dirty="0" smtClean="0"/>
              <a:t> phone it appears at top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3048000"/>
            <a:ext cx="1752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Carousal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 that user can swipe from side to side to display pages of content like gallery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514600"/>
            <a:ext cx="1828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4" name="Picture 2" descr="http://developer.xamarin.com/guides/cross-platform/xamarin-forms/controls/layouts/Images/Layou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1118"/>
            <a:ext cx="7848600" cy="19656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layout that positions child elements into single line either horizontally or vertically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StackLayout</a:t>
            </a:r>
            <a:r>
              <a:rPr lang="en-US" sz="2200" dirty="0" smtClean="0"/>
              <a:t> Orientation=“Vertical”&gt;</a:t>
            </a:r>
          </a:p>
          <a:p>
            <a:pPr>
              <a:buNone/>
            </a:pPr>
            <a:r>
              <a:rPr lang="en-US" sz="2200" dirty="0" smtClean="0"/>
              <a:t>            &lt;</a:t>
            </a:r>
            <a:r>
              <a:rPr lang="en-US" sz="2200" dirty="0" err="1" smtClean="0"/>
              <a:t>StackLayout.Children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		&lt;Label x:Name="</a:t>
            </a:r>
            <a:r>
              <a:rPr lang="en-US" sz="2200" dirty="0" err="1" smtClean="0"/>
              <a:t>valueLabel</a:t>
            </a:r>
            <a:r>
              <a:rPr lang="en-US" sz="2200" dirty="0" smtClean="0"/>
              <a:t>"</a:t>
            </a:r>
          </a:p>
          <a:p>
            <a:pPr>
              <a:buNone/>
            </a:pPr>
            <a:r>
              <a:rPr lang="en-US" sz="2200" dirty="0" smtClean="0"/>
              <a:t>                       Text="A simple Label"</a:t>
            </a:r>
          </a:p>
          <a:p>
            <a:pPr>
              <a:buNone/>
            </a:pPr>
            <a:r>
              <a:rPr lang="en-US" sz="2200" dirty="0" smtClean="0"/>
              <a:t>                       </a:t>
            </a:r>
            <a:r>
              <a:rPr lang="en-US" sz="2200" dirty="0" err="1" smtClean="0"/>
              <a:t>FontSize</a:t>
            </a:r>
            <a:r>
              <a:rPr lang="en-US" sz="2200" dirty="0" smtClean="0"/>
              <a:t>="Large"</a:t>
            </a:r>
          </a:p>
          <a:p>
            <a:pPr>
              <a:buNone/>
            </a:pPr>
            <a:r>
              <a:rPr lang="en-US" sz="2200" dirty="0" smtClean="0"/>
              <a:t>                       </a:t>
            </a:r>
            <a:r>
              <a:rPr lang="en-US" sz="2200" dirty="0" err="1" smtClean="0"/>
              <a:t>HorizontalOptions</a:t>
            </a:r>
            <a:r>
              <a:rPr lang="en-US" sz="2200" dirty="0" smtClean="0"/>
              <a:t>="Center"</a:t>
            </a:r>
          </a:p>
          <a:p>
            <a:pPr>
              <a:buNone/>
            </a:pPr>
            <a:r>
              <a:rPr lang="en-US" sz="2200" dirty="0" smtClean="0"/>
              <a:t>                       </a:t>
            </a:r>
            <a:r>
              <a:rPr lang="en-US" sz="2200" dirty="0" err="1" smtClean="0"/>
              <a:t>VerticalOptions</a:t>
            </a:r>
            <a:r>
              <a:rPr lang="en-US" sz="2200" dirty="0" smtClean="0"/>
              <a:t>="</a:t>
            </a:r>
            <a:r>
              <a:rPr lang="en-US" sz="2200" dirty="0" err="1" smtClean="0"/>
              <a:t>CenterAndExpand</a:t>
            </a:r>
            <a:r>
              <a:rPr lang="en-US" sz="2200" dirty="0" smtClean="0"/>
              <a:t>" /&gt;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       &lt;Button Text="Click Me!"</a:t>
            </a:r>
          </a:p>
          <a:p>
            <a:pPr>
              <a:buNone/>
            </a:pPr>
            <a:r>
              <a:rPr lang="en-US" sz="2200" dirty="0" smtClean="0"/>
              <a:t>                      </a:t>
            </a:r>
            <a:r>
              <a:rPr lang="en-US" sz="2200" dirty="0" err="1" smtClean="0"/>
              <a:t>HorizontalOptions</a:t>
            </a:r>
            <a:r>
              <a:rPr lang="en-US" sz="2200" dirty="0" smtClean="0"/>
              <a:t>="Center"</a:t>
            </a:r>
          </a:p>
          <a:p>
            <a:pPr>
              <a:buNone/>
            </a:pPr>
            <a:r>
              <a:rPr lang="en-US" sz="2200" dirty="0" smtClean="0"/>
              <a:t>                      </a:t>
            </a:r>
            <a:r>
              <a:rPr lang="en-US" sz="2200" dirty="0" err="1" smtClean="0"/>
              <a:t>VerticalOptions</a:t>
            </a:r>
            <a:r>
              <a:rPr lang="en-US" sz="2200" dirty="0" smtClean="0"/>
              <a:t>="</a:t>
            </a:r>
            <a:r>
              <a:rPr lang="en-US" sz="2200" dirty="0" err="1" smtClean="0"/>
              <a:t>CenterAndExpand</a:t>
            </a:r>
            <a:r>
              <a:rPr lang="en-US" sz="2200" dirty="0" smtClean="0"/>
              <a:t>"</a:t>
            </a:r>
          </a:p>
          <a:p>
            <a:pPr>
              <a:buNone/>
            </a:pPr>
            <a:r>
              <a:rPr lang="en-US" sz="2200" dirty="0" smtClean="0"/>
              <a:t>                      Clicked="</a:t>
            </a:r>
            <a:r>
              <a:rPr lang="en-US" sz="2200" dirty="0" err="1" smtClean="0"/>
              <a:t>OnButtonClicked</a:t>
            </a:r>
            <a:r>
              <a:rPr lang="en-US" sz="2200" dirty="0" smtClean="0"/>
              <a:t>" /&gt;</a:t>
            </a:r>
          </a:p>
          <a:p>
            <a:pPr>
              <a:buNone/>
            </a:pPr>
            <a:r>
              <a:rPr lang="en-US" sz="2200" dirty="0" smtClean="0"/>
              <a:t>            &lt;/</a:t>
            </a:r>
            <a:r>
              <a:rPr lang="en-US" sz="2200" dirty="0" err="1" smtClean="0"/>
              <a:t>StackLayout.Children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        &lt;/</a:t>
            </a:r>
            <a:r>
              <a:rPr lang="en-US" sz="2200" dirty="0" err="1" smtClean="0"/>
              <a:t>StackLayout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Studio </a:t>
            </a:r>
            <a:r>
              <a:rPr lang="en-US" dirty="0" err="1" smtClean="0"/>
              <a:t>vs</a:t>
            </a:r>
            <a:r>
              <a:rPr lang="en-US" dirty="0" smtClean="0"/>
              <a:t> Visual Studio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Layouts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62500" lnSpcReduction="20000"/>
          </a:bodyPr>
          <a:lstStyle/>
          <a:p>
            <a:r>
              <a:rPr lang="en-US" sz="3300" dirty="0" smtClean="0"/>
              <a:t>Layout that arranges views rows and columns</a:t>
            </a:r>
          </a:p>
          <a:p>
            <a:r>
              <a:rPr lang="en-US" dirty="0" smtClean="0"/>
              <a:t>&lt;Grid&gt;</a:t>
            </a:r>
            <a:br>
              <a:rPr lang="en-US" dirty="0" smtClean="0"/>
            </a:br>
            <a:r>
              <a:rPr lang="en-US" dirty="0" smtClean="0"/>
              <a:t>                &lt;</a:t>
            </a:r>
            <a:r>
              <a:rPr lang="en-US" dirty="0" err="1" smtClean="0"/>
              <a:t>Grid.ColumnDefinitions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          &lt;</a:t>
            </a:r>
            <a:r>
              <a:rPr lang="en-US" dirty="0" err="1" smtClean="0"/>
              <a:t>ColumnDefinition</a:t>
            </a:r>
            <a:r>
              <a:rPr lang="en-US" dirty="0" smtClean="0"/>
              <a:t> Width="2*" /&gt;</a:t>
            </a:r>
            <a:br>
              <a:rPr lang="en-US" dirty="0" smtClean="0"/>
            </a:br>
            <a:r>
              <a:rPr lang="en-US" dirty="0" smtClean="0"/>
              <a:t>                        &lt;</a:t>
            </a:r>
            <a:r>
              <a:rPr lang="en-US" dirty="0" err="1" smtClean="0"/>
              <a:t>ColumnDefinition</a:t>
            </a:r>
            <a:r>
              <a:rPr lang="en-US" dirty="0" smtClean="0"/>
              <a:t> Width="1*" /&gt;</a:t>
            </a:r>
            <a:br>
              <a:rPr lang="en-US" dirty="0" smtClean="0"/>
            </a:br>
            <a:r>
              <a:rPr lang="en-US" dirty="0" smtClean="0"/>
              <a:t>                        &lt;</a:t>
            </a:r>
            <a:r>
              <a:rPr lang="en-US" dirty="0" err="1" smtClean="0"/>
              <a:t>ColumnDefinition</a:t>
            </a:r>
            <a:r>
              <a:rPr lang="en-US" dirty="0" smtClean="0"/>
              <a:t> Width="1*" /&gt;</a:t>
            </a:r>
            <a:br>
              <a:rPr lang="en-US" dirty="0" smtClean="0"/>
            </a:br>
            <a:r>
              <a:rPr lang="en-US" dirty="0" smtClean="0"/>
              <a:t>                &lt;/</a:t>
            </a:r>
            <a:r>
              <a:rPr lang="en-US" dirty="0" err="1" smtClean="0"/>
              <a:t>Grid.ColumnDefinitions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  &lt;</a:t>
            </a:r>
            <a:r>
              <a:rPr lang="en-US" dirty="0" err="1" smtClean="0"/>
              <a:t>Grid.RowDefinitions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          &lt;</a:t>
            </a:r>
            <a:r>
              <a:rPr lang="en-US" dirty="0" err="1" smtClean="0"/>
              <a:t>RowDefinition</a:t>
            </a:r>
            <a:r>
              <a:rPr lang="en-US" dirty="0" smtClean="0"/>
              <a:t> Height="2*" /&gt;</a:t>
            </a:r>
            <a:br>
              <a:rPr lang="en-US" dirty="0" smtClean="0"/>
            </a:br>
            <a:r>
              <a:rPr lang="en-US" dirty="0" smtClean="0"/>
              <a:t>                        &lt;</a:t>
            </a:r>
            <a:r>
              <a:rPr lang="en-US" dirty="0" err="1" smtClean="0"/>
              <a:t>RowDefinition</a:t>
            </a:r>
            <a:r>
              <a:rPr lang="en-US" dirty="0" smtClean="0"/>
              <a:t> Height="1*" /&gt;</a:t>
            </a:r>
            <a:br>
              <a:rPr lang="en-US" dirty="0" smtClean="0"/>
            </a:br>
            <a:r>
              <a:rPr lang="en-US" dirty="0" smtClean="0"/>
              <a:t>                        &lt;</a:t>
            </a:r>
            <a:r>
              <a:rPr lang="en-US" dirty="0" err="1" smtClean="0"/>
              <a:t>RowDefinition</a:t>
            </a:r>
            <a:r>
              <a:rPr lang="en-US" dirty="0" smtClean="0"/>
              <a:t> Height="1*" /&gt;</a:t>
            </a:r>
            <a:br>
              <a:rPr lang="en-US" dirty="0" smtClean="0"/>
            </a:br>
            <a:r>
              <a:rPr lang="en-US" dirty="0" smtClean="0"/>
              <a:t>                &lt;/</a:t>
            </a:r>
            <a:r>
              <a:rPr lang="en-US" dirty="0" err="1" smtClean="0"/>
              <a:t>Grid.RowDefinitions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  &lt;Button&gt;Button 1&lt;/Button&gt;</a:t>
            </a:r>
            <a:br>
              <a:rPr lang="en-US" dirty="0" smtClean="0"/>
            </a:br>
            <a:r>
              <a:rPr lang="en-US" dirty="0" smtClean="0"/>
              <a:t>                &lt;Button </a:t>
            </a:r>
            <a:r>
              <a:rPr lang="en-US" dirty="0" err="1" smtClean="0"/>
              <a:t>Grid.Column</a:t>
            </a:r>
            <a:r>
              <a:rPr lang="en-US" dirty="0" smtClean="0"/>
              <a:t>="1"&gt;Button 2&lt;/Button&gt;</a:t>
            </a:r>
            <a:br>
              <a:rPr lang="en-US" dirty="0" smtClean="0"/>
            </a:br>
            <a:r>
              <a:rPr lang="en-US" dirty="0" smtClean="0"/>
              <a:t>                &lt;Button </a:t>
            </a:r>
            <a:r>
              <a:rPr lang="en-US" dirty="0" err="1" smtClean="0"/>
              <a:t>Grid.Column</a:t>
            </a:r>
            <a:r>
              <a:rPr lang="en-US" dirty="0" smtClean="0"/>
              <a:t>="2"&gt;Button 3&lt;/Button&gt;</a:t>
            </a:r>
            <a:br>
              <a:rPr lang="en-US" dirty="0" smtClean="0"/>
            </a:br>
            <a:r>
              <a:rPr lang="en-US" dirty="0" smtClean="0"/>
              <a:t>                &lt;Button </a:t>
            </a:r>
            <a:r>
              <a:rPr lang="en-US" dirty="0" err="1" smtClean="0"/>
              <a:t>Grid.Row</a:t>
            </a:r>
            <a:r>
              <a:rPr lang="en-US" dirty="0" smtClean="0"/>
              <a:t>="1"&gt;Button 4&lt;/Button&gt;</a:t>
            </a:r>
            <a:br>
              <a:rPr lang="en-US" dirty="0" smtClean="0"/>
            </a:br>
            <a:r>
              <a:rPr lang="en-US" dirty="0" smtClean="0"/>
              <a:t>                &lt;Button </a:t>
            </a:r>
            <a:r>
              <a:rPr lang="en-US" dirty="0" err="1" smtClean="0"/>
              <a:t>Grid.Column</a:t>
            </a:r>
            <a:r>
              <a:rPr lang="en-US" dirty="0" smtClean="0"/>
              <a:t>="1" </a:t>
            </a:r>
            <a:r>
              <a:rPr lang="en-US" dirty="0" err="1" smtClean="0"/>
              <a:t>Grid.Row</a:t>
            </a:r>
            <a:r>
              <a:rPr lang="en-US" dirty="0" smtClean="0"/>
              <a:t>="1"&gt;Button 5&lt;/Button&gt;</a:t>
            </a:r>
            <a:br>
              <a:rPr lang="en-US" dirty="0" smtClean="0"/>
            </a:br>
            <a:r>
              <a:rPr lang="en-US" dirty="0" smtClean="0"/>
              <a:t>                &lt;Button </a:t>
            </a:r>
            <a:r>
              <a:rPr lang="en-US" dirty="0" err="1" smtClean="0"/>
              <a:t>Grid.Column</a:t>
            </a:r>
            <a:r>
              <a:rPr lang="en-US" dirty="0" smtClean="0"/>
              <a:t>="2" </a:t>
            </a:r>
            <a:r>
              <a:rPr lang="en-US" dirty="0" err="1" smtClean="0"/>
              <a:t>Grid.Row</a:t>
            </a:r>
            <a:r>
              <a:rPr lang="en-US" dirty="0" smtClean="0"/>
              <a:t>="1"&gt;Button 6&lt;/Button&gt;</a:t>
            </a:r>
            <a:br>
              <a:rPr lang="en-US" dirty="0" smtClean="0"/>
            </a:br>
            <a:r>
              <a:rPr lang="en-US" dirty="0" smtClean="0"/>
              <a:t>                &lt;Button </a:t>
            </a:r>
            <a:r>
              <a:rPr lang="en-US" dirty="0" err="1" smtClean="0"/>
              <a:t>Grid.Row</a:t>
            </a:r>
            <a:r>
              <a:rPr lang="en-US" dirty="0" smtClean="0"/>
              <a:t>="2"&gt;Button 7&lt;/Button&gt;</a:t>
            </a:r>
            <a:br>
              <a:rPr lang="en-US" dirty="0" smtClean="0"/>
            </a:br>
            <a:r>
              <a:rPr lang="en-US" dirty="0" smtClean="0"/>
              <a:t>                &lt;Button </a:t>
            </a:r>
            <a:r>
              <a:rPr lang="en-US" dirty="0" err="1" smtClean="0"/>
              <a:t>Grid.Column</a:t>
            </a:r>
            <a:r>
              <a:rPr lang="en-US" dirty="0" smtClean="0"/>
              <a:t>="1" </a:t>
            </a:r>
            <a:r>
              <a:rPr lang="en-US" dirty="0" err="1" smtClean="0"/>
              <a:t>Grid.Row</a:t>
            </a:r>
            <a:r>
              <a:rPr lang="en-US" dirty="0" smtClean="0"/>
              <a:t>="2"&gt;Button 8&lt;/Button&gt;</a:t>
            </a:r>
            <a:br>
              <a:rPr lang="en-US" dirty="0" smtClean="0"/>
            </a:br>
            <a:r>
              <a:rPr lang="en-US" dirty="0" smtClean="0"/>
              <a:t>                &lt;Button </a:t>
            </a:r>
            <a:r>
              <a:rPr lang="en-US" dirty="0" err="1" smtClean="0"/>
              <a:t>Grid.Column</a:t>
            </a:r>
            <a:r>
              <a:rPr lang="en-US" dirty="0" smtClean="0"/>
              <a:t>="2" </a:t>
            </a:r>
            <a:r>
              <a:rPr lang="en-US" dirty="0" err="1" smtClean="0"/>
              <a:t>Grid.Row</a:t>
            </a:r>
            <a:r>
              <a:rPr lang="en-US" dirty="0" smtClean="0"/>
              <a:t>="2"&gt;Button 9&lt;/Button&gt;</a:t>
            </a:r>
            <a:br>
              <a:rPr lang="en-US" dirty="0" smtClean="0"/>
            </a:br>
            <a:r>
              <a:rPr lang="en-US" dirty="0" smtClean="0"/>
              <a:t>        &lt;/Grid&gt;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child elements at absolute positions</a:t>
            </a:r>
          </a:p>
          <a:p>
            <a:r>
              <a:rPr lang="en-US" dirty="0" smtClean="0"/>
              <a:t>Can control the placement of child elements by providing proportional coordinates or a combination of both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that uses constraints to layout its children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element that contains a single child element</a:t>
            </a:r>
          </a:p>
          <a:p>
            <a:pPr>
              <a:buNone/>
            </a:pPr>
            <a:r>
              <a:rPr lang="en-US" sz="1800" dirty="0" err="1" smtClean="0"/>
              <a:t>MainPage</a:t>
            </a:r>
            <a:r>
              <a:rPr lang="en-US" sz="1800" dirty="0" smtClean="0"/>
              <a:t> = new </a:t>
            </a:r>
            <a:r>
              <a:rPr lang="en-US" sz="1800" dirty="0" err="1" smtClean="0"/>
              <a:t>ContentPage</a:t>
            </a:r>
            <a:r>
              <a:rPr lang="en-US" sz="1800" dirty="0" smtClean="0"/>
              <a:t> () {</a:t>
            </a:r>
          </a:p>
          <a:p>
            <a:pPr>
              <a:buNone/>
            </a:pPr>
            <a:r>
              <a:rPr lang="en-US" sz="1800" dirty="0" smtClean="0"/>
              <a:t>       Padding = new Thickness(10, </a:t>
            </a:r>
            <a:r>
              <a:rPr lang="en-US" sz="1800" dirty="0" err="1" smtClean="0"/>
              <a:t>Device.OnPlatform</a:t>
            </a:r>
            <a:r>
              <a:rPr lang="en-US" sz="1800" dirty="0" smtClean="0"/>
              <a:t>(20, 0, 0), 10, 5),</a:t>
            </a:r>
          </a:p>
          <a:p>
            <a:pPr>
              <a:buNone/>
            </a:pPr>
            <a:r>
              <a:rPr lang="en-US" sz="1800" dirty="0" smtClean="0"/>
              <a:t>        Content = new </a:t>
            </a:r>
            <a:r>
              <a:rPr lang="en-US" sz="1800" dirty="0" err="1" smtClean="0"/>
              <a:t>ContentView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        Content = new Label { Text = "I'm Content!" },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};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element capable of scrolling of its content requires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stack = new </a:t>
            </a:r>
            <a:r>
              <a:rPr lang="en-US" sz="2400" dirty="0" err="1" smtClean="0"/>
              <a:t>StackLayout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100;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stack.Children.Add</a:t>
            </a:r>
            <a:r>
              <a:rPr lang="en-US" sz="2400" dirty="0" smtClean="0"/>
              <a:t>(new Button { Text = "Button " + </a:t>
            </a:r>
            <a:r>
              <a:rPr lang="en-US" sz="2400" dirty="0" err="1" smtClean="0"/>
              <a:t>i</a:t>
            </a:r>
            <a:r>
              <a:rPr lang="en-US" sz="2400" dirty="0" smtClean="0"/>
              <a:t> });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MainPage</a:t>
            </a:r>
            <a:r>
              <a:rPr lang="en-US" sz="2400" dirty="0" smtClean="0"/>
              <a:t> = new </a:t>
            </a:r>
            <a:r>
              <a:rPr lang="en-US" sz="2400" dirty="0" err="1" smtClean="0"/>
              <a:t>ContentPage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Content = new </a:t>
            </a:r>
            <a:r>
              <a:rPr lang="en-US" sz="2400" dirty="0" err="1" smtClean="0"/>
              <a:t>ScrollView</a:t>
            </a:r>
            <a:r>
              <a:rPr lang="en-US" sz="2400" dirty="0" smtClean="0"/>
              <a:t> { Content = stack }</a:t>
            </a:r>
          </a:p>
          <a:p>
            <a:pPr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element containing single child, with some framing options</a:t>
            </a:r>
          </a:p>
          <a:p>
            <a:pPr>
              <a:buNone/>
            </a:pPr>
            <a:r>
              <a:rPr lang="en-US" sz="2200" dirty="0" err="1" smtClean="0"/>
              <a:t>MainPage</a:t>
            </a:r>
            <a:r>
              <a:rPr lang="en-US" sz="2200" dirty="0" smtClean="0"/>
              <a:t> = new </a:t>
            </a:r>
            <a:r>
              <a:rPr lang="en-US" sz="2200" dirty="0" err="1" smtClean="0"/>
              <a:t>ContentPage</a:t>
            </a:r>
            <a:r>
              <a:rPr lang="en-US" sz="2200" dirty="0" smtClean="0"/>
              <a:t> () {</a:t>
            </a:r>
          </a:p>
          <a:p>
            <a:pPr>
              <a:buNone/>
            </a:pPr>
            <a:r>
              <a:rPr lang="en-US" sz="2200" dirty="0" smtClean="0"/>
              <a:t>    Content = new Frame {</a:t>
            </a:r>
          </a:p>
          <a:p>
            <a:pPr>
              <a:buNone/>
            </a:pPr>
            <a:r>
              <a:rPr lang="en-US" sz="2200" dirty="0" smtClean="0"/>
              <a:t>        Content = new Label { Text = "I'm </a:t>
            </a:r>
            <a:r>
              <a:rPr lang="en-US" sz="2200" dirty="0" err="1" smtClean="0"/>
              <a:t>Framous</a:t>
            </a:r>
            <a:r>
              <a:rPr lang="en-US" sz="2200" dirty="0" smtClean="0"/>
              <a:t>!" },</a:t>
            </a:r>
          </a:p>
          <a:p>
            <a:pPr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OutlineColor</a:t>
            </a:r>
            <a:r>
              <a:rPr lang="en-US" sz="2200" dirty="0" smtClean="0"/>
              <a:t> = </a:t>
            </a:r>
            <a:r>
              <a:rPr lang="en-US" sz="2200" dirty="0" err="1" smtClean="0"/>
              <a:t>Color.Silver</a:t>
            </a:r>
            <a:r>
              <a:rPr lang="en-US" sz="2200" dirty="0" smtClean="0"/>
              <a:t>,</a:t>
            </a:r>
          </a:p>
          <a:p>
            <a:pPr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VerticalOptions</a:t>
            </a:r>
            <a:r>
              <a:rPr lang="en-US" sz="2200" dirty="0" smtClean="0"/>
              <a:t> = </a:t>
            </a:r>
            <a:r>
              <a:rPr lang="en-US" sz="2200" dirty="0" err="1" smtClean="0"/>
              <a:t>LayoutOptions.CenterAndExpand</a:t>
            </a:r>
            <a:r>
              <a:rPr lang="en-US" sz="2200" dirty="0" smtClean="0"/>
              <a:t>,</a:t>
            </a:r>
          </a:p>
          <a:p>
            <a:pPr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HorizontalOptions</a:t>
            </a:r>
            <a:r>
              <a:rPr lang="en-US" sz="2200" dirty="0" smtClean="0"/>
              <a:t> = </a:t>
            </a:r>
            <a:r>
              <a:rPr lang="en-US" sz="2200" dirty="0" err="1" smtClean="0"/>
              <a:t>LayoutOptions.Center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}</a:t>
            </a:r>
          </a:p>
          <a:p>
            <a:pPr>
              <a:buNone/>
            </a:pPr>
            <a:r>
              <a:rPr lang="en-US" sz="2200" dirty="0" smtClean="0"/>
              <a:t>};</a:t>
            </a:r>
            <a:endParaRPr lang="en-US"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offers C# to develop Android, </a:t>
            </a:r>
            <a:r>
              <a:rPr lang="en-US" dirty="0" err="1" smtClean="0"/>
              <a:t>Iphone</a:t>
            </a:r>
            <a:r>
              <a:rPr lang="en-US" dirty="0" smtClean="0"/>
              <a:t> and windows phone</a:t>
            </a:r>
          </a:p>
          <a:p>
            <a:r>
              <a:rPr lang="en-US" dirty="0" smtClean="0"/>
              <a:t>There are 3 ways to develop apps in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err="1" smtClean="0"/>
              <a:t>Xamarin.Forms</a:t>
            </a:r>
            <a:endParaRPr lang="en-US" dirty="0" smtClean="0"/>
          </a:p>
          <a:p>
            <a:pPr lvl="1"/>
            <a:r>
              <a:rPr lang="en-US" dirty="0" err="1" smtClean="0"/>
              <a:t>Xamarin.Android</a:t>
            </a:r>
            <a:endParaRPr lang="en-US" dirty="0" smtClean="0"/>
          </a:p>
          <a:p>
            <a:pPr lvl="1"/>
            <a:r>
              <a:rPr lang="en-US" dirty="0" smtClean="0"/>
              <a:t>Xamarin.IOS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developers to create User interface that can be shared between Android, IOS and windows</a:t>
            </a:r>
          </a:p>
          <a:p>
            <a:r>
              <a:rPr lang="en-US" dirty="0" smtClean="0"/>
              <a:t>User Interface renders using native controls of the target platform</a:t>
            </a:r>
          </a:p>
          <a:p>
            <a:r>
              <a:rPr lang="en-US" dirty="0" smtClean="0"/>
              <a:t>Two techniques to create User interface: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Can use native features also if required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Xamarin</a:t>
            </a:r>
            <a:r>
              <a:rPr lang="en-US" dirty="0" smtClean="0"/>
              <a:t>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Available on windows machine</a:t>
            </a:r>
          </a:p>
          <a:p>
            <a:pPr lvl="1"/>
            <a:r>
              <a:rPr lang="en-US" dirty="0" smtClean="0"/>
              <a:t>Supports for  Xamarin.ios, </a:t>
            </a:r>
            <a:r>
              <a:rPr lang="en-US" dirty="0" err="1" smtClean="0"/>
              <a:t>xamarin.android</a:t>
            </a:r>
            <a:r>
              <a:rPr lang="en-US" dirty="0" smtClean="0"/>
              <a:t> and windows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Supports only </a:t>
            </a:r>
            <a:r>
              <a:rPr lang="en-US" dirty="0" err="1" smtClean="0"/>
              <a:t>Xamarin.android</a:t>
            </a:r>
            <a:r>
              <a:rPr lang="en-US" dirty="0" smtClean="0"/>
              <a:t> on windows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xamarin.android</a:t>
            </a:r>
            <a:r>
              <a:rPr lang="en-US" dirty="0" smtClean="0"/>
              <a:t> and xamarin.ios on </a:t>
            </a:r>
            <a:r>
              <a:rPr lang="en-US" dirty="0" err="1" smtClean="0"/>
              <a:t>mac</a:t>
            </a:r>
            <a:r>
              <a:rPr lang="en-US" dirty="0" smtClean="0"/>
              <a:t> machine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 MVVM pattern to manage the code in shared folder </a:t>
            </a:r>
          </a:p>
          <a:p>
            <a:r>
              <a:rPr lang="en-US" dirty="0" smtClean="0"/>
              <a:t>There are two ways to create apps in </a:t>
            </a:r>
            <a:r>
              <a:rPr lang="en-US" dirty="0" err="1" smtClean="0"/>
              <a:t>Xamarin.Forms</a:t>
            </a:r>
            <a:endParaRPr lang="en-US" dirty="0" smtClean="0"/>
          </a:p>
          <a:p>
            <a:pPr lvl="1"/>
            <a:r>
              <a:rPr lang="en-US" dirty="0" smtClean="0"/>
              <a:t>Shared</a:t>
            </a:r>
          </a:p>
          <a:p>
            <a:pPr lvl="1"/>
            <a:r>
              <a:rPr lang="en-US" dirty="0" smtClean="0"/>
              <a:t>PCL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write all the common code in shared folder</a:t>
            </a:r>
          </a:p>
          <a:p>
            <a:r>
              <a:rPr lang="en-US" dirty="0" smtClean="0"/>
              <a:t>While compiling the code it compiles all the code as part of target platform</a:t>
            </a:r>
          </a:p>
          <a:p>
            <a:r>
              <a:rPr lang="en-US" dirty="0" smtClean="0"/>
              <a:t>Normally used for small projects and POC</a:t>
            </a:r>
          </a:p>
          <a:p>
            <a:r>
              <a:rPr lang="en-US" dirty="0" smtClean="0"/>
              <a:t>Can use compiler directive to write platform specific code</a:t>
            </a:r>
          </a:p>
          <a:p>
            <a:pPr>
              <a:buNone/>
            </a:pPr>
            <a:r>
              <a:rPr lang="en-US" sz="2400" dirty="0" smtClean="0"/>
              <a:t>#if __ANDROID__ </a:t>
            </a:r>
          </a:p>
          <a:p>
            <a:pPr>
              <a:buNone/>
            </a:pPr>
            <a:r>
              <a:rPr lang="en-US" sz="2400" dirty="0" smtClean="0"/>
              <a:t>		target= "android"; </a:t>
            </a:r>
          </a:p>
          <a:p>
            <a:pPr>
              <a:buNone/>
            </a:pPr>
            <a:r>
              <a:rPr lang="en-US" sz="2400" dirty="0" smtClean="0"/>
              <a:t>	#if __IOS__ </a:t>
            </a:r>
          </a:p>
          <a:p>
            <a:pPr>
              <a:buNone/>
            </a:pPr>
            <a:r>
              <a:rPr lang="en-US" sz="2400" dirty="0" smtClean="0"/>
              <a:t>		target= "</a:t>
            </a:r>
            <a:r>
              <a:rPr lang="en-US" sz="2400" dirty="0" err="1" smtClean="0"/>
              <a:t>iOS</a:t>
            </a:r>
            <a:r>
              <a:rPr lang="en-US" sz="2400" dirty="0" smtClean="0"/>
              <a:t>“;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write all common code in common/shared folder</a:t>
            </a:r>
          </a:p>
          <a:p>
            <a:r>
              <a:rPr lang="en-US" dirty="0" smtClean="0"/>
              <a:t>While compiling the code, it compiles the shared code separately and add it as </a:t>
            </a:r>
            <a:r>
              <a:rPr lang="en-US" dirty="0" err="1" smtClean="0"/>
              <a:t>dll</a:t>
            </a:r>
            <a:r>
              <a:rPr lang="en-US" dirty="0" smtClean="0"/>
              <a:t> in target platform</a:t>
            </a:r>
          </a:p>
          <a:p>
            <a:r>
              <a:rPr lang="en-US" dirty="0" smtClean="0"/>
              <a:t>Can’t use compiler directive to switch between platforms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Common/Shared folder</a:t>
            </a:r>
          </a:p>
          <a:p>
            <a:r>
              <a:rPr lang="en-US" dirty="0" err="1" smtClean="0"/>
              <a:t>Xamarin.Android</a:t>
            </a:r>
            <a:endParaRPr lang="en-US" dirty="0" smtClean="0"/>
          </a:p>
          <a:p>
            <a:r>
              <a:rPr lang="en-US" dirty="0" smtClean="0"/>
              <a:t>Xamarin.IOS</a:t>
            </a:r>
          </a:p>
          <a:p>
            <a:r>
              <a:rPr lang="en-US" dirty="0" err="1" smtClean="0"/>
              <a:t>Xamarin.WindowsPhone</a:t>
            </a:r>
            <a:endParaRPr lang="en-US" dirty="0" smtClean="0"/>
          </a:p>
          <a:p>
            <a:r>
              <a:rPr lang="en-US" dirty="0" smtClean="0"/>
              <a:t>Xamarin.UWP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605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Day 1</vt:lpstr>
      <vt:lpstr>Contents</vt:lpstr>
      <vt:lpstr>Introduction</vt:lpstr>
      <vt:lpstr>Xamarin.Forms</vt:lpstr>
      <vt:lpstr>Visual Studio vs Xamarin Studio</vt:lpstr>
      <vt:lpstr>Approach</vt:lpstr>
      <vt:lpstr>Shared Approach</vt:lpstr>
      <vt:lpstr>PCL Approach</vt:lpstr>
      <vt:lpstr>Architecture</vt:lpstr>
      <vt:lpstr>Slide 10</vt:lpstr>
      <vt:lpstr>User Interface - Pages</vt:lpstr>
      <vt:lpstr>Slide 12</vt:lpstr>
      <vt:lpstr>Content Page</vt:lpstr>
      <vt:lpstr>Master Detail Page</vt:lpstr>
      <vt:lpstr>Navigation Page</vt:lpstr>
      <vt:lpstr>Tabbed Page</vt:lpstr>
      <vt:lpstr>Carousal Page</vt:lpstr>
      <vt:lpstr>Layouts</vt:lpstr>
      <vt:lpstr>Stack Layout</vt:lpstr>
      <vt:lpstr>Grid</vt:lpstr>
      <vt:lpstr>Absolute Layout</vt:lpstr>
      <vt:lpstr>Relative layout</vt:lpstr>
      <vt:lpstr>Content View</vt:lpstr>
      <vt:lpstr>Scroll View</vt:lpstr>
      <vt:lpstr>Frame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Anand</dc:creator>
  <cp:lastModifiedBy>Anand</cp:lastModifiedBy>
  <cp:revision>35</cp:revision>
  <dcterms:created xsi:type="dcterms:W3CDTF">2006-08-16T00:00:00Z</dcterms:created>
  <dcterms:modified xsi:type="dcterms:W3CDTF">2017-12-15T17:01:58Z</dcterms:modified>
</cp:coreProperties>
</file>