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3</a:t>
            </a:r>
            <a:endParaRPr lang="en-US" dirty="0"/>
          </a:p>
        </p:txBody>
      </p:sp>
      <p:sp>
        <p:nvSpPr>
          <p:cNvPr id="3" name="Subtitle 2"/>
          <p:cNvSpPr>
            <a:spLocks noGrp="1"/>
          </p:cNvSpPr>
          <p:nvPr>
            <p:ph type="subTitle" idx="1"/>
          </p:nvPr>
        </p:nvSpPr>
        <p:spPr/>
        <p:txBody>
          <a:bodyPr/>
          <a:lstStyle/>
          <a:p>
            <a:r>
              <a:rPr lang="en-US" dirty="0" err="1" smtClean="0"/>
              <a:t>Xamarin.Android</a:t>
            </a:r>
            <a:endParaRPr lang="en-US" dirty="0" smtClean="0"/>
          </a:p>
          <a:p>
            <a:r>
              <a:rPr lang="en-US" dirty="0" smtClean="0"/>
              <a:t>Presented By : </a:t>
            </a:r>
            <a:r>
              <a:rPr lang="en-US" dirty="0" err="1" smtClean="0"/>
              <a:t>Anand</a:t>
            </a:r>
            <a:r>
              <a:rPr lang="en-US" dirty="0" smtClean="0"/>
              <a:t> </a:t>
            </a:r>
            <a:r>
              <a:rPr lang="en-US" dirty="0" err="1" smtClean="0"/>
              <a:t>Dubey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04800" y="685800"/>
            <a:ext cx="8458200" cy="5867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000" dirty="0" smtClean="0"/>
              <a:t>An Android application is seldom just source code. There are often many other files that make up an application: video, images, fonts, and audio files just to name a few. Collectively, these non-source code files are referred to as resources and are compiled (along with the source code) during the build process and packaged as an APK for distribution and installation onto devices:</a:t>
            </a:r>
            <a:endParaRPr lang="en-US" sz="2000" dirty="0"/>
          </a:p>
        </p:txBody>
      </p:sp>
      <p:pic>
        <p:nvPicPr>
          <p:cNvPr id="4" name="Picture 3"/>
          <p:cNvPicPr>
            <a:picLocks noChangeAspect="1" noChangeArrowheads="1"/>
          </p:cNvPicPr>
          <p:nvPr/>
        </p:nvPicPr>
        <p:blipFill>
          <a:blip r:embed="rId2"/>
          <a:srcRect/>
          <a:stretch>
            <a:fillRect/>
          </a:stretch>
        </p:blipFill>
        <p:spPr bwMode="auto">
          <a:xfrm>
            <a:off x="990600" y="4629150"/>
            <a:ext cx="6934200" cy="13144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000" dirty="0" smtClean="0"/>
              <a:t>When a new </a:t>
            </a:r>
            <a:r>
              <a:rPr lang="en-US" sz="2000" dirty="0" err="1" smtClean="0"/>
              <a:t>Xamarin.Android</a:t>
            </a:r>
            <a:r>
              <a:rPr lang="en-US" sz="2000" dirty="0" smtClean="0"/>
              <a:t> project is started, a special directory called Resources is created, along with some subdirectories</a:t>
            </a:r>
          </a:p>
          <a:p>
            <a:r>
              <a:rPr lang="en-US" sz="2000" dirty="0" smtClean="0"/>
              <a:t>images will go in the </a:t>
            </a:r>
            <a:r>
              <a:rPr lang="en-US" sz="2000" b="1" dirty="0" err="1" smtClean="0"/>
              <a:t>drawable</a:t>
            </a:r>
            <a:r>
              <a:rPr lang="en-US" sz="2000" dirty="0" smtClean="0"/>
              <a:t> directory; views </a:t>
            </a:r>
            <a:r>
              <a:rPr lang="en-US" sz="2000" dirty="0" smtClean="0"/>
              <a:t>go</a:t>
            </a:r>
            <a:endParaRPr lang="en-US" sz="2000" dirty="0" smtClean="0"/>
          </a:p>
          <a:p>
            <a:pPr>
              <a:buNone/>
            </a:pPr>
            <a:r>
              <a:rPr lang="en-US" sz="2000" dirty="0" smtClean="0"/>
              <a:t>	 in the </a:t>
            </a:r>
            <a:r>
              <a:rPr lang="en-US" sz="2000" b="1" dirty="0" smtClean="0"/>
              <a:t>layout</a:t>
            </a:r>
            <a:r>
              <a:rPr lang="en-US" sz="2000" dirty="0" smtClean="0"/>
              <a:t> subdirectory, etc.</a:t>
            </a:r>
          </a:p>
          <a:p>
            <a:r>
              <a:rPr lang="en-US" sz="2000" dirty="0" smtClean="0"/>
              <a:t>These resources are called </a:t>
            </a:r>
            <a:r>
              <a:rPr lang="en-US" sz="2000" i="1" dirty="0" smtClean="0"/>
              <a:t>Default Resources</a:t>
            </a:r>
            <a:r>
              <a:rPr lang="en-US" sz="2000" dirty="0" smtClean="0"/>
              <a:t> and</a:t>
            </a:r>
          </a:p>
          <a:p>
            <a:pPr>
              <a:buNone/>
            </a:pPr>
            <a:r>
              <a:rPr lang="en-US" sz="2000" dirty="0" smtClean="0"/>
              <a:t>	 are used by all devices unless a more specific </a:t>
            </a:r>
          </a:p>
          <a:p>
            <a:pPr>
              <a:buNone/>
            </a:pPr>
            <a:r>
              <a:rPr lang="en-US" sz="2000" dirty="0" smtClean="0"/>
              <a:t>	 match is specified</a:t>
            </a:r>
          </a:p>
          <a:p>
            <a:r>
              <a:rPr lang="en-US" sz="2000" dirty="0" smtClean="0"/>
              <a:t>every type of resource may optionally have </a:t>
            </a:r>
          </a:p>
          <a:p>
            <a:pPr>
              <a:buNone/>
            </a:pPr>
            <a:r>
              <a:rPr lang="en-US" sz="2000" i="1" dirty="0" smtClean="0"/>
              <a:t>	Alternate Resources</a:t>
            </a:r>
            <a:r>
              <a:rPr lang="en-US" sz="2000" dirty="0" smtClean="0"/>
              <a:t> that Android may use to </a:t>
            </a:r>
          </a:p>
          <a:p>
            <a:pPr>
              <a:buNone/>
            </a:pPr>
            <a:r>
              <a:rPr lang="en-US" sz="2000" dirty="0" smtClean="0"/>
              <a:t>	target specific devices</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2000" dirty="0" smtClean="0"/>
              <a:t>Alternate resources are specified by adding a short string, called a </a:t>
            </a:r>
            <a:r>
              <a:rPr lang="en-US" sz="2000" i="1" dirty="0" smtClean="0"/>
              <a:t>qualifier</a:t>
            </a:r>
            <a:r>
              <a:rPr lang="en-US" sz="2000" dirty="0" smtClean="0"/>
              <a:t>, to the end of the directory holding a given type of resources.</a:t>
            </a:r>
          </a:p>
          <a:p>
            <a:r>
              <a:rPr lang="en-US" sz="2000" dirty="0" smtClean="0"/>
              <a:t>For example, </a:t>
            </a:r>
            <a:r>
              <a:rPr lang="en-US" sz="2000" b="1" dirty="0" smtClean="0"/>
              <a:t>resources/</a:t>
            </a:r>
            <a:r>
              <a:rPr lang="en-US" sz="2000" b="1" dirty="0" err="1" smtClean="0"/>
              <a:t>drawable</a:t>
            </a:r>
            <a:r>
              <a:rPr lang="en-US" sz="2000" b="1" dirty="0" smtClean="0"/>
              <a:t>-de</a:t>
            </a:r>
            <a:r>
              <a:rPr lang="en-US" sz="2000" dirty="0" smtClean="0"/>
              <a:t> will specify the images for devices that are set to a German locale, while </a:t>
            </a:r>
            <a:r>
              <a:rPr lang="en-US" sz="2000" b="1" dirty="0" smtClean="0"/>
              <a:t>resources/</a:t>
            </a:r>
            <a:r>
              <a:rPr lang="en-US" sz="2000" b="1" dirty="0" err="1" smtClean="0"/>
              <a:t>drawable-fr</a:t>
            </a:r>
            <a:r>
              <a:rPr lang="en-US" sz="2000" dirty="0" smtClean="0"/>
              <a:t> would hold images for devices set to a French locale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Basic structure</a:t>
            </a:r>
          </a:p>
          <a:p>
            <a:pPr lvl="1"/>
            <a:r>
              <a:rPr lang="en-US" sz="1600" dirty="0" smtClean="0"/>
              <a:t>Icon.png</a:t>
            </a:r>
          </a:p>
          <a:p>
            <a:pPr lvl="1"/>
            <a:r>
              <a:rPr lang="en-US" sz="1600" dirty="0" err="1" smtClean="0"/>
              <a:t>Main.axml</a:t>
            </a:r>
            <a:endParaRPr lang="en-US" sz="1600" dirty="0" smtClean="0"/>
          </a:p>
          <a:p>
            <a:pPr lvl="1"/>
            <a:r>
              <a:rPr lang="en-US" sz="1600" dirty="0" smtClean="0"/>
              <a:t>Strings.xml</a:t>
            </a:r>
          </a:p>
          <a:p>
            <a:pPr lvl="1"/>
            <a:r>
              <a:rPr lang="en-US" sz="1600" dirty="0" smtClean="0"/>
              <a:t>AboutResources.txt</a:t>
            </a:r>
          </a:p>
          <a:p>
            <a:pPr lvl="1"/>
            <a:r>
              <a:rPr lang="en-US" sz="1600" dirty="0" err="1" smtClean="0"/>
              <a:t>Resource.Designer.cs</a:t>
            </a:r>
            <a:endParaRPr lang="en-US" sz="1600" dirty="0" smtClean="0"/>
          </a:p>
          <a:p>
            <a:r>
              <a:rPr lang="en-US" sz="2000" dirty="0" smtClean="0"/>
              <a:t>Creating resources is as simple as adding files</a:t>
            </a:r>
          </a:p>
          <a:p>
            <a:pPr>
              <a:buNone/>
            </a:pPr>
            <a:r>
              <a:rPr lang="en-US" sz="2000" dirty="0" smtClean="0"/>
              <a:t>	 to the directory for the resource type</a:t>
            </a:r>
          </a:p>
          <a:p>
            <a:r>
              <a:rPr lang="en-US" sz="2000" dirty="0" smtClean="0"/>
              <a:t>The screen shot below shows string resources</a:t>
            </a:r>
          </a:p>
          <a:p>
            <a:pPr>
              <a:buNone/>
            </a:pPr>
            <a:r>
              <a:rPr lang="en-US" sz="2000" dirty="0" smtClean="0"/>
              <a:t>	 for German locales were added to a project.</a:t>
            </a:r>
          </a:p>
          <a:p>
            <a:pPr>
              <a:buNone/>
            </a:pPr>
            <a:r>
              <a:rPr lang="en-US" sz="2000" dirty="0" smtClean="0"/>
              <a:t>	 When </a:t>
            </a:r>
            <a:r>
              <a:rPr lang="en-US" sz="2000" b="1" dirty="0" smtClean="0"/>
              <a:t>Strings.xml</a:t>
            </a:r>
            <a:r>
              <a:rPr lang="en-US" sz="2000" dirty="0" smtClean="0"/>
              <a:t> was added to the file, the </a:t>
            </a:r>
          </a:p>
          <a:p>
            <a:pPr>
              <a:buNone/>
            </a:pPr>
            <a:r>
              <a:rPr lang="en-US" sz="2000" b="1" dirty="0" smtClean="0"/>
              <a:t>	Build Action</a:t>
            </a:r>
            <a:r>
              <a:rPr lang="en-US" sz="2000" dirty="0" smtClean="0"/>
              <a:t> was automatically set to</a:t>
            </a:r>
          </a:p>
          <a:p>
            <a:pPr>
              <a:buNone/>
            </a:pPr>
            <a:r>
              <a:rPr lang="en-US" sz="2000" dirty="0" smtClean="0"/>
              <a:t>	</a:t>
            </a:r>
            <a:r>
              <a:rPr lang="en-US" sz="2000" b="1" dirty="0" err="1" smtClean="0"/>
              <a:t>AndroidResource</a:t>
            </a:r>
            <a:r>
              <a:rPr lang="en-US" sz="2000" dirty="0" smtClean="0"/>
              <a:t> by the </a:t>
            </a:r>
            <a:r>
              <a:rPr lang="en-US" sz="2000" dirty="0" err="1" smtClean="0"/>
              <a:t>Xamarin.Android</a:t>
            </a:r>
            <a:endParaRPr lang="en-US" sz="2000" dirty="0" smtClean="0"/>
          </a:p>
          <a:p>
            <a:pPr>
              <a:buNone/>
            </a:pPr>
            <a:r>
              <a:rPr lang="en-US" sz="2000" dirty="0" smtClean="0"/>
              <a:t>	 tools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Build action for Strings.xml set to AndroidResource"/>
          <p:cNvPicPr>
            <a:picLocks noChangeAspect="1" noChangeArrowheads="1"/>
          </p:cNvPicPr>
          <p:nvPr/>
        </p:nvPicPr>
        <p:blipFill>
          <a:blip r:embed="rId2"/>
          <a:srcRect/>
          <a:stretch>
            <a:fillRect/>
          </a:stretch>
        </p:blipFill>
        <p:spPr bwMode="auto">
          <a:xfrm>
            <a:off x="231775" y="1066801"/>
            <a:ext cx="8683625" cy="54863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err="1" smtClean="0"/>
              <a:t>Lifecylce</a:t>
            </a:r>
            <a:endParaRPr lang="en-US" dirty="0"/>
          </a:p>
        </p:txBody>
      </p:sp>
      <p:sp>
        <p:nvSpPr>
          <p:cNvPr id="3" name="Content Placeholder 2"/>
          <p:cNvSpPr>
            <a:spLocks noGrp="1"/>
          </p:cNvSpPr>
          <p:nvPr>
            <p:ph idx="1"/>
          </p:nvPr>
        </p:nvSpPr>
        <p:spPr/>
        <p:txBody>
          <a:bodyPr>
            <a:normAutofit fontScale="92500"/>
          </a:bodyPr>
          <a:lstStyle/>
          <a:p>
            <a:r>
              <a:rPr lang="en-US" sz="2200" dirty="0" smtClean="0"/>
              <a:t>Activities are a fundamental building block of Android applications and they can exist in a number of different states.</a:t>
            </a:r>
          </a:p>
          <a:p>
            <a:r>
              <a:rPr lang="en-US" sz="2200" dirty="0" smtClean="0"/>
              <a:t>The activity lifecycle begins with instantiation and ends with destruction, and includes many states in between</a:t>
            </a:r>
          </a:p>
          <a:p>
            <a:r>
              <a:rPr lang="en-US" sz="2200" dirty="0" smtClean="0"/>
              <a:t>When an activity changes state, the appropriate lifecycle event method is called, notifying the activity of the impending state change and allowing it to execute code in order to adapt to that change</a:t>
            </a:r>
          </a:p>
          <a:p>
            <a:r>
              <a:rPr lang="en-US" sz="2200" dirty="0" smtClean="0"/>
              <a:t>Android applications can be launched via any registered activity within an application, In practice, most applications will only have a specific activity that is specified as the application entry point</a:t>
            </a:r>
          </a:p>
          <a:p>
            <a:r>
              <a:rPr lang="en-US" sz="2200" dirty="0" smtClean="0"/>
              <a:t>The activity lifecycle is implemented as a collection of methods the OS calls throughout the lifecycle of an activity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State</a:t>
            </a:r>
            <a:endParaRPr lang="en-US" dirty="0"/>
          </a:p>
        </p:txBody>
      </p:sp>
      <p:sp>
        <p:nvSpPr>
          <p:cNvPr id="3" name="Content Placeholder 2"/>
          <p:cNvSpPr>
            <a:spLocks noGrp="1"/>
          </p:cNvSpPr>
          <p:nvPr>
            <p:ph idx="1"/>
          </p:nvPr>
        </p:nvSpPr>
        <p:spPr/>
        <p:txBody>
          <a:bodyPr>
            <a:normAutofit/>
          </a:bodyPr>
          <a:lstStyle/>
          <a:p>
            <a:r>
              <a:rPr lang="en-US" sz="2000" dirty="0" smtClean="0"/>
              <a:t>The Android activity lifecycle comprises a collection of methods exposed within the Activity class that provide the developer with a resource management framework</a:t>
            </a:r>
          </a:p>
          <a:p>
            <a:r>
              <a:rPr lang="en-US" sz="2000" dirty="0" smtClean="0"/>
              <a:t>This framework allows developers to meet the unique state management requirements of each activity within an application and properly handle resource management</a:t>
            </a:r>
          </a:p>
          <a:p>
            <a:r>
              <a:rPr lang="en-US" sz="2000" dirty="0" smtClean="0"/>
              <a:t>The Android OS arbitrates Activities based on their state. This helps Android identify activities that are no longer in use, allowing the OS to reclaim memory and resources. The following diagram illustrates the states an Activity can go through during its lifetime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2000" dirty="0" smtClean="0"/>
              <a:t>Active or Running</a:t>
            </a:r>
          </a:p>
          <a:p>
            <a:pPr lvl="1"/>
            <a:r>
              <a:rPr lang="en-US" sz="1600" dirty="0" smtClean="0"/>
              <a:t>Activities are considered active or running if they are in the foreground, also known as the top of the activity stack</a:t>
            </a:r>
          </a:p>
          <a:p>
            <a:pPr lvl="1"/>
            <a:r>
              <a:rPr lang="en-US" sz="1600" dirty="0" smtClean="0"/>
              <a:t>This is considered the highest priority activity in Android, and as such will only be killed by the OS in extreme situations, such as if the activity tries to use more memory than is available on the device as this could cause the UI to become unresponsive.</a:t>
            </a:r>
          </a:p>
          <a:p>
            <a:r>
              <a:rPr lang="en-US" sz="2000" dirty="0" smtClean="0"/>
              <a:t>Paused</a:t>
            </a:r>
          </a:p>
          <a:p>
            <a:pPr lvl="1"/>
            <a:r>
              <a:rPr lang="en-US" sz="1600" dirty="0" smtClean="0"/>
              <a:t>When the device goes to sleep, or an activity is still visible but partially hidden by a new, non-full-sized or transparent activity</a:t>
            </a:r>
          </a:p>
          <a:p>
            <a:pPr lvl="1"/>
            <a:r>
              <a:rPr lang="en-US" sz="1600" dirty="0" smtClean="0"/>
              <a:t>Paused activities are still alive, that is, they maintain all state and member information, and remain attached to the window manager</a:t>
            </a:r>
          </a:p>
          <a:p>
            <a:pPr lvl="1"/>
            <a:r>
              <a:rPr lang="en-US" sz="1600" dirty="0" smtClean="0"/>
              <a:t>This is considered to be the second highest priority activity in Android and, as such, will only be killed by the OS if killing this activity will satisfy the resource requirements needed to keep the Active/Running Activity stable and responsive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2000" dirty="0" smtClean="0"/>
              <a:t>Stopped/</a:t>
            </a:r>
            <a:r>
              <a:rPr lang="en-US" sz="2000" dirty="0" err="1" smtClean="0"/>
              <a:t>Backgrounded</a:t>
            </a:r>
            <a:endParaRPr lang="en-US" sz="2000" dirty="0" smtClean="0"/>
          </a:p>
          <a:p>
            <a:pPr lvl="1"/>
            <a:r>
              <a:rPr lang="en-US" sz="1600" dirty="0" smtClean="0"/>
              <a:t>Activities that are completely obscured by another activity are considered stopped or in the background</a:t>
            </a:r>
          </a:p>
          <a:p>
            <a:pPr lvl="1"/>
            <a:r>
              <a:rPr lang="en-US" sz="1600" dirty="0" smtClean="0"/>
              <a:t>Stopped activities still try to retain their state and member information for as long as possible, but stopped activities are considered to be the lowest priority of the three states and, as such, the OS will kill activities in this state first to satisfy the resource requirements of higher priority activities</a:t>
            </a:r>
          </a:p>
          <a:p>
            <a:r>
              <a:rPr lang="en-US" sz="2000" dirty="0" smtClean="0"/>
              <a:t>Restarted</a:t>
            </a:r>
          </a:p>
          <a:p>
            <a:pPr lvl="1"/>
            <a:r>
              <a:rPr lang="en-US" sz="1600" dirty="0" smtClean="0"/>
              <a:t>It is possible for an activity that is anywhere from paused to stopped in the lifecycle to be removed from memory by Android</a:t>
            </a:r>
          </a:p>
          <a:p>
            <a:pPr lvl="1"/>
            <a:r>
              <a:rPr lang="en-US" sz="1600" dirty="0" smtClean="0"/>
              <a:t>If the user navigates back to the activity it must be restarted, restored to its previously saved state, and then displayed to the user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Android API levels</a:t>
            </a:r>
          </a:p>
          <a:p>
            <a:r>
              <a:rPr lang="en-US" dirty="0" smtClean="0"/>
              <a:t>SDK manager</a:t>
            </a:r>
          </a:p>
          <a:p>
            <a:r>
              <a:rPr lang="en-US" dirty="0" smtClean="0"/>
              <a:t>Resources</a:t>
            </a:r>
          </a:p>
          <a:p>
            <a:r>
              <a:rPr lang="en-US" dirty="0" smtClean="0"/>
              <a:t>Activity Lifecycle</a:t>
            </a:r>
          </a:p>
          <a:p>
            <a:r>
              <a:rPr lang="en-US" dirty="0" smtClean="0"/>
              <a:t>Handling Rotation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 Methods</a:t>
            </a:r>
            <a:endParaRPr lang="en-US" dirty="0"/>
          </a:p>
        </p:txBody>
      </p:sp>
      <p:sp>
        <p:nvSpPr>
          <p:cNvPr id="3" name="Content Placeholder 2"/>
          <p:cNvSpPr>
            <a:spLocks noGrp="1"/>
          </p:cNvSpPr>
          <p:nvPr>
            <p:ph idx="1"/>
          </p:nvPr>
        </p:nvSpPr>
        <p:spPr/>
        <p:txBody>
          <a:bodyPr>
            <a:normAutofit/>
          </a:bodyPr>
          <a:lstStyle/>
          <a:p>
            <a:r>
              <a:rPr lang="en-US" sz="2000" dirty="0" smtClean="0"/>
              <a:t>The Android SDK and, by extension, the </a:t>
            </a:r>
            <a:r>
              <a:rPr lang="en-US" sz="2000" dirty="0" err="1" smtClean="0"/>
              <a:t>Xamarin.Android</a:t>
            </a:r>
            <a:r>
              <a:rPr lang="en-US" sz="2000" dirty="0" smtClean="0"/>
              <a:t> framework provide a powerful model for managing the state of activities within an application. When an activity's state is changing, the activity is notified by the OS, which calls specific methods on that activity</a:t>
            </a:r>
          </a:p>
          <a:p>
            <a:r>
              <a:rPr lang="en-US" sz="2000" dirty="0" smtClean="0"/>
              <a:t>you can handle state changes by overriding these methods within an activity</a:t>
            </a:r>
          </a:p>
          <a:p>
            <a:r>
              <a:rPr lang="en-US" sz="2000" dirty="0" smtClean="0"/>
              <a:t>all lifecycle methods are called on the UI thread and will block the OS from performing the next piece of UI work, such as hiding the current activity, displaying a new activity, etc</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Create</a:t>
            </a:r>
            <a:endParaRPr lang="en-US" dirty="0"/>
          </a:p>
        </p:txBody>
      </p:sp>
      <p:sp>
        <p:nvSpPr>
          <p:cNvPr id="3" name="Content Placeholder 2"/>
          <p:cNvSpPr>
            <a:spLocks noGrp="1"/>
          </p:cNvSpPr>
          <p:nvPr>
            <p:ph idx="1"/>
          </p:nvPr>
        </p:nvSpPr>
        <p:spPr/>
        <p:txBody>
          <a:bodyPr/>
          <a:lstStyle/>
          <a:p>
            <a:r>
              <a:rPr lang="en-US" sz="2000" dirty="0" err="1" smtClean="0"/>
              <a:t>OnCreate</a:t>
            </a:r>
            <a:r>
              <a:rPr lang="en-US" sz="2000" dirty="0" smtClean="0"/>
              <a:t> is the first method to be called when an activity is created. </a:t>
            </a:r>
            <a:r>
              <a:rPr lang="en-US" sz="2000" dirty="0" err="1" smtClean="0"/>
              <a:t>OnCreate</a:t>
            </a:r>
            <a:r>
              <a:rPr lang="en-US" sz="2000" dirty="0" smtClean="0"/>
              <a:t> is always overridden to perform any startup initializations that may be required by an Activity such as:</a:t>
            </a:r>
          </a:p>
          <a:p>
            <a:pPr lvl="1"/>
            <a:r>
              <a:rPr lang="en-US" sz="1600" dirty="0" smtClean="0"/>
              <a:t>Creating Views</a:t>
            </a:r>
          </a:p>
          <a:p>
            <a:pPr lvl="1"/>
            <a:r>
              <a:rPr lang="en-US" sz="1600" dirty="0" smtClean="0"/>
              <a:t>Initializing Variables</a:t>
            </a:r>
          </a:p>
          <a:p>
            <a:pPr lvl="1"/>
            <a:r>
              <a:rPr lang="en-US" sz="1600" dirty="0" smtClean="0"/>
              <a:t>Binding Static data to list</a:t>
            </a:r>
          </a:p>
          <a:p>
            <a:r>
              <a:rPr lang="en-US" sz="2000" dirty="0" err="1" smtClean="0"/>
              <a:t>OnCreate</a:t>
            </a:r>
            <a:r>
              <a:rPr lang="en-US" sz="2000" dirty="0" smtClean="0"/>
              <a:t> takes a </a:t>
            </a:r>
            <a:r>
              <a:rPr lang="en-US" sz="2000" b="1" dirty="0" smtClean="0"/>
              <a:t>Bundle</a:t>
            </a:r>
            <a:r>
              <a:rPr lang="en-US" sz="2000" dirty="0" smtClean="0"/>
              <a:t> parameter, which is a dictionary for storing and passing state information and objects between activities If the bundle is not null, this indicates the activity is restarting and it should restore its state from the previous instance</a:t>
            </a:r>
          </a:p>
          <a:p>
            <a:r>
              <a:rPr lang="en-US" sz="2000" dirty="0" smtClean="0"/>
              <a:t>Once </a:t>
            </a:r>
            <a:r>
              <a:rPr lang="en-US" sz="2000" dirty="0" err="1" smtClean="0"/>
              <a:t>OnCreate</a:t>
            </a:r>
            <a:r>
              <a:rPr lang="en-US" sz="2000" dirty="0" smtClean="0"/>
              <a:t> has finished, Android will call </a:t>
            </a:r>
            <a:r>
              <a:rPr lang="en-US" sz="2000" dirty="0" err="1" smtClean="0"/>
              <a:t>OnStart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Start</a:t>
            </a:r>
            <a:endParaRPr lang="en-US" dirty="0"/>
          </a:p>
        </p:txBody>
      </p:sp>
      <p:sp>
        <p:nvSpPr>
          <p:cNvPr id="3" name="Content Placeholder 2"/>
          <p:cNvSpPr>
            <a:spLocks noGrp="1"/>
          </p:cNvSpPr>
          <p:nvPr>
            <p:ph idx="1"/>
          </p:nvPr>
        </p:nvSpPr>
        <p:spPr/>
        <p:txBody>
          <a:bodyPr>
            <a:normAutofit/>
          </a:bodyPr>
          <a:lstStyle/>
          <a:p>
            <a:r>
              <a:rPr lang="en-US" sz="2000" dirty="0" err="1" smtClean="0"/>
              <a:t>OnStart</a:t>
            </a:r>
            <a:r>
              <a:rPr lang="en-US" sz="2000" dirty="0" smtClean="0"/>
              <a:t> is always called by the system after </a:t>
            </a:r>
            <a:r>
              <a:rPr lang="en-US" sz="2000" dirty="0" err="1" smtClean="0"/>
              <a:t>OnCreate</a:t>
            </a:r>
            <a:r>
              <a:rPr lang="en-US" sz="2000" dirty="0" smtClean="0"/>
              <a:t> is finished</a:t>
            </a:r>
          </a:p>
          <a:p>
            <a:r>
              <a:rPr lang="en-US" sz="2000" dirty="0" smtClean="0"/>
              <a:t>Activities may override this method if they need to perform any specific tasks right before an activity becomes visible such as refreshing current values of views within the activity</a:t>
            </a:r>
          </a:p>
          <a:p>
            <a:r>
              <a:rPr lang="en-US" sz="2000" dirty="0" smtClean="0"/>
              <a:t>Android will call </a:t>
            </a:r>
            <a:r>
              <a:rPr lang="en-US" sz="2000" dirty="0" err="1" smtClean="0"/>
              <a:t>OnResume</a:t>
            </a:r>
            <a:r>
              <a:rPr lang="en-US" sz="2000" dirty="0" smtClean="0"/>
              <a:t> immediately after this method.</a:t>
            </a:r>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Resume</a:t>
            </a:r>
            <a:endParaRPr lang="en-US" dirty="0"/>
          </a:p>
        </p:txBody>
      </p:sp>
      <p:sp>
        <p:nvSpPr>
          <p:cNvPr id="3" name="Content Placeholder 2"/>
          <p:cNvSpPr>
            <a:spLocks noGrp="1"/>
          </p:cNvSpPr>
          <p:nvPr>
            <p:ph idx="1"/>
          </p:nvPr>
        </p:nvSpPr>
        <p:spPr/>
        <p:txBody>
          <a:bodyPr/>
          <a:lstStyle/>
          <a:p>
            <a:r>
              <a:rPr lang="en-US" sz="2000" dirty="0" smtClean="0"/>
              <a:t>The system calls </a:t>
            </a:r>
            <a:r>
              <a:rPr lang="en-US" sz="2000" dirty="0" err="1" smtClean="0"/>
              <a:t>OnResume</a:t>
            </a:r>
            <a:r>
              <a:rPr lang="en-US" sz="2000" dirty="0" smtClean="0"/>
              <a:t> when the Activity is ready to start interacting with the user</a:t>
            </a:r>
          </a:p>
          <a:p>
            <a:r>
              <a:rPr lang="en-US" sz="2000" dirty="0" smtClean="0"/>
              <a:t>Activities should override this method to perform tasks such as</a:t>
            </a:r>
          </a:p>
          <a:p>
            <a:pPr lvl="1"/>
            <a:r>
              <a:rPr lang="en-US" sz="1600" dirty="0" smtClean="0"/>
              <a:t>Starting Animation</a:t>
            </a:r>
          </a:p>
          <a:p>
            <a:pPr lvl="1"/>
            <a:r>
              <a:rPr lang="en-US" sz="1600" dirty="0" smtClean="0"/>
              <a:t>GPS updates</a:t>
            </a:r>
          </a:p>
          <a:p>
            <a:pPr lvl="1"/>
            <a:r>
              <a:rPr lang="en-US" sz="1600" dirty="0" smtClean="0"/>
              <a:t>Display any relevant alerts or dialogs</a:t>
            </a:r>
          </a:p>
          <a:p>
            <a:r>
              <a:rPr lang="en-US" sz="2000" dirty="0" err="1" smtClean="0"/>
              <a:t>OnResume</a:t>
            </a:r>
            <a:r>
              <a:rPr lang="en-US" sz="2000" dirty="0" smtClean="0"/>
              <a:t> is important because any operation that is done in </a:t>
            </a:r>
            <a:r>
              <a:rPr lang="en-US" sz="2000" dirty="0" err="1" smtClean="0"/>
              <a:t>OnPause</a:t>
            </a:r>
            <a:r>
              <a:rPr lang="en-US" sz="2000" dirty="0" smtClean="0"/>
              <a:t> should be un-done in </a:t>
            </a:r>
            <a:r>
              <a:rPr lang="en-US" sz="2000" dirty="0" err="1" smtClean="0"/>
              <a:t>OnResume</a:t>
            </a:r>
            <a:r>
              <a:rPr lang="en-US" sz="2000" dirty="0" smtClean="0"/>
              <a:t>, since it's the only lifecycle method that is guaranteed to execute after </a:t>
            </a:r>
            <a:r>
              <a:rPr lang="en-US" sz="2000" dirty="0" err="1" smtClean="0"/>
              <a:t>OnPause</a:t>
            </a:r>
            <a:r>
              <a:rPr lang="en-US" sz="2000" dirty="0" smtClean="0"/>
              <a:t> when bringing the activity back to life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OnPause</a:t>
            </a:r>
            <a:endParaRPr lang="en-US" dirty="0"/>
          </a:p>
        </p:txBody>
      </p:sp>
      <p:sp>
        <p:nvSpPr>
          <p:cNvPr id="3" name="Content Placeholder 2"/>
          <p:cNvSpPr>
            <a:spLocks noGrp="1"/>
          </p:cNvSpPr>
          <p:nvPr>
            <p:ph idx="1"/>
          </p:nvPr>
        </p:nvSpPr>
        <p:spPr/>
        <p:txBody>
          <a:bodyPr/>
          <a:lstStyle/>
          <a:p>
            <a:r>
              <a:rPr lang="en-US" sz="2000" dirty="0" err="1" smtClean="0"/>
              <a:t>OnPause</a:t>
            </a:r>
            <a:r>
              <a:rPr lang="en-US" sz="2000" dirty="0" smtClean="0"/>
              <a:t> is called when the system is about to put the activity into the background or when the activity becomes partially obscured</a:t>
            </a:r>
          </a:p>
          <a:p>
            <a:r>
              <a:rPr lang="en-US" sz="2000" dirty="0" smtClean="0"/>
              <a:t>Activities should override this method if they need to:</a:t>
            </a:r>
          </a:p>
          <a:p>
            <a:pPr lvl="1"/>
            <a:r>
              <a:rPr lang="en-US" sz="1600" dirty="0" smtClean="0"/>
              <a:t>Commit unsaved changes to persistent data</a:t>
            </a:r>
          </a:p>
          <a:p>
            <a:pPr lvl="1"/>
            <a:r>
              <a:rPr lang="en-US" sz="1600" dirty="0" smtClean="0"/>
              <a:t>Destroy or clean up other objects consuming resources</a:t>
            </a:r>
          </a:p>
          <a:p>
            <a:pPr lvl="1"/>
            <a:r>
              <a:rPr lang="en-US" sz="1600" dirty="0" smtClean="0"/>
              <a:t>Unregister external event handlers or notification handlers</a:t>
            </a:r>
          </a:p>
          <a:p>
            <a:pPr lvl="1"/>
            <a:r>
              <a:rPr lang="en-US" sz="1600" dirty="0" smtClean="0"/>
              <a:t>if the Activity has displayed any dialogs or alerts, they must be cleaned up with the .Dismiss() method</a:t>
            </a:r>
          </a:p>
          <a:p>
            <a:r>
              <a:rPr lang="en-US" sz="2000" dirty="0" smtClean="0"/>
              <a:t>There are two possible lifecycle methods that will be called after </a:t>
            </a:r>
            <a:r>
              <a:rPr lang="en-US" sz="2000" dirty="0" err="1" smtClean="0"/>
              <a:t>OnPause</a:t>
            </a:r>
            <a:endParaRPr lang="en-US" sz="2000" dirty="0" smtClean="0"/>
          </a:p>
          <a:p>
            <a:pPr lvl="1"/>
            <a:r>
              <a:rPr lang="en-US" sz="1600" dirty="0" err="1" smtClean="0"/>
              <a:t>OnResume</a:t>
            </a:r>
            <a:endParaRPr lang="en-US" sz="1600" dirty="0" smtClean="0"/>
          </a:p>
          <a:p>
            <a:pPr lvl="1"/>
            <a:r>
              <a:rPr lang="en-US" sz="1600" dirty="0" err="1" smtClean="0"/>
              <a:t>OnStop</a:t>
            </a:r>
            <a:endParaRPr lang="en-US" sz="16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OnStop</a:t>
            </a:r>
            <a:endParaRPr lang="en-US" dirty="0"/>
          </a:p>
        </p:txBody>
      </p:sp>
      <p:sp>
        <p:nvSpPr>
          <p:cNvPr id="3" name="Content Placeholder 2"/>
          <p:cNvSpPr>
            <a:spLocks noGrp="1"/>
          </p:cNvSpPr>
          <p:nvPr>
            <p:ph idx="1"/>
          </p:nvPr>
        </p:nvSpPr>
        <p:spPr/>
        <p:txBody>
          <a:bodyPr/>
          <a:lstStyle/>
          <a:p>
            <a:r>
              <a:rPr lang="en-US" sz="2000" dirty="0" err="1" smtClean="0"/>
              <a:t>OnStop</a:t>
            </a:r>
            <a:r>
              <a:rPr lang="en-US" sz="2000" dirty="0" smtClean="0"/>
              <a:t> is called when the activity is no longer visible to the user</a:t>
            </a:r>
          </a:p>
          <a:p>
            <a:r>
              <a:rPr lang="en-US" sz="2000" dirty="0" smtClean="0"/>
              <a:t>This happens when one of the following occurs</a:t>
            </a:r>
          </a:p>
          <a:p>
            <a:pPr lvl="1"/>
            <a:r>
              <a:rPr lang="en-US" sz="1600" dirty="0" smtClean="0"/>
              <a:t>A new activity is being started and is covering up this activity</a:t>
            </a:r>
          </a:p>
          <a:p>
            <a:pPr lvl="1"/>
            <a:r>
              <a:rPr lang="en-US" sz="1600" dirty="0" smtClean="0"/>
              <a:t>An existing activity is being brought to the foreground</a:t>
            </a:r>
          </a:p>
          <a:p>
            <a:pPr lvl="1"/>
            <a:r>
              <a:rPr lang="en-US" sz="1600" dirty="0" smtClean="0"/>
              <a:t>The activity is being destroyed</a:t>
            </a:r>
          </a:p>
          <a:p>
            <a:r>
              <a:rPr lang="en-US" sz="2000" dirty="0" smtClean="0"/>
              <a:t>The next lifecycle methods that may be called after this one will be </a:t>
            </a:r>
            <a:r>
              <a:rPr lang="en-US" sz="2000" dirty="0" err="1" smtClean="0"/>
              <a:t>OnDestroy</a:t>
            </a:r>
            <a:r>
              <a:rPr lang="en-US" sz="2000" dirty="0" smtClean="0"/>
              <a:t> if the Activity is going away, or </a:t>
            </a:r>
            <a:r>
              <a:rPr lang="en-US" sz="2000" dirty="0" err="1" smtClean="0"/>
              <a:t>OnRestart</a:t>
            </a:r>
            <a:r>
              <a:rPr lang="en-US" sz="2000" dirty="0" smtClean="0"/>
              <a:t> if the Activity is coming back to interact with the user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OnDestroy</a:t>
            </a:r>
            <a:endParaRPr lang="en-US" dirty="0"/>
          </a:p>
        </p:txBody>
      </p:sp>
      <p:sp>
        <p:nvSpPr>
          <p:cNvPr id="3" name="Content Placeholder 2"/>
          <p:cNvSpPr>
            <a:spLocks noGrp="1"/>
          </p:cNvSpPr>
          <p:nvPr>
            <p:ph idx="1"/>
          </p:nvPr>
        </p:nvSpPr>
        <p:spPr/>
        <p:txBody>
          <a:bodyPr>
            <a:normAutofit/>
          </a:bodyPr>
          <a:lstStyle/>
          <a:p>
            <a:r>
              <a:rPr lang="en-US" sz="2000" dirty="0" err="1" smtClean="0"/>
              <a:t>OnDestroy</a:t>
            </a:r>
            <a:r>
              <a:rPr lang="en-US" sz="2000" dirty="0" smtClean="0"/>
              <a:t> is the final method that is called on an Activity instance before it's destroyed and completely removed from memory</a:t>
            </a:r>
          </a:p>
          <a:p>
            <a:r>
              <a:rPr lang="en-US" sz="2000" dirty="0" smtClean="0"/>
              <a:t>In extreme situations Android may kill the application process that is hosting the Activity, which will result in </a:t>
            </a:r>
            <a:r>
              <a:rPr lang="en-US" sz="2000" dirty="0" err="1" smtClean="0"/>
              <a:t>OnDestroy</a:t>
            </a:r>
            <a:r>
              <a:rPr lang="en-US" sz="2000" dirty="0" smtClean="0"/>
              <a:t> not being invoked</a:t>
            </a:r>
          </a:p>
          <a:p>
            <a:r>
              <a:rPr lang="en-US" sz="2000" dirty="0" smtClean="0"/>
              <a:t>Most Activities will not implement this method because most clean up and shut down has been done in the </a:t>
            </a:r>
            <a:r>
              <a:rPr lang="en-US" sz="2000" dirty="0" err="1" smtClean="0"/>
              <a:t>OnPause</a:t>
            </a:r>
            <a:r>
              <a:rPr lang="en-US" sz="2000" dirty="0" smtClean="0"/>
              <a:t> and </a:t>
            </a:r>
            <a:r>
              <a:rPr lang="en-US" sz="2000" dirty="0" err="1" smtClean="0"/>
              <a:t>OnStop</a:t>
            </a:r>
            <a:r>
              <a:rPr lang="en-US" sz="2000" dirty="0" smtClean="0"/>
              <a:t> methods</a:t>
            </a:r>
          </a:p>
          <a:p>
            <a:r>
              <a:rPr lang="en-US" sz="2000" dirty="0" smtClean="0"/>
              <a:t>The </a:t>
            </a:r>
            <a:r>
              <a:rPr lang="en-US" sz="2000" dirty="0" err="1" smtClean="0"/>
              <a:t>OnDestroy</a:t>
            </a:r>
            <a:r>
              <a:rPr lang="en-US" sz="2000" dirty="0" smtClean="0"/>
              <a:t> method is typically overridden to clean up long running resources that might leak resources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OnRestart</a:t>
            </a:r>
            <a:endParaRPr lang="en-US" dirty="0"/>
          </a:p>
        </p:txBody>
      </p:sp>
      <p:sp>
        <p:nvSpPr>
          <p:cNvPr id="3" name="Content Placeholder 2"/>
          <p:cNvSpPr>
            <a:spLocks noGrp="1"/>
          </p:cNvSpPr>
          <p:nvPr>
            <p:ph idx="1"/>
          </p:nvPr>
        </p:nvSpPr>
        <p:spPr/>
        <p:txBody>
          <a:bodyPr>
            <a:normAutofit/>
          </a:bodyPr>
          <a:lstStyle/>
          <a:p>
            <a:r>
              <a:rPr lang="en-US" sz="2000" dirty="0" err="1" smtClean="0"/>
              <a:t>OnRestart</a:t>
            </a:r>
            <a:r>
              <a:rPr lang="en-US" sz="2000" dirty="0" smtClean="0"/>
              <a:t> is called after your activity has been stopped, prior to it being started again</a:t>
            </a:r>
          </a:p>
          <a:p>
            <a:r>
              <a:rPr lang="en-US" sz="2000" dirty="0" smtClean="0"/>
              <a:t>A good example of this would be when the user presses the home button while on an activity in the application. When this happens </a:t>
            </a:r>
            <a:r>
              <a:rPr lang="en-US" sz="2000" dirty="0" err="1" smtClean="0"/>
              <a:t>OnPause</a:t>
            </a:r>
            <a:r>
              <a:rPr lang="en-US" sz="2000" dirty="0" smtClean="0"/>
              <a:t> and then </a:t>
            </a:r>
            <a:r>
              <a:rPr lang="en-US" sz="2000" dirty="0" err="1" smtClean="0"/>
              <a:t>OnStopmethods</a:t>
            </a:r>
            <a:r>
              <a:rPr lang="en-US" sz="2000" dirty="0" smtClean="0"/>
              <a:t> are called, and the Activity is moved to the background but is not destroyed. If the user were then to restore the application by using the task manager or a similar application, Android will call the </a:t>
            </a:r>
            <a:r>
              <a:rPr lang="en-US" sz="2000" dirty="0" err="1" smtClean="0"/>
              <a:t>OnRestart</a:t>
            </a:r>
            <a:r>
              <a:rPr lang="en-US" sz="2000" dirty="0" smtClean="0"/>
              <a:t> method of the activity</a:t>
            </a:r>
          </a:p>
          <a:p>
            <a:r>
              <a:rPr lang="en-US" sz="2000" dirty="0" smtClean="0"/>
              <a:t>The next lifecycle method called after </a:t>
            </a:r>
            <a:r>
              <a:rPr lang="en-US" sz="2000" dirty="0" err="1" smtClean="0"/>
              <a:t>OnRestart</a:t>
            </a:r>
            <a:r>
              <a:rPr lang="en-US" sz="2000" dirty="0" smtClean="0"/>
              <a:t> will be </a:t>
            </a:r>
            <a:r>
              <a:rPr lang="en-US" sz="2000" dirty="0" err="1" smtClean="0"/>
              <a:t>OnStart</a:t>
            </a:r>
            <a:endParaRPr lang="en-US" sz="20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VS Home</a:t>
            </a:r>
            <a:endParaRPr lang="en-US" dirty="0"/>
          </a:p>
        </p:txBody>
      </p:sp>
      <p:sp>
        <p:nvSpPr>
          <p:cNvPr id="3" name="Content Placeholder 2"/>
          <p:cNvSpPr>
            <a:spLocks noGrp="1"/>
          </p:cNvSpPr>
          <p:nvPr>
            <p:ph idx="1"/>
          </p:nvPr>
        </p:nvSpPr>
        <p:spPr/>
        <p:txBody>
          <a:bodyPr>
            <a:normAutofit/>
          </a:bodyPr>
          <a:lstStyle/>
          <a:p>
            <a:r>
              <a:rPr lang="en-US" sz="2000" dirty="0" smtClean="0"/>
              <a:t>There is a subtle difference between the two buttons, even though they appear to have the same effect of putting an application in the background. When a user clicks the Back button, they are telling Android that they are done with the activity. Android will destroy the Activity. In contrast, when the user clicks the Home button the activity is merely placed into the background – Android will not kill the activity.</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smtClean="0"/>
              <a:t>Thanks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Xamarin.Android</a:t>
            </a:r>
            <a:r>
              <a:rPr lang="en-US" dirty="0" smtClean="0"/>
              <a:t> makes it possible for you to create native Android applications using the same UI controls as you would in Java, but with the flexibility and elegance of a modern language (C#), the power of the .NET Base Class Library (BCL), and a first-class IDE (Visual Studio) at your fingertips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API</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Xamarin.Android</a:t>
            </a:r>
            <a:r>
              <a:rPr lang="en-US" sz="2000" dirty="0" smtClean="0"/>
              <a:t> has several Android API level settings that determine your app's compatibility with multiple versions of Android</a:t>
            </a:r>
          </a:p>
          <a:p>
            <a:r>
              <a:rPr lang="en-US" sz="2000" dirty="0" err="1" smtClean="0"/>
              <a:t>Xamarin.Android</a:t>
            </a:r>
            <a:r>
              <a:rPr lang="en-US" sz="2000" dirty="0" smtClean="0"/>
              <a:t> exposes three Android API level project settings:</a:t>
            </a:r>
          </a:p>
          <a:p>
            <a:pPr lvl="1"/>
            <a:r>
              <a:rPr lang="en-US" sz="1600" dirty="0" smtClean="0"/>
              <a:t>Target Framework - Specifies which framework to use in building your application. This API level is used at </a:t>
            </a:r>
            <a:r>
              <a:rPr lang="en-US" sz="1600" i="1" dirty="0" err="1" smtClean="0"/>
              <a:t>compile</a:t>
            </a:r>
            <a:r>
              <a:rPr lang="en-US" sz="1600" dirty="0" err="1" smtClean="0"/>
              <a:t>time</a:t>
            </a:r>
            <a:r>
              <a:rPr lang="en-US" sz="1600" dirty="0" smtClean="0"/>
              <a:t> by </a:t>
            </a:r>
            <a:r>
              <a:rPr lang="en-US" sz="1600" dirty="0" err="1" smtClean="0"/>
              <a:t>Xamarin.Android</a:t>
            </a:r>
            <a:r>
              <a:rPr lang="en-US" sz="1600" dirty="0" smtClean="0"/>
              <a:t>.</a:t>
            </a:r>
          </a:p>
          <a:p>
            <a:pPr lvl="1"/>
            <a:r>
              <a:rPr lang="en-US" sz="1600" dirty="0" smtClean="0"/>
              <a:t>Minimum Android Version - Specifies the oldest Android version that you want your app to support. This API level is used at </a:t>
            </a:r>
            <a:r>
              <a:rPr lang="en-US" sz="1600" i="1" dirty="0" smtClean="0"/>
              <a:t>run</a:t>
            </a:r>
            <a:r>
              <a:rPr lang="en-US" sz="1600" dirty="0" smtClean="0"/>
              <a:t> time by Android.</a:t>
            </a:r>
          </a:p>
          <a:p>
            <a:pPr lvl="1"/>
            <a:r>
              <a:rPr lang="en-US" sz="1600" dirty="0" smtClean="0"/>
              <a:t>Target Android Version - Specifies the version of Android that your app is intended to run on. This API level is used at </a:t>
            </a:r>
            <a:r>
              <a:rPr lang="en-US" sz="1600" i="1" dirty="0" smtClean="0"/>
              <a:t>run</a:t>
            </a:r>
            <a:r>
              <a:rPr lang="en-US" sz="1600" dirty="0" smtClean="0"/>
              <a:t> time by Android.</a:t>
            </a:r>
          </a:p>
          <a:p>
            <a:r>
              <a:rPr lang="en-US" sz="2000" dirty="0" smtClean="0"/>
              <a:t>Before you can configure an API level for your project, you must install the SDK platform components for that API level</a:t>
            </a:r>
          </a:p>
          <a:p>
            <a:r>
              <a:rPr lang="en-US" sz="2000" dirty="0" smtClean="0"/>
              <a:t>Normally, all three </a:t>
            </a:r>
            <a:r>
              <a:rPr lang="en-US" sz="2000" dirty="0" err="1" smtClean="0"/>
              <a:t>Xamarin.Android</a:t>
            </a:r>
            <a:r>
              <a:rPr lang="en-US" sz="2000" dirty="0" smtClean="0"/>
              <a:t> API levels are set to the same value. On the Application page, set Compile using Android version (Target Framework) to the latest stable API version (or, at a minimum, to the Android version that has all of the features you need)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457200" y="990600"/>
            <a:ext cx="8229600" cy="4724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533400" y="914400"/>
            <a:ext cx="8077200" cy="518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version and API level</a:t>
            </a:r>
            <a:endParaRPr lang="en-US" dirty="0"/>
          </a:p>
        </p:txBody>
      </p:sp>
      <p:sp>
        <p:nvSpPr>
          <p:cNvPr id="3" name="Content Placeholder 2"/>
          <p:cNvSpPr>
            <a:spLocks noGrp="1"/>
          </p:cNvSpPr>
          <p:nvPr>
            <p:ph idx="1"/>
          </p:nvPr>
        </p:nvSpPr>
        <p:spPr/>
        <p:txBody>
          <a:bodyPr/>
          <a:lstStyle/>
          <a:p>
            <a:r>
              <a:rPr lang="en-US" sz="2000" dirty="0" smtClean="0"/>
              <a:t>As the Android platform evolves and new Android versions are released, each Android version is assigned a unique integer identifier, called the </a:t>
            </a:r>
            <a:r>
              <a:rPr lang="en-US" sz="2000" i="1" dirty="0" smtClean="0"/>
              <a:t>API Level</a:t>
            </a:r>
            <a:r>
              <a:rPr lang="en-US" sz="2000" dirty="0" smtClean="0"/>
              <a:t>. Therefore, each Android version corresponds to a single Android API Level. Because users install apps on older as well as the most recent versions of Android, real-world Android apps must be designed to work with multiple Android API levels.</a:t>
            </a:r>
          </a:p>
          <a:p>
            <a:r>
              <a:rPr lang="en-US" sz="2000" dirty="0" smtClean="0"/>
              <a:t>Each release of Android goes by multiple names:</a:t>
            </a:r>
          </a:p>
          <a:p>
            <a:pPr lvl="1"/>
            <a:r>
              <a:rPr lang="en-US" sz="1600" dirty="0" smtClean="0"/>
              <a:t>The Android version, such as </a:t>
            </a:r>
            <a:r>
              <a:rPr lang="en-US" sz="1600" b="1" dirty="0" smtClean="0"/>
              <a:t>Android 7.1</a:t>
            </a:r>
            <a:endParaRPr lang="en-US" sz="1600" dirty="0" smtClean="0"/>
          </a:p>
          <a:p>
            <a:pPr lvl="1"/>
            <a:r>
              <a:rPr lang="en-US" sz="1600" dirty="0" smtClean="0"/>
              <a:t>A code name, such as </a:t>
            </a:r>
            <a:r>
              <a:rPr lang="en-US" sz="1600" i="1" dirty="0" smtClean="0"/>
              <a:t>Nougat</a:t>
            </a:r>
            <a:endParaRPr lang="en-US" sz="1600" dirty="0" smtClean="0"/>
          </a:p>
          <a:p>
            <a:pPr lvl="1"/>
            <a:r>
              <a:rPr lang="en-US" sz="1600" dirty="0" smtClean="0"/>
              <a:t>A corresponding API level, such as </a:t>
            </a:r>
            <a:r>
              <a:rPr lang="en-US" sz="1600" b="1" dirty="0" smtClean="0"/>
              <a:t>API level 25</a:t>
            </a:r>
            <a:endParaRPr lang="en-US" sz="1600" dirty="0" smtClean="0"/>
          </a:p>
          <a:p>
            <a:r>
              <a:rPr lang="en-US" sz="2000" dirty="0" smtClean="0"/>
              <a:t>An Android code name may correspond to multiple versions and API levels (as seen in the list below), but each Android version corresponds to exactly one API level.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Each Android device runs at exactly </a:t>
            </a:r>
            <a:r>
              <a:rPr lang="en-US" sz="2000" i="1" dirty="0" smtClean="0"/>
              <a:t>one</a:t>
            </a:r>
            <a:r>
              <a:rPr lang="en-US" sz="2000" dirty="0" smtClean="0"/>
              <a:t> API level – this API level is guaranteed to be unique per Android platform version</a:t>
            </a:r>
          </a:p>
          <a:p>
            <a:r>
              <a:rPr lang="en-US" sz="2000" dirty="0" smtClean="0"/>
              <a:t>Android's system of API levels helps Android determine whether an application is compatible with an Android system image prior to installing the application on a device.</a:t>
            </a:r>
          </a:p>
          <a:p>
            <a:r>
              <a:rPr lang="en-US" sz="2000" dirty="0" smtClean="0"/>
              <a:t>An app contains two info:</a:t>
            </a:r>
          </a:p>
          <a:p>
            <a:pPr lvl="1"/>
            <a:r>
              <a:rPr lang="en-US" sz="1600" dirty="0" smtClean="0"/>
              <a:t>Target API</a:t>
            </a:r>
          </a:p>
          <a:p>
            <a:pPr lvl="1"/>
            <a:r>
              <a:rPr lang="en-US" sz="1600" dirty="0" smtClean="0"/>
              <a:t>Minimum Android API</a:t>
            </a:r>
          </a:p>
          <a:p>
            <a:r>
              <a:rPr lang="en-US" sz="2000" dirty="0" smtClean="0"/>
              <a:t>These settings are used to ensure that the functionality needed to run the app correctly is available on the Android device at installation time. If not, the app is blocked from running on that device. For example, if the API level of an Android device is lower than the minimum API level that you specify for your app, the Android device will prevent the user from installing your app.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SDK manager</a:t>
            </a:r>
            <a:endParaRPr lang="en-US" dirty="0"/>
          </a:p>
        </p:txBody>
      </p:sp>
      <p:sp>
        <p:nvSpPr>
          <p:cNvPr id="3" name="Content Placeholder 2"/>
          <p:cNvSpPr>
            <a:spLocks noGrp="1"/>
          </p:cNvSpPr>
          <p:nvPr>
            <p:ph idx="1"/>
          </p:nvPr>
        </p:nvSpPr>
        <p:spPr/>
        <p:txBody>
          <a:bodyPr>
            <a:normAutofit/>
          </a:bodyPr>
          <a:lstStyle/>
          <a:p>
            <a:r>
              <a:rPr lang="en-US" sz="2200" dirty="0" smtClean="0"/>
              <a:t>The </a:t>
            </a:r>
            <a:r>
              <a:rPr lang="en-US" sz="2200" dirty="0" err="1" smtClean="0"/>
              <a:t>Xamarin</a:t>
            </a:r>
            <a:r>
              <a:rPr lang="en-US" sz="2200" dirty="0" smtClean="0"/>
              <a:t> Android SDK Manager helps you download the latest Android components that you need for developing your </a:t>
            </a:r>
            <a:r>
              <a:rPr lang="en-US" sz="2200" dirty="0" err="1" smtClean="0"/>
              <a:t>Xamarin.Android</a:t>
            </a:r>
            <a:r>
              <a:rPr lang="en-US" sz="2200" dirty="0" smtClean="0"/>
              <a:t> app</a:t>
            </a:r>
          </a:p>
          <a:p>
            <a:r>
              <a:rPr lang="en-US" sz="2200" dirty="0" smtClean="0"/>
              <a:t>When you click </a:t>
            </a:r>
            <a:r>
              <a:rPr lang="en-US" sz="2200" b="1" dirty="0" smtClean="0"/>
              <a:t>Tools &gt; Android &gt; Android SDK Manager</a:t>
            </a:r>
            <a:r>
              <a:rPr lang="en-US" sz="2200" dirty="0" smtClean="0"/>
              <a:t> , the </a:t>
            </a:r>
            <a:r>
              <a:rPr lang="en-US" sz="2200" dirty="0" err="1" smtClean="0"/>
              <a:t>Xamarin</a:t>
            </a:r>
            <a:r>
              <a:rPr lang="en-US" sz="2200" dirty="0" smtClean="0"/>
              <a:t> Android SDK Manager will be launched instead of the Google Android SDK Manager. If you are using an earlier version of the Android SDK that supports Google's standalone Android SDK Manager, installing the </a:t>
            </a:r>
            <a:r>
              <a:rPr lang="en-US" sz="2200" dirty="0" err="1" smtClean="0"/>
              <a:t>Xamarin</a:t>
            </a:r>
            <a:r>
              <a:rPr lang="en-US" sz="2200" dirty="0" smtClean="0"/>
              <a:t> Android SDK Manager will not create a conflict – you can still launch the standalone Google SDK Manager from outside of Visual Studio to manage the Android SDK.</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TotalTime>
  <Words>1028</Words>
  <Application>Microsoft Office PowerPoint</Application>
  <PresentationFormat>On-screen Show (4:3)</PresentationFormat>
  <Paragraphs>143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Day 3</vt:lpstr>
      <vt:lpstr>Contents</vt:lpstr>
      <vt:lpstr>Introduction</vt:lpstr>
      <vt:lpstr>Android API</vt:lpstr>
      <vt:lpstr>Slide 5</vt:lpstr>
      <vt:lpstr>Slide 6</vt:lpstr>
      <vt:lpstr>Android version and API level</vt:lpstr>
      <vt:lpstr>Cont…</vt:lpstr>
      <vt:lpstr>Android SDK manager</vt:lpstr>
      <vt:lpstr>Slide 10</vt:lpstr>
      <vt:lpstr>Resources</vt:lpstr>
      <vt:lpstr>Cont…</vt:lpstr>
      <vt:lpstr>Cont…</vt:lpstr>
      <vt:lpstr>Cont…</vt:lpstr>
      <vt:lpstr>Slide 15</vt:lpstr>
      <vt:lpstr>Activity Lifecylce</vt:lpstr>
      <vt:lpstr>Activity State</vt:lpstr>
      <vt:lpstr>Cont…</vt:lpstr>
      <vt:lpstr>Cont…</vt:lpstr>
      <vt:lpstr>Activity Lifecycle Methods</vt:lpstr>
      <vt:lpstr>On Create</vt:lpstr>
      <vt:lpstr>On Start</vt:lpstr>
      <vt:lpstr>On Resume</vt:lpstr>
      <vt:lpstr>OnPause</vt:lpstr>
      <vt:lpstr>OnStop</vt:lpstr>
      <vt:lpstr>OnDestroy</vt:lpstr>
      <vt:lpstr>OnRestart</vt:lpstr>
      <vt:lpstr>Back VS Home</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dc:title>
  <dc:creator>Anand</dc:creator>
  <cp:lastModifiedBy>Anand</cp:lastModifiedBy>
  <cp:revision>16</cp:revision>
  <dcterms:created xsi:type="dcterms:W3CDTF">2006-08-16T00:00:00Z</dcterms:created>
  <dcterms:modified xsi:type="dcterms:W3CDTF">2017-12-17T05:46:25Z</dcterms:modified>
</cp:coreProperties>
</file>