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70" r:id="rId2"/>
    <p:sldId id="271" r:id="rId3"/>
    <p:sldId id="256" r:id="rId4"/>
    <p:sldId id="257" r:id="rId5"/>
    <p:sldId id="258" r:id="rId6"/>
    <p:sldId id="259" r:id="rId7"/>
    <p:sldId id="260" r:id="rId8"/>
    <p:sldId id="267" r:id="rId9"/>
    <p:sldId id="268" r:id="rId10"/>
    <p:sldId id="269" r:id="rId11"/>
    <p:sldId id="272" r:id="rId12"/>
    <p:sldId id="27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E325A0-6733-4CBE-8DF8-87882AF76E71}"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269424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E325A0-6733-4CBE-8DF8-87882AF76E71}"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324338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E325A0-6733-4CBE-8DF8-87882AF76E71}"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299984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E325A0-6733-4CBE-8DF8-87882AF76E71}"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150470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E325A0-6733-4CBE-8DF8-87882AF76E71}" type="datetimeFigureOut">
              <a:rPr lang="en-IN" smtClean="0"/>
              <a:t>29-07-2019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81089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E325A0-6733-4CBE-8DF8-87882AF76E71}" type="datetimeFigureOut">
              <a:rPr lang="en-IN" smtClean="0"/>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207848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E325A0-6733-4CBE-8DF8-87882AF76E71}" type="datetimeFigureOut">
              <a:rPr lang="en-IN" smtClean="0"/>
              <a:t>29-07-2019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170202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E325A0-6733-4CBE-8DF8-87882AF76E71}" type="datetimeFigureOut">
              <a:rPr lang="en-IN" smtClean="0"/>
              <a:t>29-07-2019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193419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325A0-6733-4CBE-8DF8-87882AF76E71}" type="datetimeFigureOut">
              <a:rPr lang="en-IN" smtClean="0"/>
              <a:t>29-07-2019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364556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325A0-6733-4CBE-8DF8-87882AF76E71}" type="datetimeFigureOut">
              <a:rPr lang="en-IN" smtClean="0"/>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419235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325A0-6733-4CBE-8DF8-87882AF76E71}" type="datetimeFigureOut">
              <a:rPr lang="en-IN" smtClean="0"/>
              <a:t>29-07-2019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B8AFD-AC9C-478C-A7BB-D01A83F4A113}" type="slidenum">
              <a:rPr lang="en-IN" smtClean="0"/>
              <a:t>‹#›</a:t>
            </a:fld>
            <a:endParaRPr lang="en-IN"/>
          </a:p>
        </p:txBody>
      </p:sp>
    </p:spTree>
    <p:extLst>
      <p:ext uri="{BB962C8B-B14F-4D97-AF65-F5344CB8AC3E}">
        <p14:creationId xmlns:p14="http://schemas.microsoft.com/office/powerpoint/2010/main" val="11452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325A0-6733-4CBE-8DF8-87882AF76E71}" type="datetimeFigureOut">
              <a:rPr lang="en-IN" smtClean="0"/>
              <a:t>29-07-2019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B8AFD-AC9C-478C-A7BB-D01A83F4A113}" type="slidenum">
              <a:rPr lang="en-IN" smtClean="0"/>
              <a:t>‹#›</a:t>
            </a:fld>
            <a:endParaRPr lang="en-IN"/>
          </a:p>
        </p:txBody>
      </p:sp>
    </p:spTree>
    <p:extLst>
      <p:ext uri="{BB962C8B-B14F-4D97-AF65-F5344CB8AC3E}">
        <p14:creationId xmlns:p14="http://schemas.microsoft.com/office/powerpoint/2010/main" val="413406754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umantn16/Exploratory_Data_Analysis/blob/master/Auto_theft.ipynb"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6106" y="1095555"/>
            <a:ext cx="5650302" cy="646331"/>
          </a:xfrm>
          <a:prstGeom prst="rect">
            <a:avLst/>
          </a:prstGeom>
          <a:noFill/>
        </p:spPr>
        <p:txBody>
          <a:bodyPr wrap="square" rtlCol="0">
            <a:spAutoFit/>
          </a:bodyPr>
          <a:lstStyle/>
          <a:p>
            <a:r>
              <a:rPr lang="en-GB" sz="3600" b="1" dirty="0" smtClean="0"/>
              <a:t>Auto Theft Case Study</a:t>
            </a:r>
            <a:endParaRPr lang="en-IN" b="1" dirty="0"/>
          </a:p>
        </p:txBody>
      </p:sp>
      <p:sp>
        <p:nvSpPr>
          <p:cNvPr id="3" name="TextBox 2"/>
          <p:cNvSpPr txBox="1"/>
          <p:nvPr/>
        </p:nvSpPr>
        <p:spPr>
          <a:xfrm>
            <a:off x="1664898" y="2096219"/>
            <a:ext cx="8082951" cy="3693319"/>
          </a:xfrm>
          <a:prstGeom prst="rect">
            <a:avLst/>
          </a:prstGeom>
          <a:noFill/>
        </p:spPr>
        <p:txBody>
          <a:bodyPr wrap="square" rtlCol="0">
            <a:spAutoFit/>
          </a:bodyPr>
          <a:lstStyle/>
          <a:p>
            <a:r>
              <a:rPr lang="en-GB" u="sng" dirty="0" smtClean="0"/>
              <a:t>Data Description:</a:t>
            </a:r>
          </a:p>
          <a:p>
            <a:endParaRPr lang="en-GB" u="sng" dirty="0" smtClean="0"/>
          </a:p>
          <a:p>
            <a:r>
              <a:rPr lang="en-GB" dirty="0"/>
              <a:t>	</a:t>
            </a:r>
            <a:r>
              <a:rPr lang="en-GB" dirty="0" smtClean="0"/>
              <a:t>In this case study, the data provided is about the automobiles theft cases registered in all the states of the country. The cases which are registered are from 2001 to 2010. All the varieties of automobiles starting from two wheelers to multi axel vehicles being stolen away are considered. </a:t>
            </a:r>
          </a:p>
          <a:p>
            <a:r>
              <a:rPr lang="en-GB" dirty="0"/>
              <a:t>	</a:t>
            </a:r>
            <a:r>
              <a:rPr lang="en-GB" dirty="0" smtClean="0"/>
              <a:t>This data also tells us about number of thefts being caught and how many automobiles are stolen and recovered.</a:t>
            </a:r>
          </a:p>
          <a:p>
            <a:endParaRPr lang="en-GB" dirty="0"/>
          </a:p>
          <a:p>
            <a:r>
              <a:rPr lang="en-GB" u="sng" dirty="0" smtClean="0"/>
              <a:t>Problem Statement:</a:t>
            </a:r>
          </a:p>
          <a:p>
            <a:endParaRPr lang="en-GB" u="sng" dirty="0"/>
          </a:p>
          <a:p>
            <a:r>
              <a:rPr lang="en-GB" dirty="0" smtClean="0"/>
              <a:t>	We are supposed to perform the analysis of number of autos theft and their recovery over the years.</a:t>
            </a:r>
            <a:endParaRPr lang="en-IN" dirty="0"/>
          </a:p>
        </p:txBody>
      </p:sp>
    </p:spTree>
    <p:extLst>
      <p:ext uri="{BB962C8B-B14F-4D97-AF65-F5344CB8AC3E}">
        <p14:creationId xmlns:p14="http://schemas.microsoft.com/office/powerpoint/2010/main" val="2859788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01" y="2293765"/>
            <a:ext cx="5875757" cy="40375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055" y="2285636"/>
            <a:ext cx="4801694" cy="3201129"/>
          </a:xfrm>
          <a:prstGeom prst="rect">
            <a:avLst/>
          </a:prstGeom>
        </p:spPr>
      </p:pic>
      <p:sp>
        <p:nvSpPr>
          <p:cNvPr id="5" name="TextBox 4"/>
          <p:cNvSpPr txBox="1"/>
          <p:nvPr/>
        </p:nvSpPr>
        <p:spPr>
          <a:xfrm>
            <a:off x="1466491" y="491706"/>
            <a:ext cx="6573328" cy="523220"/>
          </a:xfrm>
          <a:prstGeom prst="rect">
            <a:avLst/>
          </a:prstGeom>
          <a:noFill/>
        </p:spPr>
        <p:txBody>
          <a:bodyPr wrap="square" rtlCol="0">
            <a:spAutoFit/>
          </a:bodyPr>
          <a:lstStyle/>
          <a:p>
            <a:pPr marL="285750" indent="-285750">
              <a:buFont typeface="Arial" panose="020B0604020202020204" pitchFamily="34" charset="0"/>
              <a:buChar char="•"/>
            </a:pPr>
            <a:r>
              <a:rPr lang="en-GB" sz="2800" b="1" u="sng" dirty="0" smtClean="0"/>
              <a:t>South Zone</a:t>
            </a:r>
            <a:endParaRPr lang="en-IN" b="1" u="sng" dirty="0"/>
          </a:p>
        </p:txBody>
      </p:sp>
    </p:spTree>
    <p:extLst>
      <p:ext uri="{BB962C8B-B14F-4D97-AF65-F5344CB8AC3E}">
        <p14:creationId xmlns:p14="http://schemas.microsoft.com/office/powerpoint/2010/main" val="294121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6555" y="123046"/>
            <a:ext cx="7574936" cy="5524979"/>
          </a:xfrm>
          <a:prstGeom prst="rect">
            <a:avLst/>
          </a:prstGeom>
        </p:spPr>
      </p:pic>
      <p:sp>
        <p:nvSpPr>
          <p:cNvPr id="4" name="TextBox 3"/>
          <p:cNvSpPr txBox="1"/>
          <p:nvPr/>
        </p:nvSpPr>
        <p:spPr>
          <a:xfrm>
            <a:off x="2446555" y="5648025"/>
            <a:ext cx="7574936" cy="646331"/>
          </a:xfrm>
          <a:prstGeom prst="rect">
            <a:avLst/>
          </a:prstGeom>
          <a:noFill/>
        </p:spPr>
        <p:txBody>
          <a:bodyPr wrap="square" rtlCol="0">
            <a:spAutoFit/>
          </a:bodyPr>
          <a:lstStyle/>
          <a:p>
            <a:pPr marL="285750" indent="-285750">
              <a:buFont typeface="Arial" panose="020B0604020202020204" pitchFamily="34" charset="0"/>
              <a:buChar char="•"/>
            </a:pPr>
            <a:r>
              <a:rPr lang="en-GB" dirty="0" err="1" smtClean="0"/>
              <a:t>Mean_Squared_Error</a:t>
            </a:r>
            <a:r>
              <a:rPr lang="en-GB" dirty="0" smtClean="0"/>
              <a:t> : 28054.9215</a:t>
            </a:r>
          </a:p>
          <a:p>
            <a:pPr marL="285750" indent="-285750">
              <a:buFont typeface="Arial" panose="020B0604020202020204" pitchFamily="34" charset="0"/>
              <a:buChar char="•"/>
            </a:pPr>
            <a:r>
              <a:rPr lang="en-GB" dirty="0" err="1" smtClean="0"/>
              <a:t>r_square_value</a:t>
            </a:r>
            <a:r>
              <a:rPr lang="en-GB" dirty="0" smtClean="0"/>
              <a:t> : 0.8774</a:t>
            </a:r>
          </a:p>
        </p:txBody>
      </p:sp>
    </p:spTree>
    <p:extLst>
      <p:ext uri="{BB962C8B-B14F-4D97-AF65-F5344CB8AC3E}">
        <p14:creationId xmlns:p14="http://schemas.microsoft.com/office/powerpoint/2010/main" val="1140462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48897888"/>
              </p:ext>
            </p:extLst>
          </p:nvPr>
        </p:nvGraphicFramePr>
        <p:xfrm>
          <a:off x="1816339" y="2030881"/>
          <a:ext cx="8127999" cy="3510280"/>
        </p:xfrm>
        <a:graphic>
          <a:graphicData uri="http://schemas.openxmlformats.org/drawingml/2006/table">
            <a:tbl>
              <a:tblPr firstRow="1" bandRow="1">
                <a:tableStyleId>{5C22544A-7EE6-4342-B048-85BDC9FD1C3A}</a:tableStyleId>
              </a:tblPr>
              <a:tblGrid>
                <a:gridCol w="2867804"/>
                <a:gridCol w="2550862"/>
                <a:gridCol w="2709333"/>
              </a:tblGrid>
              <a:tr h="370840">
                <a:tc>
                  <a:txBody>
                    <a:bodyPr/>
                    <a:lstStyle/>
                    <a:p>
                      <a:r>
                        <a:rPr lang="en-GB" dirty="0" smtClean="0"/>
                        <a:t>Model</a:t>
                      </a:r>
                      <a:endParaRPr lang="en-IN" dirty="0"/>
                    </a:p>
                  </a:txBody>
                  <a:tcPr/>
                </a:tc>
                <a:tc>
                  <a:txBody>
                    <a:bodyPr/>
                    <a:lstStyle/>
                    <a:p>
                      <a:r>
                        <a:rPr lang="en-GB" dirty="0" smtClean="0"/>
                        <a:t>MSE</a:t>
                      </a:r>
                      <a:endParaRPr lang="en-IN" dirty="0"/>
                    </a:p>
                  </a:txBody>
                  <a:tcPr/>
                </a:tc>
                <a:tc>
                  <a:txBody>
                    <a:bodyPr/>
                    <a:lstStyle/>
                    <a:p>
                      <a:r>
                        <a:rPr lang="en-GB" dirty="0" smtClean="0"/>
                        <a:t>R2_Score</a:t>
                      </a:r>
                      <a:endParaRPr lang="en-IN" dirty="0"/>
                    </a:p>
                  </a:txBody>
                  <a:tcPr/>
                </a:tc>
              </a:tr>
              <a:tr h="370840">
                <a:tc>
                  <a:txBody>
                    <a:bodyPr/>
                    <a:lstStyle/>
                    <a:p>
                      <a:r>
                        <a:rPr lang="en-GB" dirty="0" smtClean="0"/>
                        <a:t>Multiple Linear </a:t>
                      </a:r>
                      <a:r>
                        <a:rPr lang="en-GB" dirty="0" smtClean="0"/>
                        <a:t>Regression</a:t>
                      </a:r>
                      <a:endParaRPr lang="en-IN" dirty="0"/>
                    </a:p>
                  </a:txBody>
                  <a:tcPr/>
                </a:tc>
                <a:tc>
                  <a:txBody>
                    <a:bodyPr/>
                    <a:lstStyle/>
                    <a:p>
                      <a:r>
                        <a:rPr lang="en-IN" dirty="0" smtClean="0"/>
                        <a:t>28454.7852</a:t>
                      </a:r>
                      <a:endParaRPr lang="en-IN" dirty="0"/>
                    </a:p>
                  </a:txBody>
                  <a:tcPr/>
                </a:tc>
                <a:tc>
                  <a:txBody>
                    <a:bodyPr/>
                    <a:lstStyle/>
                    <a:p>
                      <a:r>
                        <a:rPr lang="en-GB" dirty="0" smtClean="0"/>
                        <a:t>0.8756</a:t>
                      </a:r>
                      <a:endParaRPr lang="en-IN" dirty="0"/>
                    </a:p>
                  </a:txBody>
                  <a:tcPr/>
                </a:tc>
              </a:tr>
              <a:tr h="370840">
                <a:tc>
                  <a:txBody>
                    <a:bodyPr/>
                    <a:lstStyle/>
                    <a:p>
                      <a:r>
                        <a:rPr lang="en-GB" dirty="0" smtClean="0"/>
                        <a:t>Multiple </a:t>
                      </a:r>
                      <a:r>
                        <a:rPr lang="en-GB" dirty="0" smtClean="0"/>
                        <a:t>Linear Regression(After Stats</a:t>
                      </a:r>
                      <a:r>
                        <a:rPr lang="en-GB" baseline="0" dirty="0" smtClean="0"/>
                        <a:t> model analysis)</a:t>
                      </a:r>
                      <a:endParaRPr lang="en-IN" dirty="0"/>
                    </a:p>
                  </a:txBody>
                  <a:tcPr/>
                </a:tc>
                <a:tc>
                  <a:txBody>
                    <a:bodyPr/>
                    <a:lstStyle/>
                    <a:p>
                      <a:r>
                        <a:rPr lang="en-IN" dirty="0" smtClean="0"/>
                        <a:t>28054.9215</a:t>
                      </a:r>
                      <a:endParaRPr lang="en-IN" dirty="0"/>
                    </a:p>
                  </a:txBody>
                  <a:tcPr/>
                </a:tc>
                <a:tc>
                  <a:txBody>
                    <a:bodyPr/>
                    <a:lstStyle/>
                    <a:p>
                      <a:r>
                        <a:rPr lang="en-GB" dirty="0" smtClean="0"/>
                        <a:t>0.8775</a:t>
                      </a:r>
                      <a:endParaRPr lang="en-IN" dirty="0"/>
                    </a:p>
                  </a:txBody>
                  <a:tcPr/>
                </a:tc>
              </a:tr>
              <a:tr h="370840">
                <a:tc>
                  <a:txBody>
                    <a:bodyPr/>
                    <a:lstStyle/>
                    <a:p>
                      <a:r>
                        <a:rPr lang="en-IN" dirty="0" err="1" smtClean="0"/>
                        <a:t>DecisionTreeRegressor</a:t>
                      </a:r>
                      <a:endParaRPr lang="en-IN" dirty="0"/>
                    </a:p>
                  </a:txBody>
                  <a:tcPr/>
                </a:tc>
                <a:tc>
                  <a:txBody>
                    <a:bodyPr/>
                    <a:lstStyle/>
                    <a:p>
                      <a:r>
                        <a:rPr lang="en-IN" dirty="0" smtClean="0"/>
                        <a:t>22746.6509</a:t>
                      </a:r>
                      <a:endParaRPr lang="en-IN" dirty="0"/>
                    </a:p>
                  </a:txBody>
                  <a:tcPr/>
                </a:tc>
                <a:tc>
                  <a:txBody>
                    <a:bodyPr/>
                    <a:lstStyle/>
                    <a:p>
                      <a:r>
                        <a:rPr lang="en-IN" dirty="0" smtClean="0"/>
                        <a:t>0.9006</a:t>
                      </a:r>
                      <a:endParaRPr lang="en-IN" dirty="0"/>
                    </a:p>
                  </a:txBody>
                  <a:tcPr/>
                </a:tc>
              </a:tr>
              <a:tr h="370840">
                <a:tc>
                  <a:txBody>
                    <a:bodyPr/>
                    <a:lstStyle/>
                    <a:p>
                      <a:r>
                        <a:rPr lang="en-IN" dirty="0" err="1" smtClean="0"/>
                        <a:t>RandomForestRegressor</a:t>
                      </a:r>
                      <a:endParaRPr lang="en-IN" dirty="0"/>
                    </a:p>
                  </a:txBody>
                  <a:tcPr/>
                </a:tc>
                <a:tc>
                  <a:txBody>
                    <a:bodyPr/>
                    <a:lstStyle/>
                    <a:p>
                      <a:r>
                        <a:rPr lang="en-IN" dirty="0" smtClean="0"/>
                        <a:t>18837.4478</a:t>
                      </a:r>
                      <a:endParaRPr lang="en-IN" dirty="0"/>
                    </a:p>
                  </a:txBody>
                  <a:tcPr/>
                </a:tc>
                <a:tc>
                  <a:txBody>
                    <a:bodyPr/>
                    <a:lstStyle/>
                    <a:p>
                      <a:r>
                        <a:rPr lang="en-IN" dirty="0" smtClean="0"/>
                        <a:t>0.9178</a:t>
                      </a:r>
                      <a:endParaRPr lang="en-IN" dirty="0"/>
                    </a:p>
                  </a:txBody>
                  <a:tcPr/>
                </a:tc>
              </a:tr>
              <a:tr h="370840">
                <a:tc>
                  <a:txBody>
                    <a:bodyPr/>
                    <a:lstStyle/>
                    <a:p>
                      <a:r>
                        <a:rPr lang="en-IN" dirty="0" err="1" smtClean="0"/>
                        <a:t>BaggingRegressor</a:t>
                      </a:r>
                      <a:endParaRPr lang="en-IN" dirty="0"/>
                    </a:p>
                  </a:txBody>
                  <a:tcPr>
                    <a:solidFill>
                      <a:schemeClr val="accent6">
                        <a:lumMod val="60000"/>
                        <a:lumOff val="40000"/>
                      </a:schemeClr>
                    </a:solidFill>
                  </a:tcPr>
                </a:tc>
                <a:tc>
                  <a:txBody>
                    <a:bodyPr/>
                    <a:lstStyle/>
                    <a:p>
                      <a:r>
                        <a:rPr lang="en-IN" dirty="0" smtClean="0"/>
                        <a:t>16958.2972</a:t>
                      </a:r>
                      <a:endParaRPr lang="en-IN" dirty="0"/>
                    </a:p>
                  </a:txBody>
                  <a:tcPr>
                    <a:solidFill>
                      <a:schemeClr val="accent6">
                        <a:lumMod val="60000"/>
                        <a:lumOff val="40000"/>
                      </a:schemeClr>
                    </a:solidFill>
                  </a:tcPr>
                </a:tc>
                <a:tc>
                  <a:txBody>
                    <a:bodyPr/>
                    <a:lstStyle/>
                    <a:p>
                      <a:r>
                        <a:rPr lang="en-IN" dirty="0" smtClean="0"/>
                        <a:t>0.9259</a:t>
                      </a:r>
                      <a:endParaRPr lang="en-IN" dirty="0"/>
                    </a:p>
                  </a:txBody>
                  <a:tcPr>
                    <a:solidFill>
                      <a:schemeClr val="accent6">
                        <a:lumMod val="60000"/>
                        <a:lumOff val="40000"/>
                      </a:schemeClr>
                    </a:solidFill>
                  </a:tcPr>
                </a:tc>
              </a:tr>
              <a:tr h="370840">
                <a:tc>
                  <a:txBody>
                    <a:bodyPr/>
                    <a:lstStyle/>
                    <a:p>
                      <a:r>
                        <a:rPr lang="en-IN" dirty="0" err="1" smtClean="0"/>
                        <a:t>AdaBoostRegressor</a:t>
                      </a:r>
                      <a:endParaRPr lang="en-IN" dirty="0"/>
                    </a:p>
                  </a:txBody>
                  <a:tcPr/>
                </a:tc>
                <a:tc>
                  <a:txBody>
                    <a:bodyPr/>
                    <a:lstStyle/>
                    <a:p>
                      <a:r>
                        <a:rPr lang="en-IN" dirty="0" smtClean="0"/>
                        <a:t>22604.0644</a:t>
                      </a:r>
                      <a:endParaRPr lang="en-IN" dirty="0"/>
                    </a:p>
                  </a:txBody>
                  <a:tcPr/>
                </a:tc>
                <a:tc>
                  <a:txBody>
                    <a:bodyPr/>
                    <a:lstStyle/>
                    <a:p>
                      <a:r>
                        <a:rPr lang="en-IN" dirty="0" smtClean="0"/>
                        <a:t>0.9012</a:t>
                      </a:r>
                      <a:endParaRPr lang="en-IN" dirty="0"/>
                    </a:p>
                  </a:txBody>
                  <a:tcPr/>
                </a:tc>
              </a:tr>
              <a:tr h="370840">
                <a:tc>
                  <a:txBody>
                    <a:bodyPr/>
                    <a:lstStyle/>
                    <a:p>
                      <a:r>
                        <a:rPr lang="en-IN" dirty="0" err="1" smtClean="0"/>
                        <a:t>GradientBoostingRegressor</a:t>
                      </a:r>
                      <a:endParaRPr lang="en-IN" dirty="0"/>
                    </a:p>
                  </a:txBody>
                  <a:tcPr/>
                </a:tc>
                <a:tc>
                  <a:txBody>
                    <a:bodyPr/>
                    <a:lstStyle/>
                    <a:p>
                      <a:r>
                        <a:rPr lang="en-IN" dirty="0" smtClean="0"/>
                        <a:t>19970.7166</a:t>
                      </a:r>
                      <a:endParaRPr lang="en-IN" dirty="0"/>
                    </a:p>
                  </a:txBody>
                  <a:tcPr/>
                </a:tc>
                <a:tc>
                  <a:txBody>
                    <a:bodyPr/>
                    <a:lstStyle/>
                    <a:p>
                      <a:r>
                        <a:rPr lang="en-IN" dirty="0" smtClean="0"/>
                        <a:t>0.9127</a:t>
                      </a:r>
                      <a:endParaRPr lang="en-IN" dirty="0"/>
                    </a:p>
                  </a:txBody>
                  <a:tcPr/>
                </a:tc>
              </a:tr>
            </a:tbl>
          </a:graphicData>
        </a:graphic>
      </p:graphicFrame>
      <p:sp>
        <p:nvSpPr>
          <p:cNvPr id="3" name="TextBox 2"/>
          <p:cNvSpPr txBox="1"/>
          <p:nvPr/>
        </p:nvSpPr>
        <p:spPr>
          <a:xfrm>
            <a:off x="1816339" y="577970"/>
            <a:ext cx="5524740" cy="461665"/>
          </a:xfrm>
          <a:prstGeom prst="rect">
            <a:avLst/>
          </a:prstGeom>
          <a:noFill/>
        </p:spPr>
        <p:txBody>
          <a:bodyPr wrap="square" rtlCol="0">
            <a:spAutoFit/>
          </a:bodyPr>
          <a:lstStyle/>
          <a:p>
            <a:r>
              <a:rPr lang="en-GB" sz="2400" b="1" u="sng" dirty="0" smtClean="0"/>
              <a:t>Regression Result:</a:t>
            </a:r>
            <a:endParaRPr lang="en-IN" b="1" u="sng" dirty="0"/>
          </a:p>
        </p:txBody>
      </p:sp>
    </p:spTree>
    <p:extLst>
      <p:ext uri="{BB962C8B-B14F-4D97-AF65-F5344CB8AC3E}">
        <p14:creationId xmlns:p14="http://schemas.microsoft.com/office/powerpoint/2010/main" val="1870456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1434" y="750499"/>
            <a:ext cx="10325819" cy="4616648"/>
          </a:xfrm>
          <a:prstGeom prst="rect">
            <a:avLst/>
          </a:prstGeom>
          <a:noFill/>
        </p:spPr>
        <p:txBody>
          <a:bodyPr wrap="square" rtlCol="0">
            <a:spAutoFit/>
          </a:bodyPr>
          <a:lstStyle/>
          <a:p>
            <a:r>
              <a:rPr lang="en-GB" sz="2400" b="1" u="sng" dirty="0" smtClean="0"/>
              <a:t>Observations:</a:t>
            </a:r>
          </a:p>
          <a:p>
            <a:endParaRPr lang="en-GB" dirty="0"/>
          </a:p>
          <a:p>
            <a:pPr marL="285750" indent="-285750">
              <a:buFont typeface="Arial" panose="020B0604020202020204" pitchFamily="34" charset="0"/>
              <a:buChar char="•"/>
            </a:pPr>
            <a:r>
              <a:rPr lang="en-GB" dirty="0" smtClean="0"/>
              <a:t>Scooters have been stolen the most as compared to the other types of automobiles. Cars and jeep being the second in the list to get stolen away.</a:t>
            </a:r>
          </a:p>
          <a:p>
            <a:pPr marL="285750" indent="-285750">
              <a:buFont typeface="Arial" panose="020B0604020202020204" pitchFamily="34" charset="0"/>
              <a:buChar char="•"/>
            </a:pPr>
            <a:r>
              <a:rPr lang="en-GB" dirty="0" smtClean="0"/>
              <a:t>Northern and Western region of India have registered more cases of automobiles theft than the rest part of the country.</a:t>
            </a:r>
          </a:p>
          <a:p>
            <a:pPr marL="285750" indent="-285750">
              <a:buFont typeface="Arial" panose="020B0604020202020204" pitchFamily="34" charset="0"/>
              <a:buChar char="•"/>
            </a:pPr>
            <a:r>
              <a:rPr lang="en-GB" dirty="0" smtClean="0"/>
              <a:t>Eastern part and the national territories have lesser population hence the registered cases of automobiles theft are less in number as compared to other regions.</a:t>
            </a:r>
          </a:p>
          <a:p>
            <a:pPr marL="285750" indent="-285750">
              <a:buFont typeface="Arial" panose="020B0604020202020204" pitchFamily="34" charset="0"/>
              <a:buChar char="•"/>
            </a:pPr>
            <a:r>
              <a:rPr lang="en-GB" dirty="0" smtClean="0"/>
              <a:t>Southern region being the ace in catching the theft.</a:t>
            </a:r>
          </a:p>
          <a:p>
            <a:pPr marL="285750" indent="-285750">
              <a:buFont typeface="Arial" panose="020B0604020202020204" pitchFamily="34" charset="0"/>
              <a:buChar char="•"/>
            </a:pPr>
            <a:r>
              <a:rPr lang="en-GB" dirty="0" smtClean="0"/>
              <a:t>Since theft being highly traced, more is the chance of getting automobiles recovered. Hence, South region again tops the ranking in auto recovery.</a:t>
            </a:r>
            <a:endParaRPr lang="en-IN" dirty="0" smtClean="0"/>
          </a:p>
          <a:p>
            <a:pPr marL="285750" indent="-285750">
              <a:buFont typeface="Arial" panose="020B0604020202020204" pitchFamily="34" charset="0"/>
              <a:buChar char="•"/>
            </a:pPr>
            <a:r>
              <a:rPr lang="en-GB" dirty="0" smtClean="0"/>
              <a:t>The theft cases are increasing year by year in all states of the country being the serious issue.</a:t>
            </a:r>
          </a:p>
          <a:p>
            <a:endParaRPr lang="en-GB" dirty="0" smtClean="0"/>
          </a:p>
          <a:p>
            <a:pPr marL="285750" indent="-285750">
              <a:buFont typeface="Arial" panose="020B0604020202020204" pitchFamily="34" charset="0"/>
              <a:buChar char="•"/>
            </a:pPr>
            <a:r>
              <a:rPr lang="en-GB" dirty="0" smtClean="0"/>
              <a:t>Link to see the code:</a:t>
            </a:r>
          </a:p>
          <a:p>
            <a:r>
              <a:rPr lang="en-GB" dirty="0" smtClean="0">
                <a:hlinkClick r:id="rId2"/>
              </a:rPr>
              <a:t>https://github.com/sumantn16/Exploratory_Data_Analysis/blob/master/Auto_theft.ipynb</a:t>
            </a:r>
            <a:endParaRPr lang="en-GB" dirty="0" smtClean="0"/>
          </a:p>
          <a:p>
            <a:pPr marL="285750" indent="-285750">
              <a:buFont typeface="Arial" panose="020B0604020202020204" pitchFamily="34" charset="0"/>
              <a:buChar char="•"/>
            </a:pPr>
            <a:endParaRPr lang="en-GB" dirty="0" smtClean="0"/>
          </a:p>
        </p:txBody>
      </p:sp>
    </p:spTree>
    <p:extLst>
      <p:ext uri="{BB962C8B-B14F-4D97-AF65-F5344CB8AC3E}">
        <p14:creationId xmlns:p14="http://schemas.microsoft.com/office/powerpoint/2010/main" val="113693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540" y="3946196"/>
            <a:ext cx="9563929" cy="2347163"/>
          </a:xfrm>
          <a:prstGeom prst="rect">
            <a:avLst/>
          </a:prstGeom>
        </p:spPr>
      </p:pic>
      <p:sp>
        <p:nvSpPr>
          <p:cNvPr id="4" name="TextBox 3"/>
          <p:cNvSpPr txBox="1"/>
          <p:nvPr/>
        </p:nvSpPr>
        <p:spPr>
          <a:xfrm>
            <a:off x="1130060" y="577970"/>
            <a:ext cx="9644332" cy="2431435"/>
          </a:xfrm>
          <a:prstGeom prst="rect">
            <a:avLst/>
          </a:prstGeom>
          <a:noFill/>
        </p:spPr>
        <p:txBody>
          <a:bodyPr wrap="square" rtlCol="0">
            <a:spAutoFit/>
          </a:bodyPr>
          <a:lstStyle/>
          <a:p>
            <a:r>
              <a:rPr lang="en-GB" sz="2000" b="1" dirty="0" smtClean="0"/>
              <a:t>Data Dictionary:</a:t>
            </a:r>
          </a:p>
          <a:p>
            <a:endParaRPr lang="en-GB" sz="2000" b="1" dirty="0" smtClean="0"/>
          </a:p>
          <a:p>
            <a:pPr marL="285750" indent="-285750">
              <a:buFont typeface="Arial" panose="020B0604020202020204" pitchFamily="34" charset="0"/>
              <a:buChar char="•"/>
            </a:pPr>
            <a:r>
              <a:rPr lang="en-GB" sz="1600" dirty="0" smtClean="0"/>
              <a:t>Area_Name : States of the country</a:t>
            </a:r>
          </a:p>
          <a:p>
            <a:pPr marL="285750" indent="-285750">
              <a:buFont typeface="Arial" panose="020B0604020202020204" pitchFamily="34" charset="0"/>
              <a:buChar char="•"/>
            </a:pPr>
            <a:r>
              <a:rPr lang="en-GB" sz="1600" dirty="0" smtClean="0"/>
              <a:t>Year: Years ranging from 2001 to 2010</a:t>
            </a:r>
          </a:p>
          <a:p>
            <a:pPr marL="285750" indent="-285750">
              <a:buFont typeface="Arial" panose="020B0604020202020204" pitchFamily="34" charset="0"/>
              <a:buChar char="•"/>
            </a:pPr>
            <a:r>
              <a:rPr lang="en-GB" sz="1600" dirty="0" smtClean="0"/>
              <a:t>Group_Name: Autos category</a:t>
            </a:r>
          </a:p>
          <a:p>
            <a:pPr marL="285750" indent="-285750">
              <a:buFont typeface="Arial" panose="020B0604020202020204" pitchFamily="34" charset="0"/>
              <a:buChar char="•"/>
            </a:pPr>
            <a:r>
              <a:rPr lang="en-GB" sz="1600" dirty="0" err="1" smtClean="0"/>
              <a:t>Sub_Gtroup_Name</a:t>
            </a:r>
            <a:r>
              <a:rPr lang="en-GB" sz="1600" dirty="0" smtClean="0"/>
              <a:t>: Autos theft sub category</a:t>
            </a:r>
          </a:p>
          <a:p>
            <a:pPr marL="285750" indent="-285750">
              <a:buFont typeface="Arial" panose="020B0604020202020204" pitchFamily="34" charset="0"/>
              <a:buChar char="•"/>
            </a:pPr>
            <a:r>
              <a:rPr lang="en-GB" sz="1600" dirty="0" err="1" smtClean="0"/>
              <a:t>Auto_Theft_Traced</a:t>
            </a:r>
            <a:r>
              <a:rPr lang="en-GB" sz="1600" dirty="0" smtClean="0"/>
              <a:t>: Number of theft traced </a:t>
            </a:r>
          </a:p>
          <a:p>
            <a:pPr marL="285750" indent="-285750">
              <a:buFont typeface="Arial" panose="020B0604020202020204" pitchFamily="34" charset="0"/>
              <a:buChar char="•"/>
            </a:pPr>
            <a:r>
              <a:rPr lang="en-GB" sz="1600" dirty="0" err="1" smtClean="0"/>
              <a:t>Auto_theft_recoverd</a:t>
            </a:r>
            <a:r>
              <a:rPr lang="en-GB" sz="1600" dirty="0" smtClean="0"/>
              <a:t>: Number of automobiles recovered</a:t>
            </a:r>
          </a:p>
          <a:p>
            <a:pPr marL="285750" indent="-285750">
              <a:buFont typeface="Arial" panose="020B0604020202020204" pitchFamily="34" charset="0"/>
              <a:buChar char="•"/>
            </a:pPr>
            <a:r>
              <a:rPr lang="en-GB" sz="1600" dirty="0" err="1" smtClean="0"/>
              <a:t>Auto_theft_stolen</a:t>
            </a:r>
            <a:r>
              <a:rPr lang="en-GB" sz="1600" dirty="0" smtClean="0"/>
              <a:t>: Number of automobiles stolen</a:t>
            </a:r>
            <a:endParaRPr lang="en-IN" sz="1600" dirty="0"/>
          </a:p>
        </p:txBody>
      </p:sp>
      <p:sp>
        <p:nvSpPr>
          <p:cNvPr id="5" name="TextBox 4"/>
          <p:cNvSpPr txBox="1"/>
          <p:nvPr/>
        </p:nvSpPr>
        <p:spPr>
          <a:xfrm>
            <a:off x="1348540" y="3105509"/>
            <a:ext cx="5535339" cy="369332"/>
          </a:xfrm>
          <a:prstGeom prst="rect">
            <a:avLst/>
          </a:prstGeom>
          <a:noFill/>
        </p:spPr>
        <p:txBody>
          <a:bodyPr wrap="square" rtlCol="0">
            <a:spAutoFit/>
          </a:bodyPr>
          <a:lstStyle/>
          <a:p>
            <a:r>
              <a:rPr lang="en-GB" dirty="0" smtClean="0"/>
              <a:t>This is how the data looks like……</a:t>
            </a:r>
            <a:endParaRPr lang="en-IN" dirty="0"/>
          </a:p>
        </p:txBody>
      </p:sp>
    </p:spTree>
    <p:extLst>
      <p:ext uri="{BB962C8B-B14F-4D97-AF65-F5344CB8AC3E}">
        <p14:creationId xmlns:p14="http://schemas.microsoft.com/office/powerpoint/2010/main" val="3088801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52" y="276045"/>
            <a:ext cx="10058400" cy="6443932"/>
          </a:xfrm>
          <a:prstGeom prst="rect">
            <a:avLst/>
          </a:prstGeom>
        </p:spPr>
      </p:pic>
    </p:spTree>
    <p:extLst>
      <p:ext uri="{BB962C8B-B14F-4D97-AF65-F5344CB8AC3E}">
        <p14:creationId xmlns:p14="http://schemas.microsoft.com/office/powerpoint/2010/main" val="2944557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04" y="954740"/>
            <a:ext cx="10058400" cy="3299680"/>
          </a:xfrm>
          <a:prstGeom prst="rect">
            <a:avLst/>
          </a:prstGeom>
        </p:spPr>
      </p:pic>
      <p:sp>
        <p:nvSpPr>
          <p:cNvPr id="3" name="TextBox 2"/>
          <p:cNvSpPr txBox="1"/>
          <p:nvPr/>
        </p:nvSpPr>
        <p:spPr>
          <a:xfrm>
            <a:off x="1043796" y="4399472"/>
            <a:ext cx="9739223" cy="1477328"/>
          </a:xfrm>
          <a:prstGeom prst="rect">
            <a:avLst/>
          </a:prstGeom>
          <a:noFill/>
        </p:spPr>
        <p:txBody>
          <a:bodyPr wrap="square" rtlCol="0">
            <a:spAutoFit/>
          </a:bodyPr>
          <a:lstStyle/>
          <a:p>
            <a:pPr marL="285750" indent="-285750">
              <a:buFont typeface="Arial" panose="020B0604020202020204" pitchFamily="34" charset="0"/>
              <a:buChar char="•"/>
            </a:pPr>
            <a:r>
              <a:rPr lang="en-GB" dirty="0" smtClean="0"/>
              <a:t>Northern and Western region of India have registered more cases of automobiles theft than the rest part of the country.</a:t>
            </a:r>
          </a:p>
          <a:p>
            <a:pPr marL="285750" indent="-285750">
              <a:buFont typeface="Arial" panose="020B0604020202020204" pitchFamily="34" charset="0"/>
              <a:buChar char="•"/>
            </a:pPr>
            <a:r>
              <a:rPr lang="en-GB" dirty="0" smtClean="0"/>
              <a:t>Southern region being the ace in catching the theft.</a:t>
            </a:r>
          </a:p>
          <a:p>
            <a:pPr marL="285750" indent="-285750">
              <a:buFont typeface="Arial" panose="020B0604020202020204" pitchFamily="34" charset="0"/>
              <a:buChar char="•"/>
            </a:pPr>
            <a:r>
              <a:rPr lang="en-GB" dirty="0" smtClean="0"/>
              <a:t>Since theft being highly traced, more is the chance of getting automobiles recovered. Hence, South region again tops the ranking in auto recovery.</a:t>
            </a:r>
            <a:endParaRPr lang="en-IN" dirty="0"/>
          </a:p>
        </p:txBody>
      </p:sp>
    </p:spTree>
    <p:extLst>
      <p:ext uri="{BB962C8B-B14F-4D97-AF65-F5344CB8AC3E}">
        <p14:creationId xmlns:p14="http://schemas.microsoft.com/office/powerpoint/2010/main" val="228550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400" y="278682"/>
            <a:ext cx="7901200" cy="6300635"/>
          </a:xfrm>
          <a:prstGeom prst="rect">
            <a:avLst/>
          </a:prstGeom>
        </p:spPr>
      </p:pic>
    </p:spTree>
    <p:extLst>
      <p:ext uri="{BB962C8B-B14F-4D97-AF65-F5344CB8AC3E}">
        <p14:creationId xmlns:p14="http://schemas.microsoft.com/office/powerpoint/2010/main" val="305935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033" y="1774482"/>
            <a:ext cx="6465773" cy="4585745"/>
          </a:xfrm>
          <a:prstGeom prst="rect">
            <a:avLst/>
          </a:prstGeom>
        </p:spPr>
      </p:pic>
      <p:sp>
        <p:nvSpPr>
          <p:cNvPr id="3" name="TextBox 2"/>
          <p:cNvSpPr txBox="1"/>
          <p:nvPr/>
        </p:nvSpPr>
        <p:spPr>
          <a:xfrm>
            <a:off x="1690777" y="888520"/>
            <a:ext cx="9489057" cy="523220"/>
          </a:xfrm>
          <a:prstGeom prst="rect">
            <a:avLst/>
          </a:prstGeom>
          <a:noFill/>
        </p:spPr>
        <p:txBody>
          <a:bodyPr wrap="square" rtlCol="0">
            <a:spAutoFit/>
          </a:bodyPr>
          <a:lstStyle/>
          <a:p>
            <a:r>
              <a:rPr lang="en-GB" sz="2800" b="1" u="sng" dirty="0" smtClean="0"/>
              <a:t>Region Wise Analysis</a:t>
            </a:r>
            <a:endParaRPr lang="en-IN" sz="2800" b="1" u="sng" dirty="0"/>
          </a:p>
        </p:txBody>
      </p:sp>
    </p:spTree>
    <p:extLst>
      <p:ext uri="{BB962C8B-B14F-4D97-AF65-F5344CB8AC3E}">
        <p14:creationId xmlns:p14="http://schemas.microsoft.com/office/powerpoint/2010/main" val="281410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01" y="1932317"/>
            <a:ext cx="5875757" cy="476047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747" y="2285636"/>
            <a:ext cx="4934310" cy="3201129"/>
          </a:xfrm>
          <a:prstGeom prst="rect">
            <a:avLst/>
          </a:prstGeom>
        </p:spPr>
      </p:pic>
      <p:sp>
        <p:nvSpPr>
          <p:cNvPr id="5" name="TextBox 4"/>
          <p:cNvSpPr txBox="1"/>
          <p:nvPr/>
        </p:nvSpPr>
        <p:spPr>
          <a:xfrm>
            <a:off x="1466491" y="491706"/>
            <a:ext cx="6573328" cy="523220"/>
          </a:xfrm>
          <a:prstGeom prst="rect">
            <a:avLst/>
          </a:prstGeom>
          <a:noFill/>
        </p:spPr>
        <p:txBody>
          <a:bodyPr wrap="square" rtlCol="0">
            <a:spAutoFit/>
          </a:bodyPr>
          <a:lstStyle/>
          <a:p>
            <a:pPr marL="285750" indent="-285750">
              <a:buFont typeface="Arial" panose="020B0604020202020204" pitchFamily="34" charset="0"/>
              <a:buChar char="•"/>
            </a:pPr>
            <a:r>
              <a:rPr lang="en-GB" sz="2800" b="1" u="sng" dirty="0" smtClean="0"/>
              <a:t>East Zone</a:t>
            </a:r>
            <a:endParaRPr lang="en-IN" b="1" u="sng" dirty="0"/>
          </a:p>
        </p:txBody>
      </p:sp>
    </p:spTree>
    <p:extLst>
      <p:ext uri="{BB962C8B-B14F-4D97-AF65-F5344CB8AC3E}">
        <p14:creationId xmlns:p14="http://schemas.microsoft.com/office/powerpoint/2010/main" val="356844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01" y="2293765"/>
            <a:ext cx="5875757" cy="40375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055" y="2285636"/>
            <a:ext cx="4801694" cy="3201129"/>
          </a:xfrm>
          <a:prstGeom prst="rect">
            <a:avLst/>
          </a:prstGeom>
        </p:spPr>
      </p:pic>
      <p:sp>
        <p:nvSpPr>
          <p:cNvPr id="5" name="TextBox 4"/>
          <p:cNvSpPr txBox="1"/>
          <p:nvPr/>
        </p:nvSpPr>
        <p:spPr>
          <a:xfrm>
            <a:off x="1466491" y="491706"/>
            <a:ext cx="6573328" cy="523220"/>
          </a:xfrm>
          <a:prstGeom prst="rect">
            <a:avLst/>
          </a:prstGeom>
          <a:noFill/>
        </p:spPr>
        <p:txBody>
          <a:bodyPr wrap="square" rtlCol="0">
            <a:spAutoFit/>
          </a:bodyPr>
          <a:lstStyle/>
          <a:p>
            <a:pPr marL="285750" indent="-285750">
              <a:buFont typeface="Arial" panose="020B0604020202020204" pitchFamily="34" charset="0"/>
              <a:buChar char="•"/>
            </a:pPr>
            <a:r>
              <a:rPr lang="en-GB" sz="2800" b="1" u="sng" dirty="0" smtClean="0"/>
              <a:t>West Zone</a:t>
            </a:r>
            <a:endParaRPr lang="en-IN" b="1" u="sng" dirty="0"/>
          </a:p>
        </p:txBody>
      </p:sp>
    </p:spTree>
    <p:extLst>
      <p:ext uri="{BB962C8B-B14F-4D97-AF65-F5344CB8AC3E}">
        <p14:creationId xmlns:p14="http://schemas.microsoft.com/office/powerpoint/2010/main" val="359279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01" y="2293765"/>
            <a:ext cx="5875757" cy="40375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055" y="2285636"/>
            <a:ext cx="4801694" cy="3201129"/>
          </a:xfrm>
          <a:prstGeom prst="rect">
            <a:avLst/>
          </a:prstGeom>
        </p:spPr>
      </p:pic>
      <p:sp>
        <p:nvSpPr>
          <p:cNvPr id="5" name="TextBox 4"/>
          <p:cNvSpPr txBox="1"/>
          <p:nvPr/>
        </p:nvSpPr>
        <p:spPr>
          <a:xfrm>
            <a:off x="1466491" y="491706"/>
            <a:ext cx="6573328" cy="523220"/>
          </a:xfrm>
          <a:prstGeom prst="rect">
            <a:avLst/>
          </a:prstGeom>
          <a:noFill/>
        </p:spPr>
        <p:txBody>
          <a:bodyPr wrap="square" rtlCol="0">
            <a:spAutoFit/>
          </a:bodyPr>
          <a:lstStyle/>
          <a:p>
            <a:pPr marL="285750" indent="-285750">
              <a:buFont typeface="Arial" panose="020B0604020202020204" pitchFamily="34" charset="0"/>
              <a:buChar char="•"/>
            </a:pPr>
            <a:r>
              <a:rPr lang="en-GB" sz="2800" b="1" u="sng" dirty="0" smtClean="0"/>
              <a:t>North Zone</a:t>
            </a:r>
            <a:endParaRPr lang="en-IN" b="1" u="sng" dirty="0"/>
          </a:p>
        </p:txBody>
      </p:sp>
    </p:spTree>
    <p:extLst>
      <p:ext uri="{BB962C8B-B14F-4D97-AF65-F5344CB8AC3E}">
        <p14:creationId xmlns:p14="http://schemas.microsoft.com/office/powerpoint/2010/main" val="907245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TotalTime>
  <Words>313</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Sumant N</dc:creator>
  <cp:lastModifiedBy>Sumant N</cp:lastModifiedBy>
  <cp:revision>17</cp:revision>
  <dcterms:created xsi:type="dcterms:W3CDTF">2019-07-29T02:45:42Z</dcterms:created>
  <dcterms:modified xsi:type="dcterms:W3CDTF">2019-07-29T06:39:46Z</dcterms:modified>
</cp:coreProperties>
</file>