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7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08F481-05D1-63E0-D306-8BE85906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31" y="859094"/>
            <a:ext cx="9222537" cy="49808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9249DF-4FB5-7BC6-9FA7-28B7AFB1EF02}"/>
              </a:ext>
            </a:extLst>
          </p:cNvPr>
          <p:cNvSpPr/>
          <p:nvPr/>
        </p:nvSpPr>
        <p:spPr>
          <a:xfrm>
            <a:off x="-1651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3264">
                  <a:alpha val="70000"/>
                </a:srgbClr>
              </a:gs>
              <a:gs pos="100000">
                <a:srgbClr val="003264">
                  <a:alpha val="70000"/>
                </a:srgb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6705B-7E49-BEBD-8D2E-BC495FE1EB00}"/>
              </a:ext>
            </a:extLst>
          </p:cNvPr>
          <p:cNvSpPr txBox="1"/>
          <p:nvPr/>
        </p:nvSpPr>
        <p:spPr>
          <a:xfrm>
            <a:off x="3023615" y="253800"/>
            <a:ext cx="6144768" cy="62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lang="en-US" sz="2400" b="1" dirty="0">
                <a:solidFill>
                  <a:srgbClr val="FFFFFF"/>
                </a:solidFill>
              </a:rPr>
              <a:t>Modernizing Monolith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7DA40-6CEF-956D-D072-7A98FB6B09FB}"/>
              </a:ext>
            </a:extLst>
          </p:cNvPr>
          <p:cNvSpPr txBox="1"/>
          <p:nvPr/>
        </p:nvSpPr>
        <p:spPr>
          <a:xfrm>
            <a:off x="2283740" y="5943229"/>
            <a:ext cx="7591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2600"/>
              </a:spcAft>
            </a:pPr>
            <a:r>
              <a:rPr lang="en-US" sz="1800" b="0" dirty="0">
                <a:solidFill>
                  <a:srgbClr val="FFFFFF"/>
                </a:solidFill>
              </a:rPr>
              <a:t>From Monolith to Microservices: A Strategic Modernization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6052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Current System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0099" y="1866899"/>
            <a:ext cx="4952876" cy="238124"/>
          </a:xfrm>
          <a:prstGeom prst="rect">
            <a:avLst/>
          </a:prstGeom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Monolithic</a:t>
            </a:r>
            <a:r>
              <a:rPr sz="1196" b="0">
                <a:solidFill>
                  <a:srgbClr val="333333"/>
                </a:solidFill>
              </a:rPr>
              <a:t> Spring Boot application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2171925"/>
            <a:ext cx="3337901" cy="2948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 dirty="0">
                <a:solidFill>
                  <a:srgbClr val="333333"/>
                </a:solidFill>
              </a:rPr>
              <a:t>Single co</a:t>
            </a:r>
            <a:r>
              <a:rPr lang="en-US" sz="1196" b="0" dirty="0">
                <a:solidFill>
                  <a:srgbClr val="333333"/>
                </a:solidFill>
              </a:rPr>
              <a:t>d</a:t>
            </a:r>
            <a:r>
              <a:rPr sz="1196" b="0" dirty="0">
                <a:solidFill>
                  <a:srgbClr val="333333"/>
                </a:solidFill>
              </a:rPr>
              <a:t>ebase with tightly coupled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25336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Traditional MVC pattern with Thymeleaf templates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057525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Database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099" y="349567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MySQL</a:t>
            </a:r>
            <a:r>
              <a:rPr sz="1196" b="0">
                <a:solidFill>
                  <a:srgbClr val="333333"/>
                </a:solidFill>
              </a:rPr>
              <a:t> with Sakila schema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099" y="382905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Normalized database modeling DVD rental store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0099" y="4162424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Complex relationships between films, actors, and rentals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733" y="468630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User Roles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399" y="4767262"/>
            <a:ext cx="228594" cy="142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0099" y="51244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Visitor</a:t>
            </a:r>
            <a:r>
              <a:rPr sz="1196" b="0">
                <a:solidFill>
                  <a:srgbClr val="333333"/>
                </a:solidFill>
              </a:rPr>
              <a:t>: Browse films and actors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099" y="545782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Customer</a:t>
            </a:r>
            <a:r>
              <a:rPr sz="1196" b="0">
                <a:solidFill>
                  <a:srgbClr val="333333"/>
                </a:solidFill>
              </a:rPr>
              <a:t>: Rent films, view account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099" y="579120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Owner</a:t>
            </a:r>
            <a:r>
              <a:rPr sz="1196" b="0">
                <a:solidFill>
                  <a:srgbClr val="333333"/>
                </a:solidFill>
              </a:rPr>
              <a:t>: Full CRUD access, admin functions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FE22BD15-58AA-67B1-C551-A77A223391E3}"/>
              </a:ext>
            </a:extLst>
          </p:cNvPr>
          <p:cNvSpPr/>
          <p:nvPr/>
        </p:nvSpPr>
        <p:spPr>
          <a:xfrm>
            <a:off x="567673" y="3117055"/>
            <a:ext cx="148046" cy="177164"/>
          </a:xfrm>
          <a:prstGeom prst="can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 descr="Drawing compass with solid fill">
            <a:extLst>
              <a:ext uri="{FF2B5EF4-FFF2-40B4-BE49-F238E27FC236}">
                <a16:creationId xmlns:a16="http://schemas.microsoft.com/office/drawing/2014/main" id="{45BC77DA-43B8-E532-26E6-69FBC20FF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075" y="1478415"/>
            <a:ext cx="191316" cy="19131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3B8699-BCF5-26A0-E8B3-9F590917AA45}"/>
              </a:ext>
            </a:extLst>
          </p:cNvPr>
          <p:cNvSpPr/>
          <p:nvPr/>
        </p:nvSpPr>
        <p:spPr>
          <a:xfrm>
            <a:off x="6300439" y="1962615"/>
            <a:ext cx="5364162" cy="3423424"/>
          </a:xfrm>
          <a:prstGeom prst="round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E393312-11AF-C7AD-C07D-BBB3483FF92F}"/>
              </a:ext>
            </a:extLst>
          </p:cNvPr>
          <p:cNvSpPr/>
          <p:nvPr/>
        </p:nvSpPr>
        <p:spPr>
          <a:xfrm>
            <a:off x="6490006" y="2356508"/>
            <a:ext cx="1795350" cy="2834661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FB077-82DC-6FC7-0540-32B6A8B228B7}"/>
              </a:ext>
            </a:extLst>
          </p:cNvPr>
          <p:cNvSpPr/>
          <p:nvPr/>
        </p:nvSpPr>
        <p:spPr>
          <a:xfrm>
            <a:off x="6857998" y="2801969"/>
            <a:ext cx="1115123" cy="263380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F0502020204030204" pitchFamily="34" charset="0"/>
              </a:rPr>
              <a:t>User Interface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3A2FC5-D2C0-3F60-D41E-7DFE8E9B6044}"/>
              </a:ext>
            </a:extLst>
          </p:cNvPr>
          <p:cNvSpPr/>
          <p:nvPr/>
        </p:nvSpPr>
        <p:spPr>
          <a:xfrm>
            <a:off x="6858000" y="3261346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Business Layer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4007CF7-C0A8-376D-7388-31A64A591BD9}"/>
              </a:ext>
            </a:extLst>
          </p:cNvPr>
          <p:cNvSpPr/>
          <p:nvPr/>
        </p:nvSpPr>
        <p:spPr>
          <a:xfrm>
            <a:off x="6858000" y="3720724"/>
            <a:ext cx="1115122" cy="263380"/>
          </a:xfrm>
          <a:prstGeom prst="round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0">
                <a:schemeClr val="tx2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Data Layer</a:t>
            </a: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D8BA2011-19DA-89A3-4EA2-696B529E3304}"/>
              </a:ext>
            </a:extLst>
          </p:cNvPr>
          <p:cNvSpPr/>
          <p:nvPr/>
        </p:nvSpPr>
        <p:spPr>
          <a:xfrm>
            <a:off x="7248290" y="4541409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2ECB13-66A9-7DC1-970A-BEF5007F5BBC}"/>
              </a:ext>
            </a:extLst>
          </p:cNvPr>
          <p:cNvCxnSpPr>
            <a:cxnSpLocks/>
          </p:cNvCxnSpPr>
          <p:nvPr/>
        </p:nvCxnSpPr>
        <p:spPr>
          <a:xfrm>
            <a:off x="7359806" y="4135500"/>
            <a:ext cx="0" cy="2814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B1C41D-CEC6-460F-95FE-FDC91AEDEFDF}"/>
              </a:ext>
            </a:extLst>
          </p:cNvPr>
          <p:cNvSpPr/>
          <p:nvPr/>
        </p:nvSpPr>
        <p:spPr>
          <a:xfrm>
            <a:off x="6858000" y="2264532"/>
            <a:ext cx="11076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</a:t>
            </a:r>
            <a:b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DBBCEB-ECA3-8688-674A-2196D6AE7442}"/>
              </a:ext>
            </a:extLst>
          </p:cNvPr>
          <p:cNvSpPr txBox="1"/>
          <p:nvPr/>
        </p:nvSpPr>
        <p:spPr>
          <a:xfrm>
            <a:off x="8700497" y="1947621"/>
            <a:ext cx="2863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b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201223C-1806-5992-DBF0-3E0F5DC3B447}"/>
              </a:ext>
            </a:extLst>
          </p:cNvPr>
          <p:cNvSpPr/>
          <p:nvPr/>
        </p:nvSpPr>
        <p:spPr>
          <a:xfrm>
            <a:off x="8773526" y="3393036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Actor Service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34C33F7-7FDC-C397-48DD-DFE7A40DD8B4}"/>
              </a:ext>
            </a:extLst>
          </p:cNvPr>
          <p:cNvSpPr/>
          <p:nvPr/>
        </p:nvSpPr>
        <p:spPr>
          <a:xfrm>
            <a:off x="10078221" y="3356633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Customer Service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B57D304-DDCC-CEBA-DE50-EF21023F0B34}"/>
              </a:ext>
            </a:extLst>
          </p:cNvPr>
          <p:cNvSpPr/>
          <p:nvPr/>
        </p:nvSpPr>
        <p:spPr>
          <a:xfrm>
            <a:off x="8474923" y="3807005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Order service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61DEE86-DD87-DCA1-3357-84B0FCD38AEE}"/>
              </a:ext>
            </a:extLst>
          </p:cNvPr>
          <p:cNvSpPr/>
          <p:nvPr/>
        </p:nvSpPr>
        <p:spPr>
          <a:xfrm>
            <a:off x="10300666" y="3778564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Inventory Service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740212D-E95F-46F8-7349-090EAC95283A}"/>
              </a:ext>
            </a:extLst>
          </p:cNvPr>
          <p:cNvSpPr/>
          <p:nvPr/>
        </p:nvSpPr>
        <p:spPr>
          <a:xfrm>
            <a:off x="8371747" y="4234988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Rental Service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04092AB-04C4-2F67-6E11-86E38C00F944}"/>
              </a:ext>
            </a:extLst>
          </p:cNvPr>
          <p:cNvSpPr/>
          <p:nvPr/>
        </p:nvSpPr>
        <p:spPr>
          <a:xfrm>
            <a:off x="10451235" y="4172681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User Service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9447718-E0F6-0A50-B96A-8CE85C093352}"/>
              </a:ext>
            </a:extLst>
          </p:cNvPr>
          <p:cNvSpPr/>
          <p:nvPr/>
        </p:nvSpPr>
        <p:spPr>
          <a:xfrm>
            <a:off x="9441086" y="2545564"/>
            <a:ext cx="1115121" cy="263380"/>
          </a:xfrm>
          <a:prstGeom prst="round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adi" panose="020B0604020104020204" pitchFamily="34" charset="0"/>
              </a:rPr>
              <a:t>User Interface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F0633B7-043D-8ADA-E542-6E5205A04883}"/>
              </a:ext>
            </a:extLst>
          </p:cNvPr>
          <p:cNvSpPr/>
          <p:nvPr/>
        </p:nvSpPr>
        <p:spPr>
          <a:xfrm>
            <a:off x="9486868" y="2978686"/>
            <a:ext cx="1115121" cy="263380"/>
          </a:xfrm>
          <a:prstGeom prst="roundRect">
            <a:avLst/>
          </a:prstGeom>
          <a:gradFill>
            <a:gsLst>
              <a:gs pos="100000">
                <a:schemeClr val="accent5">
                  <a:lumMod val="7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badi" panose="020B0604020104020204" pitchFamily="34" charset="0"/>
              </a:rPr>
              <a:t>APIMGateway</a:t>
            </a:r>
            <a:endParaRPr lang="en-US" sz="1200" dirty="0">
              <a:latin typeface="Abadi" panose="020B0604020104020204" pitchFamily="34" charset="0"/>
            </a:endParaRP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DD6596EC-43EE-0B69-5F43-B26B0634DB17}"/>
              </a:ext>
            </a:extLst>
          </p:cNvPr>
          <p:cNvSpPr/>
          <p:nvPr/>
        </p:nvSpPr>
        <p:spPr>
          <a:xfrm>
            <a:off x="9091337" y="4865393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3FDB1B4C-F910-93E4-6A92-2407CEE99DE3}"/>
              </a:ext>
            </a:extLst>
          </p:cNvPr>
          <p:cNvSpPr/>
          <p:nvPr/>
        </p:nvSpPr>
        <p:spPr>
          <a:xfrm>
            <a:off x="9396481" y="4865393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5D4D1890-632A-BCE6-19E3-9C89C8618416}"/>
              </a:ext>
            </a:extLst>
          </p:cNvPr>
          <p:cNvSpPr/>
          <p:nvPr/>
        </p:nvSpPr>
        <p:spPr>
          <a:xfrm>
            <a:off x="9721669" y="4863437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D8EBB58D-8E13-D564-010C-EC8CF11C248B}"/>
              </a:ext>
            </a:extLst>
          </p:cNvPr>
          <p:cNvSpPr/>
          <p:nvPr/>
        </p:nvSpPr>
        <p:spPr>
          <a:xfrm>
            <a:off x="10040483" y="4848287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57D3E5E7-EA1F-0579-E970-9E32A51B1AF7}"/>
              </a:ext>
            </a:extLst>
          </p:cNvPr>
          <p:cNvSpPr/>
          <p:nvPr/>
        </p:nvSpPr>
        <p:spPr>
          <a:xfrm>
            <a:off x="10353957" y="4863436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8A7B2854-1CAE-8D3E-7955-34200404F4C5}"/>
              </a:ext>
            </a:extLst>
          </p:cNvPr>
          <p:cNvSpPr/>
          <p:nvPr/>
        </p:nvSpPr>
        <p:spPr>
          <a:xfrm>
            <a:off x="10670897" y="4861726"/>
            <a:ext cx="256481" cy="38099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4536B2-33F4-43EA-08AE-6F8FBC536203}"/>
              </a:ext>
            </a:extLst>
          </p:cNvPr>
          <p:cNvCxnSpPr/>
          <p:nvPr/>
        </p:nvCxnSpPr>
        <p:spPr>
          <a:xfrm>
            <a:off x="9219577" y="4541409"/>
            <a:ext cx="0" cy="3068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A49E78-2464-D385-D43E-B7D89F48FB73}"/>
              </a:ext>
            </a:extLst>
          </p:cNvPr>
          <p:cNvCxnSpPr>
            <a:endCxn id="52" idx="1"/>
          </p:cNvCxnSpPr>
          <p:nvPr/>
        </p:nvCxnSpPr>
        <p:spPr>
          <a:xfrm>
            <a:off x="9524721" y="4135500"/>
            <a:ext cx="1" cy="7298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66F612-E830-C3D9-B696-2ED4D39AC383}"/>
              </a:ext>
            </a:extLst>
          </p:cNvPr>
          <p:cNvCxnSpPr>
            <a:cxnSpLocks/>
          </p:cNvCxnSpPr>
          <p:nvPr/>
        </p:nvCxnSpPr>
        <p:spPr>
          <a:xfrm>
            <a:off x="9836563" y="3720724"/>
            <a:ext cx="13346" cy="112756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E1EDB57-B855-0151-C4CD-1B42AECD03B3}"/>
              </a:ext>
            </a:extLst>
          </p:cNvPr>
          <p:cNvCxnSpPr/>
          <p:nvPr/>
        </p:nvCxnSpPr>
        <p:spPr>
          <a:xfrm>
            <a:off x="10156278" y="3656416"/>
            <a:ext cx="0" cy="119187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F10345-1117-528E-0557-1DF4B9C3FFFF}"/>
              </a:ext>
            </a:extLst>
          </p:cNvPr>
          <p:cNvCxnSpPr/>
          <p:nvPr/>
        </p:nvCxnSpPr>
        <p:spPr>
          <a:xfrm>
            <a:off x="10353957" y="4070385"/>
            <a:ext cx="0" cy="7950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0E222F-6953-E078-6DD7-2A672B0EDB9F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0799138" y="4541409"/>
            <a:ext cx="0" cy="32031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Target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50076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435" b="1" dirty="0">
                <a:solidFill>
                  <a:srgbClr val="0055A4"/>
                </a:solidFill>
              </a:rPr>
              <a:t>Microservices Decomposition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3516" y="1208178"/>
            <a:ext cx="228594" cy="1885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99" y="2102463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Film Service</a:t>
            </a:r>
            <a:r>
              <a:rPr sz="1196" b="0" dirty="0">
                <a:solidFill>
                  <a:srgbClr val="333333"/>
                </a:solidFill>
              </a:rPr>
              <a:t>: Film catalog, details, search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1488123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Actor Service</a:t>
            </a:r>
            <a:r>
              <a:rPr sz="1196" b="0" dirty="0">
                <a:solidFill>
                  <a:srgbClr val="333333"/>
                </a:solidFill>
              </a:rPr>
              <a:t>: Actor profiles, filmography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1811621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Customer Service</a:t>
            </a:r>
            <a:r>
              <a:rPr sz="1196" b="0" dirty="0">
                <a:solidFill>
                  <a:srgbClr val="333333"/>
                </a:solidFill>
              </a:rPr>
              <a:t>: User accounts, authentication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099" y="2388213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Rental Service</a:t>
            </a:r>
            <a:r>
              <a:rPr sz="1196" b="0" dirty="0">
                <a:solidFill>
                  <a:srgbClr val="333333"/>
                </a:solidFill>
              </a:rPr>
              <a:t>: Rental transactions, inventory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99" y="266917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Payment Service</a:t>
            </a:r>
            <a:r>
              <a:rPr sz="1196" b="0">
                <a:solidFill>
                  <a:srgbClr val="333333"/>
                </a:solidFill>
              </a:rPr>
              <a:t>: Billing, transactions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733" y="3053694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Technology Stack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16" y="3133705"/>
            <a:ext cx="228594" cy="1257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0099" y="3463494"/>
            <a:ext cx="1382238" cy="2948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Backend</a:t>
            </a:r>
            <a:r>
              <a:rPr sz="1196" b="0" dirty="0">
                <a:solidFill>
                  <a:srgbClr val="333333"/>
                </a:solidFill>
              </a:rPr>
              <a:t>: Node.js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0099" y="3651035"/>
            <a:ext cx="4952876" cy="476249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Database</a:t>
            </a:r>
            <a:r>
              <a:rPr sz="1196" b="0" dirty="0">
                <a:solidFill>
                  <a:srgbClr val="333333"/>
                </a:solidFill>
              </a:rPr>
              <a:t>: PostgreSQL for relational, MongoDB for document storage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099" y="4059282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Communication</a:t>
            </a:r>
            <a:r>
              <a:rPr sz="1196" b="0" dirty="0">
                <a:solidFill>
                  <a:srgbClr val="333333"/>
                </a:solidFill>
              </a:rPr>
              <a:t>: REST APIs, </a:t>
            </a:r>
            <a:r>
              <a:rPr sz="1196" b="0" dirty="0" err="1">
                <a:solidFill>
                  <a:srgbClr val="333333"/>
                </a:solidFill>
              </a:rPr>
              <a:t>GraphQL</a:t>
            </a:r>
            <a:r>
              <a:rPr sz="1196" b="0" dirty="0">
                <a:solidFill>
                  <a:srgbClr val="333333"/>
                </a:solidFill>
              </a:rPr>
              <a:t> for complex queries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733" y="4363258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Cloud-Native Services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516" y="4423265"/>
            <a:ext cx="228594" cy="165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0099" y="4773058"/>
            <a:ext cx="3822008" cy="2948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API</a:t>
            </a:r>
            <a:r>
              <a:rPr lang="en-US" sz="1196" b="1" dirty="0">
                <a:solidFill>
                  <a:srgbClr val="0055A4"/>
                </a:solidFill>
              </a:rPr>
              <a:t>M/</a:t>
            </a:r>
            <a:r>
              <a:rPr sz="1196" b="1" dirty="0">
                <a:solidFill>
                  <a:srgbClr val="0055A4"/>
                </a:solidFill>
              </a:rPr>
              <a:t>Gateway</a:t>
            </a:r>
            <a:r>
              <a:rPr sz="1196" b="0" dirty="0">
                <a:solidFill>
                  <a:srgbClr val="333333"/>
                </a:solidFill>
              </a:rPr>
              <a:t>: Central entry point, routing, rate limiting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099" y="5134783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Service Mesh</a:t>
            </a:r>
            <a:r>
              <a:rPr sz="1196" b="0">
                <a:solidFill>
                  <a:srgbClr val="333333"/>
                </a:solidFill>
              </a:rPr>
              <a:t>: Istio for inter-service communication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0099" y="5468157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Containerization</a:t>
            </a:r>
            <a:r>
              <a:rPr sz="1196" b="0">
                <a:solidFill>
                  <a:srgbClr val="333333"/>
                </a:solidFill>
              </a:rPr>
              <a:t>: Docker with Kubernetes orchestration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099" y="5801533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Observability</a:t>
            </a:r>
            <a:r>
              <a:rPr sz="1196" b="0">
                <a:solidFill>
                  <a:srgbClr val="333333"/>
                </a:solidFill>
              </a:rPr>
              <a:t>: Prometheus, Grafana, distributed tracing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495887" y="3476624"/>
            <a:ext cx="4762380" cy="2038349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F5322CF-61BA-4FFE-B0B3-1402CC8CFA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947" y="5329100"/>
            <a:ext cx="847843" cy="9526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4A12BD-053B-1FC8-91F6-0DF75B1FA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946" y="5417384"/>
            <a:ext cx="847843" cy="952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1C2A072-93E2-E1DA-211F-E4A827E1B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147" y="5338339"/>
            <a:ext cx="847843" cy="952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857CA6-73C6-769C-079B-389377450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6146" y="5338339"/>
            <a:ext cx="847843" cy="9526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5C323F-BBE1-FEEB-DDF4-4F19BE466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70" y="5325023"/>
            <a:ext cx="57158" cy="571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B895AB-0A4B-ED78-DD38-D6622D0B1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8750" y="4494551"/>
            <a:ext cx="57158" cy="5715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6AA4567-794A-F3BC-9793-F7C4F89B0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3752" y="5224310"/>
            <a:ext cx="247685" cy="15242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23DE8B-3552-BF13-667E-826559798C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5338" y="5295598"/>
            <a:ext cx="247685" cy="15242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316769-52A8-14DF-981F-0DF123A671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295" y="5250688"/>
            <a:ext cx="247685" cy="1524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EC7F31-DC78-7367-D97E-6BBB1FB017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8338" y="5267581"/>
            <a:ext cx="247685" cy="15242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524A948-E453-B7DE-AE9D-63C732CEEC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142" y="5267581"/>
            <a:ext cx="247685" cy="1524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85A2D05-C8DF-9D63-BFB2-21E8B891F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142" y="5242316"/>
            <a:ext cx="247685" cy="1524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Data Migration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58787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Migration Phases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643" y="1239749"/>
            <a:ext cx="228594" cy="14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99" y="1596936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1</a:t>
            </a:r>
            <a:r>
              <a:rPr sz="1196" b="0">
                <a:solidFill>
                  <a:srgbClr val="333333"/>
                </a:solidFill>
              </a:rPr>
              <a:t>: Assessment &amp; 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1930312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2</a:t>
            </a:r>
            <a:r>
              <a:rPr sz="1196" b="0">
                <a:solidFill>
                  <a:srgbClr val="333333"/>
                </a:solidFill>
              </a:rPr>
              <a:t>: Schema Migration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2263686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3</a:t>
            </a:r>
            <a:r>
              <a:rPr sz="1196" b="0">
                <a:solidFill>
                  <a:srgbClr val="333333"/>
                </a:solidFill>
              </a:rPr>
              <a:t>: Functional Testing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099" y="2597062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4</a:t>
            </a:r>
            <a:r>
              <a:rPr sz="1196" b="0">
                <a:solidFill>
                  <a:srgbClr val="333333"/>
                </a:solidFill>
              </a:rPr>
              <a:t>: Performance Testing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99" y="2930437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5</a:t>
            </a:r>
            <a:r>
              <a:rPr sz="1196" b="0">
                <a:solidFill>
                  <a:srgbClr val="333333"/>
                </a:solidFill>
              </a:rPr>
              <a:t>: Data Migration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0099" y="3263811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6</a:t>
            </a:r>
            <a:r>
              <a:rPr sz="1196" b="0">
                <a:solidFill>
                  <a:srgbClr val="333333"/>
                </a:solidFill>
              </a:rPr>
              <a:t>: Cutover &amp; Validation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6733" y="3740061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Database Transformation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43" y="3811499"/>
            <a:ext cx="228594" cy="1428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0099" y="4178212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MySQL → PostgreSQL</a:t>
            </a:r>
            <a:r>
              <a:rPr sz="1196" b="0">
                <a:solidFill>
                  <a:srgbClr val="333333"/>
                </a:solidFill>
              </a:rPr>
              <a:t>: Relational data (customers, rentals)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0099" y="4511586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MySQL → MongoDB</a:t>
            </a:r>
            <a:r>
              <a:rPr sz="1196" b="0">
                <a:solidFill>
                  <a:srgbClr val="333333"/>
                </a:solidFill>
              </a:rPr>
              <a:t>: Document data (films, actors)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00099" y="4844962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Data Validation</a:t>
            </a:r>
            <a:r>
              <a:rPr sz="1196" b="0">
                <a:solidFill>
                  <a:srgbClr val="333333"/>
                </a:solidFill>
              </a:rPr>
              <a:t>: Schema mapping, integrity checks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733" y="5234122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Change Data Capture (CDC)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43" y="5268412"/>
            <a:ext cx="228594" cy="2171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00099" y="5672272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Real-time Sync</a:t>
            </a:r>
            <a:r>
              <a:rPr sz="1196" b="0">
                <a:solidFill>
                  <a:srgbClr val="333333"/>
                </a:solidFill>
              </a:rPr>
              <a:t>: Debezium for streaming changes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0099" y="6005647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Dual-Write Pattern</a:t>
            </a:r>
            <a:r>
              <a:rPr sz="1196" b="0">
                <a:solidFill>
                  <a:srgbClr val="333333"/>
                </a:solidFill>
              </a:rPr>
              <a:t>: Write to both systems during transition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099" y="633030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Conflict Resolution</a:t>
            </a:r>
            <a:r>
              <a:rPr sz="1196" b="0" dirty="0">
                <a:solidFill>
                  <a:srgbClr val="333333"/>
                </a:solidFill>
              </a:rPr>
              <a:t>: Last-write-wins strategy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90606" y="2847977"/>
            <a:ext cx="5867661" cy="2362198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EBDB81-1C53-ED79-8225-1F4BEAF61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5026" y="4956524"/>
            <a:ext cx="971686" cy="1905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85F864-6C6E-4067-1025-B4F7488D4F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935" y="4892823"/>
            <a:ext cx="971686" cy="1905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289BFCA-1770-1EA1-F3C6-E00C33FFF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877" y="4988086"/>
            <a:ext cx="971686" cy="190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Testing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Testing Pyramid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2225" y="1483995"/>
            <a:ext cx="228594" cy="194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99" y="186689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Unit Tests</a:t>
            </a:r>
            <a:r>
              <a:rPr sz="1196" b="0">
                <a:solidFill>
                  <a:srgbClr val="333333"/>
                </a:solidFill>
              </a:rPr>
              <a:t>: 70% - Fast, isolated service tests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220027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Integration Tests</a:t>
            </a:r>
            <a:r>
              <a:rPr sz="1196" b="0">
                <a:solidFill>
                  <a:srgbClr val="333333"/>
                </a:solidFill>
              </a:rPr>
              <a:t>: 20% - Service interactions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25336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E2E Tests</a:t>
            </a:r>
            <a:r>
              <a:rPr sz="1196" b="0" dirty="0">
                <a:solidFill>
                  <a:srgbClr val="333333"/>
                </a:solidFill>
              </a:rPr>
              <a:t>: 10% - Full user journeys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292281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435" b="1" dirty="0">
                <a:solidFill>
                  <a:srgbClr val="0055A4"/>
                </a:solidFill>
              </a:rPr>
              <a:t>Contract Testing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25" y="2992342"/>
            <a:ext cx="228594" cy="16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0099" y="336095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Pact</a:t>
            </a:r>
            <a:r>
              <a:rPr sz="1196" b="0">
                <a:solidFill>
                  <a:srgbClr val="333333"/>
                </a:solidFill>
              </a:rPr>
              <a:t>: Consumer-driven contract testing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099" y="3694334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API Specifications</a:t>
            </a:r>
            <a:r>
              <a:rPr sz="1196" b="0">
                <a:solidFill>
                  <a:srgbClr val="333333"/>
                </a:solidFill>
              </a:rPr>
              <a:t>: OpenAPI/Swagger validation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0099" y="402771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Mock Services</a:t>
            </a:r>
            <a:r>
              <a:rPr sz="1196" b="0">
                <a:solidFill>
                  <a:srgbClr val="333333"/>
                </a:solidFill>
              </a:rPr>
              <a:t>: Service virtualization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733" y="4399458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435" b="1" dirty="0">
                <a:solidFill>
                  <a:srgbClr val="0055A4"/>
                </a:solidFill>
              </a:rPr>
              <a:t>Deployment Strategy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25" y="4480420"/>
            <a:ext cx="228594" cy="142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0099" y="4837608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Dual-Write</a:t>
            </a:r>
            <a:r>
              <a:rPr sz="1196" b="0">
                <a:solidFill>
                  <a:srgbClr val="333333"/>
                </a:solidFill>
              </a:rPr>
              <a:t>: Parallel operation during transition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099" y="5170983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Canary Releases</a:t>
            </a:r>
            <a:r>
              <a:rPr sz="1196" b="0" dirty="0">
                <a:solidFill>
                  <a:srgbClr val="333333"/>
                </a:solidFill>
              </a:rPr>
              <a:t>: Gradual traffic shifting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099" y="5765621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Feature Flags</a:t>
            </a:r>
            <a:r>
              <a:rPr sz="1196" b="0" dirty="0">
                <a:solidFill>
                  <a:srgbClr val="333333"/>
                </a:solidFill>
              </a:rPr>
              <a:t>: Controlled feature rollout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0099" y="6098997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Rollback Plan</a:t>
            </a:r>
            <a:r>
              <a:rPr sz="1196" b="0">
                <a:solidFill>
                  <a:srgbClr val="333333"/>
                </a:solidFill>
              </a:rPr>
              <a:t>: Automated fallback triggers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555361" y="1819274"/>
            <a:ext cx="5826742" cy="344805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AD800-7855-77EC-7D7F-5C570836E4EE}"/>
              </a:ext>
            </a:extLst>
          </p:cNvPr>
          <p:cNvSpPr txBox="1"/>
          <p:nvPr/>
        </p:nvSpPr>
        <p:spPr>
          <a:xfrm>
            <a:off x="995739" y="5460498"/>
            <a:ext cx="2816925" cy="2948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lang="en-US" sz="1196" b="1" dirty="0">
                <a:solidFill>
                  <a:srgbClr val="0055A4"/>
                </a:solidFill>
              </a:rPr>
              <a:t>A/B Test</a:t>
            </a:r>
            <a:r>
              <a:rPr sz="1196" b="0" dirty="0">
                <a:solidFill>
                  <a:srgbClr val="333333"/>
                </a:solidFill>
              </a:rPr>
              <a:t>: Gradual </a:t>
            </a:r>
            <a:r>
              <a:rPr lang="en-US" sz="1196" b="0" dirty="0">
                <a:solidFill>
                  <a:srgbClr val="333333"/>
                </a:solidFill>
              </a:rPr>
              <a:t>customer base</a:t>
            </a:r>
            <a:r>
              <a:rPr sz="1196" b="0" dirty="0">
                <a:solidFill>
                  <a:srgbClr val="333333"/>
                </a:solidFill>
              </a:rPr>
              <a:t> shifting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Rollout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Dual-Write Strategy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2225" y="1509712"/>
            <a:ext cx="228594" cy="14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99" y="186689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1</a:t>
            </a:r>
            <a:r>
              <a:rPr sz="1196" b="0">
                <a:solidFill>
                  <a:srgbClr val="333333"/>
                </a:solidFill>
              </a:rPr>
              <a:t>: Write to both monolith &amp; microservices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220027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2</a:t>
            </a:r>
            <a:r>
              <a:rPr sz="1196" b="0">
                <a:solidFill>
                  <a:srgbClr val="333333"/>
                </a:solidFill>
              </a:rPr>
              <a:t>: Read from microservices, write to both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25336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Phase 3</a:t>
            </a:r>
            <a:r>
              <a:rPr sz="1196" b="0">
                <a:solidFill>
                  <a:srgbClr val="333333"/>
                </a:solidFill>
              </a:rPr>
              <a:t>: Full microservices operation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00990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Cutover Approach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25" y="3090862"/>
            <a:ext cx="228594" cy="142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0099" y="34480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Canary Releases</a:t>
            </a:r>
            <a:r>
              <a:rPr sz="1196" b="0">
                <a:solidFill>
                  <a:srgbClr val="333333"/>
                </a:solidFill>
              </a:rPr>
              <a:t>: 5% → 25% → 50% → 100%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0099" y="3781424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Feature Flags</a:t>
            </a:r>
            <a:r>
              <a:rPr sz="1196" b="0">
                <a:solidFill>
                  <a:srgbClr val="333333"/>
                </a:solidFill>
              </a:rPr>
              <a:t>: Toggle new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0099" y="411480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Gradual Migration</a:t>
            </a:r>
            <a:r>
              <a:rPr sz="1196" b="0">
                <a:solidFill>
                  <a:srgbClr val="333333"/>
                </a:solidFill>
              </a:rPr>
              <a:t>: Service by service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733" y="459105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Rollback Plan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25" y="4654867"/>
            <a:ext cx="228594" cy="177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00099" y="502920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Automated Triggers</a:t>
            </a:r>
            <a:r>
              <a:rPr sz="1196" b="0">
                <a:solidFill>
                  <a:srgbClr val="333333"/>
                </a:solidFill>
              </a:rPr>
              <a:t>: Performance thresholds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099" y="536257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Manual Override</a:t>
            </a:r>
            <a:r>
              <a:rPr sz="1196" b="0">
                <a:solidFill>
                  <a:srgbClr val="333333"/>
                </a:solidFill>
              </a:rPr>
              <a:t>: Emergency stop 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0099" y="56959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Data Consistency</a:t>
            </a:r>
            <a:r>
              <a:rPr sz="1196" b="0">
                <a:solidFill>
                  <a:srgbClr val="333333"/>
                </a:solidFill>
              </a:rPr>
              <a:t>: Synchronization checks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38719" y="2266950"/>
            <a:ext cx="5286242" cy="3362324"/>
          </a:xfrm>
          <a:prstGeom prst="roundRect">
            <a:avLst>
              <a:gd name="adj" fmla="val 4532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6429214" y="2457450"/>
            <a:ext cx="4905252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315" b="1">
                <a:solidFill>
                  <a:srgbClr val="0055A4"/>
                </a:solidFill>
              </a:rPr>
              <a:t>Key Milestones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833" y="2505074"/>
            <a:ext cx="228594" cy="17145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429214" y="2876549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464050" y="2876549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7828" y="2905124"/>
            <a:ext cx="267645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Service Isolation</a:t>
            </a:r>
            <a:r>
              <a:rPr sz="1076" b="0">
                <a:solidFill>
                  <a:srgbClr val="333333"/>
                </a:solidFill>
              </a:rPr>
              <a:t>: Extract film service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429214" y="329565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464050" y="3295650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7828" y="3333749"/>
            <a:ext cx="338129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Parallel Operation</a:t>
            </a:r>
            <a:r>
              <a:rPr sz="1076" b="0">
                <a:solidFill>
                  <a:srgbClr val="333333"/>
                </a:solidFill>
              </a:rPr>
              <a:t>: Dual-write implementation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29214" y="3733799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6464050" y="3733799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7828" y="3762374"/>
            <a:ext cx="2485962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API Gateway</a:t>
            </a:r>
            <a:r>
              <a:rPr sz="1076" b="0">
                <a:solidFill>
                  <a:srgbClr val="333333"/>
                </a:solidFill>
              </a:rPr>
              <a:t>: Central routing layer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429214" y="4152899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6464050" y="4152899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7828" y="4190999"/>
            <a:ext cx="258121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Data Migration</a:t>
            </a:r>
            <a:r>
              <a:rPr sz="1076" b="0">
                <a:solidFill>
                  <a:srgbClr val="333333"/>
                </a:solidFill>
              </a:rPr>
              <a:t>: Database transition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29214" y="459105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6464050" y="4591050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7828" y="4619625"/>
            <a:ext cx="2705032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Full Cutover</a:t>
            </a:r>
            <a:r>
              <a:rPr sz="1076" b="0">
                <a:solidFill>
                  <a:srgbClr val="333333"/>
                </a:solidFill>
              </a:rPr>
              <a:t>: Complete microservices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429214" y="5010149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6464050" y="5010149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7828" y="5048250"/>
            <a:ext cx="3009824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Decommission</a:t>
            </a:r>
            <a:r>
              <a:rPr sz="1076" b="0">
                <a:solidFill>
                  <a:srgbClr val="333333"/>
                </a:solidFill>
              </a:rPr>
              <a:t>: Legacy system retirement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Team &amp;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50065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Key Roles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2231" y="1231027"/>
            <a:ext cx="228594" cy="14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99" y="1588214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Solution Architect</a:t>
            </a:r>
            <a:r>
              <a:rPr sz="1196" b="0">
                <a:solidFill>
                  <a:srgbClr val="333333"/>
                </a:solidFill>
              </a:rPr>
              <a:t>: Design &amp; technical decisions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192159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Backend Developers</a:t>
            </a:r>
            <a:r>
              <a:rPr sz="1196" b="0">
                <a:solidFill>
                  <a:srgbClr val="333333"/>
                </a:solidFill>
              </a:rPr>
              <a:t>: Node.js/NestJS 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2254964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DevOps Engineers</a:t>
            </a:r>
            <a:r>
              <a:rPr sz="1196" b="0">
                <a:solidFill>
                  <a:srgbClr val="333333"/>
                </a:solidFill>
              </a:rPr>
              <a:t>: CI/CD &amp; infrastructure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099" y="258834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QA Engineers</a:t>
            </a:r>
            <a:r>
              <a:rPr sz="1196" b="0">
                <a:solidFill>
                  <a:srgbClr val="333333"/>
                </a:solidFill>
              </a:rPr>
              <a:t>: Testing &amp; quality assurance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099" y="292171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Database Specialists</a:t>
            </a:r>
            <a:r>
              <a:rPr sz="1196" b="0">
                <a:solidFill>
                  <a:srgbClr val="333333"/>
                </a:solidFill>
              </a:rPr>
              <a:t>: Migration &amp; optimization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733" y="3397964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Timeline &amp; Phases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31" y="3453210"/>
            <a:ext cx="228594" cy="19430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14357" y="3836115"/>
            <a:ext cx="1228694" cy="942975"/>
          </a:xfrm>
          <a:prstGeom prst="roundRect">
            <a:avLst>
              <a:gd name="adj" fmla="val 8080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728644" y="3931364"/>
            <a:ext cx="103819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0055A4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9604" y="4274264"/>
            <a:ext cx="1038199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Planning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9604" y="4512390"/>
            <a:ext cx="1038199" cy="1714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325"/>
              </a:spcBef>
              <a:spcAft>
                <a:spcPts val="0"/>
              </a:spcAft>
            </a:pPr>
            <a:r>
              <a:rPr sz="837" b="0" dirty="0">
                <a:solidFill>
                  <a:srgbClr val="666666"/>
                </a:solidFill>
              </a:rPr>
              <a:t>2 weeks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038299" y="3836115"/>
            <a:ext cx="1228694" cy="942975"/>
          </a:xfrm>
          <a:prstGeom prst="roundRect">
            <a:avLst>
              <a:gd name="adj" fmla="val 8080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2133546" y="3931364"/>
            <a:ext cx="103819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0055A4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3546" y="4274264"/>
            <a:ext cx="1038199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Foundation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33546" y="4512390"/>
            <a:ext cx="1038199" cy="1714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325"/>
              </a:spcBef>
              <a:spcAft>
                <a:spcPts val="0"/>
              </a:spcAft>
            </a:pPr>
            <a:r>
              <a:rPr sz="837" b="0">
                <a:solidFill>
                  <a:srgbClr val="666666"/>
                </a:solidFill>
              </a:rPr>
              <a:t>4 weeks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352716" y="3836115"/>
            <a:ext cx="1228694" cy="942975"/>
          </a:xfrm>
          <a:prstGeom prst="roundRect">
            <a:avLst>
              <a:gd name="adj" fmla="val 8080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3447963" y="3931364"/>
            <a:ext cx="103819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0055A4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7869" y="4240568"/>
            <a:ext cx="1138390" cy="25789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 dirty="0">
                <a:solidFill>
                  <a:srgbClr val="333333"/>
                </a:solidFill>
              </a:rPr>
              <a:t>Migration</a:t>
            </a:r>
            <a:r>
              <a:rPr lang="en-US" sz="956" b="0" dirty="0">
                <a:solidFill>
                  <a:srgbClr val="333333"/>
                </a:solidFill>
              </a:rPr>
              <a:t> &amp; Testing</a:t>
            </a:r>
            <a:endParaRPr sz="956" b="0" dirty="0">
              <a:solidFill>
                <a:srgbClr val="33333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7963" y="4512390"/>
            <a:ext cx="1038199" cy="1714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325"/>
              </a:spcBef>
              <a:spcAft>
                <a:spcPts val="0"/>
              </a:spcAft>
            </a:pPr>
            <a:r>
              <a:rPr sz="837" b="0">
                <a:solidFill>
                  <a:srgbClr val="666666"/>
                </a:solidFill>
              </a:rPr>
              <a:t>6 weeks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676658" y="3836115"/>
            <a:ext cx="1228694" cy="942975"/>
          </a:xfrm>
          <a:prstGeom prst="roundRect">
            <a:avLst>
              <a:gd name="adj" fmla="val 8080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4771905" y="3931364"/>
            <a:ext cx="103819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lang="en-US" sz="1435" b="1" dirty="0">
                <a:solidFill>
                  <a:srgbClr val="0055A4"/>
                </a:solidFill>
              </a:rPr>
              <a:t>4</a:t>
            </a:r>
            <a:endParaRPr sz="1435" b="1" dirty="0">
              <a:solidFill>
                <a:srgbClr val="0055A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1905" y="4274264"/>
            <a:ext cx="1038199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 dirty="0">
                <a:solidFill>
                  <a:srgbClr val="333333"/>
                </a:solidFill>
              </a:rPr>
              <a:t>Cutover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1905" y="4512390"/>
            <a:ext cx="1038199" cy="1714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325"/>
              </a:spcBef>
              <a:spcAft>
                <a:spcPts val="0"/>
              </a:spcAft>
            </a:pPr>
            <a:r>
              <a:rPr sz="837" b="0">
                <a:solidFill>
                  <a:srgbClr val="666666"/>
                </a:solidFill>
              </a:rPr>
              <a:t>2 weeks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733" y="5017214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DevOps Toolchain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31" y="5059601"/>
            <a:ext cx="228594" cy="22002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00099" y="545536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CI/CD</a:t>
            </a:r>
            <a:r>
              <a:rPr sz="1196" b="0">
                <a:solidFill>
                  <a:srgbClr val="333333"/>
                </a:solidFill>
              </a:rPr>
              <a:t>: Jenkins, GitHub Actions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0099" y="578873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Containerization</a:t>
            </a:r>
            <a:r>
              <a:rPr sz="1196" b="0">
                <a:solidFill>
                  <a:srgbClr val="333333"/>
                </a:solidFill>
              </a:rPr>
              <a:t>: Docker, Kubernetes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00099" y="612211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Monitoring</a:t>
            </a:r>
            <a:r>
              <a:rPr sz="1196" b="0">
                <a:solidFill>
                  <a:srgbClr val="333333"/>
                </a:solidFill>
              </a:rPr>
              <a:t>: Prometheus, Grafana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00099" y="6455490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Infrastructure</a:t>
            </a:r>
            <a:r>
              <a:rPr sz="1196" b="0">
                <a:solidFill>
                  <a:srgbClr val="333333"/>
                </a:solidFill>
              </a:rPr>
              <a:t>: Terraform, AWS/Azure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495887" y="2971800"/>
            <a:ext cx="4762380" cy="2695575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Summary and 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0055A4"/>
                </a:solidFill>
              </a:rPr>
              <a:t>Modernization Approach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934" y="1492567"/>
            <a:ext cx="228594" cy="177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0099" y="186689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Strategic Decomposition</a:t>
            </a:r>
            <a:r>
              <a:rPr sz="1196" b="0">
                <a:solidFill>
                  <a:srgbClr val="333333"/>
                </a:solidFill>
              </a:rPr>
              <a:t>: Domain-driven microservices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0099" y="2290987"/>
            <a:ext cx="4952876" cy="294824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 dirty="0">
                <a:solidFill>
                  <a:srgbClr val="0055A4"/>
                </a:solidFill>
              </a:rPr>
              <a:t>Technology Evolution</a:t>
            </a:r>
            <a:r>
              <a:rPr sz="1196" b="0" dirty="0">
                <a:solidFill>
                  <a:srgbClr val="333333"/>
                </a:solidFill>
              </a:rPr>
              <a:t>: Node.js with cloud-native 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099" y="2771775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Data Migration</a:t>
            </a:r>
            <a:r>
              <a:rPr sz="1196" b="0">
                <a:solidFill>
                  <a:srgbClr val="333333"/>
                </a:solidFill>
              </a:rPr>
              <a:t>: Phased approach with CDC synchronization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0099" y="3105149"/>
            <a:ext cx="4952876" cy="238124"/>
          </a:xfrm>
          <a:prstGeom prst="rect">
            <a:avLst/>
          </a:prstGeom>
          <a:noFill/>
        </p:spPr>
        <p:txBody>
          <a:bodyPr wrap="none" lIns="182880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0055A4"/>
                </a:solidFill>
              </a:rPr>
              <a:t>Risk Mitigation</a:t>
            </a:r>
            <a:r>
              <a:rPr sz="1196" b="0">
                <a:solidFill>
                  <a:srgbClr val="333333"/>
                </a:solidFill>
              </a:rPr>
              <a:t>: Dual-write strategy with gradual cutover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33" y="3581400"/>
            <a:ext cx="5286242" cy="1695449"/>
          </a:xfrm>
          <a:prstGeom prst="roundRect">
            <a:avLst>
              <a:gd name="adj" fmla="val 8988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857228" y="3771900"/>
            <a:ext cx="4905252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315" b="1">
                <a:solidFill>
                  <a:srgbClr val="0055A4"/>
                </a:solidFill>
              </a:rPr>
              <a:t>Key Benefits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29" y="3842384"/>
            <a:ext cx="228594" cy="12572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857228" y="41814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76" y="4303338"/>
            <a:ext cx="190495" cy="137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333466" y="4267199"/>
            <a:ext cx="1647783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Improved Performance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81290" y="41814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6538" y="4282327"/>
            <a:ext cx="190495" cy="17929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57528" y="4267199"/>
            <a:ext cx="1495387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Enhanced Scalability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57228" y="470535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476" y="4804802"/>
            <a:ext cx="190495" cy="1820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33466" y="4781549"/>
            <a:ext cx="1390615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Easier Maintenance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381290" y="470535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6538" y="4820210"/>
            <a:ext cx="190495" cy="15127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857528" y="4781549"/>
            <a:ext cx="143823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Faster Development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238719" y="2486025"/>
            <a:ext cx="5286242" cy="2933699"/>
          </a:xfrm>
          <a:prstGeom prst="roundRect">
            <a:avLst>
              <a:gd name="adj" fmla="val 5194"/>
            </a:avLst>
          </a:prstGeom>
          <a:solidFill>
            <a:srgbClr val="F5F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429214" y="2676524"/>
            <a:ext cx="4905252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315" b="1">
                <a:solidFill>
                  <a:srgbClr val="0055A4"/>
                </a:solidFill>
              </a:rPr>
              <a:t>Immediate Next Actions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3415" y="2738437"/>
            <a:ext cx="228594" cy="142875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6429214" y="308610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6464050" y="3086100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7828" y="3124200"/>
            <a:ext cx="3352716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Form Cross-Functional Team</a:t>
            </a:r>
            <a:r>
              <a:rPr sz="1076" b="0">
                <a:solidFill>
                  <a:srgbClr val="333333"/>
                </a:solidFill>
              </a:rPr>
              <a:t>: Assign key roles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429214" y="3514725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6464050" y="3514725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7828" y="3543300"/>
            <a:ext cx="340033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Technical Deep Dive</a:t>
            </a:r>
            <a:r>
              <a:rPr sz="1076" b="0">
                <a:solidFill>
                  <a:srgbClr val="333333"/>
                </a:solidFill>
              </a:rPr>
              <a:t>: Analyze current codebase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29214" y="394335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6464050" y="3943350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57828" y="3981449"/>
            <a:ext cx="3086022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Proof of Concept</a:t>
            </a:r>
            <a:r>
              <a:rPr sz="1076" b="0">
                <a:solidFill>
                  <a:srgbClr val="333333"/>
                </a:solidFill>
              </a:rPr>
              <a:t>: Extract first microservice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429214" y="4371975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6464050" y="4371975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57828" y="4400550"/>
            <a:ext cx="263835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Infrastructure Setup</a:t>
            </a:r>
            <a:r>
              <a:rPr sz="1076" b="0">
                <a:solidFill>
                  <a:srgbClr val="333333"/>
                </a:solidFill>
              </a:rPr>
              <a:t>: CI/CD pipeline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429214" y="480060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0055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TextBox 40"/>
          <p:cNvSpPr txBox="1"/>
          <p:nvPr/>
        </p:nvSpPr>
        <p:spPr>
          <a:xfrm>
            <a:off x="6464050" y="4800600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7828" y="4838699"/>
            <a:ext cx="3514637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0055A4"/>
                </a:solidFill>
              </a:rPr>
              <a:t>Stakeholder Alignment</a:t>
            </a:r>
            <a:r>
              <a:rPr sz="1076" b="0">
                <a:solidFill>
                  <a:srgbClr val="333333"/>
                </a:solidFill>
              </a:rPr>
              <a:t>: Secure project approval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702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Suman Tummurugoti</cp:lastModifiedBy>
  <cp:revision>6</cp:revision>
  <dcterms:created xsi:type="dcterms:W3CDTF">2013-01-27T09:14:16Z</dcterms:created>
  <dcterms:modified xsi:type="dcterms:W3CDTF">2025-10-29T04:27:26Z</dcterms:modified>
  <cp:category/>
</cp:coreProperties>
</file>