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7"/>
  </p:notesMasterIdLst>
  <p:sldIdLst>
    <p:sldId id="260" r:id="rId2"/>
    <p:sldId id="256" r:id="rId3"/>
    <p:sldId id="257" r:id="rId4"/>
    <p:sldId id="258" r:id="rId5"/>
    <p:sldId id="259" r:id="rId6"/>
    <p:sldId id="262" r:id="rId7"/>
    <p:sldId id="263" r:id="rId8"/>
    <p:sldId id="264" r:id="rId9"/>
    <p:sldId id="266" r:id="rId10"/>
    <p:sldId id="267" r:id="rId11"/>
    <p:sldId id="268" r:id="rId12"/>
    <p:sldId id="265" r:id="rId13"/>
    <p:sldId id="269" r:id="rId14"/>
    <p:sldId id="278" r:id="rId15"/>
    <p:sldId id="280" r:id="rId16"/>
    <p:sldId id="279" r:id="rId17"/>
    <p:sldId id="277" r:id="rId18"/>
    <p:sldId id="276" r:id="rId19"/>
    <p:sldId id="270" r:id="rId20"/>
    <p:sldId id="272" r:id="rId21"/>
    <p:sldId id="273" r:id="rId22"/>
    <p:sldId id="274" r:id="rId23"/>
    <p:sldId id="275" r:id="rId24"/>
    <p:sldId id="271" r:id="rId25"/>
    <p:sldId id="2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36113-FAEB-4CDD-AAFB-FF60E5367D06}" type="datetimeFigureOut">
              <a:rPr lang="en-IN" smtClean="0"/>
              <a:t>15-07-2020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14D97-6D81-4716-8FB5-28F9555D37C5}" type="slidenum">
              <a:rPr lang="en-IN" smtClean="0"/>
              <a:t>‹#›</a:t>
            </a:fld>
            <a:endParaRPr lang="en-IN"/>
          </a:p>
        </p:txBody>
      </p:sp>
    </p:spTree>
    <p:extLst>
      <p:ext uri="{BB962C8B-B14F-4D97-AF65-F5344CB8AC3E}">
        <p14:creationId xmlns:p14="http://schemas.microsoft.com/office/powerpoint/2010/main" val="119072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E7AB30-C884-4F52-83A0-D82C96666729}" type="datetime1">
              <a:rPr lang="en-IN" smtClean="0"/>
              <a:t>15-07-2020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750791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C8EBD8-C7B5-41A4-BC15-734B35AE9508}" type="datetime1">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41437134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6E4618D-4650-4534-A0F7-14773159B94C}" type="datetime1">
              <a:rPr lang="en-IN" smtClean="0"/>
              <a:t>15-07-2020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37319641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9DC268-4BED-4CE7-9C1F-1B62A09AEBAB}" type="datetime1">
              <a:rPr lang="en-IN" smtClean="0"/>
              <a:t>15-07-2020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25489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5CAA5FF-66F3-4BA6-81F8-5C422DBF4F2C}" type="datetime1">
              <a:rPr lang="en-IN" smtClean="0"/>
              <a:t>15-07-2020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29781737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621E8B-5C97-49D0-83B8-76DB623DA9B3}" type="datetime1">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34231120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B39F2B-B8EC-4DC7-B26B-3BA27D625CCD}" type="datetime1">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5851956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6FAF2B-5E6C-4006-B344-6B246DF8E987}" type="datetime1">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1848063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C4F225-C6F6-4313-939C-73F2267DBF97}" type="datetime1">
              <a:rPr lang="en-IN" smtClean="0"/>
              <a:t>15-07-2020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42449643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01ADE7-BBED-4B1C-BA05-FE3DC5AA5A91}" type="datetime1">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788864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4B52D4-6947-4138-8D56-D9BF42150838}" type="datetime1">
              <a:rPr lang="en-IN" smtClean="0"/>
              <a:t>15-07-2020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5347220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693EF2-9CC4-4AE7-AAB0-D86B94230557}" type="datetime1">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1043715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7B81EC-9AC9-4994-AFA4-1870F75A8C14}" type="datetime1">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6877036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EA121B-A7DF-4233-BFE3-CC6776CB68BC}" type="datetime1">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29323720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378E2-863F-403E-89D2-08CAACAAB460}" type="datetime1">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25123747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605824-2325-4FCD-94DD-76317D5CD362}" type="datetime1">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33662964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00BAD5-BA88-4E7C-BD52-D96DE823CE93}" type="datetime1">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922559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A1281F-2694-49A7-8565-E3AF6E1EA762}" type="datetime1">
              <a:rPr lang="en-IN" smtClean="0"/>
              <a:t>15-07-2020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9D42C8-1CFF-42E3-A3E3-D2E1B941BEDE}" type="slidenum">
              <a:rPr lang="en-IN" smtClean="0"/>
              <a:t>‹#›</a:t>
            </a:fld>
            <a:endParaRPr lang="en-IN"/>
          </a:p>
        </p:txBody>
      </p:sp>
    </p:spTree>
    <p:extLst>
      <p:ext uri="{BB962C8B-B14F-4D97-AF65-F5344CB8AC3E}">
        <p14:creationId xmlns:p14="http://schemas.microsoft.com/office/powerpoint/2010/main" val="431122920"/>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22515"/>
            <a:ext cx="8610600" cy="1275164"/>
          </a:xfrm>
        </p:spPr>
        <p:txBody>
          <a:bodyPr>
            <a:normAutofit/>
          </a:bodyPr>
          <a:lstStyle/>
          <a:p>
            <a:pPr algn="ctr"/>
            <a:r>
              <a:rPr lang="en-IN" sz="3600" b="1" dirty="0" smtClean="0">
                <a:latin typeface="Algerian" panose="04020705040A02060702" pitchFamily="82" charset="0"/>
              </a:rPr>
              <a:t>Grass solutions PVT. LTD.</a:t>
            </a:r>
            <a:br>
              <a:rPr lang="en-IN" sz="3600" b="1" dirty="0" smtClean="0">
                <a:latin typeface="Algerian" panose="04020705040A02060702" pitchFamily="82" charset="0"/>
              </a:rPr>
            </a:br>
            <a:endParaRPr lang="en-IN" sz="3600" b="1" dirty="0">
              <a:latin typeface="Algerian" panose="04020705040A02060702" pitchFamily="82" charset="0"/>
            </a:endParaRPr>
          </a:p>
        </p:txBody>
      </p:sp>
      <p:sp>
        <p:nvSpPr>
          <p:cNvPr id="3" name="Content Placeholder 2"/>
          <p:cNvSpPr>
            <a:spLocks noGrp="1"/>
          </p:cNvSpPr>
          <p:nvPr>
            <p:ph idx="1"/>
          </p:nvPr>
        </p:nvSpPr>
        <p:spPr>
          <a:xfrm>
            <a:off x="685800" y="1188719"/>
            <a:ext cx="10820400" cy="5499463"/>
          </a:xfrm>
        </p:spPr>
        <p:txBody>
          <a:bodyPr/>
          <a:lstStyle/>
          <a:p>
            <a:pPr marL="0" indent="0" algn="ctr">
              <a:buNone/>
            </a:pPr>
            <a:r>
              <a:rPr lang="en-IN" sz="1800" b="1" dirty="0" smtClean="0"/>
              <a:t> A</a:t>
            </a:r>
            <a:r>
              <a:rPr lang="en-IN" sz="1800" b="1" dirty="0"/>
              <a:t/>
            </a:r>
            <a:br>
              <a:rPr lang="en-IN" sz="1800" b="1" dirty="0"/>
            </a:br>
            <a:r>
              <a:rPr lang="en-IN" sz="1800" b="1" dirty="0"/>
              <a:t>Power Point P</a:t>
            </a:r>
            <a:r>
              <a:rPr lang="en-IN" sz="1800" b="1" dirty="0" smtClean="0"/>
              <a:t>resentation</a:t>
            </a:r>
            <a:r>
              <a:rPr lang="en-IN" sz="1800" b="1" dirty="0"/>
              <a:t/>
            </a:r>
            <a:br>
              <a:rPr lang="en-IN" sz="1800" b="1" dirty="0"/>
            </a:br>
            <a:r>
              <a:rPr lang="en-IN" sz="1800" b="1" dirty="0" smtClean="0"/>
              <a:t>Submitted </a:t>
            </a:r>
            <a:r>
              <a:rPr lang="en-IN" sz="1800" b="1" dirty="0"/>
              <a:t>in </a:t>
            </a:r>
            <a:r>
              <a:rPr lang="en-IN" sz="1800" b="1" dirty="0" smtClean="0"/>
              <a:t>complete fulfilment of the requirements for the training</a:t>
            </a:r>
          </a:p>
          <a:p>
            <a:pPr marL="0" indent="0" algn="ctr">
              <a:buNone/>
            </a:pPr>
            <a:r>
              <a:rPr lang="en-IN" sz="1800" b="1" dirty="0" smtClean="0"/>
              <a:t>Of </a:t>
            </a:r>
          </a:p>
          <a:p>
            <a:pPr marL="0" indent="0" algn="ctr">
              <a:buNone/>
            </a:pPr>
            <a:r>
              <a:rPr lang="en-IN" sz="1800" b="1" dirty="0" smtClean="0"/>
              <a:t>3</a:t>
            </a:r>
            <a:r>
              <a:rPr lang="en-IN" sz="1800" b="1" baseline="30000" dirty="0" smtClean="0"/>
              <a:t>rd</a:t>
            </a:r>
            <a:r>
              <a:rPr lang="en-IN" sz="1800" b="1" dirty="0" smtClean="0"/>
              <a:t> Year</a:t>
            </a:r>
          </a:p>
          <a:p>
            <a:pPr marL="0" indent="0" algn="ctr">
              <a:buNone/>
            </a:pPr>
            <a:r>
              <a:rPr lang="en-IN" sz="1800" b="1" dirty="0" smtClean="0"/>
              <a:t>Bachelor of Technology</a:t>
            </a:r>
          </a:p>
          <a:p>
            <a:pPr marL="0" indent="0" algn="ctr">
              <a:buNone/>
            </a:pPr>
            <a:r>
              <a:rPr lang="en-IN" sz="1800" b="1" dirty="0" smtClean="0"/>
              <a:t>In</a:t>
            </a:r>
          </a:p>
          <a:p>
            <a:pPr marL="0" indent="0" algn="ctr">
              <a:buNone/>
            </a:pPr>
            <a:r>
              <a:rPr lang="en-IN" sz="1800" b="1" dirty="0" smtClean="0"/>
              <a:t>Computer Science and Engineerin</a:t>
            </a:r>
            <a:r>
              <a:rPr lang="en-IN" b="1" dirty="0" smtClean="0"/>
              <a:t>g </a:t>
            </a:r>
          </a:p>
          <a:p>
            <a:pPr marL="0" indent="0" algn="ctr">
              <a:buNone/>
            </a:pPr>
            <a:endParaRPr lang="en-IN" b="1" dirty="0"/>
          </a:p>
          <a:p>
            <a:pPr marL="0" indent="0" algn="ctr">
              <a:buNone/>
            </a:pPr>
            <a:endParaRPr lang="en-IN" b="1" dirty="0" smtClean="0"/>
          </a:p>
          <a:p>
            <a:pPr marL="0" indent="0" algn="ctr">
              <a:buNone/>
            </a:pPr>
            <a:r>
              <a:rPr lang="en-IN" b="1" dirty="0" smtClean="0"/>
              <a:t>Dept. of Computer Science</a:t>
            </a:r>
          </a:p>
          <a:p>
            <a:pPr marL="0" indent="0" algn="ctr">
              <a:buNone/>
            </a:pPr>
            <a:r>
              <a:rPr lang="en-IN" b="1" dirty="0" smtClean="0"/>
              <a:t>Techno India NJR Institute of Technology </a:t>
            </a:r>
          </a:p>
          <a:p>
            <a:pPr marL="0" indent="0" algn="ctr">
              <a:buNone/>
            </a:pPr>
            <a:r>
              <a:rPr lang="en-IN" b="1" dirty="0" smtClean="0"/>
              <a:t>Udaipur(313001), Rajasthan </a:t>
            </a:r>
          </a:p>
          <a:p>
            <a:pPr marL="0" indent="0" algn="ctr">
              <a:buNone/>
            </a:pPr>
            <a:r>
              <a:rPr lang="en-IN" b="1" dirty="0" smtClean="0"/>
              <a:t>(Affiliated to Rajasthan Technical University (RTU), Kota)</a:t>
            </a:r>
          </a:p>
          <a:p>
            <a:pPr marL="0" indent="0" algn="ctr">
              <a:buNone/>
            </a:pPr>
            <a:endParaRPr lang="en-IN" b="1" dirty="0"/>
          </a:p>
        </p:txBody>
      </p:sp>
      <p:pic>
        <p:nvPicPr>
          <p:cNvPr id="4" name="Picture 3" descr="712649-large.jpg"/>
          <p:cNvPicPr>
            <a:picLocks noChangeAspect="1"/>
          </p:cNvPicPr>
          <p:nvPr/>
        </p:nvPicPr>
        <p:blipFill>
          <a:blip r:embed="rId2" cstate="print"/>
          <a:stretch>
            <a:fillRect/>
          </a:stretch>
        </p:blipFill>
        <p:spPr>
          <a:xfrm>
            <a:off x="10443753" y="522515"/>
            <a:ext cx="1375295" cy="1170464"/>
          </a:xfrm>
          <a:prstGeom prst="rect">
            <a:avLst/>
          </a:prstGeom>
        </p:spPr>
      </p:pic>
      <p:pic>
        <p:nvPicPr>
          <p:cNvPr id="5" name="Picture 4" descr="LOGO_enhance_400x400.png"/>
          <p:cNvPicPr>
            <a:picLocks noChangeAspect="1"/>
          </p:cNvPicPr>
          <p:nvPr/>
        </p:nvPicPr>
        <p:blipFill>
          <a:blip r:embed="rId3" cstate="print"/>
          <a:stretch>
            <a:fillRect/>
          </a:stretch>
        </p:blipFill>
        <p:spPr>
          <a:xfrm>
            <a:off x="5447210" y="3797701"/>
            <a:ext cx="1267097" cy="1267097"/>
          </a:xfrm>
          <a:prstGeom prst="rect">
            <a:avLst/>
          </a:prstGeom>
        </p:spPr>
      </p:pic>
      <p:sp>
        <p:nvSpPr>
          <p:cNvPr id="6" name="Slide Number Placeholder 5"/>
          <p:cNvSpPr>
            <a:spLocks noGrp="1"/>
          </p:cNvSpPr>
          <p:nvPr>
            <p:ph type="sldNum" sz="quarter" idx="12"/>
          </p:nvPr>
        </p:nvSpPr>
        <p:spPr/>
        <p:txBody>
          <a:bodyPr/>
          <a:lstStyle/>
          <a:p>
            <a:fld id="{3D9D42C8-1CFF-42E3-A3E3-D2E1B941BEDE}" type="slidenum">
              <a:rPr lang="en-IN" smtClean="0"/>
              <a:t>1</a:t>
            </a:fld>
            <a:endParaRPr lang="en-IN"/>
          </a:p>
        </p:txBody>
      </p:sp>
    </p:spTree>
    <p:extLst>
      <p:ext uri="{BB962C8B-B14F-4D97-AF65-F5344CB8AC3E}">
        <p14:creationId xmlns:p14="http://schemas.microsoft.com/office/powerpoint/2010/main" val="36320387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1" y="2299447"/>
            <a:ext cx="10820400" cy="3765176"/>
          </a:xfrm>
        </p:spPr>
        <p:txBody>
          <a:bodyPr>
            <a:normAutofit/>
          </a:bodyPr>
          <a:lstStyle/>
          <a:p>
            <a:pPr>
              <a:buFont typeface="Wingdings" panose="05000000000000000000" pitchFamily="2" charset="2"/>
              <a:buChar char="Ø"/>
            </a:pPr>
            <a:r>
              <a:rPr lang="en-IN" sz="2800" b="1" dirty="0" smtClean="0"/>
              <a:t>Developers</a:t>
            </a:r>
          </a:p>
          <a:p>
            <a:r>
              <a:rPr lang="en-US" sz="2800" dirty="0">
                <a:latin typeface="Book Antiqua" pitchFamily="18" charset="0"/>
                <a:cs typeface="Adobe Hebrew" pitchFamily="18" charset="-79"/>
              </a:rPr>
              <a:t>Sign up</a:t>
            </a:r>
          </a:p>
          <a:p>
            <a:r>
              <a:rPr lang="en-US" sz="2800" dirty="0" smtClean="0">
                <a:latin typeface="Book Antiqua" pitchFamily="18" charset="0"/>
                <a:cs typeface="Adobe Hebrew" pitchFamily="18" charset="-79"/>
              </a:rPr>
              <a:t>Login</a:t>
            </a:r>
            <a:endParaRPr lang="en-US" sz="2800" dirty="0">
              <a:latin typeface="Book Antiqua" pitchFamily="18" charset="0"/>
              <a:cs typeface="Adobe Hebrew" pitchFamily="18" charset="-79"/>
            </a:endParaRPr>
          </a:p>
          <a:p>
            <a:r>
              <a:rPr lang="en-US" sz="2800" dirty="0" smtClean="0">
                <a:latin typeface="Book Antiqua" pitchFamily="18" charset="0"/>
                <a:cs typeface="Adobe Hebrew" pitchFamily="18" charset="-79"/>
              </a:rPr>
              <a:t>Complete your profile</a:t>
            </a:r>
          </a:p>
          <a:p>
            <a:r>
              <a:rPr lang="en-US" sz="2800" dirty="0" smtClean="0">
                <a:latin typeface="Book Antiqua" pitchFamily="18" charset="0"/>
                <a:cs typeface="Adobe Hebrew" pitchFamily="18" charset="-79"/>
              </a:rPr>
              <a:t>Sample Work</a:t>
            </a:r>
            <a:endParaRPr lang="en-US" sz="2800" dirty="0">
              <a:latin typeface="Book Antiqua" pitchFamily="18" charset="0"/>
              <a:cs typeface="Adobe Hebrew" pitchFamily="18" charset="-79"/>
            </a:endParaRPr>
          </a:p>
          <a:p>
            <a:r>
              <a:rPr lang="en-US" sz="2800" dirty="0" smtClean="0">
                <a:latin typeface="Book Antiqua" pitchFamily="18" charset="0"/>
                <a:cs typeface="Adobe Hebrew" pitchFamily="18" charset="-79"/>
              </a:rPr>
              <a:t>View matching jobs and opportunities</a:t>
            </a:r>
            <a:endParaRPr lang="en-US" sz="2800" dirty="0">
              <a:latin typeface="Book Antiqua" pitchFamily="18" charset="0"/>
              <a:cs typeface="Adobe Hebrew" pitchFamily="18" charset="-79"/>
            </a:endParaRPr>
          </a:p>
          <a:p>
            <a:pPr marL="0" indent="0">
              <a:buNone/>
            </a:pPr>
            <a:endParaRPr lang="en-IN" sz="2800" b="1" dirty="0"/>
          </a:p>
        </p:txBody>
      </p:sp>
      <p:sp>
        <p:nvSpPr>
          <p:cNvPr id="4" name="Slide Number Placeholder 3"/>
          <p:cNvSpPr>
            <a:spLocks noGrp="1"/>
          </p:cNvSpPr>
          <p:nvPr>
            <p:ph type="sldNum" sz="quarter" idx="12"/>
          </p:nvPr>
        </p:nvSpPr>
        <p:spPr>
          <a:xfrm>
            <a:off x="8763000" y="381000"/>
            <a:ext cx="2841812" cy="560294"/>
          </a:xfrm>
        </p:spPr>
        <p:txBody>
          <a:bodyPr/>
          <a:lstStyle/>
          <a:p>
            <a:fld id="{3D9D42C8-1CFF-42E3-A3E3-D2E1B941BEDE}" type="slidenum">
              <a:rPr lang="en-IN" smtClean="0"/>
              <a:t>10</a:t>
            </a:fld>
            <a:endParaRPr lang="en-IN" dirty="0"/>
          </a:p>
        </p:txBody>
      </p:sp>
    </p:spTree>
    <p:extLst>
      <p:ext uri="{BB962C8B-B14F-4D97-AF65-F5344CB8AC3E}">
        <p14:creationId xmlns:p14="http://schemas.microsoft.com/office/powerpoint/2010/main" val="20548175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694" y="1801906"/>
            <a:ext cx="10820400" cy="4416779"/>
          </a:xfrm>
        </p:spPr>
        <p:txBody>
          <a:bodyPr>
            <a:normAutofit/>
          </a:bodyPr>
          <a:lstStyle/>
          <a:p>
            <a:pPr>
              <a:buFont typeface="Wingdings" panose="05000000000000000000" pitchFamily="2" charset="2"/>
              <a:buChar char="Ø"/>
            </a:pPr>
            <a:r>
              <a:rPr lang="en-IN" sz="2800" b="1" dirty="0" smtClean="0"/>
              <a:t>Clients</a:t>
            </a:r>
          </a:p>
          <a:p>
            <a:r>
              <a:rPr lang="en-US" sz="2800" dirty="0" smtClean="0">
                <a:latin typeface="Book Antiqua" pitchFamily="18" charset="0"/>
                <a:cs typeface="Adobe Hebrew" pitchFamily="18" charset="-79"/>
              </a:rPr>
              <a:t>Explore Website</a:t>
            </a:r>
          </a:p>
          <a:p>
            <a:r>
              <a:rPr lang="en-US" sz="2800" dirty="0" smtClean="0">
                <a:latin typeface="Book Antiqua" pitchFamily="18" charset="0"/>
                <a:cs typeface="Adobe Hebrew" pitchFamily="18" charset="-79"/>
              </a:rPr>
              <a:t> Sign up if found your desired field. </a:t>
            </a:r>
          </a:p>
          <a:p>
            <a:r>
              <a:rPr lang="en-US" sz="2800" dirty="0" smtClean="0">
                <a:latin typeface="Book Antiqua" pitchFamily="18" charset="0"/>
                <a:cs typeface="Adobe Hebrew" pitchFamily="18" charset="-79"/>
              </a:rPr>
              <a:t> Update profile info</a:t>
            </a:r>
            <a:endParaRPr lang="en-US" sz="2800" dirty="0">
              <a:latin typeface="Book Antiqua" pitchFamily="18" charset="0"/>
              <a:cs typeface="Adobe Hebrew" pitchFamily="18" charset="-79"/>
            </a:endParaRPr>
          </a:p>
          <a:p>
            <a:r>
              <a:rPr lang="en-US" sz="2800" dirty="0">
                <a:latin typeface="Book Antiqua" pitchFamily="18" charset="0"/>
                <a:cs typeface="Adobe Hebrew" pitchFamily="18" charset="-79"/>
              </a:rPr>
              <a:t> </a:t>
            </a:r>
            <a:r>
              <a:rPr lang="en-US" sz="2800" dirty="0" smtClean="0">
                <a:latin typeface="Book Antiqua" pitchFamily="18" charset="0"/>
                <a:cs typeface="Adobe Hebrew" pitchFamily="18" charset="-79"/>
              </a:rPr>
              <a:t>Chat</a:t>
            </a:r>
          </a:p>
          <a:p>
            <a:r>
              <a:rPr lang="en-US" sz="2800" dirty="0" smtClean="0">
                <a:latin typeface="Book Antiqua" pitchFamily="18" charset="0"/>
                <a:cs typeface="Adobe Hebrew" pitchFamily="18" charset="-79"/>
              </a:rPr>
              <a:t> </a:t>
            </a:r>
            <a:r>
              <a:rPr lang="en-US" sz="2800" dirty="0">
                <a:latin typeface="Book Antiqua" pitchFamily="18" charset="0"/>
                <a:cs typeface="Adobe Hebrew" pitchFamily="18" charset="-79"/>
              </a:rPr>
              <a:t>T</a:t>
            </a:r>
            <a:r>
              <a:rPr lang="en-US" sz="2800" dirty="0" smtClean="0">
                <a:latin typeface="Book Antiqua" pitchFamily="18" charset="0"/>
                <a:cs typeface="Adobe Hebrew" pitchFamily="18" charset="-79"/>
              </a:rPr>
              <a:t>rack progress </a:t>
            </a:r>
            <a:endParaRPr lang="en-US" sz="2800" dirty="0">
              <a:latin typeface="Book Antiqua" pitchFamily="18" charset="0"/>
              <a:cs typeface="Adobe Hebrew" pitchFamily="18" charset="-79"/>
            </a:endParaRPr>
          </a:p>
          <a:p>
            <a:r>
              <a:rPr lang="en-US" sz="2800" dirty="0">
                <a:latin typeface="Book Antiqua" pitchFamily="18" charset="0"/>
                <a:cs typeface="Adobe Hebrew" pitchFamily="18" charset="-79"/>
              </a:rPr>
              <a:t> </a:t>
            </a:r>
            <a:r>
              <a:rPr lang="en-US" sz="2800" dirty="0" smtClean="0">
                <a:latin typeface="Book Antiqua" pitchFamily="18" charset="0"/>
                <a:cs typeface="Adobe Hebrew" pitchFamily="18" charset="-79"/>
              </a:rPr>
              <a:t>Help</a:t>
            </a:r>
            <a:endParaRPr lang="en-IN" sz="2800" b="1" dirty="0" smtClean="0"/>
          </a:p>
          <a:p>
            <a:r>
              <a:rPr lang="en-IN" sz="2800" dirty="0" smtClean="0">
                <a:latin typeface="Book Antiqua" pitchFamily="18" charset="0"/>
                <a:cs typeface="Adobe Hebrew" pitchFamily="18" charset="-79"/>
              </a:rPr>
              <a:t>Contact Admins</a:t>
            </a:r>
            <a:endParaRPr lang="en-US" sz="2800" dirty="0">
              <a:latin typeface="Book Antiqua" pitchFamily="18" charset="0"/>
              <a:cs typeface="Adobe Hebrew" pitchFamily="18" charset="-79"/>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11</a:t>
            </a:fld>
            <a:endParaRPr lang="en-IN"/>
          </a:p>
        </p:txBody>
      </p:sp>
    </p:spTree>
    <p:extLst>
      <p:ext uri="{BB962C8B-B14F-4D97-AF65-F5344CB8AC3E}">
        <p14:creationId xmlns:p14="http://schemas.microsoft.com/office/powerpoint/2010/main" val="6013870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Algerian" panose="04020705040A02060702" pitchFamily="82" charset="0"/>
              </a:rPr>
              <a:t>Languages &amp; Applications used</a:t>
            </a:r>
            <a:endParaRPr lang="en-IN" sz="3200" b="1"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063931" y="1854926"/>
            <a:ext cx="7889966" cy="4441371"/>
          </a:xfrm>
          <a:prstGeom prst="rect">
            <a:avLst/>
          </a:prstGeom>
        </p:spPr>
      </p:pic>
      <p:sp>
        <p:nvSpPr>
          <p:cNvPr id="5" name="Slide Number Placeholder 4"/>
          <p:cNvSpPr>
            <a:spLocks noGrp="1"/>
          </p:cNvSpPr>
          <p:nvPr>
            <p:ph type="sldNum" sz="quarter" idx="12"/>
          </p:nvPr>
        </p:nvSpPr>
        <p:spPr/>
        <p:txBody>
          <a:bodyPr/>
          <a:lstStyle/>
          <a:p>
            <a:fld id="{3D9D42C8-1CFF-42E3-A3E3-D2E1B941BEDE}" type="slidenum">
              <a:rPr lang="en-IN" smtClean="0"/>
              <a:t>12</a:t>
            </a:fld>
            <a:endParaRPr lang="en-IN"/>
          </a:p>
        </p:txBody>
      </p:sp>
    </p:spTree>
    <p:extLst>
      <p:ext uri="{BB962C8B-B14F-4D97-AF65-F5344CB8AC3E}">
        <p14:creationId xmlns:p14="http://schemas.microsoft.com/office/powerpoint/2010/main" val="31950154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a:latin typeface="Algerian" panose="04020705040A02060702" pitchFamily="82" charset="0"/>
              </a:rPr>
              <a:t>PROCEDURE</a:t>
            </a:r>
          </a:p>
        </p:txBody>
      </p:sp>
      <p:sp>
        <p:nvSpPr>
          <p:cNvPr id="3" name="Content Placeholder 2"/>
          <p:cNvSpPr>
            <a:spLocks noGrp="1"/>
          </p:cNvSpPr>
          <p:nvPr>
            <p:ph idx="1"/>
          </p:nvPr>
        </p:nvSpPr>
        <p:spPr/>
        <p:txBody>
          <a:bodyPr/>
          <a:lstStyle/>
          <a:p>
            <a:r>
              <a:rPr lang="en-US" sz="2800" b="1" dirty="0">
                <a:latin typeface="Arial" panose="020B0604020202020204" pitchFamily="34" charset="0"/>
                <a:cs typeface="Arial" panose="020B0604020202020204" pitchFamily="34" charset="0"/>
              </a:rPr>
              <a:t>Start by posting a job.</a:t>
            </a:r>
            <a:r>
              <a:rPr lang="en-US" sz="2800" dirty="0">
                <a:latin typeface="Arial" panose="020B0604020202020204" pitchFamily="34" charset="0"/>
                <a:cs typeface="Arial" panose="020B0604020202020204" pitchFamily="34" charset="0"/>
              </a:rPr>
              <a:t> Tell us about your project and the specific skills required</a:t>
            </a:r>
            <a:r>
              <a:rPr lang="en-US" sz="2800" dirty="0" smtClean="0">
                <a:latin typeface="Arial" panose="020B0604020202020204" pitchFamily="34" charset="0"/>
                <a:cs typeface="Arial" panose="020B0604020202020204" pitchFamily="34" charset="0"/>
              </a:rPr>
              <a:t>.</a:t>
            </a:r>
          </a:p>
          <a:p>
            <a:r>
              <a:rPr lang="en-US" sz="2800" dirty="0" smtClean="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Freelancing </a:t>
            </a:r>
            <a:r>
              <a:rPr lang="en-US" sz="2800" b="1" dirty="0">
                <a:latin typeface="Arial" panose="020B0604020202020204" pitchFamily="34" charset="0"/>
                <a:cs typeface="Arial" panose="020B0604020202020204" pitchFamily="34" charset="0"/>
              </a:rPr>
              <a:t>analyzes your needs.</a:t>
            </a:r>
            <a:r>
              <a:rPr lang="en-US" sz="2800" dirty="0">
                <a:latin typeface="Arial" panose="020B0604020202020204" pitchFamily="34" charset="0"/>
                <a:cs typeface="Arial" panose="020B0604020202020204" pitchFamily="34" charset="0"/>
              </a:rPr>
              <a:t> Our search functionality uses data science to highlight the best freelancers and agencies based on their skills, helping you find talent that’s a good match.</a:t>
            </a:r>
          </a:p>
          <a:p>
            <a:r>
              <a:rPr lang="en-US" sz="2800" b="1" dirty="0">
                <a:latin typeface="Arial" panose="020B0604020202020204" pitchFamily="34" charset="0"/>
                <a:cs typeface="Arial" panose="020B0604020202020204" pitchFamily="34" charset="0"/>
              </a:rPr>
              <a:t>We send you a shortlist of likely candidates.</a:t>
            </a:r>
            <a:r>
              <a:rPr lang="en-US" sz="2800" dirty="0">
                <a:latin typeface="Arial" panose="020B0604020202020204" pitchFamily="34" charset="0"/>
                <a:cs typeface="Arial" panose="020B0604020202020204" pitchFamily="34" charset="0"/>
              </a:rPr>
              <a:t> You can also search our site for specialized freelancers and professional agencies who can view your job and submit proposals too</a:t>
            </a:r>
            <a:r>
              <a:rPr lang="en-US" sz="2800" dirty="0"/>
              <a:t>.</a:t>
            </a:r>
          </a:p>
          <a:p>
            <a:endParaRPr lang="en-IN" dirty="0"/>
          </a:p>
        </p:txBody>
      </p:sp>
      <p:sp>
        <p:nvSpPr>
          <p:cNvPr id="4" name="Slide Number Placeholder 3"/>
          <p:cNvSpPr>
            <a:spLocks noGrp="1"/>
          </p:cNvSpPr>
          <p:nvPr>
            <p:ph type="sldNum" sz="quarter" idx="12"/>
          </p:nvPr>
        </p:nvSpPr>
        <p:spPr/>
        <p:txBody>
          <a:bodyPr/>
          <a:lstStyle/>
          <a:p>
            <a:fld id="{3D9D42C8-1CFF-42E3-A3E3-D2E1B941BEDE}" type="slidenum">
              <a:rPr lang="en-IN" smtClean="0"/>
              <a:t>13</a:t>
            </a:fld>
            <a:endParaRPr lang="en-IN"/>
          </a:p>
        </p:txBody>
      </p:sp>
    </p:spTree>
    <p:extLst>
      <p:ext uri="{BB962C8B-B14F-4D97-AF65-F5344CB8AC3E}">
        <p14:creationId xmlns:p14="http://schemas.microsoft.com/office/powerpoint/2010/main" val="7265446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FUNCTIONALITY</a:t>
            </a:r>
          </a:p>
        </p:txBody>
      </p:sp>
      <p:sp>
        <p:nvSpPr>
          <p:cNvPr id="3" name="Content Placeholder 2"/>
          <p:cNvSpPr>
            <a:spLocks noGrp="1"/>
          </p:cNvSpPr>
          <p:nvPr>
            <p:ph idx="1"/>
          </p:nvPr>
        </p:nvSpPr>
        <p:spPr/>
        <p:txBody>
          <a:bodyPr>
            <a:normAutofit fontScale="92500" lnSpcReduction="10000"/>
          </a:bodyPr>
          <a:lstStyle/>
          <a:p>
            <a:pPr marL="0" indent="0">
              <a:buNone/>
            </a:pPr>
            <a:r>
              <a:rPr lang="en-IN" sz="2800" b="1" dirty="0" smtClean="0"/>
              <a:t>Clients-</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View and explore website without registration.</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Find your needs and developers. </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View developer’s profile.</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Register to post a requirement.</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Chat with developer after initial acceptance.</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Select project deadline and payment options.</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Track progress and get the work done.</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Contact admins for help regarding any critical issues.</a:t>
            </a:r>
          </a:p>
          <a:p>
            <a:pPr>
              <a:buFont typeface="Wingdings" panose="05000000000000000000" pitchFamily="2" charset="2"/>
              <a:buChar char="§"/>
            </a:pPr>
            <a:endParaRPr lang="en-IN" sz="2800" dirty="0" smtClean="0"/>
          </a:p>
          <a:p>
            <a:pPr>
              <a:buFont typeface="Wingdings" panose="05000000000000000000" pitchFamily="2" charset="2"/>
              <a:buChar char="§"/>
            </a:pPr>
            <a:endParaRPr lang="en-IN" sz="2800" dirty="0" smtClean="0"/>
          </a:p>
          <a:p>
            <a:pPr marL="0" indent="0">
              <a:buNone/>
            </a:pPr>
            <a:endParaRPr lang="en-IN" sz="2800" b="1" dirty="0" smtClean="0"/>
          </a:p>
        </p:txBody>
      </p:sp>
      <p:sp>
        <p:nvSpPr>
          <p:cNvPr id="4" name="Slide Number Placeholder 3"/>
          <p:cNvSpPr>
            <a:spLocks noGrp="1"/>
          </p:cNvSpPr>
          <p:nvPr>
            <p:ph type="sldNum" sz="quarter" idx="12"/>
          </p:nvPr>
        </p:nvSpPr>
        <p:spPr/>
        <p:txBody>
          <a:bodyPr/>
          <a:lstStyle/>
          <a:p>
            <a:fld id="{3D9D42C8-1CFF-42E3-A3E3-D2E1B941BEDE}" type="slidenum">
              <a:rPr lang="en-IN" smtClean="0"/>
              <a:t>14</a:t>
            </a:fld>
            <a:endParaRPr lang="en-IN"/>
          </a:p>
        </p:txBody>
      </p:sp>
    </p:spTree>
    <p:extLst>
      <p:ext uri="{BB962C8B-B14F-4D97-AF65-F5344CB8AC3E}">
        <p14:creationId xmlns:p14="http://schemas.microsoft.com/office/powerpoint/2010/main" val="35624526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79176"/>
            <a:ext cx="10820400" cy="4739509"/>
          </a:xfrm>
        </p:spPr>
        <p:txBody>
          <a:bodyPr>
            <a:normAutofit lnSpcReduction="10000"/>
          </a:bodyPr>
          <a:lstStyle/>
          <a:p>
            <a:pPr marL="0" indent="0">
              <a:buNone/>
            </a:pPr>
            <a:r>
              <a:rPr lang="en-IN" sz="2800" b="1" dirty="0" smtClean="0"/>
              <a:t>Developers-</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View and explore website without registration</a:t>
            </a:r>
            <a:r>
              <a:rPr lang="en-IN" sz="2800"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Find jobs based on your interests and specialization.</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Perform registration as a developer.</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Update profile details.</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Select the task and read terms and conditions before confirmation.</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Get started with the work and update progress.</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Submit the work and finally get paid off for your first project.</a:t>
            </a:r>
          </a:p>
          <a:p>
            <a:pPr>
              <a:buFont typeface="Wingdings" panose="05000000000000000000" pitchFamily="2" charset="2"/>
              <a:buChar char="§"/>
            </a:pPr>
            <a:r>
              <a:rPr lang="en-IN" sz="2800" dirty="0" smtClean="0">
                <a:latin typeface="Arial" panose="020B0604020202020204" pitchFamily="34" charset="0"/>
                <a:cs typeface="Arial" panose="020B0604020202020204" pitchFamily="34" charset="0"/>
              </a:rPr>
              <a:t>Update work experience and accomplishments in profile section.</a:t>
            </a:r>
          </a:p>
          <a:p>
            <a:pPr>
              <a:buFont typeface="Wingdings" panose="05000000000000000000" pitchFamily="2" charset="2"/>
              <a:buChar char="§"/>
            </a:pPr>
            <a:endParaRPr lang="en-IN" sz="2800" dirty="0" smtClean="0"/>
          </a:p>
          <a:p>
            <a:pPr>
              <a:buFont typeface="Wingdings" panose="05000000000000000000" pitchFamily="2" charset="2"/>
              <a:buChar char="§"/>
            </a:pPr>
            <a:endParaRPr lang="en-IN" sz="2800" dirty="0" smtClean="0"/>
          </a:p>
          <a:p>
            <a:pPr>
              <a:buFont typeface="Wingdings" panose="05000000000000000000" pitchFamily="2" charset="2"/>
              <a:buChar char="§"/>
            </a:pPr>
            <a:endParaRPr lang="en-IN" sz="2800" b="1"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2800" b="1" dirty="0" smtClean="0"/>
          </a:p>
          <a:p>
            <a:pPr>
              <a:buFont typeface="Wingdings" panose="05000000000000000000" pitchFamily="2" charset="2"/>
              <a:buChar char="§"/>
            </a:pPr>
            <a:endParaRPr lang="en-IN" sz="2800" b="1" dirty="0" smtClean="0">
              <a:latin typeface="Arial" panose="020B0604020202020204" pitchFamily="34" charset="0"/>
              <a:cs typeface="Arial" panose="020B0604020202020204" pitchFamily="34" charset="0"/>
            </a:endParaRPr>
          </a:p>
          <a:p>
            <a:pPr marL="0" indent="0">
              <a:buNone/>
            </a:pPr>
            <a:endParaRPr lang="en-IN" sz="2800" b="1" dirty="0"/>
          </a:p>
        </p:txBody>
      </p:sp>
      <p:sp>
        <p:nvSpPr>
          <p:cNvPr id="5" name="Slide Number Placeholder 4"/>
          <p:cNvSpPr>
            <a:spLocks noGrp="1"/>
          </p:cNvSpPr>
          <p:nvPr>
            <p:ph type="sldNum" sz="quarter" idx="12"/>
          </p:nvPr>
        </p:nvSpPr>
        <p:spPr/>
        <p:txBody>
          <a:bodyPr/>
          <a:lstStyle/>
          <a:p>
            <a:fld id="{3D9D42C8-1CFF-42E3-A3E3-D2E1B941BEDE}" type="slidenum">
              <a:rPr lang="en-IN" smtClean="0"/>
              <a:t>15</a:t>
            </a:fld>
            <a:endParaRPr lang="en-IN"/>
          </a:p>
        </p:txBody>
      </p:sp>
    </p:spTree>
    <p:extLst>
      <p:ext uri="{BB962C8B-B14F-4D97-AF65-F5344CB8AC3E}">
        <p14:creationId xmlns:p14="http://schemas.microsoft.com/office/powerpoint/2010/main" val="94686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98495"/>
            <a:ext cx="10820400" cy="3805518"/>
          </a:xfrm>
        </p:spPr>
        <p:txBody>
          <a:bodyPr>
            <a:normAutofit/>
          </a:bodyPr>
          <a:lstStyle/>
          <a:p>
            <a:pPr marL="0" indent="0">
              <a:buNone/>
            </a:pPr>
            <a:r>
              <a:rPr lang="en-IN" sz="2800" b="1" dirty="0" smtClean="0"/>
              <a:t>Administrators-</a:t>
            </a:r>
          </a:p>
          <a:p>
            <a:pPr>
              <a:buFont typeface="Wingdings" pitchFamily="2" charset="2"/>
              <a:buChar char="Ø"/>
            </a:pPr>
            <a:r>
              <a:rPr lang="en-US" sz="2800" dirty="0">
                <a:latin typeface="Arial" panose="020B0604020202020204" pitchFamily="34" charset="0"/>
                <a:cs typeface="Arial" panose="020B0604020202020204" pitchFamily="34" charset="0"/>
              </a:rPr>
              <a:t>Taking backup of the database.</a:t>
            </a:r>
            <a:endParaRPr lang="en-US" sz="8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Editing/ Deleting/ Creating the database.</a:t>
            </a:r>
            <a:endParaRPr lang="en-US" sz="9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Changing </a:t>
            </a:r>
            <a:r>
              <a:rPr lang="en-US" sz="2800" dirty="0" smtClean="0">
                <a:latin typeface="Arial" panose="020B0604020202020204" pitchFamily="34" charset="0"/>
                <a:cs typeface="Arial" panose="020B0604020202020204" pitchFamily="34" charset="0"/>
              </a:rPr>
              <a:t>passwords.</a:t>
            </a:r>
            <a:endParaRPr lang="en-US" sz="9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Logging into the system.</a:t>
            </a:r>
            <a:endParaRPr lang="en-US" sz="900" dirty="0">
              <a:latin typeface="Arial" panose="020B0604020202020204" pitchFamily="34" charset="0"/>
              <a:cs typeface="Arial" panose="020B0604020202020204" pitchFamily="34" charset="0"/>
            </a:endParaRPr>
          </a:p>
          <a:p>
            <a:pPr>
              <a:buFont typeface="Wingdings" pitchFamily="2" charset="2"/>
              <a:buChar char="Ø"/>
            </a:pPr>
            <a:r>
              <a:rPr lang="en-US" sz="2800" dirty="0" smtClean="0">
                <a:latin typeface="Arial" panose="020B0604020202020204" pitchFamily="34" charset="0"/>
                <a:cs typeface="Arial" panose="020B0604020202020204" pitchFamily="34" charset="0"/>
              </a:rPr>
              <a:t>Monitoring registrations </a:t>
            </a:r>
            <a:r>
              <a:rPr lang="en-US" sz="2800" dirty="0">
                <a:latin typeface="Arial" panose="020B0604020202020204" pitchFamily="34" charset="0"/>
                <a:cs typeface="Arial" panose="020B0604020202020204" pitchFamily="34" charset="0"/>
              </a:rPr>
              <a:t>of </a:t>
            </a:r>
            <a:r>
              <a:rPr lang="en-US" sz="2800" dirty="0" smtClean="0">
                <a:latin typeface="Arial" panose="020B0604020202020204" pitchFamily="34" charset="0"/>
                <a:cs typeface="Arial" panose="020B0604020202020204" pitchFamily="34" charset="0"/>
              </a:rPr>
              <a:t>clients and developers.</a:t>
            </a:r>
          </a:p>
          <a:p>
            <a:pPr>
              <a:buFont typeface="Wingdings" pitchFamily="2" charset="2"/>
              <a:buChar char="Ø"/>
            </a:pPr>
            <a:r>
              <a:rPr lang="en-US" sz="2800" dirty="0" smtClean="0">
                <a:latin typeface="Arial" panose="020B0604020202020204" pitchFamily="34" charset="0"/>
                <a:cs typeface="Arial" panose="020B0604020202020204" pitchFamily="34" charset="0"/>
              </a:rPr>
              <a:t>Managing the overall web application and troubleshooting.</a:t>
            </a:r>
          </a:p>
          <a:p>
            <a:pPr>
              <a:buFont typeface="Wingdings" pitchFamily="2" charset="2"/>
              <a:buChar char="Ø"/>
            </a:pPr>
            <a:endParaRPr lang="en-US" sz="900" dirty="0">
              <a:latin typeface="Book Antiqua" pitchFamily="18" charset="0"/>
              <a:cs typeface="Adobe Hebrew" pitchFamily="18" charset="-79"/>
            </a:endParaRPr>
          </a:p>
          <a:p>
            <a:pPr marL="0" indent="0">
              <a:buNone/>
            </a:pPr>
            <a:endParaRPr lang="en-IN" sz="2800" b="1" dirty="0" smtClean="0"/>
          </a:p>
          <a:p>
            <a:pPr marL="0" indent="0">
              <a:buNone/>
            </a:pPr>
            <a:endParaRPr lang="en-IN" sz="2800" b="1" dirty="0"/>
          </a:p>
        </p:txBody>
      </p:sp>
      <p:sp>
        <p:nvSpPr>
          <p:cNvPr id="4" name="Slide Number Placeholder 3"/>
          <p:cNvSpPr>
            <a:spLocks noGrp="1"/>
          </p:cNvSpPr>
          <p:nvPr>
            <p:ph type="sldNum" sz="quarter" idx="12"/>
          </p:nvPr>
        </p:nvSpPr>
        <p:spPr/>
        <p:txBody>
          <a:bodyPr/>
          <a:lstStyle/>
          <a:p>
            <a:fld id="{3D9D42C8-1CFF-42E3-A3E3-D2E1B941BEDE}" type="slidenum">
              <a:rPr lang="en-IN" smtClean="0"/>
              <a:t>16</a:t>
            </a:fld>
            <a:endParaRPr lang="en-IN"/>
          </a:p>
        </p:txBody>
      </p:sp>
    </p:spTree>
    <p:extLst>
      <p:ext uri="{BB962C8B-B14F-4D97-AF65-F5344CB8AC3E}">
        <p14:creationId xmlns:p14="http://schemas.microsoft.com/office/powerpoint/2010/main" val="39007848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99596"/>
            <a:ext cx="8610600" cy="1293028"/>
          </a:xfrm>
        </p:spPr>
        <p:txBody>
          <a:bodyPr/>
          <a:lstStyle/>
          <a:p>
            <a:r>
              <a:rPr lang="en-IN" dirty="0" smtClean="0">
                <a:latin typeface="Algerian" panose="04020705040A02060702" pitchFamily="82" charset="0"/>
              </a:rPr>
              <a:t>Advantages</a:t>
            </a:r>
            <a:endParaRPr lang="en-IN" dirty="0">
              <a:latin typeface="Algerian" panose="04020705040A02060702" pitchFamily="82" charset="0"/>
            </a:endParaRPr>
          </a:p>
        </p:txBody>
      </p:sp>
      <p:sp>
        <p:nvSpPr>
          <p:cNvPr id="3" name="Content Placeholder 2"/>
          <p:cNvSpPr>
            <a:spLocks noGrp="1"/>
          </p:cNvSpPr>
          <p:nvPr>
            <p:ph idx="1"/>
          </p:nvPr>
        </p:nvSpPr>
        <p:spPr>
          <a:xfrm>
            <a:off x="1089211" y="1290917"/>
            <a:ext cx="10820400" cy="5351929"/>
          </a:xfrm>
        </p:spPr>
        <p:txBody>
          <a:bodyPr/>
          <a:lstStyle/>
          <a:p>
            <a:r>
              <a:rPr lang="en-US" b="1" i="1" dirty="0" smtClean="0">
                <a:latin typeface="Arial" panose="020B0604020202020204" pitchFamily="34" charset="0"/>
                <a:cs typeface="Arial" panose="020B0604020202020204" pitchFamily="34" charset="0"/>
              </a:rPr>
              <a:t>Flexible </a:t>
            </a:r>
            <a:r>
              <a:rPr lang="en-US" b="1" i="1" dirty="0">
                <a:latin typeface="Arial" panose="020B0604020202020204" pitchFamily="34" charset="0"/>
                <a:cs typeface="Arial" panose="020B0604020202020204" pitchFamily="34" charset="0"/>
              </a:rPr>
              <a:t>Hours</a:t>
            </a:r>
            <a:r>
              <a:rPr lang="en-US" dirty="0">
                <a:latin typeface="Arial" panose="020B0604020202020204" pitchFamily="34" charset="0"/>
                <a:cs typeface="Arial" panose="020B0604020202020204" pitchFamily="34" charset="0"/>
              </a:rPr>
              <a:t> – The first advantage of becoming a freelancer is that you can work whenever you want. You get to choose your own hours</a:t>
            </a:r>
            <a:r>
              <a:rPr lang="en-US" dirty="0" smtClean="0">
                <a:latin typeface="Arial" panose="020B0604020202020204" pitchFamily="34" charset="0"/>
                <a:cs typeface="Arial" panose="020B0604020202020204" pitchFamily="34" charset="0"/>
              </a:rPr>
              <a:t>.</a:t>
            </a:r>
          </a:p>
          <a:p>
            <a:r>
              <a:rPr lang="en-US" b="1" i="1" dirty="0">
                <a:latin typeface="Arial" panose="020B0604020202020204" pitchFamily="34" charset="0"/>
                <a:cs typeface="Arial" panose="020B0604020202020204" pitchFamily="34" charset="0"/>
              </a:rPr>
              <a:t>Control over Jobs and Clients</a:t>
            </a:r>
            <a:r>
              <a:rPr lang="en-US" dirty="0">
                <a:latin typeface="Arial" panose="020B0604020202020204" pitchFamily="34" charset="0"/>
                <a:cs typeface="Arial" panose="020B0604020202020204" pitchFamily="34" charset="0"/>
              </a:rPr>
              <a:t> – When you work for someone else, you don’t get a choice of who you work with. You can become stuck with unprofessional or rude clients. But, when you’re a freelancer, you can choose with whom you work</a:t>
            </a:r>
            <a:r>
              <a:rPr lang="en-US" dirty="0" smtClean="0">
                <a:latin typeface="Arial" panose="020B0604020202020204" pitchFamily="34" charset="0"/>
                <a:cs typeface="Arial" panose="020B0604020202020204" pitchFamily="34" charset="0"/>
              </a:rPr>
              <a:t>.</a:t>
            </a:r>
          </a:p>
          <a:p>
            <a:r>
              <a:rPr lang="en-US" b="1" i="1" dirty="0" smtClean="0">
                <a:latin typeface="Arial" panose="020B0604020202020204" pitchFamily="34" charset="0"/>
                <a:cs typeface="Arial" panose="020B0604020202020204" pitchFamily="34" charset="0"/>
              </a:rPr>
              <a:t>Work Wherever You Want</a:t>
            </a:r>
            <a:r>
              <a:rPr lang="en-US" dirty="0">
                <a:latin typeface="Arial" panose="020B0604020202020204" pitchFamily="34" charset="0"/>
                <a:cs typeface="Arial" panose="020B0604020202020204" pitchFamily="34" charset="0"/>
              </a:rPr>
              <a:t> – Whether you prefer consistency or shaking things up when it comes to your work environment, you can choose to work wherever you </a:t>
            </a:r>
            <a:r>
              <a:rPr lang="en-US" dirty="0" smtClean="0">
                <a:latin typeface="Arial" panose="020B0604020202020204" pitchFamily="34" charset="0"/>
                <a:cs typeface="Arial" panose="020B0604020202020204" pitchFamily="34" charset="0"/>
              </a:rPr>
              <a:t>want: </a:t>
            </a:r>
            <a:r>
              <a:rPr lang="en-US" dirty="0">
                <a:latin typeface="Arial" panose="020B0604020202020204" pitchFamily="34" charset="0"/>
                <a:cs typeface="Arial" panose="020B0604020202020204" pitchFamily="34" charset="0"/>
              </a:rPr>
              <a:t>Find a place in which you work best. </a:t>
            </a:r>
            <a:endParaRPr lang="en-US" dirty="0" smtClean="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You’re the Boss</a:t>
            </a:r>
            <a:r>
              <a:rPr lang="en-US" dirty="0">
                <a:latin typeface="Arial" panose="020B0604020202020204" pitchFamily="34" charset="0"/>
                <a:cs typeface="Arial" panose="020B0604020202020204" pitchFamily="34" charset="0"/>
              </a:rPr>
              <a:t> – You no longer have to answer to anyone but your clients and yourself. No one is hanging over you or micromanaging you</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Making all the tough decisions just became your responsibility; you have all the control</a:t>
            </a:r>
            <a:r>
              <a:rPr lang="en-US" dirty="0" smtClean="0">
                <a:latin typeface="Arial" panose="020B0604020202020204" pitchFamily="34" charset="0"/>
                <a:cs typeface="Arial" panose="020B0604020202020204" pitchFamily="34" charset="0"/>
              </a:rPr>
              <a:t>.</a:t>
            </a:r>
          </a:p>
          <a:p>
            <a:r>
              <a:rPr lang="en-US" b="1" i="1" dirty="0">
                <a:latin typeface="Arial" panose="020B0604020202020204" pitchFamily="34" charset="0"/>
                <a:cs typeface="Arial" panose="020B0604020202020204" pitchFamily="34" charset="0"/>
              </a:rPr>
              <a:t>You Keep All the </a:t>
            </a:r>
            <a:r>
              <a:rPr lang="en-US" b="1" i="1" dirty="0" smtClean="0">
                <a:latin typeface="Arial" panose="020B0604020202020204" pitchFamily="34" charset="0"/>
                <a:cs typeface="Arial" panose="020B0604020202020204" pitchFamily="34" charset="0"/>
              </a:rPr>
              <a:t>Profits</a:t>
            </a:r>
            <a:r>
              <a:rPr lang="en-US" i="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 longer do you have to work for a flat rate, no matter how large the projects are </a:t>
            </a:r>
            <a:r>
              <a:rPr lang="en-US" dirty="0" smtClean="0">
                <a:latin typeface="Arial" panose="020B0604020202020204" pitchFamily="34" charset="0"/>
                <a:cs typeface="Arial" panose="020B0604020202020204" pitchFamily="34" charset="0"/>
              </a:rPr>
              <a:t>that </a:t>
            </a:r>
            <a:r>
              <a:rPr lang="en-US" dirty="0">
                <a:latin typeface="Arial" panose="020B0604020202020204" pitchFamily="34" charset="0"/>
                <a:cs typeface="Arial" panose="020B0604020202020204" pitchFamily="34" charset="0"/>
              </a:rPr>
              <a:t>you complete. Now, you get to allocate or keep all the profits from your large and small projects and clients.</a:t>
            </a: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3D9D42C8-1CFF-42E3-A3E3-D2E1B941BEDE}" type="slidenum">
              <a:rPr lang="en-IN" smtClean="0"/>
              <a:t>17</a:t>
            </a:fld>
            <a:endParaRPr lang="en-IN"/>
          </a:p>
        </p:txBody>
      </p:sp>
    </p:spTree>
    <p:extLst>
      <p:ext uri="{BB962C8B-B14F-4D97-AF65-F5344CB8AC3E}">
        <p14:creationId xmlns:p14="http://schemas.microsoft.com/office/powerpoint/2010/main" val="20449432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cs typeface="Arial" panose="020B0604020202020204" pitchFamily="34" charset="0"/>
              </a:rPr>
              <a:t>E-r Diagram</a:t>
            </a:r>
            <a:endParaRPr lang="en-IN" b="1" dirty="0">
              <a:latin typeface="Algerian" panose="04020705040A02060702" pitchFamily="82"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2061603" y="1730084"/>
            <a:ext cx="6701397" cy="4867614"/>
          </a:xfrm>
          <a:prstGeom prst="rect">
            <a:avLst/>
          </a:prstGeom>
        </p:spPr>
      </p:pic>
      <p:sp>
        <p:nvSpPr>
          <p:cNvPr id="4" name="Slide Number Placeholder 3"/>
          <p:cNvSpPr>
            <a:spLocks noGrp="1"/>
          </p:cNvSpPr>
          <p:nvPr>
            <p:ph type="sldNum" sz="quarter" idx="12"/>
          </p:nvPr>
        </p:nvSpPr>
        <p:spPr/>
        <p:txBody>
          <a:bodyPr/>
          <a:lstStyle/>
          <a:p>
            <a:fld id="{3D9D42C8-1CFF-42E3-A3E3-D2E1B941BEDE}" type="slidenum">
              <a:rPr lang="en-IN" smtClean="0"/>
              <a:t>18</a:t>
            </a:fld>
            <a:endParaRPr lang="en-IN"/>
          </a:p>
        </p:txBody>
      </p:sp>
    </p:spTree>
    <p:extLst>
      <p:ext uri="{BB962C8B-B14F-4D97-AF65-F5344CB8AC3E}">
        <p14:creationId xmlns:p14="http://schemas.microsoft.com/office/powerpoint/2010/main" val="7093725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164" y="0"/>
            <a:ext cx="8610600" cy="1277472"/>
          </a:xfrm>
        </p:spPr>
        <p:txBody>
          <a:bodyPr/>
          <a:lstStyle/>
          <a:p>
            <a:r>
              <a:rPr lang="en-US" b="1" dirty="0" smtClean="0">
                <a:latin typeface="Algerian" panose="04020705040A02060702" pitchFamily="82" charset="0"/>
              </a:rPr>
              <a:t>USE CASE DIAGRAM</a:t>
            </a:r>
            <a:endParaRPr lang="en-IN" b="1"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536576" y="1062318"/>
            <a:ext cx="5136777" cy="5795682"/>
          </a:xfrm>
          <a:prstGeom prst="rect">
            <a:avLst/>
          </a:prstGeom>
        </p:spPr>
      </p:pic>
      <p:sp>
        <p:nvSpPr>
          <p:cNvPr id="5" name="Slide Number Placeholder 4"/>
          <p:cNvSpPr>
            <a:spLocks noGrp="1"/>
          </p:cNvSpPr>
          <p:nvPr>
            <p:ph type="sldNum" sz="quarter" idx="12"/>
          </p:nvPr>
        </p:nvSpPr>
        <p:spPr/>
        <p:txBody>
          <a:bodyPr/>
          <a:lstStyle/>
          <a:p>
            <a:fld id="{3D9D42C8-1CFF-42E3-A3E3-D2E1B941BEDE}" type="slidenum">
              <a:rPr lang="en-IN" smtClean="0"/>
              <a:t>19</a:t>
            </a:fld>
            <a:endParaRPr lang="en-IN"/>
          </a:p>
        </p:txBody>
      </p:sp>
    </p:spTree>
    <p:extLst>
      <p:ext uri="{BB962C8B-B14F-4D97-AF65-F5344CB8AC3E}">
        <p14:creationId xmlns:p14="http://schemas.microsoft.com/office/powerpoint/2010/main" val="29285375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2076264"/>
          </a:xfrm>
        </p:spPr>
        <p:txBody>
          <a:bodyPr>
            <a:noAutofit/>
          </a:bodyPr>
          <a:lstStyle/>
          <a:p>
            <a:pPr algn="ctr"/>
            <a:r>
              <a:rPr lang="en-IN" sz="3200" dirty="0" smtClean="0"/>
              <a:t/>
            </a:r>
            <a:br>
              <a:rPr lang="en-IN" sz="3200" dirty="0" smtClean="0"/>
            </a:br>
            <a:r>
              <a:rPr lang="en-IN" sz="3200" dirty="0"/>
              <a:t/>
            </a:r>
            <a:br>
              <a:rPr lang="en-IN" sz="3200" dirty="0"/>
            </a:br>
            <a:r>
              <a:rPr lang="en-IN" sz="3200" dirty="0" smtClean="0"/>
              <a:t/>
            </a:r>
            <a:br>
              <a:rPr lang="en-IN" sz="3200" dirty="0" smtClean="0"/>
            </a:br>
            <a:r>
              <a:rPr lang="en-IN" sz="3200" dirty="0"/>
              <a:t/>
            </a:r>
            <a:br>
              <a:rPr lang="en-IN" sz="3200" dirty="0"/>
            </a:br>
            <a:r>
              <a:rPr lang="en-IN" sz="3200" dirty="0" smtClean="0"/>
              <a:t/>
            </a:r>
            <a:br>
              <a:rPr lang="en-IN" sz="3200" dirty="0" smtClean="0"/>
            </a:br>
            <a:r>
              <a:rPr lang="en-IN" sz="3200" dirty="0"/>
              <a:t/>
            </a:r>
            <a:br>
              <a:rPr lang="en-IN" sz="3200" dirty="0"/>
            </a:br>
            <a:r>
              <a:rPr lang="en-IN" sz="3200" dirty="0" smtClean="0"/>
              <a:t/>
            </a:r>
            <a:br>
              <a:rPr lang="en-IN" sz="3200" dirty="0" smtClean="0"/>
            </a:br>
            <a:r>
              <a:rPr lang="en-IN" sz="3200" dirty="0" smtClean="0"/>
              <a:t>Summer training- Full stack development</a:t>
            </a:r>
            <a:br>
              <a:rPr lang="en-IN" sz="3200" dirty="0" smtClean="0"/>
            </a:br>
            <a:r>
              <a:rPr lang="en-IN" sz="3200" dirty="0" smtClean="0"/>
              <a:t>May- June(2020)</a:t>
            </a:r>
            <a:r>
              <a:rPr lang="en-IN" sz="3200" dirty="0"/>
              <a:t/>
            </a:r>
            <a:br>
              <a:rPr lang="en-IN" sz="3200" dirty="0"/>
            </a:br>
            <a:r>
              <a:rPr lang="en-IN" sz="3200" dirty="0" smtClean="0"/>
              <a:t/>
            </a:r>
            <a:br>
              <a:rPr lang="en-IN" sz="3200" dirty="0" smtClean="0"/>
            </a:br>
            <a:r>
              <a:rPr lang="en-IN" sz="3200" dirty="0" smtClean="0"/>
              <a:t>Project Title</a:t>
            </a:r>
            <a:r>
              <a:rPr lang="en-IN" sz="3200" dirty="0"/>
              <a:t/>
            </a:r>
            <a:br>
              <a:rPr lang="en-IN" sz="3200" dirty="0"/>
            </a:br>
            <a:r>
              <a:rPr lang="en-IN" sz="3200" b="1" dirty="0" smtClean="0"/>
              <a:t>Freelancing Website</a:t>
            </a:r>
            <a:r>
              <a:rPr lang="en-IN" sz="3200" dirty="0" smtClean="0"/>
              <a:t/>
            </a:r>
            <a:br>
              <a:rPr lang="en-IN" sz="3200" dirty="0" smtClean="0"/>
            </a:br>
            <a:r>
              <a:rPr lang="en-IN" sz="3200" i="1" dirty="0" smtClean="0"/>
              <a:t>“an online Freelancing platform”</a:t>
            </a:r>
            <a:endParaRPr lang="en-IN" sz="3200" i="1" dirty="0"/>
          </a:p>
        </p:txBody>
      </p:sp>
      <p:sp>
        <p:nvSpPr>
          <p:cNvPr id="3" name="Subtitle 2"/>
          <p:cNvSpPr>
            <a:spLocks noGrp="1"/>
          </p:cNvSpPr>
          <p:nvPr>
            <p:ph type="subTitle" idx="1"/>
          </p:nvPr>
        </p:nvSpPr>
        <p:spPr>
          <a:xfrm>
            <a:off x="862149" y="4114800"/>
            <a:ext cx="9448800" cy="1162594"/>
          </a:xfrm>
        </p:spPr>
        <p:txBody>
          <a:bodyPr>
            <a:normAutofit/>
          </a:bodyPr>
          <a:lstStyle/>
          <a:p>
            <a:r>
              <a:rPr lang="en-IN" dirty="0" smtClean="0"/>
              <a:t>Under the guidance of:</a:t>
            </a:r>
          </a:p>
          <a:p>
            <a:r>
              <a:rPr lang="en-IN" dirty="0" smtClean="0"/>
              <a:t>Mr. Sanjay </a:t>
            </a:r>
            <a:r>
              <a:rPr lang="en-IN" dirty="0" err="1" smtClean="0"/>
              <a:t>Rathore</a:t>
            </a:r>
            <a:endParaRPr lang="en-IN" dirty="0"/>
          </a:p>
        </p:txBody>
      </p:sp>
      <p:sp>
        <p:nvSpPr>
          <p:cNvPr id="4" name="Slide Number Placeholder 3"/>
          <p:cNvSpPr>
            <a:spLocks noGrp="1"/>
          </p:cNvSpPr>
          <p:nvPr>
            <p:ph type="sldNum" sz="quarter" idx="12"/>
          </p:nvPr>
        </p:nvSpPr>
        <p:spPr/>
        <p:txBody>
          <a:bodyPr/>
          <a:lstStyle/>
          <a:p>
            <a:fld id="{3D9D42C8-1CFF-42E3-A3E3-D2E1B941BEDE}" type="slidenum">
              <a:rPr lang="en-IN" smtClean="0"/>
              <a:t>2</a:t>
            </a:fld>
            <a:endParaRPr lang="en-IN"/>
          </a:p>
        </p:txBody>
      </p:sp>
    </p:spTree>
    <p:extLst>
      <p:ext uri="{BB962C8B-B14F-4D97-AF65-F5344CB8AC3E}">
        <p14:creationId xmlns:p14="http://schemas.microsoft.com/office/powerpoint/2010/main" val="16045759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IN" dirty="0" smtClean="0">
                <a:latin typeface="Algerian" panose="04020705040A02060702" pitchFamily="82" charset="0"/>
              </a:rPr>
              <a:t>Website snapshots</a:t>
            </a:r>
            <a:endParaRPr lang="en-IN" dirty="0">
              <a:latin typeface="Algerian" panose="04020705040A02060702" pitchFamily="82" charset="0"/>
            </a:endParaRPr>
          </a:p>
        </p:txBody>
      </p:sp>
      <p:sp>
        <p:nvSpPr>
          <p:cNvPr id="3" name="Content Placeholder 2"/>
          <p:cNvSpPr>
            <a:spLocks noGrp="1"/>
          </p:cNvSpPr>
          <p:nvPr>
            <p:ph idx="1"/>
          </p:nvPr>
        </p:nvSpPr>
        <p:spPr>
          <a:xfrm>
            <a:off x="685800" y="1385047"/>
            <a:ext cx="10820400" cy="5259909"/>
          </a:xfrm>
        </p:spPr>
        <p:txBody>
          <a:bodyPr/>
          <a:lstStyle/>
          <a:p>
            <a:pPr marL="0" indent="0">
              <a:buNone/>
            </a:pPr>
            <a:r>
              <a:rPr lang="en-IN" b="1" dirty="0" smtClean="0"/>
              <a:t>Home page</a:t>
            </a:r>
          </a:p>
          <a:p>
            <a:pPr marL="0" indent="0">
              <a:buNone/>
            </a:pPr>
            <a:endParaRPr lang="en-IN" b="1" dirty="0"/>
          </a:p>
        </p:txBody>
      </p:sp>
      <p:sp>
        <p:nvSpPr>
          <p:cNvPr id="4" name="Slide Number Placeholder 3"/>
          <p:cNvSpPr>
            <a:spLocks noGrp="1"/>
          </p:cNvSpPr>
          <p:nvPr>
            <p:ph type="sldNum" sz="quarter" idx="12"/>
          </p:nvPr>
        </p:nvSpPr>
        <p:spPr/>
        <p:txBody>
          <a:bodyPr/>
          <a:lstStyle/>
          <a:p>
            <a:fld id="{3D9D42C8-1CFF-42E3-A3E3-D2E1B941BEDE}" type="slidenum">
              <a:rPr lang="en-IN" smtClean="0"/>
              <a:t>20</a:t>
            </a:fld>
            <a:endParaRPr lang="en-IN"/>
          </a:p>
        </p:txBody>
      </p:sp>
      <p:pic>
        <p:nvPicPr>
          <p:cNvPr id="5" name="Picture 4"/>
          <p:cNvPicPr>
            <a:picLocks noChangeAspect="1"/>
          </p:cNvPicPr>
          <p:nvPr/>
        </p:nvPicPr>
        <p:blipFill>
          <a:blip r:embed="rId2"/>
          <a:stretch>
            <a:fillRect/>
          </a:stretch>
        </p:blipFill>
        <p:spPr>
          <a:xfrm>
            <a:off x="1048870" y="1788460"/>
            <a:ext cx="9465425" cy="4977520"/>
          </a:xfrm>
          <a:prstGeom prst="rect">
            <a:avLst/>
          </a:prstGeom>
        </p:spPr>
      </p:pic>
    </p:spTree>
    <p:extLst>
      <p:ext uri="{BB962C8B-B14F-4D97-AF65-F5344CB8AC3E}">
        <p14:creationId xmlns:p14="http://schemas.microsoft.com/office/powerpoint/2010/main" val="805292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37479"/>
            <a:ext cx="8610600" cy="1293028"/>
          </a:xfrm>
        </p:spPr>
        <p:txBody>
          <a:bodyPr/>
          <a:lstStyle/>
          <a:p>
            <a:r>
              <a:rPr lang="en-IN" b="1" dirty="0" smtClean="0">
                <a:latin typeface="Algerian" panose="04020705040A02060702" pitchFamily="82" charset="0"/>
              </a:rPr>
              <a:t>Sign UP</a:t>
            </a:r>
            <a:endParaRPr lang="en-IN" b="1"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1102659" y="1656213"/>
            <a:ext cx="9844192" cy="5026975"/>
          </a:xfrm>
          <a:prstGeom prst="rect">
            <a:avLst/>
          </a:prstGeom>
        </p:spPr>
      </p:pic>
      <p:sp>
        <p:nvSpPr>
          <p:cNvPr id="4" name="Slide Number Placeholder 3"/>
          <p:cNvSpPr>
            <a:spLocks noGrp="1"/>
          </p:cNvSpPr>
          <p:nvPr>
            <p:ph type="sldNum" sz="quarter" idx="12"/>
          </p:nvPr>
        </p:nvSpPr>
        <p:spPr/>
        <p:txBody>
          <a:bodyPr/>
          <a:lstStyle/>
          <a:p>
            <a:fld id="{3D9D42C8-1CFF-42E3-A3E3-D2E1B941BEDE}" type="slidenum">
              <a:rPr lang="en-IN" smtClean="0"/>
              <a:t>21</a:t>
            </a:fld>
            <a:endParaRPr lang="en-IN"/>
          </a:p>
        </p:txBody>
      </p:sp>
    </p:spTree>
    <p:extLst>
      <p:ext uri="{BB962C8B-B14F-4D97-AF65-F5344CB8AC3E}">
        <p14:creationId xmlns:p14="http://schemas.microsoft.com/office/powerpoint/2010/main" val="16203997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Sign In</a:t>
            </a:r>
            <a:endParaRPr lang="en-IN" b="1"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1102659" y="1694330"/>
            <a:ext cx="9574305" cy="5163670"/>
          </a:xfrm>
          <a:prstGeom prst="rect">
            <a:avLst/>
          </a:prstGeom>
        </p:spPr>
      </p:pic>
      <p:sp>
        <p:nvSpPr>
          <p:cNvPr id="4" name="Slide Number Placeholder 3"/>
          <p:cNvSpPr>
            <a:spLocks noGrp="1"/>
          </p:cNvSpPr>
          <p:nvPr>
            <p:ph type="sldNum" sz="quarter" idx="12"/>
          </p:nvPr>
        </p:nvSpPr>
        <p:spPr/>
        <p:txBody>
          <a:bodyPr/>
          <a:lstStyle/>
          <a:p>
            <a:fld id="{3D9D42C8-1CFF-42E3-A3E3-D2E1B941BEDE}" type="slidenum">
              <a:rPr lang="en-IN" smtClean="0"/>
              <a:t>22</a:t>
            </a:fld>
            <a:endParaRPr lang="en-IN"/>
          </a:p>
        </p:txBody>
      </p:sp>
    </p:spTree>
    <p:extLst>
      <p:ext uri="{BB962C8B-B14F-4D97-AF65-F5344CB8AC3E}">
        <p14:creationId xmlns:p14="http://schemas.microsoft.com/office/powerpoint/2010/main" val="1738989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5" y="59269"/>
            <a:ext cx="8547847" cy="1293028"/>
          </a:xfrm>
        </p:spPr>
        <p:txBody>
          <a:bodyPr/>
          <a:lstStyle/>
          <a:p>
            <a:r>
              <a:rPr lang="en-IN" b="1" dirty="0" smtClean="0">
                <a:latin typeface="Algerian" panose="04020705040A02060702" pitchFamily="82" charset="0"/>
              </a:rPr>
              <a:t>Contact</a:t>
            </a:r>
            <a:endParaRPr lang="en-IN" b="1"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712692" y="1459874"/>
            <a:ext cx="10542495" cy="5407989"/>
          </a:xfrm>
          <a:prstGeom prst="rect">
            <a:avLst/>
          </a:prstGeom>
        </p:spPr>
      </p:pic>
      <p:sp>
        <p:nvSpPr>
          <p:cNvPr id="4" name="Slide Number Placeholder 3"/>
          <p:cNvSpPr>
            <a:spLocks noGrp="1"/>
          </p:cNvSpPr>
          <p:nvPr>
            <p:ph type="sldNum" sz="quarter" idx="12"/>
          </p:nvPr>
        </p:nvSpPr>
        <p:spPr>
          <a:xfrm>
            <a:off x="8763000" y="286871"/>
            <a:ext cx="2743200" cy="365125"/>
          </a:xfrm>
        </p:spPr>
        <p:txBody>
          <a:bodyPr/>
          <a:lstStyle/>
          <a:p>
            <a:fld id="{3D9D42C8-1CFF-42E3-A3E3-D2E1B941BEDE}" type="slidenum">
              <a:rPr lang="en-IN" smtClean="0"/>
              <a:t>23</a:t>
            </a:fld>
            <a:endParaRPr lang="en-IN" dirty="0"/>
          </a:p>
        </p:txBody>
      </p:sp>
    </p:spTree>
    <p:extLst>
      <p:ext uri="{BB962C8B-B14F-4D97-AF65-F5344CB8AC3E}">
        <p14:creationId xmlns:p14="http://schemas.microsoft.com/office/powerpoint/2010/main" val="15434474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66832"/>
            <a:ext cx="8610600" cy="1293028"/>
          </a:xfrm>
        </p:spPr>
        <p:txBody>
          <a:bodyPr/>
          <a:lstStyle/>
          <a:p>
            <a:r>
              <a:rPr lang="en-US" b="1" dirty="0">
                <a:latin typeface="Algerian" panose="04020705040A02060702" pitchFamily="82" charset="0"/>
              </a:rPr>
              <a:t>CONCLUSION</a:t>
            </a:r>
          </a:p>
        </p:txBody>
      </p:sp>
      <p:sp>
        <p:nvSpPr>
          <p:cNvPr id="3" name="Content Placeholder 2"/>
          <p:cNvSpPr>
            <a:spLocks noGrp="1"/>
          </p:cNvSpPr>
          <p:nvPr>
            <p:ph idx="1"/>
          </p:nvPr>
        </p:nvSpPr>
        <p:spPr>
          <a:xfrm>
            <a:off x="685800" y="1559860"/>
            <a:ext cx="10820400" cy="4114799"/>
          </a:xfrm>
        </p:spPr>
        <p:txBody>
          <a:bodyPr/>
          <a:lstStyle/>
          <a:p>
            <a:pPr marL="0" indent="0">
              <a:buNone/>
            </a:pPr>
            <a:r>
              <a:rPr lang="en-US" dirty="0">
                <a:latin typeface="Arial" panose="020B0604020202020204" pitchFamily="34" charset="0"/>
                <a:cs typeface="Arial" panose="020B0604020202020204" pitchFamily="34" charset="0"/>
              </a:rPr>
              <a:t>Freelancing has become incredibly popular in recent years, with some people using it to supplement their monthly income and others pursuing it full-time for the freedom it accords them. This surge in popularity is understandable seeing that freelancers get to choose the projects they work on, schedule their own hours, work from new locations each day, and charge their own fees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Freelancers today need to build a solid reputation and portfolio if they want to receive steady </a:t>
            </a:r>
            <a:r>
              <a:rPr lang="en-US" dirty="0" smtClean="0">
                <a:latin typeface="Arial" panose="020B0604020202020204" pitchFamily="34" charset="0"/>
                <a:cs typeface="Arial" panose="020B0604020202020204" pitchFamily="34" charset="0"/>
              </a:rPr>
              <a:t>work. Since </a:t>
            </a:r>
            <a:r>
              <a:rPr lang="en-US" dirty="0">
                <a:latin typeface="Arial" panose="020B0604020202020204" pitchFamily="34" charset="0"/>
                <a:cs typeface="Arial" panose="020B0604020202020204" pitchFamily="34" charset="0"/>
              </a:rPr>
              <a:t>hiring freelancers on a need-basis is more cost-effective as compared to hiring full-time talent, companies and entrepreneurs can also makes use of these sites to get their work done on a budget</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Thus, it can be concluded for now that freelancing is certainly the latest career opportunity on the block and will continue to dominate the Indian job market in the future</a:t>
            </a:r>
            <a:r>
              <a:rPr lang="en-US"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D9D42C8-1CFF-42E3-A3E3-D2E1B941BEDE}" type="slidenum">
              <a:rPr lang="en-IN" smtClean="0"/>
              <a:t>24</a:t>
            </a:fld>
            <a:endParaRPr lang="en-IN"/>
          </a:p>
        </p:txBody>
      </p:sp>
    </p:spTree>
    <p:extLst>
      <p:ext uri="{BB962C8B-B14F-4D97-AF65-F5344CB8AC3E}">
        <p14:creationId xmlns:p14="http://schemas.microsoft.com/office/powerpoint/2010/main" val="17502258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IN" sz="13800" dirty="0" smtClean="0">
                <a:latin typeface="Algerian" panose="04020705040A02060702" pitchFamily="82" charset="0"/>
              </a:rPr>
              <a:t>THANK YOU</a:t>
            </a:r>
            <a:endParaRPr lang="en-IN" sz="138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25</a:t>
            </a:fld>
            <a:endParaRPr lang="en-IN"/>
          </a:p>
        </p:txBody>
      </p:sp>
    </p:spTree>
    <p:extLst>
      <p:ext uri="{BB962C8B-B14F-4D97-AF65-F5344CB8AC3E}">
        <p14:creationId xmlns:p14="http://schemas.microsoft.com/office/powerpoint/2010/main" val="4081496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IN" b="1" dirty="0" smtClean="0">
                <a:latin typeface="Algerian" panose="04020705040A02060702" pitchFamily="82" charset="0"/>
              </a:rPr>
              <a:t>Table of Contents</a:t>
            </a:r>
            <a:endParaRPr lang="en-IN" b="1" dirty="0">
              <a:latin typeface="Algerian" panose="04020705040A02060702" pitchFamily="8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2857642"/>
              </p:ext>
            </p:extLst>
          </p:nvPr>
        </p:nvGraphicFramePr>
        <p:xfrm>
          <a:off x="1907176" y="1293024"/>
          <a:ext cx="9873344" cy="5387074"/>
        </p:xfrm>
        <a:graphic>
          <a:graphicData uri="http://schemas.openxmlformats.org/drawingml/2006/table">
            <a:tbl>
              <a:tblPr firstRow="1" bandRow="1">
                <a:tableStyleId>{5C22544A-7EE6-4342-B048-85BDC9FD1C3A}</a:tableStyleId>
              </a:tblPr>
              <a:tblGrid>
                <a:gridCol w="4936672">
                  <a:extLst>
                    <a:ext uri="{9D8B030D-6E8A-4147-A177-3AD203B41FA5}">
                      <a16:colId xmlns:a16="http://schemas.microsoft.com/office/drawing/2014/main" val="1040767995"/>
                    </a:ext>
                  </a:extLst>
                </a:gridCol>
                <a:gridCol w="4936672">
                  <a:extLst>
                    <a:ext uri="{9D8B030D-6E8A-4147-A177-3AD203B41FA5}">
                      <a16:colId xmlns:a16="http://schemas.microsoft.com/office/drawing/2014/main" val="4016635351"/>
                    </a:ext>
                  </a:extLst>
                </a:gridCol>
              </a:tblGrid>
              <a:tr h="384791">
                <a:tc>
                  <a:txBody>
                    <a:bodyPr/>
                    <a:lstStyle/>
                    <a:p>
                      <a:r>
                        <a:rPr lang="en-IN" i="1" dirty="0" smtClean="0"/>
                        <a:t>Topic</a:t>
                      </a:r>
                      <a:endParaRPr lang="en-IN" i="1" dirty="0"/>
                    </a:p>
                  </a:txBody>
                  <a:tcPr/>
                </a:tc>
                <a:tc>
                  <a:txBody>
                    <a:bodyPr/>
                    <a:lstStyle/>
                    <a:p>
                      <a:r>
                        <a:rPr lang="en-IN" i="1" dirty="0" smtClean="0"/>
                        <a:t>Slide</a:t>
                      </a:r>
                      <a:r>
                        <a:rPr lang="en-IN" i="1" baseline="0" dirty="0" smtClean="0"/>
                        <a:t> No.</a:t>
                      </a:r>
                      <a:endParaRPr lang="en-IN" i="1" dirty="0"/>
                    </a:p>
                  </a:txBody>
                  <a:tcPr/>
                </a:tc>
                <a:extLst>
                  <a:ext uri="{0D108BD9-81ED-4DB2-BD59-A6C34878D82A}">
                    <a16:rowId xmlns:a16="http://schemas.microsoft.com/office/drawing/2014/main" val="3577873729"/>
                  </a:ext>
                </a:extLst>
              </a:tr>
              <a:tr h="384791">
                <a:tc>
                  <a:txBody>
                    <a:bodyPr/>
                    <a:lstStyle/>
                    <a:p>
                      <a:r>
                        <a:rPr lang="en-IN" dirty="0" smtClean="0"/>
                        <a:t>Collaborators</a:t>
                      </a:r>
                      <a:endParaRPr lang="en-IN" dirty="0"/>
                    </a:p>
                  </a:txBody>
                  <a:tcPr/>
                </a:tc>
                <a:tc>
                  <a:txBody>
                    <a:bodyPr/>
                    <a:lstStyle/>
                    <a:p>
                      <a:r>
                        <a:rPr lang="en-IN" dirty="0" smtClean="0"/>
                        <a:t>4</a:t>
                      </a:r>
                      <a:endParaRPr lang="en-IN" dirty="0"/>
                    </a:p>
                  </a:txBody>
                  <a:tcPr/>
                </a:tc>
                <a:extLst>
                  <a:ext uri="{0D108BD9-81ED-4DB2-BD59-A6C34878D82A}">
                    <a16:rowId xmlns:a16="http://schemas.microsoft.com/office/drawing/2014/main" val="1822146548"/>
                  </a:ext>
                </a:extLst>
              </a:tr>
              <a:tr h="384791">
                <a:tc>
                  <a:txBody>
                    <a:bodyPr/>
                    <a:lstStyle/>
                    <a:p>
                      <a:r>
                        <a:rPr lang="en-IN" dirty="0" smtClean="0"/>
                        <a:t>Introduction</a:t>
                      </a:r>
                    </a:p>
                  </a:txBody>
                  <a:tcPr/>
                </a:tc>
                <a:tc>
                  <a:txBody>
                    <a:bodyPr/>
                    <a:lstStyle/>
                    <a:p>
                      <a:r>
                        <a:rPr lang="en-IN" dirty="0" smtClean="0"/>
                        <a:t>5</a:t>
                      </a:r>
                      <a:endParaRPr lang="en-IN" dirty="0"/>
                    </a:p>
                  </a:txBody>
                  <a:tcPr/>
                </a:tc>
                <a:extLst>
                  <a:ext uri="{0D108BD9-81ED-4DB2-BD59-A6C34878D82A}">
                    <a16:rowId xmlns:a16="http://schemas.microsoft.com/office/drawing/2014/main" val="1480867274"/>
                  </a:ext>
                </a:extLst>
              </a:tr>
              <a:tr h="384791">
                <a:tc>
                  <a:txBody>
                    <a:bodyPr/>
                    <a:lstStyle/>
                    <a:p>
                      <a:r>
                        <a:rPr lang="en-IN" dirty="0" smtClean="0"/>
                        <a:t>Aim and</a:t>
                      </a:r>
                      <a:r>
                        <a:rPr lang="en-IN" baseline="0" dirty="0" smtClean="0"/>
                        <a:t> Objectives </a:t>
                      </a:r>
                      <a:endParaRPr lang="en-IN" dirty="0"/>
                    </a:p>
                  </a:txBody>
                  <a:tcPr/>
                </a:tc>
                <a:tc>
                  <a:txBody>
                    <a:bodyPr/>
                    <a:lstStyle/>
                    <a:p>
                      <a:r>
                        <a:rPr lang="en-IN" dirty="0" smtClean="0"/>
                        <a:t>6</a:t>
                      </a:r>
                      <a:endParaRPr lang="en-IN" dirty="0"/>
                    </a:p>
                  </a:txBody>
                  <a:tcPr/>
                </a:tc>
                <a:extLst>
                  <a:ext uri="{0D108BD9-81ED-4DB2-BD59-A6C34878D82A}">
                    <a16:rowId xmlns:a16="http://schemas.microsoft.com/office/drawing/2014/main" val="1726442913"/>
                  </a:ext>
                </a:extLst>
              </a:tr>
              <a:tr h="384791">
                <a:tc>
                  <a:txBody>
                    <a:bodyPr/>
                    <a:lstStyle/>
                    <a:p>
                      <a:r>
                        <a:rPr lang="en-IN" dirty="0" smtClean="0"/>
                        <a:t>Scope &amp;</a:t>
                      </a:r>
                      <a:r>
                        <a:rPr lang="en-IN" baseline="0" dirty="0" smtClean="0"/>
                        <a:t> Motive</a:t>
                      </a:r>
                      <a:endParaRPr lang="en-IN" dirty="0"/>
                    </a:p>
                  </a:txBody>
                  <a:tcPr/>
                </a:tc>
                <a:tc>
                  <a:txBody>
                    <a:bodyPr/>
                    <a:lstStyle/>
                    <a:p>
                      <a:r>
                        <a:rPr lang="en-IN" dirty="0" smtClean="0"/>
                        <a:t>7</a:t>
                      </a:r>
                      <a:endParaRPr lang="en-IN" dirty="0"/>
                    </a:p>
                  </a:txBody>
                  <a:tcPr/>
                </a:tc>
                <a:extLst>
                  <a:ext uri="{0D108BD9-81ED-4DB2-BD59-A6C34878D82A}">
                    <a16:rowId xmlns:a16="http://schemas.microsoft.com/office/drawing/2014/main" val="2135422994"/>
                  </a:ext>
                </a:extLst>
              </a:tr>
              <a:tr h="384791">
                <a:tc>
                  <a:txBody>
                    <a:bodyPr/>
                    <a:lstStyle/>
                    <a:p>
                      <a:r>
                        <a:rPr lang="en-IN" dirty="0" smtClean="0"/>
                        <a:t>Basic Block</a:t>
                      </a:r>
                      <a:r>
                        <a:rPr lang="en-IN" baseline="0" dirty="0" smtClean="0"/>
                        <a:t> Diagram</a:t>
                      </a:r>
                      <a:endParaRPr lang="en-IN" dirty="0"/>
                    </a:p>
                  </a:txBody>
                  <a:tcPr/>
                </a:tc>
                <a:tc>
                  <a:txBody>
                    <a:bodyPr/>
                    <a:lstStyle/>
                    <a:p>
                      <a:r>
                        <a:rPr lang="en-IN" dirty="0" smtClean="0"/>
                        <a:t>8</a:t>
                      </a:r>
                      <a:endParaRPr lang="en-IN" dirty="0"/>
                    </a:p>
                  </a:txBody>
                  <a:tcPr/>
                </a:tc>
                <a:extLst>
                  <a:ext uri="{0D108BD9-81ED-4DB2-BD59-A6C34878D82A}">
                    <a16:rowId xmlns:a16="http://schemas.microsoft.com/office/drawing/2014/main" val="3050982001"/>
                  </a:ext>
                </a:extLst>
              </a:tr>
              <a:tr h="384791">
                <a:tc>
                  <a:txBody>
                    <a:bodyPr/>
                    <a:lstStyle/>
                    <a:p>
                      <a:r>
                        <a:rPr lang="en-IN" dirty="0" smtClean="0"/>
                        <a:t>Entities</a:t>
                      </a:r>
                      <a:r>
                        <a:rPr lang="en-IN" baseline="0" dirty="0" smtClean="0"/>
                        <a:t> Supported</a:t>
                      </a:r>
                      <a:endParaRPr lang="en-IN" dirty="0"/>
                    </a:p>
                  </a:txBody>
                  <a:tcPr/>
                </a:tc>
                <a:tc>
                  <a:txBody>
                    <a:bodyPr/>
                    <a:lstStyle/>
                    <a:p>
                      <a:r>
                        <a:rPr lang="en-IN" dirty="0" smtClean="0"/>
                        <a:t>9-11</a:t>
                      </a:r>
                      <a:endParaRPr lang="en-IN" dirty="0"/>
                    </a:p>
                  </a:txBody>
                  <a:tcPr/>
                </a:tc>
                <a:extLst>
                  <a:ext uri="{0D108BD9-81ED-4DB2-BD59-A6C34878D82A}">
                    <a16:rowId xmlns:a16="http://schemas.microsoft.com/office/drawing/2014/main" val="730078640"/>
                  </a:ext>
                </a:extLst>
              </a:tr>
              <a:tr h="384791">
                <a:tc>
                  <a:txBody>
                    <a:bodyPr/>
                    <a:lstStyle/>
                    <a:p>
                      <a:r>
                        <a:rPr lang="en-IN" dirty="0" smtClean="0"/>
                        <a:t>Technologies</a:t>
                      </a:r>
                      <a:r>
                        <a:rPr lang="en-IN" baseline="0" dirty="0" smtClean="0"/>
                        <a:t> involved</a:t>
                      </a:r>
                      <a:endParaRPr lang="en-IN" dirty="0"/>
                    </a:p>
                  </a:txBody>
                  <a:tcPr/>
                </a:tc>
                <a:tc>
                  <a:txBody>
                    <a:bodyPr/>
                    <a:lstStyle/>
                    <a:p>
                      <a:r>
                        <a:rPr lang="en-IN" dirty="0" smtClean="0"/>
                        <a:t>12</a:t>
                      </a:r>
                      <a:endParaRPr lang="en-IN" dirty="0"/>
                    </a:p>
                  </a:txBody>
                  <a:tcPr/>
                </a:tc>
                <a:extLst>
                  <a:ext uri="{0D108BD9-81ED-4DB2-BD59-A6C34878D82A}">
                    <a16:rowId xmlns:a16="http://schemas.microsoft.com/office/drawing/2014/main" val="1224489164"/>
                  </a:ext>
                </a:extLst>
              </a:tr>
              <a:tr h="384791">
                <a:tc>
                  <a:txBody>
                    <a:bodyPr/>
                    <a:lstStyle/>
                    <a:p>
                      <a:r>
                        <a:rPr lang="en-IN" dirty="0" smtClean="0"/>
                        <a:t>Procedure</a:t>
                      </a:r>
                      <a:endParaRPr lang="en-IN" dirty="0"/>
                    </a:p>
                  </a:txBody>
                  <a:tcPr/>
                </a:tc>
                <a:tc>
                  <a:txBody>
                    <a:bodyPr/>
                    <a:lstStyle/>
                    <a:p>
                      <a:r>
                        <a:rPr lang="en-IN" dirty="0" smtClean="0"/>
                        <a:t>13</a:t>
                      </a:r>
                      <a:endParaRPr lang="en-IN" dirty="0"/>
                    </a:p>
                  </a:txBody>
                  <a:tcPr/>
                </a:tc>
                <a:extLst>
                  <a:ext uri="{0D108BD9-81ED-4DB2-BD59-A6C34878D82A}">
                    <a16:rowId xmlns:a16="http://schemas.microsoft.com/office/drawing/2014/main" val="3039875929"/>
                  </a:ext>
                </a:extLst>
              </a:tr>
              <a:tr h="384791">
                <a:tc>
                  <a:txBody>
                    <a:bodyPr/>
                    <a:lstStyle/>
                    <a:p>
                      <a:r>
                        <a:rPr lang="en-IN" dirty="0" smtClean="0"/>
                        <a:t>Functionality</a:t>
                      </a:r>
                      <a:endParaRPr lang="en-IN" dirty="0"/>
                    </a:p>
                  </a:txBody>
                  <a:tcPr/>
                </a:tc>
                <a:tc>
                  <a:txBody>
                    <a:bodyPr/>
                    <a:lstStyle/>
                    <a:p>
                      <a:r>
                        <a:rPr lang="en-IN" dirty="0" smtClean="0"/>
                        <a:t>14-16</a:t>
                      </a:r>
                      <a:endParaRPr lang="en-IN" dirty="0"/>
                    </a:p>
                  </a:txBody>
                  <a:tcPr/>
                </a:tc>
                <a:extLst>
                  <a:ext uri="{0D108BD9-81ED-4DB2-BD59-A6C34878D82A}">
                    <a16:rowId xmlns:a16="http://schemas.microsoft.com/office/drawing/2014/main" val="3705748167"/>
                  </a:ext>
                </a:extLst>
              </a:tr>
              <a:tr h="384791">
                <a:tc>
                  <a:txBody>
                    <a:bodyPr/>
                    <a:lstStyle/>
                    <a:p>
                      <a:r>
                        <a:rPr lang="en-IN" dirty="0" smtClean="0"/>
                        <a:t>Pros</a:t>
                      </a:r>
                      <a:endParaRPr lang="en-IN" dirty="0"/>
                    </a:p>
                  </a:txBody>
                  <a:tcPr/>
                </a:tc>
                <a:tc>
                  <a:txBody>
                    <a:bodyPr/>
                    <a:lstStyle/>
                    <a:p>
                      <a:r>
                        <a:rPr lang="en-IN" dirty="0" smtClean="0"/>
                        <a:t>17</a:t>
                      </a:r>
                      <a:endParaRPr lang="en-IN" dirty="0"/>
                    </a:p>
                  </a:txBody>
                  <a:tcPr/>
                </a:tc>
                <a:extLst>
                  <a:ext uri="{0D108BD9-81ED-4DB2-BD59-A6C34878D82A}">
                    <a16:rowId xmlns:a16="http://schemas.microsoft.com/office/drawing/2014/main" val="175995315"/>
                  </a:ext>
                </a:extLst>
              </a:tr>
              <a:tr h="384791">
                <a:tc>
                  <a:txBody>
                    <a:bodyPr/>
                    <a:lstStyle/>
                    <a:p>
                      <a:r>
                        <a:rPr lang="en-IN" dirty="0" smtClean="0"/>
                        <a:t>E-R</a:t>
                      </a:r>
                      <a:r>
                        <a:rPr lang="en-IN" baseline="0" dirty="0" smtClean="0"/>
                        <a:t> Diagrams</a:t>
                      </a:r>
                      <a:endParaRPr lang="en-IN" dirty="0"/>
                    </a:p>
                  </a:txBody>
                  <a:tcPr/>
                </a:tc>
                <a:tc>
                  <a:txBody>
                    <a:bodyPr/>
                    <a:lstStyle/>
                    <a:p>
                      <a:r>
                        <a:rPr lang="en-IN" dirty="0" smtClean="0"/>
                        <a:t>18</a:t>
                      </a:r>
                      <a:endParaRPr lang="en-IN" dirty="0"/>
                    </a:p>
                  </a:txBody>
                  <a:tcPr/>
                </a:tc>
                <a:extLst>
                  <a:ext uri="{0D108BD9-81ED-4DB2-BD59-A6C34878D82A}">
                    <a16:rowId xmlns:a16="http://schemas.microsoft.com/office/drawing/2014/main" val="521509563"/>
                  </a:ext>
                </a:extLst>
              </a:tr>
              <a:tr h="384791">
                <a:tc>
                  <a:txBody>
                    <a:bodyPr/>
                    <a:lstStyle/>
                    <a:p>
                      <a:r>
                        <a:rPr lang="en-IN" dirty="0" smtClean="0"/>
                        <a:t>Use case Diagram</a:t>
                      </a:r>
                      <a:endParaRPr lang="en-IN" dirty="0"/>
                    </a:p>
                  </a:txBody>
                  <a:tcPr/>
                </a:tc>
                <a:tc>
                  <a:txBody>
                    <a:bodyPr/>
                    <a:lstStyle/>
                    <a:p>
                      <a:r>
                        <a:rPr lang="en-IN" dirty="0" smtClean="0"/>
                        <a:t>19</a:t>
                      </a:r>
                      <a:endParaRPr lang="en-IN" dirty="0"/>
                    </a:p>
                  </a:txBody>
                  <a:tcPr/>
                </a:tc>
                <a:extLst>
                  <a:ext uri="{0D108BD9-81ED-4DB2-BD59-A6C34878D82A}">
                    <a16:rowId xmlns:a16="http://schemas.microsoft.com/office/drawing/2014/main" val="3844019478"/>
                  </a:ext>
                </a:extLst>
              </a:tr>
              <a:tr h="384791">
                <a:tc>
                  <a:txBody>
                    <a:bodyPr/>
                    <a:lstStyle/>
                    <a:p>
                      <a:r>
                        <a:rPr lang="en-IN" dirty="0" smtClean="0"/>
                        <a:t>Website</a:t>
                      </a:r>
                      <a:r>
                        <a:rPr lang="en-IN" baseline="0" dirty="0" smtClean="0"/>
                        <a:t>-snapshots &amp; </a:t>
                      </a:r>
                      <a:r>
                        <a:rPr lang="en-IN" dirty="0" smtClean="0"/>
                        <a:t>Conclusion</a:t>
                      </a:r>
                      <a:endParaRPr lang="en-IN" dirty="0"/>
                    </a:p>
                  </a:txBody>
                  <a:tcPr/>
                </a:tc>
                <a:tc>
                  <a:txBody>
                    <a:bodyPr/>
                    <a:lstStyle/>
                    <a:p>
                      <a:r>
                        <a:rPr lang="en-IN" dirty="0" smtClean="0"/>
                        <a:t>20-24</a:t>
                      </a:r>
                      <a:endParaRPr lang="en-IN" dirty="0"/>
                    </a:p>
                  </a:txBody>
                  <a:tcPr/>
                </a:tc>
                <a:extLst>
                  <a:ext uri="{0D108BD9-81ED-4DB2-BD59-A6C34878D82A}">
                    <a16:rowId xmlns:a16="http://schemas.microsoft.com/office/drawing/2014/main" val="930381538"/>
                  </a:ext>
                </a:extLst>
              </a:tr>
            </a:tbl>
          </a:graphicData>
        </a:graphic>
      </p:graphicFrame>
      <p:sp>
        <p:nvSpPr>
          <p:cNvPr id="3" name="Slide Number Placeholder 2"/>
          <p:cNvSpPr>
            <a:spLocks noGrp="1"/>
          </p:cNvSpPr>
          <p:nvPr>
            <p:ph type="sldNum" sz="quarter" idx="12"/>
          </p:nvPr>
        </p:nvSpPr>
        <p:spPr/>
        <p:txBody>
          <a:bodyPr/>
          <a:lstStyle/>
          <a:p>
            <a:fld id="{3D9D42C8-1CFF-42E3-A3E3-D2E1B941BEDE}" type="slidenum">
              <a:rPr lang="en-IN" smtClean="0"/>
              <a:t>3</a:t>
            </a:fld>
            <a:endParaRPr lang="en-IN"/>
          </a:p>
        </p:txBody>
      </p:sp>
    </p:spTree>
    <p:extLst>
      <p:ext uri="{BB962C8B-B14F-4D97-AF65-F5344CB8AC3E}">
        <p14:creationId xmlns:p14="http://schemas.microsoft.com/office/powerpoint/2010/main" val="3767160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Collaborators</a:t>
            </a:r>
            <a:r>
              <a:rPr lang="en-IN" b="1" dirty="0" smtClean="0"/>
              <a:t> </a:t>
            </a:r>
            <a:endParaRPr lang="en-IN" b="1" dirty="0"/>
          </a:p>
        </p:txBody>
      </p:sp>
      <p:sp>
        <p:nvSpPr>
          <p:cNvPr id="3" name="Content Placeholder 2"/>
          <p:cNvSpPr>
            <a:spLocks noGrp="1"/>
          </p:cNvSpPr>
          <p:nvPr>
            <p:ph idx="1"/>
          </p:nvPr>
        </p:nvSpPr>
        <p:spPr/>
        <p:txBody>
          <a:bodyPr>
            <a:normAutofit lnSpcReduction="10000"/>
          </a:bodyPr>
          <a:lstStyle/>
          <a:p>
            <a:r>
              <a:rPr lang="en-IN" sz="2800" b="1" dirty="0" err="1" smtClean="0"/>
              <a:t>Sumant</a:t>
            </a:r>
            <a:r>
              <a:rPr lang="en-IN" sz="2800" b="1" dirty="0"/>
              <a:t> </a:t>
            </a:r>
            <a:r>
              <a:rPr lang="en-IN" sz="2800" b="1" dirty="0" smtClean="0"/>
              <a:t>Vyas</a:t>
            </a:r>
          </a:p>
          <a:p>
            <a:pPr marL="0" indent="0">
              <a:buNone/>
            </a:pPr>
            <a:r>
              <a:rPr lang="en-IN" dirty="0" smtClean="0"/>
              <a:t>  </a:t>
            </a:r>
            <a:r>
              <a:rPr lang="en-IN" i="1" dirty="0" smtClean="0"/>
              <a:t>(Student- 3</a:t>
            </a:r>
            <a:r>
              <a:rPr lang="en-IN" i="1" baseline="30000" dirty="0" smtClean="0"/>
              <a:t>rd</a:t>
            </a:r>
            <a:r>
              <a:rPr lang="en-IN" i="1" dirty="0" smtClean="0"/>
              <a:t> Year </a:t>
            </a:r>
            <a:r>
              <a:rPr lang="en-IN" i="1" dirty="0" err="1" smtClean="0"/>
              <a:t>B.Tech</a:t>
            </a:r>
            <a:r>
              <a:rPr lang="en-IN" i="1" dirty="0" smtClean="0"/>
              <a:t> Computer Science Engineering)</a:t>
            </a:r>
          </a:p>
          <a:p>
            <a:r>
              <a:rPr lang="en-IN" sz="2800" b="1" dirty="0" err="1" smtClean="0"/>
              <a:t>Tarun</a:t>
            </a:r>
            <a:r>
              <a:rPr lang="en-IN" sz="2800" b="1" dirty="0" smtClean="0"/>
              <a:t> Tailor</a:t>
            </a:r>
          </a:p>
          <a:p>
            <a:pPr marL="0" indent="0">
              <a:buNone/>
            </a:pPr>
            <a:r>
              <a:rPr lang="en-IN" sz="2400" i="1" dirty="0" smtClean="0"/>
              <a:t>  (</a:t>
            </a:r>
            <a:r>
              <a:rPr lang="en-IN" i="1" dirty="0"/>
              <a:t>Student- 3</a:t>
            </a:r>
            <a:r>
              <a:rPr lang="en-IN" i="1" baseline="30000" dirty="0"/>
              <a:t>rd</a:t>
            </a:r>
            <a:r>
              <a:rPr lang="en-IN" i="1" dirty="0"/>
              <a:t> Year </a:t>
            </a:r>
            <a:r>
              <a:rPr lang="en-IN" i="1" dirty="0" err="1"/>
              <a:t>B.Tech</a:t>
            </a:r>
            <a:r>
              <a:rPr lang="en-IN" i="1" dirty="0"/>
              <a:t> Computer Science Engineering</a:t>
            </a:r>
            <a:r>
              <a:rPr lang="en-IN" i="1" dirty="0" smtClean="0"/>
              <a:t>)</a:t>
            </a:r>
          </a:p>
          <a:p>
            <a:r>
              <a:rPr lang="en-IN" sz="2800" b="1" dirty="0" smtClean="0"/>
              <a:t>Nitin </a:t>
            </a:r>
            <a:r>
              <a:rPr lang="en-IN" sz="2800" b="1" dirty="0" err="1" smtClean="0"/>
              <a:t>Bagdi</a:t>
            </a:r>
            <a:endParaRPr lang="en-IN" sz="2800" b="1" dirty="0" smtClean="0"/>
          </a:p>
          <a:p>
            <a:pPr marL="0" indent="0">
              <a:buNone/>
            </a:pPr>
            <a:r>
              <a:rPr lang="en-IN" sz="2400" i="1" dirty="0" smtClean="0"/>
              <a:t>  </a:t>
            </a:r>
            <a:r>
              <a:rPr lang="en-IN" i="1" dirty="0" smtClean="0"/>
              <a:t>(</a:t>
            </a:r>
            <a:r>
              <a:rPr lang="en-IN" i="1" dirty="0"/>
              <a:t>Student- 3</a:t>
            </a:r>
            <a:r>
              <a:rPr lang="en-IN" i="1" baseline="30000" dirty="0"/>
              <a:t>rd</a:t>
            </a:r>
            <a:r>
              <a:rPr lang="en-IN" i="1" dirty="0"/>
              <a:t> Year </a:t>
            </a:r>
            <a:r>
              <a:rPr lang="en-IN" i="1" dirty="0" err="1"/>
              <a:t>B.Tech</a:t>
            </a:r>
            <a:r>
              <a:rPr lang="en-IN" i="1" dirty="0"/>
              <a:t> Computer Science Engineering</a:t>
            </a:r>
            <a:r>
              <a:rPr lang="en-IN" i="1" dirty="0" smtClean="0"/>
              <a:t>)</a:t>
            </a:r>
          </a:p>
          <a:p>
            <a:r>
              <a:rPr lang="en-IN" sz="2800" b="1" dirty="0" smtClean="0"/>
              <a:t>Geetesh Kashyap</a:t>
            </a:r>
          </a:p>
          <a:p>
            <a:pPr marL="0" indent="0">
              <a:buNone/>
            </a:pPr>
            <a:r>
              <a:rPr lang="en-IN" b="1" dirty="0"/>
              <a:t> </a:t>
            </a:r>
            <a:r>
              <a:rPr lang="en-IN" sz="2400" i="1" dirty="0"/>
              <a:t>(</a:t>
            </a:r>
            <a:r>
              <a:rPr lang="en-IN" i="1" dirty="0"/>
              <a:t>Student- 3</a:t>
            </a:r>
            <a:r>
              <a:rPr lang="en-IN" i="1" baseline="30000" dirty="0"/>
              <a:t>rd</a:t>
            </a:r>
            <a:r>
              <a:rPr lang="en-IN" i="1" dirty="0"/>
              <a:t> Year </a:t>
            </a:r>
            <a:r>
              <a:rPr lang="en-IN" i="1" dirty="0" err="1"/>
              <a:t>B.Tech</a:t>
            </a:r>
            <a:r>
              <a:rPr lang="en-IN" i="1" dirty="0"/>
              <a:t> Computer Science Engineering)</a:t>
            </a:r>
            <a:endParaRPr lang="en-IN" b="1" dirty="0" smtClean="0"/>
          </a:p>
          <a:p>
            <a:pPr marL="0" indent="0">
              <a:buNone/>
            </a:pPr>
            <a:r>
              <a:rPr lang="en-IN" sz="2800" b="1" dirty="0"/>
              <a:t> </a:t>
            </a:r>
            <a:r>
              <a:rPr lang="en-IN" sz="2800" b="1" dirty="0" smtClean="0"/>
              <a:t> </a:t>
            </a:r>
            <a:endParaRPr lang="en-IN" b="1" dirty="0"/>
          </a:p>
        </p:txBody>
      </p:sp>
      <p:sp>
        <p:nvSpPr>
          <p:cNvPr id="4" name="Slide Number Placeholder 3"/>
          <p:cNvSpPr>
            <a:spLocks noGrp="1"/>
          </p:cNvSpPr>
          <p:nvPr>
            <p:ph type="sldNum" sz="quarter" idx="12"/>
          </p:nvPr>
        </p:nvSpPr>
        <p:spPr/>
        <p:txBody>
          <a:bodyPr/>
          <a:lstStyle/>
          <a:p>
            <a:fld id="{3D9D42C8-1CFF-42E3-A3E3-D2E1B941BEDE}" type="slidenum">
              <a:rPr lang="en-IN" smtClean="0"/>
              <a:t>4</a:t>
            </a:fld>
            <a:endParaRPr lang="en-IN"/>
          </a:p>
        </p:txBody>
      </p:sp>
    </p:spTree>
    <p:extLst>
      <p:ext uri="{BB962C8B-B14F-4D97-AF65-F5344CB8AC3E}">
        <p14:creationId xmlns:p14="http://schemas.microsoft.com/office/powerpoint/2010/main" val="33807935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89965"/>
            <a:ext cx="8610600" cy="1183342"/>
          </a:xfrm>
        </p:spPr>
        <p:txBody>
          <a:bodyPr/>
          <a:lstStyle/>
          <a:p>
            <a:r>
              <a:rPr lang="en-IN" b="1" dirty="0" smtClean="0">
                <a:latin typeface="Algerian" panose="04020705040A02060702" pitchFamily="82" charset="0"/>
              </a:rPr>
              <a:t>Introduction</a:t>
            </a:r>
            <a:r>
              <a:rPr lang="en-IN" b="1" dirty="0" smtClean="0"/>
              <a:t> </a:t>
            </a:r>
            <a:endParaRPr lang="en-IN" b="1" dirty="0"/>
          </a:p>
        </p:txBody>
      </p:sp>
      <p:sp>
        <p:nvSpPr>
          <p:cNvPr id="3" name="Content Placeholder 2"/>
          <p:cNvSpPr>
            <a:spLocks noGrp="1"/>
          </p:cNvSpPr>
          <p:nvPr>
            <p:ph idx="1"/>
          </p:nvPr>
        </p:nvSpPr>
        <p:spPr>
          <a:xfrm>
            <a:off x="685800" y="1761566"/>
            <a:ext cx="10820400" cy="4457120"/>
          </a:xfrm>
        </p:spPr>
        <p:txBody>
          <a:bodyPr>
            <a:normAutofit lnSpcReduction="10000"/>
          </a:bodyPr>
          <a:lstStyle/>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This project is a real world application involving skills and knowledge that we have acquired from our internship in MEAN stack development. </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Since </a:t>
            </a:r>
            <a:r>
              <a:rPr lang="en-US" sz="2400" dirty="0">
                <a:latin typeface="Arial" panose="020B0604020202020204" pitchFamily="34" charset="0"/>
                <a:cs typeface="Arial" panose="020B0604020202020204" pitchFamily="34" charset="0"/>
              </a:rPr>
              <a:t>we all are amidst a global pandemic, it is our </a:t>
            </a:r>
            <a:r>
              <a:rPr lang="en-US" sz="2400" dirty="0" smtClean="0">
                <a:latin typeface="Arial" panose="020B0604020202020204" pitchFamily="34" charset="0"/>
                <a:cs typeface="Arial" panose="020B0604020202020204" pitchFamily="34" charset="0"/>
              </a:rPr>
              <a:t>duty</a:t>
            </a:r>
            <a:r>
              <a:rPr lang="en-US" sz="2400" dirty="0">
                <a:latin typeface="Arial" panose="020B0604020202020204" pitchFamily="34" charset="0"/>
                <a:cs typeface="Arial" panose="020B0604020202020204" pitchFamily="34" charset="0"/>
              </a:rPr>
              <a:t>, as </a:t>
            </a:r>
            <a:r>
              <a:rPr lang="en-US" sz="2400" dirty="0" smtClean="0">
                <a:latin typeface="Arial" panose="020B0604020202020204" pitchFamily="34" charset="0"/>
                <a:cs typeface="Arial" panose="020B0604020202020204" pitchFamily="34" charset="0"/>
              </a:rPr>
              <a:t>students, to come up with something innovative that would connect skilled and passionate entities together to fulfill development requirements of companies and individuals across the world.</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Keeping the above motive in mind we’ve come up with our “freelancing” website developed via skills and knowledge acquired in our Summer internship.</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Freelance websites are </a:t>
            </a:r>
            <a:r>
              <a:rPr lang="en-US" sz="2400" b="1" dirty="0">
                <a:latin typeface="Arial" panose="020B0604020202020204" pitchFamily="34" charset="0"/>
                <a:cs typeface="Arial" panose="020B0604020202020204" pitchFamily="34" charset="0"/>
              </a:rPr>
              <a:t>platforms</a:t>
            </a:r>
            <a:r>
              <a:rPr lang="en-US" sz="2400" dirty="0">
                <a:latin typeface="Arial" panose="020B0604020202020204" pitchFamily="34" charset="0"/>
                <a:cs typeface="Arial" panose="020B0604020202020204" pitchFamily="34" charset="0"/>
              </a:rPr>
              <a:t>, where both people looking for work and employers post their offers</a:t>
            </a:r>
            <a:r>
              <a:rPr lang="en-US" sz="2400" dirty="0" smtClean="0">
                <a:latin typeface="Arial" panose="020B0604020202020204" pitchFamily="34" charset="0"/>
                <a:cs typeface="Arial" panose="020B0604020202020204" pitchFamily="34" charset="0"/>
              </a:rPr>
              <a:t>.</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It is a freelance service marketplace designed to help individuals get started with </a:t>
            </a:r>
            <a:r>
              <a:rPr lang="en-US" sz="2400" dirty="0" smtClean="0">
                <a:latin typeface="Arial" panose="020B0604020202020204" pitchFamily="34" charset="0"/>
                <a:cs typeface="Arial" panose="020B0604020202020204" pitchFamily="34" charset="0"/>
              </a:rPr>
              <a:t>freelance </a:t>
            </a:r>
            <a:r>
              <a:rPr lang="en-US" sz="2400" dirty="0">
                <a:latin typeface="Arial" panose="020B0604020202020204" pitchFamily="34" charset="0"/>
                <a:cs typeface="Arial" panose="020B0604020202020204" pitchFamily="34" charset="0"/>
              </a:rPr>
              <a:t>work</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0" indent="0">
              <a:buNone/>
            </a:pPr>
            <a:endParaRPr lang="en-US" sz="2000" dirty="0" smtClean="0">
              <a:latin typeface="Book Antiqua" pitchFamily="18" charset="0"/>
              <a:cs typeface="Adobe Hebrew" pitchFamily="18" charset="-79"/>
            </a:endParaRPr>
          </a:p>
          <a:p>
            <a:pPr marL="0" indent="0">
              <a:buNone/>
            </a:pPr>
            <a:endParaRPr lang="en-US" sz="2000" dirty="0" smtClean="0">
              <a:latin typeface="Book Antiqua" pitchFamily="18" charset="0"/>
              <a:cs typeface="Adobe Hebrew" pitchFamily="18" charset="-79"/>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5</a:t>
            </a:fld>
            <a:endParaRPr lang="en-IN"/>
          </a:p>
        </p:txBody>
      </p:sp>
    </p:spTree>
    <p:extLst>
      <p:ext uri="{BB962C8B-B14F-4D97-AF65-F5344CB8AC3E}">
        <p14:creationId xmlns:p14="http://schemas.microsoft.com/office/powerpoint/2010/main" val="21803359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60961"/>
            <a:ext cx="8610600" cy="1293028"/>
          </a:xfrm>
        </p:spPr>
        <p:txBody>
          <a:bodyPr/>
          <a:lstStyle/>
          <a:p>
            <a:r>
              <a:rPr lang="en-IN" b="1" dirty="0" smtClean="0">
                <a:latin typeface="Algerian" panose="04020705040A02060702" pitchFamily="82" charset="0"/>
              </a:rPr>
              <a:t>Aim &amp; objectives</a:t>
            </a:r>
            <a:endParaRPr lang="en-IN" b="1" dirty="0">
              <a:latin typeface="Algerian" panose="04020705040A02060702" pitchFamily="82" charset="0"/>
            </a:endParaRPr>
          </a:p>
        </p:txBody>
      </p:sp>
      <p:sp>
        <p:nvSpPr>
          <p:cNvPr id="3" name="Content Placeholder 2"/>
          <p:cNvSpPr>
            <a:spLocks noGrp="1"/>
          </p:cNvSpPr>
          <p:nvPr>
            <p:ph idx="1"/>
          </p:nvPr>
        </p:nvSpPr>
        <p:spPr>
          <a:xfrm>
            <a:off x="685800" y="1371600"/>
            <a:ext cx="10820400" cy="4847086"/>
          </a:xfrm>
        </p:spPr>
        <p:txBody>
          <a:bodyPr>
            <a:normAutofit/>
          </a:bodyPr>
          <a:lstStyle/>
          <a:p>
            <a:r>
              <a:rPr lang="en-IN" dirty="0" smtClean="0">
                <a:latin typeface="Arial" panose="020B0604020202020204" pitchFamily="34" charset="0"/>
                <a:cs typeface="Arial" panose="020B0604020202020204" pitchFamily="34" charset="0"/>
              </a:rPr>
              <a:t>As quoted previously also our aim is to </a:t>
            </a:r>
            <a:r>
              <a:rPr lang="en-US" dirty="0" smtClean="0">
                <a:latin typeface="Arial" panose="020B0604020202020204" pitchFamily="34" charset="0"/>
                <a:cs typeface="Arial" panose="020B0604020202020204" pitchFamily="34" charset="0"/>
              </a:rPr>
              <a:t>provide a </a:t>
            </a:r>
            <a:r>
              <a:rPr lang="en-US" sz="2000" dirty="0" smtClean="0">
                <a:latin typeface="Arial" panose="020B0604020202020204" pitchFamily="34" charset="0"/>
                <a:cs typeface="Arial" panose="020B0604020202020204" pitchFamily="34" charset="0"/>
              </a:rPr>
              <a:t>freelance </a:t>
            </a:r>
            <a:r>
              <a:rPr lang="en-US" sz="2000" dirty="0">
                <a:latin typeface="Arial" panose="020B0604020202020204" pitchFamily="34" charset="0"/>
                <a:cs typeface="Arial" panose="020B0604020202020204" pitchFamily="34" charset="0"/>
              </a:rPr>
              <a:t>service marketplace designed to help individuals get started with </a:t>
            </a:r>
            <a:r>
              <a:rPr lang="en-US" sz="2000" dirty="0" smtClean="0">
                <a:latin typeface="Arial" panose="020B0604020202020204" pitchFamily="34" charset="0"/>
                <a:cs typeface="Arial" panose="020B0604020202020204" pitchFamily="34" charset="0"/>
              </a:rPr>
              <a:t>freelance </a:t>
            </a:r>
            <a:r>
              <a:rPr lang="en-US" sz="2000" dirty="0">
                <a:latin typeface="Arial" panose="020B0604020202020204" pitchFamily="34" charset="0"/>
                <a:cs typeface="Arial" panose="020B0604020202020204" pitchFamily="34" charset="0"/>
              </a:rPr>
              <a:t>work</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Geared towards lean entrepreneurs who are looking to hire talent for short-term projects, </a:t>
            </a:r>
            <a:r>
              <a:rPr lang="en-US" sz="2000" b="1" dirty="0" smtClean="0">
                <a:latin typeface="Arial" panose="020B0604020202020204" pitchFamily="34" charset="0"/>
                <a:cs typeface="Arial" panose="020B0604020202020204" pitchFamily="34" charset="0"/>
              </a:rPr>
              <a:t>Freelancing</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a good place for freelancers searching for interesting work with fair compensation</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Our website accommodates different </a:t>
            </a:r>
            <a:r>
              <a:rPr lang="en-US" sz="2000" dirty="0">
                <a:latin typeface="Arial" panose="020B0604020202020204" pitchFamily="34" charset="0"/>
                <a:cs typeface="Arial" panose="020B0604020202020204" pitchFamily="34" charset="0"/>
              </a:rPr>
              <a:t>types of professionals, including writers, programmers, and graphic artists, to name a few</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Once accepted on the platform, freelancers can post their services along with their fees, sample work, testimonials, and client </a:t>
            </a:r>
            <a:r>
              <a:rPr lang="en-US" sz="2000" dirty="0" smtClean="0">
                <a:latin typeface="Arial" panose="020B0604020202020204" pitchFamily="34" charset="0"/>
                <a:cs typeface="Arial" panose="020B0604020202020204" pitchFamily="34" charset="0"/>
              </a:rPr>
              <a:t>requirements.</a:t>
            </a:r>
          </a:p>
          <a:p>
            <a:r>
              <a:rPr lang="en-US" sz="2000" dirty="0" smtClean="0">
                <a:latin typeface="Arial" panose="020B0604020202020204" pitchFamily="34" charset="0"/>
                <a:cs typeface="Arial" panose="020B0604020202020204" pitchFamily="34" charset="0"/>
              </a:rPr>
              <a:t>Prospective </a:t>
            </a:r>
            <a:r>
              <a:rPr lang="en-US" sz="2000" dirty="0">
                <a:latin typeface="Arial" panose="020B0604020202020204" pitchFamily="34" charset="0"/>
                <a:cs typeface="Arial" panose="020B0604020202020204" pitchFamily="34" charset="0"/>
              </a:rPr>
              <a:t>clients then view the various freelance offerings and select the one that best suits their needs</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Right after the acceptance from developer’s end, client can track the development progress of the project and view the completed project before deadline.</a:t>
            </a:r>
            <a:endParaRPr lang="en-IN"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6</a:t>
            </a:fld>
            <a:endParaRPr lang="en-IN"/>
          </a:p>
        </p:txBody>
      </p:sp>
    </p:spTree>
    <p:extLst>
      <p:ext uri="{BB962C8B-B14F-4D97-AF65-F5344CB8AC3E}">
        <p14:creationId xmlns:p14="http://schemas.microsoft.com/office/powerpoint/2010/main" val="42210049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Scope and purpose</a:t>
            </a:r>
            <a:endParaRPr lang="en-IN" b="1" dirty="0">
              <a:latin typeface="Algerian" panose="04020705040A02060702" pitchFamily="82" charset="0"/>
            </a:endParaRPr>
          </a:p>
        </p:txBody>
      </p:sp>
      <p:sp>
        <p:nvSpPr>
          <p:cNvPr id="3" name="Content Placeholder 2"/>
          <p:cNvSpPr>
            <a:spLocks noGrp="1"/>
          </p:cNvSpPr>
          <p:nvPr>
            <p:ph idx="1"/>
          </p:nvPr>
        </p:nvSpPr>
        <p:spPr>
          <a:xfrm>
            <a:off x="685800" y="1789612"/>
            <a:ext cx="10820400" cy="4911634"/>
          </a:xfrm>
        </p:spPr>
        <p:txBody>
          <a:bodyPr>
            <a:noAutofit/>
          </a:bodyPr>
          <a:lstStyle/>
          <a:p>
            <a:r>
              <a:rPr lang="en-US" sz="2400" dirty="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n </a:t>
            </a:r>
            <a:r>
              <a:rPr lang="en-US" sz="2400" dirty="0">
                <a:latin typeface="Arial" panose="020B0604020202020204" pitchFamily="34" charset="0"/>
                <a:cs typeface="Arial" panose="020B0604020202020204" pitchFamily="34" charset="0"/>
              </a:rPr>
              <a:t>the coming 10 years we can see lot of improvement </a:t>
            </a:r>
            <a:r>
              <a:rPr lang="en-US" sz="2400" dirty="0" smtClean="0">
                <a:latin typeface="Arial" panose="020B0604020202020204" pitchFamily="34" charset="0"/>
                <a:cs typeface="Arial" panose="020B0604020202020204" pitchFamily="34" charset="0"/>
              </a:rPr>
              <a:t>&amp; growth in </a:t>
            </a:r>
            <a:r>
              <a:rPr lang="en-US" sz="2400" dirty="0">
                <a:latin typeface="Arial" panose="020B0604020202020204" pitchFamily="34" charset="0"/>
                <a:cs typeface="Arial" panose="020B0604020202020204" pitchFamily="34" charset="0"/>
              </a:rPr>
              <a:t>Freelancing</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The process is quite simple and efficient. What we have to do is to just </a:t>
            </a:r>
            <a:r>
              <a:rPr lang="en-US" sz="2400" dirty="0">
                <a:latin typeface="Arial" panose="020B0604020202020204" pitchFamily="34" charset="0"/>
                <a:cs typeface="Arial" panose="020B0604020202020204" pitchFamily="34" charset="0"/>
              </a:rPr>
              <a:t>g</a:t>
            </a:r>
            <a:r>
              <a:rPr lang="en-US" sz="2400" dirty="0" smtClean="0">
                <a:latin typeface="Arial" panose="020B0604020202020204" pitchFamily="34" charset="0"/>
                <a:cs typeface="Arial" panose="020B0604020202020204" pitchFamily="34" charset="0"/>
              </a:rPr>
              <a:t>ain </a:t>
            </a:r>
            <a:r>
              <a:rPr lang="en-US" sz="2400" dirty="0">
                <a:latin typeface="Arial" panose="020B0604020202020204" pitchFamily="34" charset="0"/>
                <a:cs typeface="Arial" panose="020B0604020202020204" pitchFamily="34" charset="0"/>
              </a:rPr>
              <a:t>a very good knowledge on technologies and start working on freelancing sites.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will fetch you lot of knowledge technically and personally</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We </a:t>
            </a:r>
            <a:r>
              <a:rPr lang="en-US" sz="2400" dirty="0">
                <a:latin typeface="Arial" panose="020B0604020202020204" pitchFamily="34" charset="0"/>
                <a:cs typeface="Arial" panose="020B0604020202020204" pitchFamily="34" charset="0"/>
              </a:rPr>
              <a:t>get to know how to manage people, how to make deals, how to deliver the quality work which is more important in Freelancing</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Freelancing purely depends on the field in which you want it and the skills you have for it</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For every </a:t>
            </a:r>
            <a:r>
              <a:rPr lang="en-US" sz="2400" dirty="0" smtClean="0">
                <a:latin typeface="Arial" panose="020B0604020202020204" pitchFamily="34" charset="0"/>
                <a:cs typeface="Arial" panose="020B0604020202020204" pitchFamily="34" charset="0"/>
              </a:rPr>
              <a:t>different </a:t>
            </a:r>
            <a:r>
              <a:rPr lang="en-US" sz="2400" dirty="0">
                <a:latin typeface="Arial" panose="020B0604020202020204" pitchFamily="34" charset="0"/>
                <a:cs typeface="Arial" panose="020B0604020202020204" pitchFamily="34" charset="0"/>
              </a:rPr>
              <a:t>field there is a </a:t>
            </a:r>
            <a:r>
              <a:rPr lang="en-US" sz="2400" dirty="0" smtClean="0">
                <a:latin typeface="Arial" panose="020B0604020202020204" pitchFamily="34" charset="0"/>
                <a:cs typeface="Arial" panose="020B0604020202020204" pitchFamily="34" charset="0"/>
              </a:rPr>
              <a:t>different </a:t>
            </a:r>
            <a:r>
              <a:rPr lang="en-US" sz="2400" dirty="0">
                <a:latin typeface="Arial" panose="020B0604020202020204" pitchFamily="34" charset="0"/>
                <a:cs typeface="Arial" panose="020B0604020202020204" pitchFamily="34" charset="0"/>
              </a:rPr>
              <a:t>scope. Not like that there will be no scope for a specific thing or skill, but that it will be low or high.</a:t>
            </a:r>
            <a:endParaRPr lang="en-US" sz="2400" dirty="0" smtClean="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7</a:t>
            </a:fld>
            <a:endParaRPr lang="en-IN"/>
          </a:p>
        </p:txBody>
      </p:sp>
    </p:spTree>
    <p:extLst>
      <p:ext uri="{BB962C8B-B14F-4D97-AF65-F5344CB8AC3E}">
        <p14:creationId xmlns:p14="http://schemas.microsoft.com/office/powerpoint/2010/main" val="22726782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Basic Block Diagram</a:t>
            </a:r>
            <a:endParaRPr lang="en-IN" b="1" dirty="0">
              <a:latin typeface="Algerian" panose="04020705040A02060702" pitchFamily="82" charset="0"/>
            </a:endParaRPr>
          </a:p>
        </p:txBody>
      </p:sp>
      <p:sp>
        <p:nvSpPr>
          <p:cNvPr id="3" name="Content Placeholder 2"/>
          <p:cNvSpPr>
            <a:spLocks noGrp="1"/>
          </p:cNvSpPr>
          <p:nvPr>
            <p:ph idx="1"/>
          </p:nvPr>
        </p:nvSpPr>
        <p:spPr/>
        <p:txBody>
          <a:bodyPr/>
          <a:lstStyle/>
          <a:p>
            <a:pPr marL="0" indent="0" algn="ctr">
              <a:buNone/>
            </a:pPr>
            <a:endParaRPr lang="en-US" sz="2400" dirty="0">
              <a:latin typeface="Adobe Garamond Pro Bold" pitchFamily="18" charset="0"/>
            </a:endParaRPr>
          </a:p>
          <a:p>
            <a:pPr marL="0" indent="0" algn="ctr">
              <a:buNone/>
            </a:pPr>
            <a:endParaRPr lang="en-US" sz="2400" dirty="0">
              <a:latin typeface="Adobe Garamond Pro Bold" pitchFamily="18" charset="0"/>
            </a:endParaRPr>
          </a:p>
        </p:txBody>
      </p:sp>
      <p:pic>
        <p:nvPicPr>
          <p:cNvPr id="6" name="Picture 5"/>
          <p:cNvPicPr>
            <a:picLocks noChangeAspect="1"/>
          </p:cNvPicPr>
          <p:nvPr/>
        </p:nvPicPr>
        <p:blipFill>
          <a:blip r:embed="rId2"/>
          <a:stretch>
            <a:fillRect/>
          </a:stretch>
        </p:blipFill>
        <p:spPr>
          <a:xfrm>
            <a:off x="2651760" y="2459685"/>
            <a:ext cx="6518365" cy="3896159"/>
          </a:xfrm>
          <a:prstGeom prst="rect">
            <a:avLst/>
          </a:prstGeom>
        </p:spPr>
      </p:pic>
      <p:sp>
        <p:nvSpPr>
          <p:cNvPr id="7" name="Slide Number Placeholder 6"/>
          <p:cNvSpPr>
            <a:spLocks noGrp="1"/>
          </p:cNvSpPr>
          <p:nvPr>
            <p:ph type="sldNum" sz="quarter" idx="12"/>
          </p:nvPr>
        </p:nvSpPr>
        <p:spPr/>
        <p:txBody>
          <a:bodyPr/>
          <a:lstStyle/>
          <a:p>
            <a:fld id="{3D9D42C8-1CFF-42E3-A3E3-D2E1B941BEDE}" type="slidenum">
              <a:rPr lang="en-IN" smtClean="0"/>
              <a:t>8</a:t>
            </a:fld>
            <a:endParaRPr lang="en-IN"/>
          </a:p>
        </p:txBody>
      </p:sp>
    </p:spTree>
    <p:extLst>
      <p:ext uri="{BB962C8B-B14F-4D97-AF65-F5344CB8AC3E}">
        <p14:creationId xmlns:p14="http://schemas.microsoft.com/office/powerpoint/2010/main" val="12463941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Users</a:t>
            </a:r>
            <a:endParaRPr lang="en-IN" b="1" dirty="0">
              <a:latin typeface="Algerian" panose="04020705040A02060702" pitchFamily="82" charset="0"/>
            </a:endParaRPr>
          </a:p>
        </p:txBody>
      </p:sp>
      <p:sp>
        <p:nvSpPr>
          <p:cNvPr id="3" name="Content Placeholder 2"/>
          <p:cNvSpPr>
            <a:spLocks noGrp="1"/>
          </p:cNvSpPr>
          <p:nvPr>
            <p:ph idx="1"/>
          </p:nvPr>
        </p:nvSpPr>
        <p:spPr/>
        <p:txBody>
          <a:bodyPr/>
          <a:lstStyle/>
          <a:p>
            <a:pPr>
              <a:buFont typeface="Wingdings" pitchFamily="2" charset="2"/>
              <a:buChar char="Ø"/>
            </a:pPr>
            <a:r>
              <a:rPr lang="en-US" sz="3600" b="1" dirty="0" smtClean="0">
                <a:latin typeface="Adobe Hebrew" pitchFamily="18" charset="-79"/>
                <a:cs typeface="Adobe Hebrew" pitchFamily="18" charset="-79"/>
              </a:rPr>
              <a:t>Administrators</a:t>
            </a:r>
            <a:endParaRPr lang="en-US" sz="2400" b="1" dirty="0" smtClean="0">
              <a:latin typeface="Adobe Hebrew" pitchFamily="18" charset="-79"/>
              <a:cs typeface="Adobe Hebrew" pitchFamily="18" charset="-79"/>
            </a:endParaRPr>
          </a:p>
          <a:p>
            <a:r>
              <a:rPr lang="en-US" sz="2400" dirty="0" smtClean="0">
                <a:latin typeface="Book Antiqua" pitchFamily="18" charset="0"/>
                <a:cs typeface="Adobe Hebrew" pitchFamily="18" charset="-79"/>
              </a:rPr>
              <a:t>   </a:t>
            </a:r>
            <a:r>
              <a:rPr lang="en-US" sz="2400" dirty="0">
                <a:latin typeface="Book Antiqua" pitchFamily="18" charset="0"/>
                <a:cs typeface="Adobe Hebrew" pitchFamily="18" charset="-79"/>
              </a:rPr>
              <a:t>Sign up</a:t>
            </a:r>
          </a:p>
          <a:p>
            <a:r>
              <a:rPr lang="en-US" sz="2400" dirty="0">
                <a:latin typeface="Book Antiqua" pitchFamily="18" charset="0"/>
                <a:cs typeface="Adobe Hebrew" pitchFamily="18" charset="-79"/>
              </a:rPr>
              <a:t>   Login </a:t>
            </a:r>
          </a:p>
          <a:p>
            <a:r>
              <a:rPr lang="en-US" sz="2400" dirty="0">
                <a:latin typeface="Book Antiqua" pitchFamily="18" charset="0"/>
                <a:cs typeface="Adobe Hebrew" pitchFamily="18" charset="-79"/>
              </a:rPr>
              <a:t>   Password</a:t>
            </a:r>
          </a:p>
          <a:p>
            <a:r>
              <a:rPr lang="en-US" sz="2400" dirty="0">
                <a:latin typeface="Book Antiqua" pitchFamily="18" charset="0"/>
                <a:cs typeface="Adobe Hebrew" pitchFamily="18" charset="-79"/>
              </a:rPr>
              <a:t>   Taking backup of the database.</a:t>
            </a:r>
          </a:p>
          <a:p>
            <a:r>
              <a:rPr lang="en-US" sz="2400" dirty="0">
                <a:latin typeface="Book Antiqua" pitchFamily="18" charset="0"/>
                <a:cs typeface="Adobe Hebrew" pitchFamily="18" charset="-79"/>
              </a:rPr>
              <a:t>   </a:t>
            </a:r>
            <a:r>
              <a:rPr lang="en-US" sz="2400" dirty="0" smtClean="0">
                <a:latin typeface="Book Antiqua" pitchFamily="18" charset="0"/>
                <a:cs typeface="Adobe Hebrew" pitchFamily="18" charset="-79"/>
              </a:rPr>
              <a:t>Modify other </a:t>
            </a:r>
            <a:r>
              <a:rPr lang="en-US" sz="2400" dirty="0">
                <a:latin typeface="Book Antiqua" pitchFamily="18" charset="0"/>
                <a:cs typeface="Adobe Hebrew" pitchFamily="18" charset="-79"/>
              </a:rPr>
              <a:t>details.</a:t>
            </a:r>
          </a:p>
          <a:p>
            <a:r>
              <a:rPr lang="en-US" sz="2400" dirty="0">
                <a:latin typeface="Book Antiqua" pitchFamily="18" charset="0"/>
                <a:cs typeface="Adobe Hebrew" pitchFamily="18" charset="-79"/>
              </a:rPr>
              <a:t>   Edit or create the database</a:t>
            </a:r>
            <a:endParaRPr lang="en-IN" sz="2400" dirty="0"/>
          </a:p>
        </p:txBody>
      </p:sp>
      <p:sp>
        <p:nvSpPr>
          <p:cNvPr id="4" name="Slide Number Placeholder 3"/>
          <p:cNvSpPr>
            <a:spLocks noGrp="1"/>
          </p:cNvSpPr>
          <p:nvPr>
            <p:ph type="sldNum" sz="quarter" idx="12"/>
          </p:nvPr>
        </p:nvSpPr>
        <p:spPr/>
        <p:txBody>
          <a:bodyPr/>
          <a:lstStyle/>
          <a:p>
            <a:fld id="{3D9D42C8-1CFF-42E3-A3E3-D2E1B941BEDE}" type="slidenum">
              <a:rPr lang="en-IN" smtClean="0"/>
              <a:t>9</a:t>
            </a:fld>
            <a:endParaRPr lang="en-IN"/>
          </a:p>
        </p:txBody>
      </p:sp>
    </p:spTree>
    <p:extLst>
      <p:ext uri="{BB962C8B-B14F-4D97-AF65-F5344CB8AC3E}">
        <p14:creationId xmlns:p14="http://schemas.microsoft.com/office/powerpoint/2010/main" val="2899341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5610</TotalTime>
  <Words>934</Words>
  <Application>Microsoft Office PowerPoint</Application>
  <PresentationFormat>Widescreen</PresentationFormat>
  <Paragraphs>177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Adobe Garamond Pro Bold</vt:lpstr>
      <vt:lpstr>Adobe Hebrew</vt:lpstr>
      <vt:lpstr>Algerian</vt:lpstr>
      <vt:lpstr>Arial</vt:lpstr>
      <vt:lpstr>Book Antiqua</vt:lpstr>
      <vt:lpstr>Calibri</vt:lpstr>
      <vt:lpstr>Century Gothic</vt:lpstr>
      <vt:lpstr>Wingdings</vt:lpstr>
      <vt:lpstr>Vapor Trail</vt:lpstr>
      <vt:lpstr>Grass solutions PVT. LTD. </vt:lpstr>
      <vt:lpstr>       Summer training- Full stack development May- June(2020)  Project Title Freelancing Website “an online Freelancing platform”</vt:lpstr>
      <vt:lpstr>Table of Contents</vt:lpstr>
      <vt:lpstr>Collaborators </vt:lpstr>
      <vt:lpstr>Introduction </vt:lpstr>
      <vt:lpstr>Aim &amp; objectives</vt:lpstr>
      <vt:lpstr>Scope and purpose</vt:lpstr>
      <vt:lpstr>Basic Block Diagram</vt:lpstr>
      <vt:lpstr>Users</vt:lpstr>
      <vt:lpstr>PowerPoint Presentation</vt:lpstr>
      <vt:lpstr>PowerPoint Presentation</vt:lpstr>
      <vt:lpstr>Languages &amp; Applications used</vt:lpstr>
      <vt:lpstr>PROCEDURE</vt:lpstr>
      <vt:lpstr>FUNCTIONALITY</vt:lpstr>
      <vt:lpstr>PowerPoint Presentation</vt:lpstr>
      <vt:lpstr>PowerPoint Presentation</vt:lpstr>
      <vt:lpstr>Advantages</vt:lpstr>
      <vt:lpstr>E-r Diagram</vt:lpstr>
      <vt:lpstr>USE CASE DIAGRAM</vt:lpstr>
      <vt:lpstr>Website snapshots</vt:lpstr>
      <vt:lpstr>Sign UP</vt:lpstr>
      <vt:lpstr>Sign In</vt:lpstr>
      <vt:lpstr>Contact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training-Mean Stack</dc:title>
  <dc:creator>Geetesh Kashyap</dc:creator>
  <cp:lastModifiedBy>Geetesh Kashyap</cp:lastModifiedBy>
  <cp:revision>71</cp:revision>
  <dcterms:created xsi:type="dcterms:W3CDTF">2020-07-07T07:42:24Z</dcterms:created>
  <dcterms:modified xsi:type="dcterms:W3CDTF">2020-07-16T10:12:13Z</dcterms:modified>
</cp:coreProperties>
</file>