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DC6D-09D6-4898-8874-4EF4D2839D47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78A-A838-4A6A-9F52-2374F976B3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Bootstrap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Image </a:t>
            </a:r>
            <a:r>
              <a:rPr lang="en-US" dirty="0" smtClean="0"/>
              <a:t>Gallery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&lt;div class="row"&gt;</a:t>
            </a:r>
          </a:p>
          <a:p>
            <a:pPr>
              <a:buNone/>
            </a:pPr>
            <a:r>
              <a:rPr lang="en-US" sz="2000" dirty="0" smtClean="0"/>
              <a:t>    &lt;div class="</a:t>
            </a:r>
            <a:r>
              <a:rPr lang="en-US" sz="2000" dirty="0" err="1" smtClean="0"/>
              <a:t>col-md</a:t>
            </a:r>
            <a:r>
              <a:rPr lang="en-US" sz="2000" dirty="0" smtClean="0"/>
              <a:t>-4"&gt;</a:t>
            </a:r>
          </a:p>
          <a:p>
            <a:pPr>
              <a:buNone/>
            </a:pPr>
            <a:r>
              <a:rPr lang="en-US" sz="2000" dirty="0" smtClean="0"/>
              <a:t>          &lt;img src="" alt="Lights" style="</a:t>
            </a:r>
            <a:r>
              <a:rPr lang="en-US" sz="2000" dirty="0" err="1" smtClean="0"/>
              <a:t>width:100</a:t>
            </a:r>
            <a:r>
              <a:rPr lang="en-US" sz="2000" dirty="0" smtClean="0"/>
              <a:t>%" 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  &lt;div class="</a:t>
            </a:r>
            <a:r>
              <a:rPr lang="en-US" sz="2000" dirty="0" err="1" smtClean="0"/>
              <a:t>col-md</a:t>
            </a:r>
            <a:r>
              <a:rPr lang="en-US" sz="2000" dirty="0" smtClean="0"/>
              <a:t>-4"&gt;    </a:t>
            </a:r>
          </a:p>
          <a:p>
            <a:pPr>
              <a:buNone/>
            </a:pPr>
            <a:r>
              <a:rPr lang="en-US" sz="2000" dirty="0" smtClean="0"/>
              <a:t>          &lt;img src="" alt="Nature" style="</a:t>
            </a:r>
            <a:r>
              <a:rPr lang="en-US" sz="2000" dirty="0" err="1" smtClean="0"/>
              <a:t>width:100</a:t>
            </a:r>
            <a:r>
              <a:rPr lang="en-US" sz="2000" dirty="0" smtClean="0"/>
              <a:t>%"&gt;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  &lt;div class="</a:t>
            </a:r>
            <a:r>
              <a:rPr lang="en-US" sz="2000" dirty="0" err="1" smtClean="0"/>
              <a:t>col-md</a:t>
            </a:r>
            <a:r>
              <a:rPr lang="en-US" sz="2000" dirty="0" smtClean="0"/>
              <a:t>-4"&gt;</a:t>
            </a:r>
          </a:p>
          <a:p>
            <a:pPr>
              <a:buNone/>
            </a:pPr>
            <a:r>
              <a:rPr lang="en-US" sz="2000" dirty="0" smtClean="0"/>
              <a:t>          &lt;img src="" alt="Fjords" style="</a:t>
            </a:r>
            <a:r>
              <a:rPr lang="en-US" sz="2000" dirty="0" err="1" smtClean="0"/>
              <a:t>width:100</a:t>
            </a:r>
            <a:r>
              <a:rPr lang="en-US" sz="2000" dirty="0" smtClean="0"/>
              <a:t>%"&gt;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smtClean="0"/>
              <a:t>.well</a:t>
            </a:r>
            <a:r>
              <a:rPr lang="en-US" sz="2000" dirty="0"/>
              <a:t> class adds a rounded border around an element with a gray background color and some </a:t>
            </a:r>
            <a:r>
              <a:rPr lang="en-US" sz="2000" dirty="0" smtClean="0"/>
              <a:t>padding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&lt;div class="well"&gt;Basic Well&lt;/div&gt;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800" dirty="0"/>
              <a:t>Well Size</a:t>
            </a:r>
          </a:p>
          <a:p>
            <a:pPr>
              <a:buNone/>
            </a:pPr>
            <a:r>
              <a:rPr lang="en-US" sz="2000" dirty="0"/>
              <a:t>Change the size of the well by adding the </a:t>
            </a:r>
            <a:r>
              <a:rPr lang="en-US" sz="2000" dirty="0" smtClean="0"/>
              <a:t>.well-</a:t>
            </a:r>
            <a:r>
              <a:rPr lang="en-US" sz="2000" dirty="0" err="1" smtClean="0"/>
              <a:t>sm</a:t>
            </a:r>
            <a:r>
              <a:rPr lang="en-US" sz="2000" dirty="0"/>
              <a:t> class for small wells or  </a:t>
            </a:r>
            <a:r>
              <a:rPr lang="en-US" sz="2000" dirty="0" smtClean="0"/>
              <a:t>.well-</a:t>
            </a:r>
            <a:r>
              <a:rPr lang="en-US" sz="2000" dirty="0" err="1" smtClean="0"/>
              <a:t>lg</a:t>
            </a:r>
            <a:r>
              <a:rPr lang="en-US" sz="2000" dirty="0"/>
              <a:t> class for large wells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&lt;div class="well well-</a:t>
            </a:r>
            <a:r>
              <a:rPr lang="en-US" sz="2000" dirty="0" err="1" smtClean="0"/>
              <a:t>sm</a:t>
            </a:r>
            <a:r>
              <a:rPr lang="en-US" sz="2000" dirty="0" smtClean="0"/>
              <a:t>"&gt;Small Well&lt;/div&gt;</a:t>
            </a:r>
          </a:p>
          <a:p>
            <a:pPr>
              <a:buNone/>
            </a:pPr>
            <a:r>
              <a:rPr lang="en-US" sz="2000" dirty="0" smtClean="0"/>
              <a:t>  &lt;div class="well"&gt;Normal Well&lt;/div&gt;</a:t>
            </a:r>
          </a:p>
          <a:p>
            <a:pPr>
              <a:buNone/>
            </a:pPr>
            <a:r>
              <a:rPr lang="en-US" sz="2000" dirty="0" smtClean="0"/>
              <a:t>  &lt;div class="well well-</a:t>
            </a:r>
            <a:r>
              <a:rPr lang="en-US" sz="2000" dirty="0" err="1" smtClean="0"/>
              <a:t>lg</a:t>
            </a:r>
            <a:r>
              <a:rPr lang="en-US" sz="2000" dirty="0" smtClean="0"/>
              <a:t>"&gt;Large Well&lt;/div&gt;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Bootstrap provides different styles of buttons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To achieve the button styles above, Bootstrap has the following classes: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btn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btn</a:t>
            </a:r>
            <a:r>
              <a:rPr lang="en-US" sz="2000" dirty="0"/>
              <a:t>-default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btn</a:t>
            </a:r>
            <a:r>
              <a:rPr lang="en-US" sz="2000" dirty="0"/>
              <a:t>-primary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btn</a:t>
            </a:r>
            <a:r>
              <a:rPr lang="en-US" sz="2000" dirty="0"/>
              <a:t>-success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btn</a:t>
            </a:r>
            <a:r>
              <a:rPr lang="en-US" sz="2000" dirty="0"/>
              <a:t>-info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btn</a:t>
            </a:r>
            <a:r>
              <a:rPr lang="en-US" sz="2000" dirty="0"/>
              <a:t>-warning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btn</a:t>
            </a:r>
            <a:r>
              <a:rPr lang="en-US" sz="2000" dirty="0"/>
              <a:t>-danger</a:t>
            </a:r>
          </a:p>
          <a:p>
            <a:r>
              <a:rPr lang="en-US" sz="2000" dirty="0"/>
              <a:t>.</a:t>
            </a:r>
            <a:r>
              <a:rPr lang="en-US" sz="2000" dirty="0" err="1" smtClean="0"/>
              <a:t>btn</a:t>
            </a:r>
            <a:r>
              <a:rPr lang="en-US" sz="2000" dirty="0" smtClean="0"/>
              <a:t>-link</a:t>
            </a:r>
          </a:p>
          <a:p>
            <a:endParaRPr lang="en-US" sz="2000" dirty="0" smtClean="0"/>
          </a:p>
          <a:p>
            <a:r>
              <a:rPr lang="en-US" sz="2000" dirty="0" smtClean="0"/>
              <a:t>&lt;div class="container"&gt;</a:t>
            </a:r>
          </a:p>
          <a:p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"&gt;Basic&lt;/button&gt;</a:t>
            </a:r>
          </a:p>
          <a:p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-default"&gt;Default&lt;/button&gt;</a:t>
            </a:r>
          </a:p>
          <a:p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-primary"&gt;Primary&lt;/button&gt;</a:t>
            </a:r>
          </a:p>
          <a:p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-success"&gt;Success&lt;/button&gt;</a:t>
            </a:r>
          </a:p>
          <a:p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-info"&gt;Info&lt;/button&gt;</a:t>
            </a:r>
          </a:p>
          <a:p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-warning"&gt;Warning&lt;/button&gt;</a:t>
            </a:r>
          </a:p>
          <a:p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-danger"&gt;Danger&lt;/button&gt;</a:t>
            </a:r>
          </a:p>
          <a:p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-link"&gt;Link&lt;/button&gt;      </a:t>
            </a:r>
          </a:p>
          <a:p>
            <a:r>
              <a:rPr lang="en-US" sz="2000" dirty="0" smtClean="0"/>
              <a:t>&lt;/div&gt;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Active/ Disabled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 class </a:t>
            </a:r>
            <a:r>
              <a:rPr lang="en-US" sz="2000" dirty="0" smtClean="0"/>
              <a:t>.active</a:t>
            </a:r>
            <a:r>
              <a:rPr lang="en-US" sz="2000" dirty="0"/>
              <a:t> makes a button appear pressed, and the class </a:t>
            </a:r>
            <a:r>
              <a:rPr lang="en-US" sz="2000" dirty="0" smtClean="0"/>
              <a:t>.disabled</a:t>
            </a:r>
            <a:r>
              <a:rPr lang="en-US" sz="2000" dirty="0"/>
              <a:t> makes a button </a:t>
            </a:r>
            <a:r>
              <a:rPr lang="en-US" sz="2000" dirty="0" err="1" smtClean="0"/>
              <a:t>unclickable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-primary"&gt;Primary Button&lt;/button&gt;</a:t>
            </a:r>
          </a:p>
          <a:p>
            <a:pPr>
              <a:buNone/>
            </a:pPr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 active"&gt;Active Primary&lt;/button&gt;</a:t>
            </a:r>
          </a:p>
          <a:p>
            <a:pPr>
              <a:buNone/>
            </a:pPr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 disabled"&gt;Disabled Primary&lt;/button&gt;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dirty="0"/>
              <a:t>Button Sizes</a:t>
            </a:r>
          </a:p>
          <a:p>
            <a:r>
              <a:rPr lang="en-US" sz="2000" dirty="0"/>
              <a:t>The classes that define the different sizes are: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btn-lg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btn-md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btn-sm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btn-xs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Button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Vertical Button Groups</a:t>
            </a:r>
          </a:p>
          <a:p>
            <a:pPr>
              <a:buNone/>
            </a:pPr>
            <a:r>
              <a:rPr lang="en-US" sz="2000" dirty="0"/>
              <a:t>Use the </a:t>
            </a:r>
            <a:r>
              <a:rPr lang="en-US" sz="2000" dirty="0" smtClean="0"/>
              <a:t>class </a:t>
            </a:r>
            <a:r>
              <a:rPr lang="en-US" sz="2000" dirty="0"/>
              <a:t> </a:t>
            </a:r>
            <a:r>
              <a:rPr lang="en-US" sz="2000" b="1" dirty="0" smtClean="0"/>
              <a:t>.</a:t>
            </a:r>
            <a:r>
              <a:rPr lang="en-US" sz="2000" b="1" dirty="0" err="1" smtClean="0"/>
              <a:t>btn</a:t>
            </a:r>
            <a:r>
              <a:rPr lang="en-US" sz="2000" b="1" dirty="0" smtClean="0"/>
              <a:t>-group-vertical</a:t>
            </a:r>
            <a:r>
              <a:rPr lang="en-US" sz="2000" dirty="0"/>
              <a:t> to create a vertical button group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&lt;div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-group-vertical"&gt;</a:t>
            </a:r>
          </a:p>
          <a:p>
            <a:pPr>
              <a:buNone/>
            </a:pPr>
            <a:r>
              <a:rPr lang="en-US" sz="2000" dirty="0" smtClean="0"/>
              <a:t>  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-primary"&gt;Apple&lt;/button&gt;</a:t>
            </a:r>
          </a:p>
          <a:p>
            <a:pPr>
              <a:buNone/>
            </a:pPr>
            <a:r>
              <a:rPr lang="en-US" sz="2000" dirty="0" smtClean="0"/>
              <a:t>  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-primary"&gt;Samsung&lt;/button&gt;</a:t>
            </a:r>
          </a:p>
          <a:p>
            <a:pPr>
              <a:buNone/>
            </a:pPr>
            <a:r>
              <a:rPr lang="en-US" sz="2000" dirty="0" smtClean="0"/>
              <a:t>  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-primary"&gt;Sony&lt;/button&gt;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800" b="1" dirty="0"/>
              <a:t>Justified Button Groups</a:t>
            </a:r>
          </a:p>
          <a:p>
            <a:pPr>
              <a:buNone/>
            </a:pPr>
            <a:r>
              <a:rPr lang="en-US" sz="2000" dirty="0"/>
              <a:t>To span the entire width of the screen, use the </a:t>
            </a:r>
            <a:r>
              <a:rPr lang="en-US" sz="2000" b="1" dirty="0" smtClean="0"/>
              <a:t>.</a:t>
            </a:r>
            <a:r>
              <a:rPr lang="en-US" sz="2000" b="1" dirty="0" err="1" smtClean="0"/>
              <a:t>btn</a:t>
            </a:r>
            <a:r>
              <a:rPr lang="en-US" sz="2000" b="1" dirty="0" smtClean="0"/>
              <a:t>-group-justified</a:t>
            </a:r>
            <a:r>
              <a:rPr lang="en-US" sz="2000" dirty="0"/>
              <a:t> </a:t>
            </a:r>
            <a:r>
              <a:rPr lang="en-US" sz="2000" dirty="0" smtClean="0"/>
              <a:t>class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Badges </a:t>
            </a:r>
            <a:r>
              <a:rPr lang="en-US" sz="2000" dirty="0" smtClean="0"/>
              <a:t>are </a:t>
            </a:r>
            <a:r>
              <a:rPr lang="en-US" sz="2000" dirty="0"/>
              <a:t>numerical indicators of how many items are associated with a </a:t>
            </a:r>
            <a:r>
              <a:rPr lang="en-US" sz="2000" dirty="0" smtClean="0"/>
              <a:t>link</a:t>
            </a:r>
            <a:r>
              <a:rPr lang="en-US" sz="2000" dirty="0"/>
              <a:t>.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Use the </a:t>
            </a:r>
            <a:r>
              <a:rPr lang="en-US" sz="2000" b="1" dirty="0" smtClean="0"/>
              <a:t>.badge</a:t>
            </a:r>
            <a:r>
              <a:rPr lang="en-US" sz="2000" dirty="0"/>
              <a:t> class within </a:t>
            </a:r>
            <a:r>
              <a:rPr lang="en-US" sz="2000" dirty="0" smtClean="0"/>
              <a:t>&lt;span&gt;</a:t>
            </a:r>
            <a:r>
              <a:rPr lang="en-US" sz="2000" dirty="0"/>
              <a:t> elements to create badges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&lt;h2&gt;Badges&lt;/h2&gt;</a:t>
            </a:r>
          </a:p>
          <a:p>
            <a:pPr>
              <a:buNone/>
            </a:pPr>
            <a:r>
              <a:rPr lang="en-US" sz="2000" dirty="0" smtClean="0"/>
              <a:t>  &lt;a href="#"&gt;News &lt;span class="badge"&gt;5&lt;/span&gt;&lt;/a&gt;&lt;br&gt;</a:t>
            </a:r>
          </a:p>
          <a:p>
            <a:pPr>
              <a:buNone/>
            </a:pPr>
            <a:r>
              <a:rPr lang="en-US" sz="2000" dirty="0" smtClean="0"/>
              <a:t>  &lt;a href="#"&gt;Comments &lt;span class="badge"&gt;10&lt;/span&gt;&lt;/a&gt;&lt;br&gt;</a:t>
            </a:r>
          </a:p>
          <a:p>
            <a:pPr>
              <a:buNone/>
            </a:pPr>
            <a:r>
              <a:rPr lang="en-US" sz="2000" dirty="0" smtClean="0"/>
              <a:t>  &lt;a href="#"&gt;Updates &lt;span class="badge"&gt;2&lt;/span&gt;&lt;/a&gt;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/>
              <a:t>Badges can also be used inside other elements, such as buttons</a:t>
            </a:r>
            <a:r>
              <a:rPr lang="en-US" sz="2000" dirty="0" smtClean="0"/>
              <a:t>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&lt;h2&gt;Badges on Buttons&lt;/h2&gt;</a:t>
            </a:r>
          </a:p>
          <a:p>
            <a:pPr>
              <a:buNone/>
            </a:pPr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-primary"&gt;Primary &lt;span class="badge"&gt;7&lt;/span&gt;&lt;/button&gt;</a:t>
            </a:r>
          </a:p>
          <a:p>
            <a:pPr>
              <a:buNone/>
            </a:pPr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-success"&gt;Success &lt;span class="badge"&gt;3&lt;/span&gt;&lt;/button&gt;    </a:t>
            </a:r>
          </a:p>
          <a:p>
            <a:pPr>
              <a:buNone/>
            </a:pPr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-danger"&gt;Danger &lt;span class="badge"&gt;5&lt;/span&gt;&lt;/button&gt;        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Labels are used to provide additional information about something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/>
              <a:t>Use the </a:t>
            </a:r>
            <a:r>
              <a:rPr lang="en-US" sz="2000" dirty="0" smtClean="0"/>
              <a:t>.label</a:t>
            </a:r>
            <a:r>
              <a:rPr lang="en-US" sz="2000" dirty="0"/>
              <a:t> class,  followed by one of the six contextual </a:t>
            </a:r>
            <a:r>
              <a:rPr lang="en-US" sz="2000" dirty="0" smtClean="0"/>
              <a:t>classes:</a:t>
            </a:r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smtClean="0"/>
              <a:t>.label-default</a:t>
            </a:r>
            <a:r>
              <a:rPr lang="en-US" sz="2000" dirty="0"/>
              <a:t>, </a:t>
            </a:r>
            <a:r>
              <a:rPr lang="en-US" sz="2000" dirty="0" smtClean="0"/>
              <a:t>.label-primary</a:t>
            </a:r>
            <a:r>
              <a:rPr lang="en-US" sz="2000" dirty="0"/>
              <a:t>, </a:t>
            </a:r>
            <a:r>
              <a:rPr lang="en-US" sz="2000" dirty="0" smtClean="0"/>
              <a:t>.label-success</a:t>
            </a:r>
            <a:r>
              <a:rPr lang="en-US" sz="2000" dirty="0"/>
              <a:t>, </a:t>
            </a:r>
            <a:r>
              <a:rPr lang="en-US" sz="2000" dirty="0" smtClean="0"/>
              <a:t>.label-info</a:t>
            </a:r>
            <a:r>
              <a:rPr lang="en-US" sz="2000" dirty="0"/>
              <a:t>, </a:t>
            </a:r>
            <a:r>
              <a:rPr lang="en-US" sz="2000" dirty="0" smtClean="0"/>
              <a:t>.label-warning</a:t>
            </a:r>
            <a:r>
              <a:rPr lang="en-US" sz="2000" dirty="0"/>
              <a:t> or </a:t>
            </a:r>
            <a:r>
              <a:rPr lang="en-US" sz="2000" dirty="0" smtClean="0"/>
              <a:t>.label-danger</a:t>
            </a:r>
            <a:r>
              <a:rPr lang="en-US" sz="2000" dirty="0"/>
              <a:t>, within a </a:t>
            </a:r>
            <a:r>
              <a:rPr lang="en-US" sz="2000" dirty="0" smtClean="0"/>
              <a:t>&lt;span&gt;</a:t>
            </a:r>
            <a:r>
              <a:rPr lang="en-US" sz="2000" dirty="0"/>
              <a:t> </a:t>
            </a:r>
            <a:r>
              <a:rPr lang="en-US" sz="2000" dirty="0" smtClean="0"/>
              <a:t>element </a:t>
            </a:r>
            <a:r>
              <a:rPr lang="en-US" sz="2000" dirty="0"/>
              <a:t>to create a </a:t>
            </a:r>
            <a:r>
              <a:rPr lang="en-US" sz="2000" dirty="0" smtClean="0"/>
              <a:t>label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&lt;h1&gt;Example &lt;span class="label label-default"&gt;New&lt;/span&gt;&lt;/h1&gt;</a:t>
            </a:r>
          </a:p>
          <a:p>
            <a:pPr>
              <a:buNone/>
            </a:pPr>
            <a:r>
              <a:rPr lang="en-US" sz="2000" dirty="0" smtClean="0"/>
              <a:t>  &lt;h2&gt;Example &lt;span class="label label-default"&gt;New&lt;/span&gt;&lt;/h2&gt;</a:t>
            </a:r>
          </a:p>
          <a:p>
            <a:pPr>
              <a:buNone/>
            </a:pPr>
            <a:r>
              <a:rPr lang="en-US" sz="2000" dirty="0" smtClean="0"/>
              <a:t>  &lt;h3&gt;Example &lt;span class="label label-default"&gt;New&lt;/span&gt;&lt;/h3&gt;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h4</a:t>
            </a:r>
            <a:r>
              <a:rPr lang="en-US" sz="2000" dirty="0" smtClean="0"/>
              <a:t>&gt;Example &lt;span class="label label-default"&gt;New&lt;/span&gt;&lt;/</a:t>
            </a:r>
            <a:r>
              <a:rPr lang="en-US" sz="2000" dirty="0" err="1" smtClean="0"/>
              <a:t>h4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/>
              <a:t>The following example shows all contextual label classes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&lt;span class="label label-default"&gt;Default Label&lt;/span&gt;</a:t>
            </a:r>
          </a:p>
          <a:p>
            <a:pPr>
              <a:buNone/>
            </a:pPr>
            <a:r>
              <a:rPr lang="en-US" sz="2000" dirty="0" smtClean="0"/>
              <a:t>  &lt;span class="label label-primary"&gt;Primary Label&lt;/span&gt;</a:t>
            </a:r>
          </a:p>
          <a:p>
            <a:pPr>
              <a:buNone/>
            </a:pPr>
            <a:r>
              <a:rPr lang="en-US" sz="2000" dirty="0" smtClean="0"/>
              <a:t>  &lt;span class="label label-success"&gt;Success Label&lt;/span&gt;</a:t>
            </a:r>
          </a:p>
          <a:p>
            <a:pPr>
              <a:buNone/>
            </a:pPr>
            <a:r>
              <a:rPr lang="en-US" sz="2000" dirty="0" smtClean="0"/>
              <a:t>  &lt;span class="label label-info"&gt;Info Label&lt;/span&gt;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A progress bar can be used to show a user how far along he/she is in a process.</a:t>
            </a:r>
          </a:p>
          <a:p>
            <a:pPr>
              <a:buNone/>
            </a:pPr>
            <a:r>
              <a:rPr lang="en-US" sz="2000" dirty="0"/>
              <a:t>Bootstrap provides several types of progress bars.</a:t>
            </a:r>
          </a:p>
          <a:p>
            <a:pPr>
              <a:buNone/>
            </a:pPr>
            <a:r>
              <a:rPr lang="en-US" sz="2000" dirty="0"/>
              <a:t>To create a default progress bar, </a:t>
            </a:r>
            <a:r>
              <a:rPr lang="en-US" sz="2000" dirty="0" smtClean="0"/>
              <a:t>add </a:t>
            </a:r>
            <a:r>
              <a:rPr lang="en-US" sz="2000" dirty="0"/>
              <a:t>a </a:t>
            </a:r>
            <a:r>
              <a:rPr lang="en-US" sz="2000" dirty="0" smtClean="0"/>
              <a:t>.progress</a:t>
            </a:r>
            <a:r>
              <a:rPr lang="en-US" sz="2000" dirty="0"/>
              <a:t> class to a </a:t>
            </a:r>
            <a:r>
              <a:rPr lang="en-US" sz="2000" dirty="0" smtClean="0"/>
              <a:t>&lt;div&gt;</a:t>
            </a:r>
            <a:r>
              <a:rPr lang="en-US" sz="2000" dirty="0"/>
              <a:t> element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&lt;h2&gt;Basic Progress Bar&lt;/h2&gt;</a:t>
            </a:r>
          </a:p>
          <a:p>
            <a:pPr>
              <a:buNone/>
            </a:pPr>
            <a:r>
              <a:rPr lang="en-US" sz="2000" dirty="0" smtClean="0"/>
              <a:t>  &lt;div class="progress"&gt;</a:t>
            </a:r>
          </a:p>
          <a:p>
            <a:pPr>
              <a:buNone/>
            </a:pPr>
            <a:r>
              <a:rPr lang="en-US" sz="2000" dirty="0" smtClean="0"/>
              <a:t>    &lt;div class="progress-bar" style="</a:t>
            </a:r>
            <a:r>
              <a:rPr lang="en-US" sz="2000" dirty="0" err="1" smtClean="0"/>
              <a:t>width:50</a:t>
            </a:r>
            <a:r>
              <a:rPr lang="en-US" sz="2000" dirty="0" smtClean="0"/>
              <a:t>%"&gt;&lt;/div&gt;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&lt;h2&gt;Progress Bar With Label&lt;/h2&gt;</a:t>
            </a:r>
          </a:p>
          <a:p>
            <a:pPr>
              <a:buNone/>
            </a:pPr>
            <a:r>
              <a:rPr lang="en-US" sz="2000" dirty="0" smtClean="0"/>
              <a:t>  &lt;div class="progress"&gt;</a:t>
            </a:r>
          </a:p>
          <a:p>
            <a:pPr>
              <a:buNone/>
            </a:pPr>
            <a:r>
              <a:rPr lang="en-US" sz="2000" dirty="0" smtClean="0"/>
              <a:t>    &lt;div class="progress-bar" style="</a:t>
            </a:r>
            <a:r>
              <a:rPr lang="en-US" sz="2000" dirty="0" err="1" smtClean="0"/>
              <a:t>width:70</a:t>
            </a:r>
            <a:r>
              <a:rPr lang="en-US" sz="2000" dirty="0" smtClean="0"/>
              <a:t>%"&gt;</a:t>
            </a:r>
          </a:p>
          <a:p>
            <a:pPr>
              <a:buNone/>
            </a:pPr>
            <a:r>
              <a:rPr lang="en-US" sz="2000" dirty="0" smtClean="0"/>
              <a:t>      150%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Colored Progress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The contextual classes that can be used with progress bars are:</a:t>
            </a:r>
          </a:p>
          <a:p>
            <a:pPr>
              <a:buNone/>
            </a:pPr>
            <a:r>
              <a:rPr lang="en-US" sz="2400" dirty="0"/>
              <a:t>.progress-bar-success</a:t>
            </a:r>
          </a:p>
          <a:p>
            <a:pPr>
              <a:buNone/>
            </a:pPr>
            <a:r>
              <a:rPr lang="en-US" sz="2400" dirty="0"/>
              <a:t>.progress-bar-info</a:t>
            </a:r>
          </a:p>
          <a:p>
            <a:pPr>
              <a:buNone/>
            </a:pPr>
            <a:r>
              <a:rPr lang="en-US" sz="2400" dirty="0"/>
              <a:t>.progress-bar-warning</a:t>
            </a:r>
          </a:p>
          <a:p>
            <a:pPr>
              <a:buNone/>
            </a:pPr>
            <a:r>
              <a:rPr lang="en-US" sz="2400" dirty="0"/>
              <a:t>.</a:t>
            </a:r>
            <a:r>
              <a:rPr lang="en-US" sz="2400" dirty="0" smtClean="0"/>
              <a:t>progress-bar-danger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 err="1" smtClean="0"/>
              <a:t>exm</a:t>
            </a:r>
            <a:r>
              <a:rPr lang="en-US" dirty="0" smtClean="0"/>
              <a:t>-</a:t>
            </a:r>
          </a:p>
          <a:p>
            <a:pPr>
              <a:buNone/>
            </a:pPr>
            <a:r>
              <a:rPr lang="en-US" sz="2400" dirty="0" smtClean="0"/>
              <a:t>&lt;div class="container"&gt;</a:t>
            </a:r>
          </a:p>
          <a:p>
            <a:pPr>
              <a:buNone/>
            </a:pPr>
            <a:r>
              <a:rPr lang="en-US" sz="2400" dirty="0" smtClean="0"/>
              <a:t>  &lt;h2&gt;Colored Progress Bars&lt;/h2&gt;</a:t>
            </a:r>
          </a:p>
          <a:p>
            <a:pPr>
              <a:buNone/>
            </a:pPr>
            <a:r>
              <a:rPr lang="en-US" sz="2400" dirty="0" smtClean="0"/>
              <a:t>  &lt;div class="progress"&gt;</a:t>
            </a:r>
          </a:p>
          <a:p>
            <a:pPr>
              <a:buNone/>
            </a:pPr>
            <a:r>
              <a:rPr lang="en-US" sz="2400" dirty="0" smtClean="0"/>
              <a:t>    &lt;div class="progress-bar progress-bar-success"  style="</a:t>
            </a:r>
            <a:r>
              <a:rPr lang="en-US" sz="2400" dirty="0" err="1" smtClean="0"/>
              <a:t>width:40</a:t>
            </a:r>
            <a:r>
              <a:rPr lang="en-US" sz="2400" dirty="0" smtClean="0"/>
              <a:t>%"&gt;</a:t>
            </a:r>
          </a:p>
          <a:p>
            <a:pPr>
              <a:buNone/>
            </a:pPr>
            <a:r>
              <a:rPr lang="en-US" sz="2400" dirty="0" smtClean="0"/>
              <a:t>      40% Complete (success)</a:t>
            </a:r>
          </a:p>
          <a:p>
            <a:pPr>
              <a:buNone/>
            </a:pPr>
            <a:r>
              <a:rPr lang="en-US" sz="2400" dirty="0" smtClean="0"/>
              <a:t>    &lt;/div&gt;</a:t>
            </a:r>
          </a:p>
          <a:p>
            <a:pPr>
              <a:buNone/>
            </a:pPr>
            <a:r>
              <a:rPr lang="en-US" sz="2400" dirty="0" smtClean="0"/>
              <a:t>  &lt;/div&gt;</a:t>
            </a:r>
          </a:p>
          <a:p>
            <a:pPr>
              <a:buNone/>
            </a:pPr>
            <a:r>
              <a:rPr lang="en-US" sz="2400" dirty="0" smtClean="0"/>
              <a:t>  &lt;div class="progress"&gt;</a:t>
            </a:r>
          </a:p>
          <a:p>
            <a:pPr>
              <a:buNone/>
            </a:pPr>
            <a:r>
              <a:rPr lang="en-US" sz="2400" dirty="0" smtClean="0"/>
              <a:t>    &lt;div class="progress-bar progress-bar-danger"  style="</a:t>
            </a:r>
            <a:r>
              <a:rPr lang="en-US" sz="2400" dirty="0" err="1" smtClean="0"/>
              <a:t>width:70</a:t>
            </a:r>
            <a:r>
              <a:rPr lang="en-US" sz="2400" dirty="0" smtClean="0"/>
              <a:t>%"&gt;</a:t>
            </a:r>
          </a:p>
          <a:p>
            <a:pPr>
              <a:buNone/>
            </a:pPr>
            <a:r>
              <a:rPr lang="en-US" sz="2400" dirty="0" smtClean="0"/>
              <a:t>      70% Complete (danger)</a:t>
            </a:r>
          </a:p>
          <a:p>
            <a:pPr>
              <a:buNone/>
            </a:pPr>
            <a:r>
              <a:rPr lang="en-US" sz="2400" dirty="0" smtClean="0"/>
              <a:t>    &lt;/div&gt;</a:t>
            </a:r>
          </a:p>
          <a:p>
            <a:pPr>
              <a:buNone/>
            </a:pPr>
            <a:r>
              <a:rPr lang="en-US" sz="2400" dirty="0" smtClean="0"/>
              <a:t>  &lt;/div&gt;</a:t>
            </a:r>
          </a:p>
          <a:p>
            <a:pPr>
              <a:buNone/>
            </a:pPr>
            <a:r>
              <a:rPr lang="en-US" sz="2400" dirty="0" smtClean="0"/>
              <a:t>&lt;/div&gt;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If you have a web site with lots of pages, you may wish to add some sort of pagination to each page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To create a basic pagination, add the </a:t>
            </a:r>
            <a:r>
              <a:rPr lang="en-US" sz="2000" dirty="0" smtClean="0"/>
              <a:t>.pagination</a:t>
            </a:r>
            <a:r>
              <a:rPr lang="en-US" sz="2000" dirty="0"/>
              <a:t> class to an </a:t>
            </a:r>
            <a:r>
              <a:rPr lang="en-US" sz="2000" dirty="0" smtClean="0"/>
              <a:t>&lt;ul&gt;</a:t>
            </a:r>
            <a:r>
              <a:rPr lang="en-US" sz="2000" dirty="0"/>
              <a:t> element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it-IT" sz="2000" dirty="0" smtClean="0"/>
              <a:t>&lt;div class="container"&gt;</a:t>
            </a:r>
          </a:p>
          <a:p>
            <a:pPr>
              <a:buNone/>
            </a:pPr>
            <a:r>
              <a:rPr lang="it-IT" sz="2000" dirty="0" smtClean="0"/>
              <a:t>&lt;ul class="pagination"&gt;</a:t>
            </a:r>
          </a:p>
          <a:p>
            <a:pPr>
              <a:buNone/>
            </a:pPr>
            <a:r>
              <a:rPr lang="it-IT" sz="2000" dirty="0" smtClean="0"/>
              <a:t>    &lt;li&gt;&lt;a href="#"&gt;1&lt;/a&gt;&lt;/li&gt;</a:t>
            </a:r>
          </a:p>
          <a:p>
            <a:pPr>
              <a:buNone/>
            </a:pPr>
            <a:r>
              <a:rPr lang="it-IT" sz="2000" dirty="0" smtClean="0"/>
              <a:t>    &lt;li&gt;&lt;a href="#"&gt;2&lt;/a&gt;&lt;/li&gt;</a:t>
            </a:r>
          </a:p>
          <a:p>
            <a:pPr>
              <a:buNone/>
            </a:pPr>
            <a:r>
              <a:rPr lang="it-IT" sz="2000" dirty="0" smtClean="0"/>
              <a:t>&lt;/ul&gt;</a:t>
            </a:r>
          </a:p>
          <a:p>
            <a:pPr>
              <a:buNone/>
            </a:pPr>
            <a:r>
              <a:rPr lang="it-IT" sz="2000" dirty="0" smtClean="0"/>
              <a:t>&lt;/div&gt;</a:t>
            </a:r>
          </a:p>
          <a:p>
            <a:pPr>
              <a:buNone/>
            </a:pPr>
            <a:r>
              <a:rPr lang="en-US" sz="2000" dirty="0"/>
              <a:t>Add class </a:t>
            </a:r>
            <a:r>
              <a:rPr lang="en-US" sz="2000" dirty="0" smtClean="0"/>
              <a:t>.active</a:t>
            </a:r>
            <a:r>
              <a:rPr lang="en-US" sz="2000" dirty="0"/>
              <a:t> to let the user know which page he/she is on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it-IT" sz="2000" dirty="0" smtClean="0"/>
              <a:t>&lt;div class="container"&gt;</a:t>
            </a:r>
          </a:p>
          <a:p>
            <a:pPr>
              <a:buNone/>
            </a:pPr>
            <a:r>
              <a:rPr lang="it-IT" sz="2000" dirty="0" smtClean="0"/>
              <a:t>  &lt;ul class="pagination"&gt;</a:t>
            </a:r>
          </a:p>
          <a:p>
            <a:pPr>
              <a:buNone/>
            </a:pPr>
            <a:r>
              <a:rPr lang="it-IT" sz="2000" dirty="0" smtClean="0"/>
              <a:t>    &lt;li&gt;&lt;a href="#"&gt;1&lt;/a&gt;&lt;/li&gt;</a:t>
            </a:r>
          </a:p>
          <a:p>
            <a:pPr>
              <a:buNone/>
            </a:pPr>
            <a:r>
              <a:rPr lang="it-IT" sz="2000" dirty="0" smtClean="0"/>
              <a:t>    &lt;li class="active"&gt;&lt;a href="#"&gt;2&lt;/a&gt;&lt;/li&gt;</a:t>
            </a:r>
          </a:p>
          <a:p>
            <a:pPr>
              <a:buNone/>
            </a:pPr>
            <a:r>
              <a:rPr lang="it-IT" sz="2000" dirty="0" smtClean="0"/>
              <a:t>    &lt;li&gt;&lt;a href="#"&gt;3&lt;/a&gt;&lt;/li&gt;</a:t>
            </a:r>
          </a:p>
          <a:p>
            <a:pPr>
              <a:buNone/>
            </a:pPr>
            <a:r>
              <a:rPr lang="it-IT" sz="2000" dirty="0" smtClean="0"/>
              <a:t>  &lt;/ul&gt;</a:t>
            </a:r>
          </a:p>
          <a:p>
            <a:pPr>
              <a:buNone/>
            </a:pPr>
            <a:r>
              <a:rPr lang="it-IT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460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Bootstrap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a free front-end framework for faster and easier web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development</a:t>
            </a:r>
          </a:p>
          <a:p>
            <a:pPr algn="l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Responsive web design is about creating web sites which automatically adjust themselves to look good on all devices, from small phones to large desktops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 of Bootstrap: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Easy to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Responsive features: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Bootstrap's responsive CSS adjusts to phones, tablets, and desktops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Browser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compatibility: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Bootstrap is compatible with all modern browsers (Chrome, Firefox, Internet Explorer, Safari, and Opera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Bootstrap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CDN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l"/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&lt;meta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charset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utf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-8"&gt;</a:t>
            </a:r>
          </a:p>
          <a:p>
            <a:pPr algn="l"/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&lt;meta name="viewport" content="width=device-width, initial-scale=1"&gt;</a:t>
            </a:r>
          </a:p>
          <a:p>
            <a:pPr algn="l"/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&lt;link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stylesheet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 href="https://maxcdn.bootstrapcdn.com/bootstrap/3.3.7/css/bootstrap.min.css"&gt;</a:t>
            </a:r>
          </a:p>
          <a:p>
            <a:pPr algn="l"/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&lt;script src="https://ajax.googleapis.com/ajax/libs/jquery/3.3.1/jquery.min.js"&gt;&lt;/script&gt;</a:t>
            </a:r>
          </a:p>
          <a:p>
            <a:pPr algn="l"/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&lt;script src="https://maxcdn.bootstrapcdn.com/bootstrap/3.3.7/js/bootstrap.min.js"&gt;&lt;/script&gt;</a:t>
            </a:r>
          </a:p>
          <a:p>
            <a:pPr algn="l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Pager is also a form of pagination 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Pager provides previous and next buttons (links).</a:t>
            </a:r>
          </a:p>
          <a:p>
            <a:pPr>
              <a:buNone/>
            </a:pPr>
            <a:r>
              <a:rPr lang="en-US" sz="2000" dirty="0"/>
              <a:t>To create previous/next buttons, add the .pager class to an &lt;ul&gt; element:</a:t>
            </a:r>
          </a:p>
          <a:p>
            <a:pPr>
              <a:buNone/>
            </a:pPr>
            <a:r>
              <a:rPr lang="en-US" sz="2800" dirty="0" err="1" smtClean="0"/>
              <a:t>exm</a:t>
            </a:r>
            <a:r>
              <a:rPr lang="en-US" sz="28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&lt;h2&gt;Pager&lt;/h2&gt;                </a:t>
            </a:r>
          </a:p>
          <a:p>
            <a:pPr>
              <a:buNone/>
            </a:pPr>
            <a:r>
              <a:rPr lang="en-US" sz="2000" dirty="0" smtClean="0"/>
              <a:t>  &lt;ul class="pager"&gt;</a:t>
            </a:r>
          </a:p>
          <a:p>
            <a:pPr>
              <a:buNone/>
            </a:pPr>
            <a:r>
              <a:rPr lang="en-US" sz="2000" dirty="0" smtClean="0"/>
              <a:t>    &lt;li&gt;&lt;a href="#"&gt;Previous&lt;/a&gt;&lt;/li&gt;</a:t>
            </a:r>
          </a:p>
          <a:p>
            <a:pPr>
              <a:buNone/>
            </a:pPr>
            <a:r>
              <a:rPr lang="en-US" sz="2000" dirty="0" smtClean="0"/>
              <a:t>    &lt;li&gt;&lt;a href="#"&gt;Next&lt;/a&gt;&lt;/li&gt;</a:t>
            </a:r>
          </a:p>
          <a:p>
            <a:pPr>
              <a:buNone/>
            </a:pPr>
            <a:r>
              <a:rPr lang="en-US" sz="2000" dirty="0" smtClean="0"/>
              <a:t>  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/>
              <a:t>Use the </a:t>
            </a:r>
            <a:r>
              <a:rPr lang="en-US" sz="2000" dirty="0" smtClean="0"/>
              <a:t>.previous</a:t>
            </a:r>
            <a:r>
              <a:rPr lang="en-US" sz="2000" dirty="0"/>
              <a:t> and </a:t>
            </a:r>
            <a:r>
              <a:rPr lang="en-US" sz="2000" dirty="0" smtClean="0"/>
              <a:t>.next</a:t>
            </a:r>
            <a:r>
              <a:rPr lang="en-US" sz="2000" dirty="0"/>
              <a:t> classes to align each button to the sides of the page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&lt;h2&gt;Pager&lt;/h2&gt;                </a:t>
            </a:r>
          </a:p>
          <a:p>
            <a:pPr>
              <a:buNone/>
            </a:pPr>
            <a:r>
              <a:rPr lang="en-US" sz="2000" dirty="0" smtClean="0"/>
              <a:t>  &lt;ul class="pager"&gt;</a:t>
            </a:r>
          </a:p>
          <a:p>
            <a:pPr>
              <a:buNone/>
            </a:pPr>
            <a:r>
              <a:rPr lang="en-US" sz="2000" dirty="0" smtClean="0"/>
              <a:t>    &lt;li class="previous"&gt;&lt;a href="#"&gt;Previous&lt;/a&gt;&lt;/li&gt;</a:t>
            </a:r>
          </a:p>
          <a:p>
            <a:pPr>
              <a:buNone/>
            </a:pPr>
            <a:r>
              <a:rPr lang="en-US" sz="2000" dirty="0" smtClean="0"/>
              <a:t>    &lt;li class="next"&gt;&lt;a href="#"&gt;Next&lt;/a&gt;&lt;/li&gt;</a:t>
            </a:r>
          </a:p>
          <a:p>
            <a:pPr>
              <a:buNone/>
            </a:pPr>
            <a:r>
              <a:rPr lang="en-US" sz="2000" dirty="0" smtClean="0"/>
              <a:t>  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Dropdowns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&lt;div class="container"&gt;                                      </a:t>
            </a:r>
          </a:p>
          <a:p>
            <a:pPr>
              <a:buNone/>
            </a:pPr>
            <a:r>
              <a:rPr lang="en-US" sz="2000" dirty="0" smtClean="0"/>
              <a:t>  &lt;div class="dropdown"&gt;</a:t>
            </a:r>
          </a:p>
          <a:p>
            <a:pPr>
              <a:buNone/>
            </a:pPr>
            <a:r>
              <a:rPr lang="en-US" sz="2000" dirty="0" smtClean="0"/>
              <a:t>    &lt;button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 dropdown-toggle" type="button" data-toggle="dropdown"&gt;Dropdown Example</a:t>
            </a:r>
          </a:p>
          <a:p>
            <a:pPr>
              <a:buNone/>
            </a:pPr>
            <a:r>
              <a:rPr lang="en-US" sz="2000" dirty="0" smtClean="0"/>
              <a:t>    &lt;span class="caret"&gt;&lt;/span&gt;&lt;/button&gt;</a:t>
            </a:r>
          </a:p>
          <a:p>
            <a:pPr>
              <a:buNone/>
            </a:pPr>
            <a:r>
              <a:rPr lang="en-US" sz="2000" dirty="0" smtClean="0"/>
              <a:t>    &lt;ul class="dropdown-menu"&gt;</a:t>
            </a:r>
          </a:p>
          <a:p>
            <a:pPr>
              <a:buNone/>
            </a:pPr>
            <a:r>
              <a:rPr lang="en-US" sz="2000" dirty="0" smtClean="0"/>
              <a:t>      &lt;li&gt;&lt;a href="#"&gt;HTML&lt;/a&gt;&lt;/li&gt;</a:t>
            </a:r>
          </a:p>
          <a:p>
            <a:pPr>
              <a:buNone/>
            </a:pPr>
            <a:r>
              <a:rPr lang="en-US" sz="2000" dirty="0" smtClean="0"/>
              <a:t>      &lt;li&gt;&lt;a href="#"&gt;CSS&lt;/a&gt;&lt;/li&gt;</a:t>
            </a:r>
          </a:p>
          <a:p>
            <a:pPr>
              <a:buNone/>
            </a:pPr>
            <a:r>
              <a:rPr lang="en-US" sz="2000" dirty="0" smtClean="0"/>
              <a:t>      &lt;li&gt;&lt;a href="#"&gt;JavaScript&lt;/a&gt;&lt;/li&gt;</a:t>
            </a:r>
          </a:p>
          <a:p>
            <a:pPr>
              <a:buNone/>
            </a:pPr>
            <a:r>
              <a:rPr lang="en-US" sz="2000" dirty="0" smtClean="0"/>
              <a:t>    &lt;/ul&gt;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/>
              <a:t>The .dropdown class indicates a dropdown menu.</a:t>
            </a:r>
          </a:p>
          <a:p>
            <a:pPr>
              <a:buNone/>
            </a:pPr>
            <a:r>
              <a:rPr lang="en-US" sz="2000" dirty="0"/>
              <a:t>To open the dropdown menu, use a button or a link with a class of .dropdown-toggle and the data-toggle="dropdown" attribute.</a:t>
            </a:r>
          </a:p>
          <a:p>
            <a:pPr>
              <a:buNone/>
            </a:pPr>
            <a:r>
              <a:rPr lang="en-US" sz="2000" dirty="0"/>
              <a:t>The .caret class creates a caret arrow icon (), which indicates that the button is a dropdown.</a:t>
            </a:r>
          </a:p>
          <a:p>
            <a:pPr>
              <a:buNone/>
            </a:pPr>
            <a:r>
              <a:rPr lang="en-US" sz="2000" dirty="0"/>
              <a:t>Add the .dropdown-menu class to a &lt;ul&gt; element to actually build the dropdown menu.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Collapsible </a:t>
            </a:r>
            <a:r>
              <a:rPr lang="en-US" sz="2000" dirty="0"/>
              <a:t>are useful when you want to hide and show large amount of content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&lt;h2&gt;Simple Collapsible&lt;/h2&gt;</a:t>
            </a:r>
          </a:p>
          <a:p>
            <a:pPr>
              <a:buNone/>
            </a:pPr>
            <a:r>
              <a:rPr lang="en-US" sz="2000" dirty="0" smtClean="0"/>
              <a:t>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-info" data-toggle="collapse" data-target="#demo"&gt;Simple collapsible&lt;/button&gt;</a:t>
            </a:r>
          </a:p>
          <a:p>
            <a:pPr>
              <a:buNone/>
            </a:pPr>
            <a:r>
              <a:rPr lang="en-US" sz="2000" dirty="0" smtClean="0"/>
              <a:t>  &lt;div id="demo" class="collapse"&gt;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abcdefghijklmnop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/>
              <a:t>The .collapse class indicates a collapsible element (a &lt;div&gt; in our example); this is the content that will be shown or hidden with a click of a button.</a:t>
            </a:r>
          </a:p>
          <a:p>
            <a:pPr>
              <a:buNone/>
            </a:pPr>
            <a:r>
              <a:rPr lang="en-US" sz="2000" dirty="0"/>
              <a:t>To control (show/hide) the collapsible content, add the data-toggle="collapse" attribute to an &lt;a&gt; or a &lt;button&gt; element.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Then </a:t>
            </a:r>
            <a:r>
              <a:rPr lang="en-US" sz="2000" dirty="0"/>
              <a:t>add the data-target="#id" attribute to connect the button with the collapsible content (&lt;div id="demo"&gt;).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If you want to create a horizontal menu of the list above, add the </a:t>
            </a:r>
            <a:r>
              <a:rPr lang="en-US" sz="2000" dirty="0" smtClean="0"/>
              <a:t>.list-inline</a:t>
            </a:r>
            <a:r>
              <a:rPr lang="en-US" sz="2000" dirty="0"/>
              <a:t> class to </a:t>
            </a:r>
            <a:r>
              <a:rPr lang="en-US" sz="2000" dirty="0" smtClean="0"/>
              <a:t>&lt;ul&gt;: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it-IT" sz="2000" dirty="0" smtClean="0"/>
              <a:t>&lt;div class="container"&gt;</a:t>
            </a:r>
          </a:p>
          <a:p>
            <a:pPr>
              <a:buNone/>
            </a:pPr>
            <a:r>
              <a:rPr lang="it-IT" sz="2000" dirty="0" smtClean="0"/>
              <a:t>  &lt;h3&gt;Inline List&lt;/h3&gt;</a:t>
            </a:r>
          </a:p>
          <a:p>
            <a:pPr>
              <a:buNone/>
            </a:pPr>
            <a:r>
              <a:rPr lang="it-IT" sz="2000" dirty="0" smtClean="0"/>
              <a:t>  &lt;ul class="list-inline"&gt;</a:t>
            </a:r>
          </a:p>
          <a:p>
            <a:pPr>
              <a:buNone/>
            </a:pPr>
            <a:r>
              <a:rPr lang="it-IT" sz="2000" dirty="0" smtClean="0"/>
              <a:t>    &lt;li&gt;&lt;a href="#"&gt;Home&lt;/a&gt;&lt;/li&gt;</a:t>
            </a:r>
          </a:p>
          <a:p>
            <a:pPr>
              <a:buNone/>
            </a:pPr>
            <a:r>
              <a:rPr lang="it-IT" sz="2000" dirty="0" smtClean="0"/>
              <a:t>    &lt;li&gt;&lt;a href="#"&gt;Menu 1&lt;/a&gt;&lt;/li&gt;</a:t>
            </a:r>
          </a:p>
          <a:p>
            <a:pPr>
              <a:buNone/>
            </a:pPr>
            <a:r>
              <a:rPr lang="it-IT" sz="2000" dirty="0" smtClean="0"/>
              <a:t>    &lt;li&gt;&lt;a href="#"&gt;Menu 2&lt;/a&gt;&lt;/li&gt;</a:t>
            </a:r>
          </a:p>
          <a:p>
            <a:pPr>
              <a:buNone/>
            </a:pPr>
            <a:r>
              <a:rPr lang="it-IT" sz="2000" dirty="0" smtClean="0"/>
              <a:t>    &lt;li&gt;&lt;a href="#"&gt;Menu 3&lt;/a&gt;&lt;/li&gt;</a:t>
            </a:r>
          </a:p>
          <a:p>
            <a:pPr>
              <a:buNone/>
            </a:pPr>
            <a:r>
              <a:rPr lang="it-IT" sz="2000" dirty="0" smtClean="0"/>
              <a:t>  &lt;/ul&gt;</a:t>
            </a:r>
          </a:p>
          <a:p>
            <a:pPr>
              <a:buNone/>
            </a:pPr>
            <a:r>
              <a:rPr lang="it-IT" sz="2000" dirty="0" smtClean="0"/>
              <a:t>&lt;/div&gt;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Tabs are created with &lt;ul class="nav nav-tabs"&gt;:</a:t>
            </a:r>
          </a:p>
          <a:p>
            <a:pPr>
              <a:buNone/>
            </a:pPr>
            <a:r>
              <a:rPr lang="en-US" sz="2000" dirty="0"/>
              <a:t> Also mark the current page with &lt;li class="active"&gt;.</a:t>
            </a:r>
          </a:p>
          <a:p>
            <a:pPr>
              <a:buNone/>
            </a:pPr>
            <a:r>
              <a:rPr lang="en-US" dirty="0" err="1" smtClean="0"/>
              <a:t>exm</a:t>
            </a:r>
            <a:r>
              <a:rPr lang="en-US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&lt;h3&gt;Tabs&lt;/h3&gt;</a:t>
            </a:r>
          </a:p>
          <a:p>
            <a:pPr>
              <a:buNone/>
            </a:pPr>
            <a:r>
              <a:rPr lang="en-US" sz="2000" dirty="0" smtClean="0"/>
              <a:t>  &lt;ul class="nav nav-tabs"&gt;</a:t>
            </a:r>
          </a:p>
          <a:p>
            <a:pPr>
              <a:buNone/>
            </a:pPr>
            <a:r>
              <a:rPr lang="en-US" sz="2000" dirty="0" smtClean="0"/>
              <a:t>    &lt;li class="active"&gt;&lt;a href="#"&gt;Home&lt;/a&gt;&lt;/li&gt;</a:t>
            </a:r>
          </a:p>
          <a:p>
            <a:pPr>
              <a:buNone/>
            </a:pPr>
            <a:r>
              <a:rPr lang="en-US" sz="2000" dirty="0" smtClean="0"/>
              <a:t>    &lt;li&gt;&lt;a href="#"&gt;Menu 1&lt;/a&gt;&lt;/li&gt;</a:t>
            </a:r>
          </a:p>
          <a:p>
            <a:pPr>
              <a:buNone/>
            </a:pPr>
            <a:r>
              <a:rPr lang="en-US" sz="2000" dirty="0" smtClean="0"/>
              <a:t>    &lt;li&gt;&lt;a href="#"&gt;Menu 2&lt;/a&gt;&lt;/li&gt;</a:t>
            </a:r>
          </a:p>
          <a:p>
            <a:pPr>
              <a:buNone/>
            </a:pPr>
            <a:r>
              <a:rPr lang="en-US" sz="2000" dirty="0" smtClean="0"/>
              <a:t>    &lt;li&gt;&lt;a href="#"&gt;Menu 3&lt;/a&gt;&lt;/li&gt;</a:t>
            </a:r>
          </a:p>
          <a:p>
            <a:pPr>
              <a:buNone/>
            </a:pPr>
            <a:r>
              <a:rPr lang="en-US" sz="2000" dirty="0" smtClean="0"/>
              <a:t>  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&lt;h3&gt;Tabs With Dropdown Menu&lt;/h3&gt;</a:t>
            </a:r>
          </a:p>
          <a:p>
            <a:pPr>
              <a:buNone/>
            </a:pPr>
            <a:r>
              <a:rPr lang="en-US" sz="2000" dirty="0" smtClean="0"/>
              <a:t>  &lt;ul class="nav nav-tabs"&gt;</a:t>
            </a:r>
          </a:p>
          <a:p>
            <a:pPr>
              <a:buNone/>
            </a:pPr>
            <a:r>
              <a:rPr lang="en-US" sz="2000" dirty="0" smtClean="0"/>
              <a:t>    &lt;li&gt;&lt;a href="#"&gt;Home&lt;/a&gt;&lt;/li&gt;</a:t>
            </a:r>
          </a:p>
          <a:p>
            <a:pPr>
              <a:buNone/>
            </a:pPr>
            <a:r>
              <a:rPr lang="en-US" sz="2000" dirty="0" smtClean="0"/>
              <a:t>    &lt;li class="dropdown"&gt;</a:t>
            </a:r>
          </a:p>
          <a:p>
            <a:pPr>
              <a:buNone/>
            </a:pPr>
            <a:r>
              <a:rPr lang="en-US" sz="2000" dirty="0" smtClean="0"/>
              <a:t>      &lt;a class="dropdown-toggle" data-toggle="dropdown" href="#"&gt;Menu 1 &lt;span class="caret"&gt;&lt;/span&gt;&lt;/a&gt;</a:t>
            </a:r>
          </a:p>
          <a:p>
            <a:pPr>
              <a:buNone/>
            </a:pPr>
            <a:r>
              <a:rPr lang="en-US" sz="2000" dirty="0" smtClean="0"/>
              <a:t>      &lt;ul class="dropdown-menu"&gt;</a:t>
            </a:r>
          </a:p>
          <a:p>
            <a:pPr>
              <a:buNone/>
            </a:pPr>
            <a:r>
              <a:rPr lang="en-US" sz="2000" dirty="0" smtClean="0"/>
              <a:t>        &lt;li&gt;&lt;a href="#"&gt;Submenu 1-1&lt;/a&gt;&lt;/li&gt;</a:t>
            </a:r>
          </a:p>
          <a:p>
            <a:pPr>
              <a:buNone/>
            </a:pPr>
            <a:r>
              <a:rPr lang="en-US" sz="2000" dirty="0" smtClean="0"/>
              <a:t>        &lt;li&gt;&lt;a href="#"&gt;Submenu 1-2&lt;/a&gt;&lt;/li&gt;</a:t>
            </a:r>
          </a:p>
          <a:p>
            <a:pPr>
              <a:buNone/>
            </a:pPr>
            <a:r>
              <a:rPr lang="en-US" sz="2000" dirty="0" smtClean="0"/>
              <a:t>        &lt;li&gt;&lt;a href="#"&gt;Submenu 1-3&lt;/a&gt;&lt;/li&gt;                        </a:t>
            </a:r>
          </a:p>
          <a:p>
            <a:pPr>
              <a:buNone/>
            </a:pPr>
            <a:r>
              <a:rPr lang="en-US" sz="2000" dirty="0" smtClean="0"/>
              <a:t>      &lt;/ul&gt;</a:t>
            </a:r>
          </a:p>
          <a:p>
            <a:pPr>
              <a:buNone/>
            </a:pPr>
            <a:r>
              <a:rPr lang="en-US" sz="2000" dirty="0" smtClean="0"/>
              <a:t>    &lt;/li&gt;</a:t>
            </a:r>
          </a:p>
          <a:p>
            <a:pPr>
              <a:buNone/>
            </a:pPr>
            <a:r>
              <a:rPr lang="en-US" sz="2000" dirty="0" smtClean="0"/>
              <a:t>    &lt;li&gt;&lt;a href="#"&gt;Menu 2&lt;/a&gt;&lt;/li&gt;</a:t>
            </a:r>
          </a:p>
          <a:p>
            <a:pPr>
              <a:buNone/>
            </a:pPr>
            <a:r>
              <a:rPr lang="en-US" sz="2000" dirty="0" smtClean="0"/>
              <a:t>    &lt;li&gt;&lt;a href="#"&gt;Menu 3&lt;/a&gt;&lt;/li&gt;</a:t>
            </a:r>
          </a:p>
          <a:p>
            <a:pPr>
              <a:buNone/>
            </a:pPr>
            <a:r>
              <a:rPr lang="en-US" sz="2000" dirty="0" smtClean="0"/>
              <a:t>  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Pills are created with </a:t>
            </a:r>
            <a:r>
              <a:rPr lang="en-US" sz="2000" dirty="0" smtClean="0"/>
              <a:t>&lt;ul class="nav nav-pills"&gt;</a:t>
            </a:r>
            <a:r>
              <a:rPr lang="en-US" sz="2000" dirty="0"/>
              <a:t>. Also mark the current page with </a:t>
            </a:r>
            <a:r>
              <a:rPr lang="en-US" sz="2000" dirty="0" smtClean="0"/>
              <a:t>&lt;li class="active"&gt;: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&lt;h3&gt;Pills&lt;/h3&gt;</a:t>
            </a:r>
          </a:p>
          <a:p>
            <a:pPr>
              <a:buNone/>
            </a:pPr>
            <a:r>
              <a:rPr lang="en-US" sz="2000" dirty="0" smtClean="0"/>
              <a:t>  &lt;ul class="nav nav-pills"&gt;</a:t>
            </a:r>
          </a:p>
          <a:p>
            <a:pPr>
              <a:buNone/>
            </a:pPr>
            <a:r>
              <a:rPr lang="en-US" sz="2000" dirty="0" smtClean="0"/>
              <a:t>    &lt;li class="active"&gt;&lt;a href="#"&gt;Home&lt;/a&gt;&lt;/li&gt;</a:t>
            </a:r>
          </a:p>
          <a:p>
            <a:pPr>
              <a:buNone/>
            </a:pPr>
            <a:r>
              <a:rPr lang="en-US" sz="2000" dirty="0" smtClean="0"/>
              <a:t>    &lt;li&gt;&lt;a href="#"&gt;Menu 1&lt;/a&gt;&lt;/li&gt;</a:t>
            </a:r>
          </a:p>
          <a:p>
            <a:pPr>
              <a:buNone/>
            </a:pPr>
            <a:r>
              <a:rPr lang="en-US" sz="2000" dirty="0" smtClean="0"/>
              <a:t>    &lt;li&gt;&lt;a href="#"&gt;Menu 2&lt;/a&gt;&lt;/li&gt;</a:t>
            </a:r>
          </a:p>
          <a:p>
            <a:pPr>
              <a:buNone/>
            </a:pPr>
            <a:r>
              <a:rPr lang="en-US" sz="2000" dirty="0" smtClean="0"/>
              <a:t>    &lt;li&gt;&lt;a href="#"&gt;Menu 3&lt;/a&gt;&lt;/li&gt;</a:t>
            </a:r>
          </a:p>
          <a:p>
            <a:pPr>
              <a:buNone/>
            </a:pPr>
            <a:r>
              <a:rPr lang="en-US" sz="2000" dirty="0" smtClean="0"/>
              <a:t>  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To make the tabs </a:t>
            </a:r>
            <a:r>
              <a:rPr lang="en-US" sz="2000" dirty="0" err="1"/>
              <a:t>toggleable</a:t>
            </a:r>
            <a:r>
              <a:rPr lang="en-US" sz="2000" dirty="0"/>
              <a:t>, add the data-toggle="tab" attribute to each link. Then add a .tab-pane class with a unique ID for every tab and wrap them inside a &lt;div&gt; element with class .tab-content.</a:t>
            </a:r>
          </a:p>
          <a:p>
            <a:pPr>
              <a:buNone/>
            </a:pPr>
            <a:r>
              <a:rPr lang="en-US" sz="2000" dirty="0"/>
              <a:t>If you want the tabs to fade in and out when clicking on them, add the .fade class to .tab-pane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&lt;h2&gt;Dynamic Tabs&lt;/h2&gt;</a:t>
            </a:r>
          </a:p>
          <a:p>
            <a:pPr>
              <a:buNone/>
            </a:pPr>
            <a:r>
              <a:rPr lang="en-US" sz="2000" dirty="0" smtClean="0"/>
              <a:t>  &lt;ul class="nav nav-tabs"&gt;</a:t>
            </a:r>
          </a:p>
          <a:p>
            <a:pPr>
              <a:buNone/>
            </a:pPr>
            <a:r>
              <a:rPr lang="en-US" sz="2000" dirty="0" smtClean="0"/>
              <a:t>    &lt;li&gt;&lt;a data-toggle="tab" href="#home"&gt;Home&lt;/a&gt;&lt;/li&gt;</a:t>
            </a:r>
          </a:p>
          <a:p>
            <a:pPr>
              <a:buNone/>
            </a:pPr>
            <a:r>
              <a:rPr lang="en-US" sz="2000" dirty="0" smtClean="0"/>
              <a:t>    &lt;li&gt;&lt;a data-toggle="tab" href="#</a:t>
            </a:r>
            <a:r>
              <a:rPr lang="en-US" sz="2000" dirty="0" err="1" smtClean="0"/>
              <a:t>menu1</a:t>
            </a:r>
            <a:r>
              <a:rPr lang="en-US" sz="2000" dirty="0" smtClean="0"/>
              <a:t>"&gt;Menu 1&lt;/a&gt;&lt;/li&gt;</a:t>
            </a:r>
          </a:p>
          <a:p>
            <a:pPr>
              <a:buNone/>
            </a:pPr>
            <a:r>
              <a:rPr lang="en-US" sz="2000" dirty="0" smtClean="0"/>
              <a:t>  &lt;/ul&gt;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&lt;div class="tab-content"&gt;</a:t>
            </a:r>
          </a:p>
          <a:p>
            <a:pPr>
              <a:buNone/>
            </a:pPr>
            <a:r>
              <a:rPr lang="en-US" sz="2000" dirty="0" smtClean="0"/>
              <a:t>    &lt;div id="home" class="tab-pane"&gt;</a:t>
            </a:r>
          </a:p>
          <a:p>
            <a:pPr>
              <a:buNone/>
            </a:pPr>
            <a:r>
              <a:rPr lang="en-US" sz="2000" dirty="0" smtClean="0"/>
              <a:t>      &lt;h3&gt;HOME&lt;/h3&gt;</a:t>
            </a:r>
          </a:p>
          <a:p>
            <a:pPr>
              <a:buNone/>
            </a:pPr>
            <a:r>
              <a:rPr lang="en-US" sz="2000" dirty="0" smtClean="0"/>
              <a:t>      &lt;p&gt;hi&lt;/p&gt;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  &lt;div id="</a:t>
            </a:r>
            <a:r>
              <a:rPr lang="en-US" sz="2000" dirty="0" err="1" smtClean="0"/>
              <a:t>menu1</a:t>
            </a:r>
            <a:r>
              <a:rPr lang="en-US" sz="2000" dirty="0" smtClean="0"/>
              <a:t>" class="tab-pane"&gt;</a:t>
            </a:r>
          </a:p>
          <a:p>
            <a:pPr>
              <a:buNone/>
            </a:pPr>
            <a:r>
              <a:rPr lang="en-US" sz="2000" dirty="0" smtClean="0"/>
              <a:t>      &lt;h3&gt;Menu 1&lt;/h3&gt;</a:t>
            </a:r>
          </a:p>
          <a:p>
            <a:pPr>
              <a:buNone/>
            </a:pPr>
            <a:r>
              <a:rPr lang="en-US" sz="2000" dirty="0" smtClean="0"/>
              <a:t>      &lt;p&gt;hello.&lt;/p&gt;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&lt;nav class="</a:t>
            </a:r>
            <a:r>
              <a:rPr lang="en-US" sz="2000" dirty="0" err="1" smtClean="0"/>
              <a:t>navbar</a:t>
            </a:r>
            <a:r>
              <a:rPr lang="en-US" sz="2000" dirty="0" smtClean="0"/>
              <a:t> </a:t>
            </a:r>
            <a:r>
              <a:rPr lang="en-US" sz="2000" dirty="0" err="1" smtClean="0"/>
              <a:t>navbar</a:t>
            </a:r>
            <a:r>
              <a:rPr lang="en-US" sz="2000" dirty="0" smtClean="0"/>
              <a:t>-inverse"&gt;</a:t>
            </a:r>
          </a:p>
          <a:p>
            <a:pPr>
              <a:buNone/>
            </a:pPr>
            <a:r>
              <a:rPr lang="en-US" sz="2000" dirty="0" smtClean="0"/>
              <a:t>  &lt;div class="container-fluid"&gt;</a:t>
            </a:r>
          </a:p>
          <a:p>
            <a:pPr>
              <a:buNone/>
            </a:pPr>
            <a:r>
              <a:rPr lang="en-US" sz="2000" dirty="0" smtClean="0"/>
              <a:t>    &lt;ul class="nav </a:t>
            </a:r>
            <a:r>
              <a:rPr lang="en-US" sz="2000" dirty="0" err="1" smtClean="0"/>
              <a:t>navbar</a:t>
            </a:r>
            <a:r>
              <a:rPr lang="en-US" sz="2000" dirty="0" smtClean="0"/>
              <a:t>-nav"&gt;</a:t>
            </a:r>
          </a:p>
          <a:p>
            <a:pPr>
              <a:buNone/>
            </a:pPr>
            <a:r>
              <a:rPr lang="en-US" sz="2000" dirty="0" smtClean="0"/>
              <a:t>      &lt;li&gt;&lt;a href="#"&gt;Home&lt;/a&gt;&lt;/li&gt;</a:t>
            </a:r>
          </a:p>
          <a:p>
            <a:pPr>
              <a:buNone/>
            </a:pPr>
            <a:r>
              <a:rPr lang="en-US" sz="2000" dirty="0" smtClean="0"/>
              <a:t>      &lt;li&gt;&lt;a data-toggle="dropdown" href="#"&gt;Page 1 &lt;span class="caret"&gt;&lt;/span&gt;&lt;/a&gt;</a:t>
            </a:r>
          </a:p>
          <a:p>
            <a:pPr>
              <a:buNone/>
            </a:pPr>
            <a:r>
              <a:rPr lang="en-US" sz="2000" dirty="0" smtClean="0"/>
              <a:t>        &lt;ul class="dropdown-menu"&gt;</a:t>
            </a:r>
          </a:p>
          <a:p>
            <a:pPr>
              <a:buNone/>
            </a:pPr>
            <a:r>
              <a:rPr lang="en-US" sz="2000" dirty="0" smtClean="0"/>
              <a:t>          &lt;li&gt;&lt;a href="#"&gt;Page 1-1&lt;/a&gt;&lt;/li&gt;</a:t>
            </a:r>
          </a:p>
          <a:p>
            <a:pPr>
              <a:buNone/>
            </a:pPr>
            <a:r>
              <a:rPr lang="en-US" sz="2000" dirty="0" smtClean="0"/>
              <a:t>          &lt;li&gt;&lt;a href="#"&gt;Page 1-2&lt;/a&gt;&lt;/li&gt;</a:t>
            </a:r>
          </a:p>
          <a:p>
            <a:pPr>
              <a:buNone/>
            </a:pPr>
            <a:r>
              <a:rPr lang="en-US" sz="2000" dirty="0" smtClean="0"/>
              <a:t>        &lt;/ul&gt;</a:t>
            </a:r>
          </a:p>
          <a:p>
            <a:pPr>
              <a:buNone/>
            </a:pPr>
            <a:r>
              <a:rPr lang="en-US" sz="2000" dirty="0" smtClean="0"/>
              <a:t>      &lt;/li&gt;</a:t>
            </a:r>
          </a:p>
          <a:p>
            <a:pPr>
              <a:buNone/>
            </a:pPr>
            <a:r>
              <a:rPr lang="en-US" sz="2000" dirty="0" smtClean="0"/>
              <a:t>      &lt;li&gt;&lt;a href="#"&gt;Page 2&lt;/a&gt;&lt;/li&gt;</a:t>
            </a:r>
          </a:p>
          <a:p>
            <a:pPr>
              <a:buNone/>
            </a:pPr>
            <a:r>
              <a:rPr lang="en-US" sz="2000" dirty="0" smtClean="0"/>
              <a:t>      &lt;li&gt;&lt;a href="#"&gt;Page 3&lt;/a&gt;&lt;/li&gt;</a:t>
            </a:r>
          </a:p>
          <a:p>
            <a:pPr>
              <a:buNone/>
            </a:pPr>
            <a:r>
              <a:rPr lang="en-US" sz="2000" dirty="0" smtClean="0"/>
              <a:t>    &lt;/ul&gt;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&lt;/nav&gt;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Bootstrap </a:t>
            </a:r>
            <a:r>
              <a:rPr lang="en-US" sz="2000" dirty="0"/>
              <a:t>provides </a:t>
            </a:r>
            <a:r>
              <a:rPr lang="en-US" sz="2000" dirty="0" smtClean="0"/>
              <a:t>this </a:t>
            </a:r>
            <a:r>
              <a:rPr lang="en-US" sz="2000" dirty="0"/>
              <a:t>types of form layouts:</a:t>
            </a:r>
          </a:p>
          <a:p>
            <a:pPr>
              <a:buNone/>
            </a:pPr>
            <a:r>
              <a:rPr lang="en-US" sz="2000" dirty="0"/>
              <a:t>Vertical form (this is default)</a:t>
            </a:r>
          </a:p>
          <a:p>
            <a:pPr>
              <a:buNone/>
            </a:pPr>
            <a:r>
              <a:rPr lang="en-US" sz="2000" dirty="0"/>
              <a:t>Horizontal form</a:t>
            </a:r>
          </a:p>
          <a:p>
            <a:pPr>
              <a:buNone/>
            </a:pPr>
            <a:r>
              <a:rPr lang="en-US" sz="2000" dirty="0"/>
              <a:t>Inline form</a:t>
            </a:r>
          </a:p>
          <a:p>
            <a:pPr>
              <a:buNone/>
            </a:pPr>
            <a:r>
              <a:rPr lang="en-US" sz="2000" dirty="0"/>
              <a:t>Standard rules for all three form layouts:</a:t>
            </a:r>
          </a:p>
          <a:p>
            <a:pPr>
              <a:buNone/>
            </a:pPr>
            <a:r>
              <a:rPr lang="en-US" sz="2000" dirty="0"/>
              <a:t>Wrap labels and form controls in &lt;div class="form-group</a:t>
            </a:r>
            <a:r>
              <a:rPr lang="en-US" sz="2000" dirty="0" smtClean="0"/>
              <a:t>"&gt;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Add class .form-control to all textual &lt;input&gt;, &lt;textarea&gt;, and &lt;select&gt; elements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Bootstrap </a:t>
            </a:r>
            <a:r>
              <a:rPr lang="en-US" sz="2000" dirty="0"/>
              <a:t>also requires a containing element to wrap site contents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There are two container classes to choose from:</a:t>
            </a:r>
          </a:p>
          <a:p>
            <a:pPr>
              <a:buNone/>
            </a:pPr>
            <a:r>
              <a:rPr lang="en-US" sz="2000" b="1" dirty="0" smtClean="0"/>
              <a:t>container -</a:t>
            </a:r>
            <a:r>
              <a:rPr lang="en-US" sz="2000" dirty="0"/>
              <a:t> class provides a responsive </a:t>
            </a:r>
            <a:r>
              <a:rPr lang="en-US" sz="2000" b="1" dirty="0"/>
              <a:t>fixed width container</a:t>
            </a:r>
            <a:endParaRPr lang="en-US" sz="2000" dirty="0"/>
          </a:p>
          <a:p>
            <a:pPr>
              <a:buNone/>
            </a:pPr>
            <a:r>
              <a:rPr lang="en-US" sz="2000" b="1" dirty="0" smtClean="0"/>
              <a:t>container-fluid -</a:t>
            </a:r>
            <a:r>
              <a:rPr lang="en-US" sz="2000" b="1" dirty="0"/>
              <a:t> </a:t>
            </a:r>
            <a:r>
              <a:rPr lang="en-US" sz="2000" dirty="0"/>
              <a:t>class provides a </a:t>
            </a:r>
            <a:r>
              <a:rPr lang="en-US" sz="2000" b="1" dirty="0"/>
              <a:t>full width container</a:t>
            </a:r>
            <a:r>
              <a:rPr lang="en-US" sz="2000" dirty="0"/>
              <a:t>, spanning the entire width of the </a:t>
            </a:r>
            <a:r>
              <a:rPr lang="en-US" sz="2000" dirty="0" smtClean="0"/>
              <a:t>viewport.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&lt;div class="container-fluid/container"&gt;</a:t>
            </a:r>
          </a:p>
          <a:p>
            <a:pPr>
              <a:buNone/>
            </a:pPr>
            <a:r>
              <a:rPr lang="en-US" sz="2000" dirty="0" smtClean="0"/>
              <a:t>  &lt;h1&gt; Bootstrap Page&lt;/h1&gt;      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/>
              <a:t>Vertical Form (default)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&lt;div class="container"&gt;</a:t>
            </a:r>
          </a:p>
          <a:p>
            <a:pPr>
              <a:buNone/>
            </a:pPr>
            <a:r>
              <a:rPr lang="en-US" sz="2200" dirty="0" smtClean="0"/>
              <a:t>  &lt;h2&gt;form&lt;/h2&gt;</a:t>
            </a:r>
          </a:p>
          <a:p>
            <a:pPr>
              <a:buNone/>
            </a:pPr>
            <a:r>
              <a:rPr lang="en-US" sz="2200" dirty="0" smtClean="0"/>
              <a:t>  &lt;form action=""&gt;</a:t>
            </a:r>
          </a:p>
          <a:p>
            <a:pPr>
              <a:buNone/>
            </a:pPr>
            <a:r>
              <a:rPr lang="en-US" sz="2200" dirty="0" smtClean="0"/>
              <a:t>    &lt;div class="form-group"&gt;</a:t>
            </a:r>
          </a:p>
          <a:p>
            <a:pPr>
              <a:buNone/>
            </a:pPr>
            <a:r>
              <a:rPr lang="en-US" sz="2200" dirty="0" smtClean="0"/>
              <a:t>      &lt;label for="email"&gt;Email:&lt;/label&gt;</a:t>
            </a:r>
          </a:p>
          <a:p>
            <a:pPr>
              <a:buNone/>
            </a:pPr>
            <a:r>
              <a:rPr lang="en-US" sz="2200" dirty="0" smtClean="0"/>
              <a:t>      &lt;input type="email" class="form-control"  placeholder="Enter email" &gt;</a:t>
            </a:r>
          </a:p>
          <a:p>
            <a:pPr>
              <a:buNone/>
            </a:pPr>
            <a:r>
              <a:rPr lang="en-US" sz="2200" dirty="0" smtClean="0"/>
              <a:t>    &lt;/div&gt;</a:t>
            </a:r>
          </a:p>
          <a:p>
            <a:pPr>
              <a:buNone/>
            </a:pPr>
            <a:r>
              <a:rPr lang="en-US" sz="2200" dirty="0" smtClean="0"/>
              <a:t>    &lt;div class="form-group"&gt;</a:t>
            </a:r>
          </a:p>
          <a:p>
            <a:pPr>
              <a:buNone/>
            </a:pPr>
            <a:r>
              <a:rPr lang="en-US" sz="2200" dirty="0" smtClean="0"/>
              <a:t>      &lt;label for="</a:t>
            </a:r>
            <a:r>
              <a:rPr lang="en-US" sz="2200" dirty="0" err="1" smtClean="0"/>
              <a:t>pwd</a:t>
            </a:r>
            <a:r>
              <a:rPr lang="en-US" sz="2200" dirty="0" smtClean="0"/>
              <a:t>"&gt;Password:&lt;/label&gt;</a:t>
            </a:r>
          </a:p>
          <a:p>
            <a:pPr>
              <a:buNone/>
            </a:pPr>
            <a:r>
              <a:rPr lang="en-US" sz="2200" dirty="0" smtClean="0"/>
              <a:t>      &lt;input type="password" class="form-control" id="</a:t>
            </a:r>
            <a:r>
              <a:rPr lang="en-US" sz="2200" dirty="0" err="1" smtClean="0"/>
              <a:t>pwd</a:t>
            </a:r>
            <a:r>
              <a:rPr lang="en-US" sz="2200" dirty="0" smtClean="0"/>
              <a:t>" placeholder="Enter password" name="</a:t>
            </a:r>
            <a:r>
              <a:rPr lang="en-US" sz="2200" dirty="0" err="1" smtClean="0"/>
              <a:t>pwd</a:t>
            </a:r>
            <a:r>
              <a:rPr lang="en-US" sz="2200" dirty="0" smtClean="0"/>
              <a:t>"&gt;</a:t>
            </a:r>
          </a:p>
          <a:p>
            <a:pPr>
              <a:buNone/>
            </a:pPr>
            <a:r>
              <a:rPr lang="en-US" sz="2200" dirty="0" smtClean="0"/>
              <a:t>    &lt;/div&gt;</a:t>
            </a:r>
          </a:p>
          <a:p>
            <a:pPr>
              <a:buNone/>
            </a:pPr>
            <a:r>
              <a:rPr lang="en-US" sz="2200" dirty="0" smtClean="0"/>
              <a:t>    &lt;div class="checkbox"&gt;</a:t>
            </a:r>
          </a:p>
          <a:p>
            <a:pPr>
              <a:buNone/>
            </a:pPr>
            <a:r>
              <a:rPr lang="en-US" sz="2200" dirty="0" smtClean="0"/>
              <a:t>      &lt;label&gt;&lt;input type="checkbox" name="remember"&gt; Remember me&lt;/label&gt;</a:t>
            </a:r>
          </a:p>
          <a:p>
            <a:pPr>
              <a:buNone/>
            </a:pPr>
            <a:r>
              <a:rPr lang="en-US" sz="2200" dirty="0" smtClean="0"/>
              <a:t>    &lt;/div&gt;</a:t>
            </a:r>
          </a:p>
          <a:p>
            <a:pPr>
              <a:buNone/>
            </a:pPr>
            <a:r>
              <a:rPr lang="en-US" sz="2200" dirty="0" smtClean="0"/>
              <a:t>    &lt;button type="submit" class="</a:t>
            </a:r>
            <a:r>
              <a:rPr lang="en-US" sz="2200" dirty="0" err="1" smtClean="0"/>
              <a:t>btn</a:t>
            </a:r>
            <a:r>
              <a:rPr lang="en-US" sz="2200" dirty="0" smtClean="0"/>
              <a:t> </a:t>
            </a:r>
            <a:r>
              <a:rPr lang="en-US" sz="2200" dirty="0" err="1" smtClean="0"/>
              <a:t>btn</a:t>
            </a:r>
            <a:r>
              <a:rPr lang="en-US" sz="2200" dirty="0" smtClean="0"/>
              <a:t>-default"&gt;Submit&lt;/button&gt;</a:t>
            </a:r>
          </a:p>
          <a:p>
            <a:pPr>
              <a:buNone/>
            </a:pPr>
            <a:r>
              <a:rPr lang="en-US" sz="2200" dirty="0" smtClean="0"/>
              <a:t>  &lt;/form&gt;</a:t>
            </a:r>
          </a:p>
          <a:p>
            <a:pPr>
              <a:buNone/>
            </a:pPr>
            <a:r>
              <a:rPr lang="en-US" sz="2200" dirty="0" smtClean="0"/>
              <a:t>&lt;/div&gt;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Inline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dirty="0"/>
              <a:t>Additional rule for an inline form:</a:t>
            </a:r>
          </a:p>
          <a:p>
            <a:r>
              <a:rPr lang="en-US" sz="2000" dirty="0"/>
              <a:t>Add class</a:t>
            </a:r>
            <a:r>
              <a:rPr lang="en-US" sz="2000" b="1" dirty="0"/>
              <a:t> .form-inline</a:t>
            </a:r>
            <a:r>
              <a:rPr lang="en-US" sz="2000" dirty="0"/>
              <a:t> to the &lt;form&gt; element</a:t>
            </a:r>
          </a:p>
          <a:p>
            <a:pPr>
              <a:buNone/>
            </a:pPr>
            <a:r>
              <a:rPr lang="en-US" sz="2000" dirty="0"/>
              <a:t>The following example creates an inline form with two input fields, one checkbox, and one submit button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&lt;h2&gt;Inline form&lt;/h2&gt;</a:t>
            </a:r>
          </a:p>
          <a:p>
            <a:pPr>
              <a:buNone/>
            </a:pPr>
            <a:r>
              <a:rPr lang="en-US" sz="2000" dirty="0" smtClean="0"/>
              <a:t>  &lt;form class="form-inline" action=""&gt;</a:t>
            </a:r>
          </a:p>
          <a:p>
            <a:pPr>
              <a:buNone/>
            </a:pPr>
            <a:r>
              <a:rPr lang="en-US" sz="2000" dirty="0" smtClean="0"/>
              <a:t>    &lt;div class="form-group"&gt;</a:t>
            </a:r>
          </a:p>
          <a:p>
            <a:pPr>
              <a:buNone/>
            </a:pPr>
            <a:r>
              <a:rPr lang="en-US" sz="2000" dirty="0" smtClean="0"/>
              <a:t>      &lt;label for="email"&gt;Email:&lt;/label&gt;</a:t>
            </a:r>
          </a:p>
          <a:p>
            <a:pPr>
              <a:buNone/>
            </a:pPr>
            <a:r>
              <a:rPr lang="en-US" sz="2000" dirty="0" smtClean="0"/>
              <a:t>      &lt;input type="email" class="form-control" id="email" placeholder="Enter email"&gt;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  &lt;div class="form-group"&gt;</a:t>
            </a:r>
          </a:p>
          <a:p>
            <a:pPr>
              <a:buNone/>
            </a:pPr>
            <a:r>
              <a:rPr lang="en-US" sz="2000" dirty="0" smtClean="0"/>
              <a:t>      &lt;label for="</a:t>
            </a:r>
            <a:r>
              <a:rPr lang="en-US" sz="2000" dirty="0" err="1" smtClean="0"/>
              <a:t>pwd</a:t>
            </a:r>
            <a:r>
              <a:rPr lang="en-US" sz="2000" dirty="0" smtClean="0"/>
              <a:t>"&gt;Password:&lt;/label&gt;</a:t>
            </a:r>
          </a:p>
          <a:p>
            <a:pPr>
              <a:buNone/>
            </a:pPr>
            <a:r>
              <a:rPr lang="en-US" sz="2000" dirty="0" smtClean="0"/>
              <a:t>      &lt;input type="password" class="form-control" id="</a:t>
            </a:r>
            <a:r>
              <a:rPr lang="en-US" sz="2000" dirty="0" err="1" smtClean="0"/>
              <a:t>pwd</a:t>
            </a:r>
            <a:r>
              <a:rPr lang="en-US" sz="2000" dirty="0" smtClean="0"/>
              <a:t>" placeholder="Enter password"&gt;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  &lt;div class="checkbox"&gt;</a:t>
            </a:r>
          </a:p>
          <a:p>
            <a:pPr>
              <a:buNone/>
            </a:pPr>
            <a:r>
              <a:rPr lang="en-US" sz="2000" dirty="0" smtClean="0"/>
              <a:t>      &lt;label&gt;&lt;input type="checkbox" name="remember"&gt; Remember me&lt;/label&gt;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  &lt;button type="submit"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-default"&gt;Submit&lt;/button&gt;</a:t>
            </a:r>
          </a:p>
          <a:p>
            <a:pPr>
              <a:buNone/>
            </a:pPr>
            <a:r>
              <a:rPr lang="en-US" sz="2000" dirty="0" smtClean="0"/>
              <a:t>  &lt;/form&gt;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 Tooltip </a:t>
            </a:r>
            <a:r>
              <a:rPr lang="en-US" sz="2000" dirty="0" err="1"/>
              <a:t>plugin</a:t>
            </a:r>
            <a:r>
              <a:rPr lang="en-US" sz="2000" dirty="0"/>
              <a:t> is small pop-up box that appears when the user moves the mouse pointer over an element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To create a tooltip, add the data-toggle="tooltip" attribute to an element.</a:t>
            </a:r>
          </a:p>
          <a:p>
            <a:r>
              <a:rPr lang="en-US" sz="2000" dirty="0"/>
              <a:t>Use the title attribute to specify the text that should be displayed inside the tooltip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&lt;h3&gt;Tooltip Example&lt;/h3&gt;</a:t>
            </a:r>
          </a:p>
          <a:p>
            <a:pPr>
              <a:buNone/>
            </a:pPr>
            <a:r>
              <a:rPr lang="en-US" sz="2000" dirty="0" smtClean="0"/>
              <a:t>  &lt;a href="#" data-toggle="tooltip" title="Hooray!"&gt;Hover over me&lt;/a&gt;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$(document).ready(function(){</a:t>
            </a:r>
          </a:p>
          <a:p>
            <a:pPr>
              <a:buNone/>
            </a:pPr>
            <a:r>
              <a:rPr lang="en-US" sz="2000" dirty="0" smtClean="0"/>
              <a:t>    $('[data-toggle="tooltip"]').tooltip();   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Positioning tooltips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dirty="0" smtClean="0"/>
              <a:t>By </a:t>
            </a:r>
            <a:r>
              <a:rPr lang="en-US" sz="3600" dirty="0"/>
              <a:t>default, the tooltip will appear on top of the element.</a:t>
            </a:r>
          </a:p>
          <a:p>
            <a:pPr>
              <a:buNone/>
            </a:pPr>
            <a:r>
              <a:rPr lang="en-US" sz="3600" dirty="0"/>
              <a:t>Use the data-placement attribute to set the position of the tooltip on top, bottom, left or the right side of the element:</a:t>
            </a:r>
          </a:p>
          <a:p>
            <a:pPr>
              <a:buNone/>
            </a:pPr>
            <a:r>
              <a:rPr lang="en-US" sz="4400" dirty="0" err="1" smtClean="0"/>
              <a:t>exm</a:t>
            </a:r>
            <a:r>
              <a:rPr lang="en-US" sz="4400" dirty="0" smtClean="0"/>
              <a:t>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300" dirty="0" smtClean="0"/>
              <a:t>&lt;div class="container"&gt;</a:t>
            </a:r>
          </a:p>
          <a:p>
            <a:pPr>
              <a:buNone/>
            </a:pPr>
            <a:r>
              <a:rPr lang="en-US" sz="3300" dirty="0" smtClean="0"/>
              <a:t>  &lt;h3&gt;Tooltip Example&lt;/h3&gt;</a:t>
            </a:r>
          </a:p>
          <a:p>
            <a:pPr>
              <a:buNone/>
            </a:pPr>
            <a:r>
              <a:rPr lang="en-US" sz="3300" dirty="0" smtClean="0"/>
              <a:t>  &lt;ul class="list-inline"&gt;</a:t>
            </a:r>
          </a:p>
          <a:p>
            <a:pPr>
              <a:buNone/>
            </a:pPr>
            <a:r>
              <a:rPr lang="en-US" sz="3300" dirty="0" smtClean="0"/>
              <a:t>    &lt;li&gt;&lt;a href="#" data-toggle="tooltip" data-placement="top" title="Hooray!"&gt;Top&lt;/a&gt;&lt;/li&gt;</a:t>
            </a:r>
          </a:p>
          <a:p>
            <a:pPr>
              <a:buNone/>
            </a:pPr>
            <a:r>
              <a:rPr lang="en-US" sz="3300" dirty="0" smtClean="0"/>
              <a:t>    &lt;li&gt;&lt;a href="#" data-toggle="tooltip" data-placement="bottom" title="Hooray!"&gt;Bottom&lt;/a&gt;&lt;/li&gt;</a:t>
            </a:r>
          </a:p>
          <a:p>
            <a:pPr>
              <a:buNone/>
            </a:pPr>
            <a:r>
              <a:rPr lang="en-US" sz="3300" dirty="0" smtClean="0"/>
              <a:t>    &lt;li&gt;&lt;a href="#" data-toggle="tooltip" data-placement="left" title="Hooray!"&gt;Left&lt;/a&gt;&lt;/li&gt;</a:t>
            </a:r>
          </a:p>
          <a:p>
            <a:pPr>
              <a:buNone/>
            </a:pPr>
            <a:r>
              <a:rPr lang="en-US" sz="3300" dirty="0" smtClean="0"/>
              <a:t>    &lt;li&gt;&lt;a href="#" data-toggle="tooltip" data-placement="right" title="Hooray!"&gt;Right&lt;/a&gt;&lt;/li&gt;</a:t>
            </a:r>
          </a:p>
          <a:p>
            <a:pPr>
              <a:buNone/>
            </a:pPr>
            <a:r>
              <a:rPr lang="en-US" sz="3300" dirty="0" smtClean="0"/>
              <a:t>  &lt;/ul&gt;</a:t>
            </a:r>
          </a:p>
          <a:p>
            <a:pPr>
              <a:buNone/>
            </a:pPr>
            <a:r>
              <a:rPr lang="en-US" sz="3300" dirty="0" smtClean="0"/>
              <a:t>&lt;/div&gt;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&lt;script&gt;</a:t>
            </a:r>
          </a:p>
          <a:p>
            <a:pPr>
              <a:buNone/>
            </a:pPr>
            <a:r>
              <a:rPr lang="en-US" sz="3300" dirty="0" smtClean="0"/>
              <a:t>$(document).ready(function(){</a:t>
            </a:r>
          </a:p>
          <a:p>
            <a:pPr>
              <a:buNone/>
            </a:pPr>
            <a:r>
              <a:rPr lang="en-US" sz="3300" dirty="0" smtClean="0"/>
              <a:t>    $('[data-toggle="tooltip"]').tooltip();   </a:t>
            </a:r>
          </a:p>
          <a:p>
            <a:pPr>
              <a:buNone/>
            </a:pPr>
            <a:r>
              <a:rPr lang="en-US" sz="3300" dirty="0" smtClean="0"/>
              <a:t>});</a:t>
            </a:r>
          </a:p>
          <a:p>
            <a:pPr>
              <a:buNone/>
            </a:pPr>
            <a:r>
              <a:rPr lang="en-US" sz="3300" dirty="0" smtClean="0"/>
              <a:t>&lt;/script&gt;</a:t>
            </a:r>
            <a:endParaRPr lang="en-US" sz="33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dirty="0"/>
              <a:t>The Modal </a:t>
            </a:r>
            <a:r>
              <a:rPr lang="en-US" sz="2000" dirty="0" err="1"/>
              <a:t>plugin</a:t>
            </a:r>
            <a:r>
              <a:rPr lang="en-US" sz="2000" dirty="0"/>
              <a:t> is a dialog box/popup window that is displayed on top of the current page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&lt;a data-target="#</a:t>
            </a:r>
            <a:r>
              <a:rPr lang="en-US" sz="2000" dirty="0" err="1" smtClean="0"/>
              <a:t>myModal</a:t>
            </a:r>
            <a:r>
              <a:rPr lang="en-US" sz="2000" dirty="0" smtClean="0"/>
              <a:t>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-primary" data-toggle="modal"&gt;Launch demo modal&lt;/a&gt;</a:t>
            </a:r>
          </a:p>
          <a:p>
            <a:pPr>
              <a:buNone/>
            </a:pPr>
            <a:r>
              <a:rPr lang="en-US" sz="2000" dirty="0" smtClean="0"/>
              <a:t>  &lt;div class="modal fade" id="</a:t>
            </a:r>
            <a:r>
              <a:rPr lang="en-US" sz="2000" dirty="0" err="1" smtClean="0"/>
              <a:t>myModal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    &lt;div class="modal-dialog"&gt;</a:t>
            </a:r>
          </a:p>
          <a:p>
            <a:pPr>
              <a:buNone/>
            </a:pPr>
            <a:r>
              <a:rPr lang="en-US" sz="2000" dirty="0" smtClean="0"/>
              <a:t>      &lt;div class="modal-content"&gt;</a:t>
            </a:r>
          </a:p>
          <a:p>
            <a:pPr>
              <a:buNone/>
            </a:pPr>
            <a:r>
              <a:rPr lang="en-US" sz="2000" dirty="0" smtClean="0"/>
              <a:t>        &lt;div class="modal-header"&gt;</a:t>
            </a:r>
          </a:p>
          <a:p>
            <a:pPr>
              <a:buNone/>
            </a:pPr>
            <a:r>
              <a:rPr lang="en-US" sz="2000" dirty="0" smtClean="0"/>
              <a:t>          &lt;button type="button" class="close" data-dismiss="modal"&gt;x&lt;/button&gt;</a:t>
            </a:r>
          </a:p>
          <a:p>
            <a:pPr>
              <a:buNone/>
            </a:pPr>
            <a:r>
              <a:rPr lang="en-US" sz="2000" dirty="0" smtClean="0"/>
              <a:t>          &lt;</a:t>
            </a:r>
            <a:r>
              <a:rPr lang="en-US" sz="2000" dirty="0" err="1" smtClean="0"/>
              <a:t>h4</a:t>
            </a:r>
            <a:r>
              <a:rPr lang="en-US" sz="2000" dirty="0" smtClean="0"/>
              <a:t> class="modal-title"&gt;Warning!&lt;/</a:t>
            </a:r>
            <a:r>
              <a:rPr lang="en-US" sz="2000" dirty="0" err="1" smtClean="0"/>
              <a:t>h4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  &lt;/div&gt;</a:t>
            </a:r>
          </a:p>
          <a:p>
            <a:pPr>
              <a:buNone/>
            </a:pPr>
            <a:r>
              <a:rPr lang="en-US" sz="2000" dirty="0" smtClean="0"/>
              <a:t>        &lt;div class="modal-body"&gt;</a:t>
            </a:r>
          </a:p>
          <a:p>
            <a:pPr>
              <a:buNone/>
            </a:pPr>
            <a:r>
              <a:rPr lang="en-US" sz="2000" dirty="0" smtClean="0"/>
              <a:t>          Hi there</a:t>
            </a:r>
          </a:p>
          <a:p>
            <a:pPr>
              <a:buNone/>
            </a:pPr>
            <a:r>
              <a:rPr lang="en-US" sz="2000" dirty="0" smtClean="0"/>
              <a:t>        &lt;/div&gt;</a:t>
            </a:r>
          </a:p>
          <a:p>
            <a:pPr>
              <a:buNone/>
            </a:pPr>
            <a:r>
              <a:rPr lang="en-US" sz="2000" dirty="0" smtClean="0"/>
              <a:t>        &lt;div class="modal-footer"&gt;</a:t>
            </a:r>
          </a:p>
          <a:p>
            <a:pPr>
              <a:buNone/>
            </a:pPr>
            <a:r>
              <a:rPr lang="en-US" sz="2000" dirty="0" smtClean="0"/>
              <a:t>          &lt;button type="button" class="</a:t>
            </a:r>
            <a:r>
              <a:rPr lang="en-US" sz="2000" dirty="0" err="1" smtClean="0"/>
              <a:t>btn</a:t>
            </a:r>
            <a:r>
              <a:rPr lang="en-US" sz="2000" dirty="0" smtClean="0"/>
              <a:t> </a:t>
            </a:r>
            <a:r>
              <a:rPr lang="en-US" sz="2000" dirty="0" err="1" smtClean="0"/>
              <a:t>btn</a:t>
            </a:r>
            <a:r>
              <a:rPr lang="en-US" sz="2000" dirty="0" smtClean="0"/>
              <a:t>-default" data-dismiss="modal"&gt;Close&lt;/button&gt;</a:t>
            </a:r>
          </a:p>
          <a:p>
            <a:pPr>
              <a:buNone/>
            </a:pPr>
            <a:r>
              <a:rPr lang="en-US" sz="2000" dirty="0" smtClean="0"/>
              <a:t>        &lt;/div&gt;</a:t>
            </a:r>
          </a:p>
          <a:p>
            <a:pPr>
              <a:buNone/>
            </a:pPr>
            <a:r>
              <a:rPr lang="en-US" sz="2000" dirty="0" smtClean="0"/>
              <a:t>      &lt;/div&gt;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To </a:t>
            </a:r>
            <a:r>
              <a:rPr lang="en-US" sz="2000" dirty="0"/>
              <a:t>trigger the modal window, you need to use a button or a link.</a:t>
            </a:r>
          </a:p>
          <a:p>
            <a:r>
              <a:rPr lang="en-US" sz="2000" dirty="0"/>
              <a:t>Then include the two data-* attributes:</a:t>
            </a:r>
          </a:p>
          <a:p>
            <a:r>
              <a:rPr lang="en-US" sz="2000" dirty="0"/>
              <a:t>data-toggle="modal" opens the modal window</a:t>
            </a:r>
          </a:p>
          <a:p>
            <a:r>
              <a:rPr lang="en-US" sz="2000" dirty="0"/>
              <a:t>data-target="#</a:t>
            </a:r>
            <a:r>
              <a:rPr lang="en-US" sz="2000" dirty="0" err="1"/>
              <a:t>myModal</a:t>
            </a:r>
            <a:r>
              <a:rPr lang="en-US" sz="2000" dirty="0"/>
              <a:t>" points to the id of the </a:t>
            </a:r>
            <a:r>
              <a:rPr lang="en-US" sz="2000" dirty="0" smtClean="0"/>
              <a:t>modal</a:t>
            </a:r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smtClean="0"/>
              <a:t>.fade</a:t>
            </a:r>
            <a:r>
              <a:rPr lang="en-US" sz="2000" dirty="0"/>
              <a:t> class adds a transition effect which fades the modal in and out. Remove this class if you do not want this effect.</a:t>
            </a:r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smtClean="0"/>
              <a:t>.modal-dialog</a:t>
            </a:r>
            <a:r>
              <a:rPr lang="en-US" sz="2000" dirty="0"/>
              <a:t> class sets the proper width and margin of the modal.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smtClean="0"/>
              <a:t>&lt;div&gt;</a:t>
            </a:r>
            <a:r>
              <a:rPr lang="en-US" sz="2000" dirty="0"/>
              <a:t> with </a:t>
            </a:r>
            <a:r>
              <a:rPr lang="en-US" sz="2000" dirty="0" smtClean="0"/>
              <a:t>class="modal-content</a:t>
            </a:r>
            <a:r>
              <a:rPr lang="en-US" sz="2000" dirty="0"/>
              <a:t>" styles the modal (border, background-color, etc.). Inside this </a:t>
            </a:r>
            <a:r>
              <a:rPr lang="en-US" sz="2000" dirty="0" smtClean="0"/>
              <a:t>&lt;div&gt;</a:t>
            </a:r>
            <a:r>
              <a:rPr lang="en-US" sz="2000" dirty="0"/>
              <a:t>, add the modal's header, body, and footer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The .modal-header class is used to define the style for the header of the modal. The &lt;button&gt; inside the header has a data-dismiss="modal" attribute which closes the modal if you click on it. The .close class styles the close button, and the .modal-title class styles the header with a proper line-height.</a:t>
            </a:r>
          </a:p>
          <a:p>
            <a:pPr>
              <a:buNone/>
            </a:pPr>
            <a:r>
              <a:rPr lang="en-US" sz="2000" dirty="0"/>
              <a:t>The .modal-body class is used to define the style for the body of the modal. Add any HTML markup here; paragraphs, images, videos, etc.</a:t>
            </a:r>
          </a:p>
          <a:p>
            <a:pPr>
              <a:buNone/>
            </a:pPr>
            <a:r>
              <a:rPr lang="en-US" sz="2000" dirty="0"/>
              <a:t>The .modal-footer class is used to define the style for the footer of the modal. Note that this area is right aligned by default.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Glyphicon</a:t>
            </a:r>
            <a:r>
              <a:rPr lang="en-US" dirty="0" smtClean="0"/>
              <a:t> 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Glyphicons</a:t>
            </a:r>
            <a:r>
              <a:rPr lang="en-US" sz="2000" dirty="0" smtClean="0"/>
              <a:t> can be used in text, buttons, toolbars, navigation, forms, etc.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</a:t>
            </a:r>
            <a:r>
              <a:rPr lang="en-US" sz="2000" dirty="0" err="1" smtClean="0"/>
              <a:t>Glyphicon</a:t>
            </a:r>
            <a:r>
              <a:rPr lang="en-US" sz="2000" dirty="0" smtClean="0"/>
              <a:t> Examples&lt;/h2&gt;</a:t>
            </a:r>
          </a:p>
          <a:p>
            <a:pPr>
              <a:buNone/>
            </a:pPr>
            <a:r>
              <a:rPr lang="en-US" sz="2000" dirty="0" smtClean="0"/>
              <a:t>  &lt;p&gt;icon: &lt;span class="</a:t>
            </a:r>
            <a:r>
              <a:rPr lang="en-US" sz="2000" dirty="0" err="1" smtClean="0"/>
              <a:t>glyphicon</a:t>
            </a:r>
            <a:r>
              <a:rPr lang="en-US" sz="2000" dirty="0" smtClean="0"/>
              <a:t> </a:t>
            </a:r>
            <a:r>
              <a:rPr lang="en-US" sz="2000" dirty="0" err="1" smtClean="0"/>
              <a:t>glyphicon</a:t>
            </a:r>
            <a:r>
              <a:rPr lang="en-US" sz="2000" dirty="0" smtClean="0"/>
              <a:t>-envelope"&gt;&lt;/span&gt;&lt;/p&gt;    </a:t>
            </a:r>
          </a:p>
          <a:p>
            <a:pPr>
              <a:buNone/>
            </a:pPr>
            <a:r>
              <a:rPr lang="en-US" sz="2000" dirty="0" smtClean="0"/>
              <a:t>  &lt;p&gt;icon as a link:</a:t>
            </a:r>
          </a:p>
          <a:p>
            <a:pPr>
              <a:buNone/>
            </a:pPr>
            <a:r>
              <a:rPr lang="en-US" sz="2000" dirty="0" smtClean="0"/>
              <a:t>    &lt;a href="#"&gt;&lt;span class="</a:t>
            </a:r>
            <a:r>
              <a:rPr lang="en-US" sz="2000" dirty="0" err="1" smtClean="0"/>
              <a:t>glyphicon</a:t>
            </a:r>
            <a:r>
              <a:rPr lang="en-US" sz="2000" dirty="0" smtClean="0"/>
              <a:t> </a:t>
            </a:r>
            <a:r>
              <a:rPr lang="en-US" sz="2000" dirty="0" err="1" smtClean="0"/>
              <a:t>glyphicon</a:t>
            </a:r>
            <a:r>
              <a:rPr lang="en-US" sz="2000" dirty="0" smtClean="0"/>
              <a:t>-envelope"&gt;&lt;/span&gt;&lt;/a&gt;</a:t>
            </a:r>
          </a:p>
          <a:p>
            <a:pPr>
              <a:buNone/>
            </a:pPr>
            <a:r>
              <a:rPr lang="en-US" sz="2000" dirty="0" smtClean="0"/>
              <a:t>  &lt;/p&gt;</a:t>
            </a:r>
          </a:p>
          <a:p>
            <a:pPr>
              <a:buNone/>
            </a:pPr>
            <a:r>
              <a:rPr lang="en-US" sz="2000" dirty="0" smtClean="0"/>
              <a:t>  &lt;p&gt;Search: &lt;span class="</a:t>
            </a:r>
            <a:r>
              <a:rPr lang="en-US" sz="2000" dirty="0" err="1" smtClean="0"/>
              <a:t>glyphicon</a:t>
            </a:r>
            <a:r>
              <a:rPr lang="en-US" sz="2000" dirty="0" smtClean="0"/>
              <a:t> </a:t>
            </a:r>
            <a:r>
              <a:rPr lang="en-US" sz="2000" dirty="0" err="1" smtClean="0"/>
              <a:t>glyphicon</a:t>
            </a:r>
            <a:r>
              <a:rPr lang="en-US" sz="2000" dirty="0" smtClean="0"/>
              <a:t>-search"&gt;&lt;/span&gt;&lt;/p&gt;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To create a basic list group, use an &lt;ul&gt; element with class .list-group, and &lt;li&gt; elements with class .list-group-item</a:t>
            </a:r>
          </a:p>
          <a:p>
            <a:pPr>
              <a:buNone/>
            </a:pPr>
            <a:r>
              <a:rPr lang="en-US" sz="2000" dirty="0" smtClean="0"/>
              <a:t>exm-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&lt;h2&gt;List Group&lt;/h2&gt;</a:t>
            </a:r>
          </a:p>
          <a:p>
            <a:pPr>
              <a:buNone/>
            </a:pPr>
            <a:r>
              <a:rPr lang="en-US" sz="2000" dirty="0" smtClean="0"/>
              <a:t>  &lt;ul class="list-group"&gt;</a:t>
            </a:r>
          </a:p>
          <a:p>
            <a:pPr>
              <a:buNone/>
            </a:pPr>
            <a:r>
              <a:rPr lang="en-US" sz="2000" dirty="0" smtClean="0"/>
              <a:t>    &lt;li class="list-group-item"&gt;First&lt;/li&gt;</a:t>
            </a:r>
          </a:p>
          <a:p>
            <a:pPr>
              <a:buNone/>
            </a:pPr>
            <a:r>
              <a:rPr lang="en-US" sz="2000" dirty="0" smtClean="0"/>
              <a:t>    &lt;li class="list-group-item"&gt;Second&lt;/li&gt;</a:t>
            </a:r>
          </a:p>
          <a:p>
            <a:pPr>
              <a:buNone/>
            </a:pPr>
            <a:r>
              <a:rPr lang="en-US" sz="2000" dirty="0" smtClean="0"/>
              <a:t>    &lt;li class="list-group-item"&gt;Third&lt;/li&gt;</a:t>
            </a:r>
          </a:p>
          <a:p>
            <a:pPr>
              <a:buNone/>
            </a:pPr>
            <a:r>
              <a:rPr lang="en-US" sz="2000" dirty="0" smtClean="0"/>
              <a:t>  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 algn="ctr">
              <a:buNone/>
            </a:pPr>
            <a:r>
              <a:rPr lang="en-US" sz="2800" dirty="0" smtClean="0"/>
              <a:t>Active State</a:t>
            </a:r>
          </a:p>
          <a:p>
            <a:pPr>
              <a:buNone/>
            </a:pPr>
            <a:r>
              <a:rPr lang="en-US" sz="2000" dirty="0" smtClean="0"/>
              <a:t>Use the .active class to highlight the current item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&lt;div class="list-group"&gt;</a:t>
            </a:r>
          </a:p>
          <a:p>
            <a:pPr>
              <a:buNone/>
            </a:pPr>
            <a:r>
              <a:rPr lang="en-US" sz="2000" dirty="0" smtClean="0"/>
              <a:t>    &lt;a href="#" class="list-group-item active"&gt;First item&lt;/a&gt;</a:t>
            </a:r>
          </a:p>
          <a:p>
            <a:pPr>
              <a:buNone/>
            </a:pPr>
            <a:r>
              <a:rPr lang="en-US" sz="2000" dirty="0" smtClean="0"/>
              <a:t>    &lt;a href="#" class="list-group-item"&gt;Second item&lt;/a&gt;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It is a bordered box with some padding around its content</a:t>
            </a:r>
          </a:p>
          <a:p>
            <a:pPr>
              <a:buNone/>
            </a:pPr>
            <a:r>
              <a:rPr lang="en-US" sz="2000" dirty="0" smtClean="0"/>
              <a:t>The .panel-default class is used to style the color of the panel</a:t>
            </a:r>
          </a:p>
          <a:p>
            <a:pPr>
              <a:buNone/>
            </a:pPr>
            <a:r>
              <a:rPr lang="en-US" sz="2000" dirty="0" smtClean="0"/>
              <a:t>The .panel-heading class adds a heading to the panel</a:t>
            </a:r>
          </a:p>
          <a:p>
            <a:pPr>
              <a:buNone/>
            </a:pPr>
            <a:r>
              <a:rPr lang="en-US" sz="2000" dirty="0" smtClean="0"/>
              <a:t>The .panel-footer class adds a footer to the panel</a:t>
            </a:r>
          </a:p>
          <a:p>
            <a:pPr>
              <a:buNone/>
            </a:pPr>
            <a:r>
              <a:rPr lang="en-US" sz="2000" dirty="0" smtClean="0"/>
              <a:t>exm-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&lt;div class="panel panel-default"&gt;</a:t>
            </a:r>
          </a:p>
          <a:p>
            <a:pPr>
              <a:buNone/>
            </a:pPr>
            <a:r>
              <a:rPr lang="en-US" sz="2000" dirty="0" smtClean="0"/>
              <a:t>    &lt;div class="panel-heading"&gt;Panel Heading&lt;/div&gt;</a:t>
            </a:r>
          </a:p>
          <a:p>
            <a:pPr>
              <a:buNone/>
            </a:pPr>
            <a:r>
              <a:rPr lang="en-US" sz="2000" dirty="0" smtClean="0"/>
              <a:t>    &lt;div class="panel-body"&gt;Panel Content&lt;/div&gt;</a:t>
            </a:r>
          </a:p>
          <a:p>
            <a:pPr>
              <a:buNone/>
            </a:pPr>
            <a:r>
              <a:rPr lang="en-US" sz="2000" dirty="0" smtClean="0"/>
              <a:t>    &lt;div class="panel-footer"&gt;Panel Footer&lt;/div&gt;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Carousel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&lt;div class="container"&gt;</a:t>
            </a:r>
          </a:p>
          <a:p>
            <a:pPr>
              <a:buNone/>
            </a:pPr>
            <a:r>
              <a:rPr lang="en-US" dirty="0" smtClean="0"/>
              <a:t>  &lt;div id="</a:t>
            </a:r>
            <a:r>
              <a:rPr lang="en-US" dirty="0" err="1" smtClean="0"/>
              <a:t>myCarousel</a:t>
            </a:r>
            <a:r>
              <a:rPr lang="en-US" dirty="0" smtClean="0"/>
              <a:t>" class="carousel slide" data-ride="carousel"&gt;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ol</a:t>
            </a:r>
            <a:r>
              <a:rPr lang="en-US" dirty="0" smtClean="0"/>
              <a:t> class="carousel-indicators"&gt;</a:t>
            </a:r>
          </a:p>
          <a:p>
            <a:pPr>
              <a:buNone/>
            </a:pPr>
            <a:r>
              <a:rPr lang="en-US" dirty="0" smtClean="0"/>
              <a:t>      &lt;li data-target="#</a:t>
            </a:r>
            <a:r>
              <a:rPr lang="en-US" dirty="0" err="1" smtClean="0"/>
              <a:t>myCarousel</a:t>
            </a:r>
            <a:r>
              <a:rPr lang="en-US" dirty="0" smtClean="0"/>
              <a:t>" data-slide-to="0" class="active"&gt;&lt;/li&gt;</a:t>
            </a:r>
          </a:p>
          <a:p>
            <a:pPr>
              <a:buNone/>
            </a:pPr>
            <a:r>
              <a:rPr lang="en-US" dirty="0" smtClean="0"/>
              <a:t>      &lt;li data-target="#</a:t>
            </a:r>
            <a:r>
              <a:rPr lang="en-US" dirty="0" err="1" smtClean="0"/>
              <a:t>myCarousel</a:t>
            </a:r>
            <a:r>
              <a:rPr lang="en-US" dirty="0" smtClean="0"/>
              <a:t>" data-slide-to="1"&gt;&lt;/li&gt;</a:t>
            </a:r>
          </a:p>
          <a:p>
            <a:pPr>
              <a:buNone/>
            </a:pPr>
            <a:r>
              <a:rPr lang="en-US" dirty="0" smtClean="0"/>
              <a:t>      &lt;li data-target="#</a:t>
            </a:r>
            <a:r>
              <a:rPr lang="en-US" dirty="0" err="1" smtClean="0"/>
              <a:t>myCarousel</a:t>
            </a:r>
            <a:r>
              <a:rPr lang="en-US" dirty="0" smtClean="0"/>
              <a:t>" data-slide-to="2"&gt;&lt;/li&gt;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&lt;div class="carousel-inner"&gt;</a:t>
            </a:r>
          </a:p>
          <a:p>
            <a:pPr>
              <a:buNone/>
            </a:pPr>
            <a:r>
              <a:rPr lang="en-US" dirty="0" smtClean="0"/>
              <a:t>      &lt;div class="item active"&gt;</a:t>
            </a:r>
          </a:p>
          <a:p>
            <a:pPr>
              <a:buNone/>
            </a:pPr>
            <a:r>
              <a:rPr lang="en-US" dirty="0" smtClean="0"/>
              <a:t>        &lt;img src="</a:t>
            </a:r>
            <a:r>
              <a:rPr lang="en-US" dirty="0" err="1" smtClean="0"/>
              <a:t>la.jpg</a:t>
            </a:r>
            <a:r>
              <a:rPr lang="en-US" dirty="0" smtClean="0"/>
              <a:t>" alt="Los Angeles" style="</a:t>
            </a:r>
            <a:r>
              <a:rPr lang="en-US" dirty="0" err="1" smtClean="0"/>
              <a:t>width:100</a:t>
            </a:r>
            <a:r>
              <a:rPr lang="en-US" dirty="0" smtClean="0"/>
              <a:t>%;"&gt;</a:t>
            </a:r>
          </a:p>
          <a:p>
            <a:pPr>
              <a:buNone/>
            </a:pPr>
            <a:r>
              <a:rPr lang="en-US" dirty="0" smtClean="0"/>
              <a:t>      &lt;/div&gt;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&lt;div class="item"&gt;</a:t>
            </a:r>
          </a:p>
          <a:p>
            <a:pPr>
              <a:buNone/>
            </a:pPr>
            <a:r>
              <a:rPr lang="en-US" dirty="0" smtClean="0"/>
              <a:t>        &lt;img src="</a:t>
            </a:r>
            <a:r>
              <a:rPr lang="en-US" dirty="0" err="1" smtClean="0"/>
              <a:t>chicago.jpg</a:t>
            </a:r>
            <a:r>
              <a:rPr lang="en-US" dirty="0" smtClean="0"/>
              <a:t>" alt="Chicago" style="</a:t>
            </a:r>
            <a:r>
              <a:rPr lang="en-US" dirty="0" err="1" smtClean="0"/>
              <a:t>width:100</a:t>
            </a:r>
            <a:r>
              <a:rPr lang="en-US" dirty="0" smtClean="0"/>
              <a:t>%;"&gt;</a:t>
            </a:r>
          </a:p>
          <a:p>
            <a:pPr>
              <a:buNone/>
            </a:pPr>
            <a:r>
              <a:rPr lang="en-US" dirty="0" smtClean="0"/>
              <a:t>      &lt;/div&gt;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 &lt;div class="item"&gt;</a:t>
            </a:r>
          </a:p>
          <a:p>
            <a:pPr>
              <a:buNone/>
            </a:pPr>
            <a:r>
              <a:rPr lang="en-US" dirty="0" smtClean="0"/>
              <a:t>        &lt;img src="</a:t>
            </a:r>
            <a:r>
              <a:rPr lang="en-US" dirty="0" err="1" smtClean="0"/>
              <a:t>ny.jpg</a:t>
            </a:r>
            <a:r>
              <a:rPr lang="en-US" dirty="0" smtClean="0"/>
              <a:t>" alt="New </a:t>
            </a:r>
            <a:r>
              <a:rPr lang="en-US" dirty="0" err="1" smtClean="0"/>
              <a:t>york</a:t>
            </a:r>
            <a:r>
              <a:rPr lang="en-US" dirty="0" smtClean="0"/>
              <a:t>" style="</a:t>
            </a:r>
            <a:r>
              <a:rPr lang="en-US" dirty="0" err="1" smtClean="0"/>
              <a:t>width:100</a:t>
            </a:r>
            <a:r>
              <a:rPr lang="en-US" dirty="0" smtClean="0"/>
              <a:t>%;"&gt;</a:t>
            </a:r>
          </a:p>
          <a:p>
            <a:pPr>
              <a:buNone/>
            </a:pPr>
            <a:r>
              <a:rPr lang="en-US" dirty="0" smtClean="0"/>
              <a:t>      &lt;/div&gt;</a:t>
            </a:r>
          </a:p>
          <a:p>
            <a:pPr>
              <a:buNone/>
            </a:pPr>
            <a:r>
              <a:rPr lang="en-US" dirty="0" smtClean="0"/>
              <a:t>    &lt;/div&gt;</a:t>
            </a:r>
          </a:p>
          <a:p>
            <a:pPr>
              <a:buNone/>
            </a:pPr>
            <a:r>
              <a:rPr lang="en-US" dirty="0" smtClean="0"/>
              <a:t>    &lt;/a&gt;</a:t>
            </a:r>
          </a:p>
          <a:p>
            <a:pPr>
              <a:buNone/>
            </a:pPr>
            <a:r>
              <a:rPr lang="en-US" dirty="0" smtClean="0"/>
              <a:t>  &lt;/div&gt;</a:t>
            </a:r>
          </a:p>
          <a:p>
            <a:pPr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Bootstrap's grid system allows up to 12 columns across the page.</a:t>
            </a:r>
          </a:p>
          <a:p>
            <a:pPr>
              <a:buNone/>
            </a:pPr>
            <a:r>
              <a:rPr lang="en-US" sz="2000" dirty="0"/>
              <a:t>If you do not want to use all 12 columns individually, you can group the columns together to create wider </a:t>
            </a:r>
            <a:r>
              <a:rPr lang="en-US" sz="2000" dirty="0" smtClean="0"/>
              <a:t>columns.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grid system is responsive, and the columns will re-arrange automatically depending on the screen size.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8640381" cy="274810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The Affix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allows an element to become </a:t>
            </a:r>
            <a:r>
              <a:rPr lang="en-US" sz="2000" dirty="0" smtClean="0"/>
              <a:t>locked to </a:t>
            </a:r>
            <a:r>
              <a:rPr lang="en-US" sz="2000" dirty="0" smtClean="0"/>
              <a:t>an area on the page. </a:t>
            </a:r>
            <a:endParaRPr lang="en-US" sz="2000" dirty="0" smtClean="0"/>
          </a:p>
          <a:p>
            <a:pPr>
              <a:buNone/>
            </a:pPr>
            <a:r>
              <a:rPr lang="en-US" sz="2100" dirty="0" smtClean="0"/>
              <a:t> &lt;style&gt;</a:t>
            </a:r>
          </a:p>
          <a:p>
            <a:pPr>
              <a:buNone/>
            </a:pPr>
            <a:r>
              <a:rPr lang="en-US" sz="2100" dirty="0" smtClean="0"/>
              <a:t>.</a:t>
            </a:r>
            <a:r>
              <a:rPr lang="en-US" sz="2100" dirty="0" smtClean="0"/>
              <a:t>affix {</a:t>
            </a:r>
          </a:p>
          <a:p>
            <a:pPr>
              <a:buNone/>
            </a:pPr>
            <a:r>
              <a:rPr lang="en-US" sz="2100" dirty="0" smtClean="0"/>
              <a:t>      top: 0;</a:t>
            </a:r>
          </a:p>
          <a:p>
            <a:pPr>
              <a:buNone/>
            </a:pPr>
            <a:r>
              <a:rPr lang="en-US" sz="2100" dirty="0" smtClean="0"/>
              <a:t>      width: 100%;</a:t>
            </a:r>
          </a:p>
          <a:p>
            <a:pPr>
              <a:buNone/>
            </a:pPr>
            <a:r>
              <a:rPr lang="en-US" sz="2100" dirty="0" smtClean="0"/>
              <a:t>    </a:t>
            </a:r>
          </a:p>
          <a:p>
            <a:pPr>
              <a:buNone/>
            </a:pPr>
            <a:r>
              <a:rPr lang="en-US" sz="2100" dirty="0" smtClean="0"/>
              <a:t>  }</a:t>
            </a:r>
          </a:p>
          <a:p>
            <a:pPr>
              <a:buNone/>
            </a:pPr>
            <a:r>
              <a:rPr lang="en-US" sz="2100" dirty="0" smtClean="0"/>
              <a:t>  &lt;/style&gt;</a:t>
            </a:r>
          </a:p>
          <a:p>
            <a:pPr>
              <a:buNone/>
            </a:pPr>
            <a:r>
              <a:rPr lang="en-US" sz="2100" dirty="0" smtClean="0"/>
              <a:t>&lt;</a:t>
            </a:r>
            <a:r>
              <a:rPr lang="en-US" sz="2100" dirty="0" smtClean="0"/>
              <a:t>nav class="</a:t>
            </a:r>
            <a:r>
              <a:rPr lang="en-US" sz="2100" dirty="0" err="1" smtClean="0"/>
              <a:t>navbar</a:t>
            </a:r>
            <a:r>
              <a:rPr lang="en-US" sz="2100" dirty="0" smtClean="0"/>
              <a:t> </a:t>
            </a:r>
            <a:r>
              <a:rPr lang="en-US" sz="2100" dirty="0" err="1" smtClean="0"/>
              <a:t>navbar</a:t>
            </a:r>
            <a:r>
              <a:rPr lang="en-US" sz="2100" dirty="0" smtClean="0"/>
              <a:t>-inverse" data-spy="affix" &gt;</a:t>
            </a:r>
          </a:p>
          <a:p>
            <a:pPr>
              <a:buNone/>
            </a:pPr>
            <a:r>
              <a:rPr lang="en-US" sz="2100" dirty="0" smtClean="0"/>
              <a:t>  &lt;ul class="nav </a:t>
            </a:r>
            <a:r>
              <a:rPr lang="en-US" sz="2100" dirty="0" err="1" smtClean="0"/>
              <a:t>navbar</a:t>
            </a:r>
            <a:r>
              <a:rPr lang="en-US" sz="2100" dirty="0" smtClean="0"/>
              <a:t>-nav"&gt;</a:t>
            </a:r>
          </a:p>
          <a:p>
            <a:pPr>
              <a:buNone/>
            </a:pPr>
            <a:r>
              <a:rPr lang="en-US" sz="2100" dirty="0" smtClean="0"/>
              <a:t>   &lt;</a:t>
            </a:r>
            <a:r>
              <a:rPr lang="en-US" sz="2100" dirty="0" smtClean="0"/>
              <a:t>li&gt;&lt;a href="#"&gt;Page 1&lt;/a&gt;&lt;/li&gt;</a:t>
            </a:r>
          </a:p>
          <a:p>
            <a:pPr>
              <a:buNone/>
            </a:pPr>
            <a:r>
              <a:rPr lang="en-US" sz="2100" dirty="0" smtClean="0"/>
              <a:t>    &lt;li&gt;&lt;a href="#"&gt;Page 2&lt;/a&gt;&lt;/li&gt;</a:t>
            </a:r>
          </a:p>
          <a:p>
            <a:pPr>
              <a:buNone/>
            </a:pPr>
            <a:r>
              <a:rPr lang="en-US" sz="2100" dirty="0" smtClean="0"/>
              <a:t>    &lt;li&gt;&lt;a href="#"&gt;Page 3&lt;/a&gt;&lt;/li&gt;</a:t>
            </a:r>
          </a:p>
          <a:p>
            <a:pPr>
              <a:buNone/>
            </a:pPr>
            <a:r>
              <a:rPr lang="en-US" sz="2100" dirty="0" smtClean="0"/>
              <a:t>  &lt;/ul&gt;</a:t>
            </a:r>
          </a:p>
          <a:p>
            <a:pPr>
              <a:buNone/>
            </a:pPr>
            <a:r>
              <a:rPr lang="en-US" sz="2100" dirty="0" smtClean="0"/>
              <a:t>&lt;/nav&gt;</a:t>
            </a:r>
          </a:p>
          <a:p>
            <a:pPr>
              <a:buNone/>
            </a:pPr>
            <a:r>
              <a:rPr lang="en-US" sz="2100" dirty="0" smtClean="0"/>
              <a:t>&lt;div class="container-fluid" style="</a:t>
            </a:r>
            <a:r>
              <a:rPr lang="en-US" sz="2100" dirty="0" err="1" smtClean="0"/>
              <a:t>height:1000px</a:t>
            </a:r>
            <a:r>
              <a:rPr lang="en-US" sz="2100" dirty="0" smtClean="0"/>
              <a:t>"&gt;</a:t>
            </a:r>
          </a:p>
          <a:p>
            <a:pPr>
              <a:buNone/>
            </a:pPr>
            <a:r>
              <a:rPr lang="en-US" sz="2100" dirty="0" smtClean="0"/>
              <a:t>  &lt;h1&gt;text &lt;/h1&gt;</a:t>
            </a:r>
          </a:p>
          <a:p>
            <a:pPr>
              <a:buNone/>
            </a:pPr>
            <a:r>
              <a:rPr lang="en-US" sz="2100" dirty="0" smtClean="0"/>
              <a:t>  &lt;h1&gt;text &lt;/h1&gt;</a:t>
            </a:r>
          </a:p>
          <a:p>
            <a:pPr>
              <a:buNone/>
            </a:pPr>
            <a:r>
              <a:rPr lang="en-US" sz="2100" dirty="0" smtClean="0"/>
              <a:t>  &lt;h1&gt; text &lt;/h1&gt;</a:t>
            </a:r>
          </a:p>
          <a:p>
            <a:pPr>
              <a:buNone/>
            </a:pPr>
            <a:r>
              <a:rPr lang="en-US" sz="2100" dirty="0" smtClean="0"/>
              <a:t>&lt;/div&gt;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&lt;div class="media"&gt;</a:t>
            </a:r>
          </a:p>
          <a:p>
            <a:pPr>
              <a:buNone/>
            </a:pPr>
            <a:r>
              <a:rPr lang="en-US" sz="2000" dirty="0" smtClean="0"/>
              <a:t>    &lt;div class="media-left"&gt;</a:t>
            </a:r>
          </a:p>
          <a:p>
            <a:pPr>
              <a:buNone/>
            </a:pPr>
            <a:r>
              <a:rPr lang="en-US" sz="2000" dirty="0" smtClean="0"/>
              <a:t>      &lt;img src="" class="media-object" style="</a:t>
            </a:r>
            <a:r>
              <a:rPr lang="en-US" sz="2000" dirty="0" err="1" smtClean="0"/>
              <a:t>width:60px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  &lt;div class="media-body"&gt;</a:t>
            </a:r>
          </a:p>
          <a:p>
            <a:pPr>
              <a:buNone/>
            </a:pPr>
            <a:r>
              <a:rPr lang="en-US" sz="2000" dirty="0" smtClean="0"/>
              <a:t>      &lt;p&gt;</a:t>
            </a:r>
            <a:r>
              <a:rPr lang="en-US" sz="2000" dirty="0" err="1" smtClean="0"/>
              <a:t>bdfgbfbfgbfbfgnb</a:t>
            </a:r>
            <a:r>
              <a:rPr lang="en-US" sz="2000" dirty="0" smtClean="0"/>
              <a:t>.&lt;/p&gt;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  &lt;hr&gt;</a:t>
            </a:r>
          </a:p>
          <a:p>
            <a:pPr>
              <a:buNone/>
            </a:pPr>
            <a:r>
              <a:rPr lang="en-US" sz="2000" dirty="0" smtClean="0"/>
              <a:t>  &lt;div class="media"&gt;</a:t>
            </a:r>
          </a:p>
          <a:p>
            <a:pPr>
              <a:buNone/>
            </a:pPr>
            <a:r>
              <a:rPr lang="en-US" sz="2000" dirty="0" smtClean="0"/>
              <a:t>    &lt;div class="media-body"&gt;</a:t>
            </a:r>
          </a:p>
          <a:p>
            <a:pPr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h4</a:t>
            </a:r>
            <a:r>
              <a:rPr lang="en-US" sz="2000" dirty="0" smtClean="0"/>
              <a:t> class="media-heading"&gt;Right-aligned&lt;/</a:t>
            </a:r>
            <a:r>
              <a:rPr lang="en-US" sz="2000" dirty="0" err="1" smtClean="0"/>
              <a:t>h4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&lt;p&gt;</a:t>
            </a:r>
            <a:r>
              <a:rPr lang="en-US" sz="2000" dirty="0" err="1" smtClean="0"/>
              <a:t>fvgdbdbdbdbdb</a:t>
            </a:r>
            <a:r>
              <a:rPr lang="en-US" sz="2000" dirty="0" smtClean="0"/>
              <a:t>.&lt;/p&gt;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  &lt;div class="media-right"&gt;</a:t>
            </a:r>
          </a:p>
          <a:p>
            <a:pPr>
              <a:buNone/>
            </a:pPr>
            <a:r>
              <a:rPr lang="en-US" sz="2000" dirty="0" smtClean="0"/>
              <a:t>      &lt;img src="" class="media-object" style="</a:t>
            </a:r>
            <a:r>
              <a:rPr lang="en-US" sz="2000" dirty="0" err="1" smtClean="0"/>
              <a:t>width:60px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    &lt;/div&gt;</a:t>
            </a:r>
          </a:p>
          <a:p>
            <a:pPr>
              <a:buNone/>
            </a:pPr>
            <a:r>
              <a:rPr lang="en-US" sz="2000" dirty="0" smtClean="0"/>
              <a:t>  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Grid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The Bootstrap grid system has four classes</a:t>
            </a:r>
            <a:r>
              <a:rPr lang="en-US" sz="2000" dirty="0" smtClean="0"/>
              <a:t>: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err="1"/>
              <a:t>xs</a:t>
            </a:r>
            <a:r>
              <a:rPr lang="en-US" sz="2000" dirty="0"/>
              <a:t> (for phones - screens less than </a:t>
            </a:r>
            <a:r>
              <a:rPr lang="en-US" sz="2000" dirty="0" err="1"/>
              <a:t>768px</a:t>
            </a:r>
            <a:r>
              <a:rPr lang="en-US" sz="2000" dirty="0"/>
              <a:t> wide)</a:t>
            </a:r>
          </a:p>
          <a:p>
            <a:pPr>
              <a:buNone/>
            </a:pPr>
            <a:r>
              <a:rPr lang="en-US" sz="2000" dirty="0" err="1"/>
              <a:t>sm</a:t>
            </a:r>
            <a:r>
              <a:rPr lang="en-US" sz="2000" dirty="0"/>
              <a:t> (for tablets - screens equal to or greater than </a:t>
            </a:r>
            <a:r>
              <a:rPr lang="en-US" sz="2000" dirty="0" err="1"/>
              <a:t>768px</a:t>
            </a:r>
            <a:r>
              <a:rPr lang="en-US" sz="2000" dirty="0"/>
              <a:t> wide)</a:t>
            </a:r>
          </a:p>
          <a:p>
            <a:pPr>
              <a:buNone/>
            </a:pPr>
            <a:r>
              <a:rPr lang="en-US" sz="2000" dirty="0" err="1"/>
              <a:t>md</a:t>
            </a:r>
            <a:r>
              <a:rPr lang="en-US" sz="2000" dirty="0"/>
              <a:t> (for small laptops - screens equal to or greater than </a:t>
            </a:r>
            <a:r>
              <a:rPr lang="en-US" sz="2000" dirty="0" err="1"/>
              <a:t>992px</a:t>
            </a:r>
            <a:r>
              <a:rPr lang="en-US" sz="2000" dirty="0"/>
              <a:t> wide)</a:t>
            </a:r>
          </a:p>
          <a:p>
            <a:pPr>
              <a:buNone/>
            </a:pPr>
            <a:r>
              <a:rPr lang="en-US" sz="2000" dirty="0" err="1"/>
              <a:t>lg</a:t>
            </a:r>
            <a:r>
              <a:rPr lang="en-US" sz="2000" dirty="0"/>
              <a:t> (for laptops and desktops - screens equal to or greater than </a:t>
            </a:r>
            <a:r>
              <a:rPr lang="en-US" sz="2000" dirty="0" err="1"/>
              <a:t>1200px</a:t>
            </a:r>
            <a:r>
              <a:rPr lang="en-US" sz="2000" dirty="0"/>
              <a:t> wide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Example:</a:t>
            </a:r>
          </a:p>
          <a:p>
            <a:pPr>
              <a:buNone/>
            </a:pPr>
            <a:r>
              <a:rPr lang="en-US" sz="2000" dirty="0" smtClean="0"/>
              <a:t>&lt;div&gt;</a:t>
            </a:r>
          </a:p>
          <a:p>
            <a:pPr>
              <a:buNone/>
            </a:pPr>
            <a:r>
              <a:rPr lang="en-US" sz="2000" dirty="0" smtClean="0"/>
              <a:t>    &lt;div class="</a:t>
            </a:r>
            <a:r>
              <a:rPr lang="en-US" sz="2000" dirty="0" err="1" smtClean="0"/>
              <a:t>col-sm</a:t>
            </a:r>
            <a:r>
              <a:rPr lang="en-US" sz="2000" dirty="0" smtClean="0"/>
              <a:t>-4" style="background-</a:t>
            </a:r>
            <a:r>
              <a:rPr lang="en-US" sz="2000" dirty="0" err="1" smtClean="0"/>
              <a:t>color:lavender</a:t>
            </a:r>
            <a:r>
              <a:rPr lang="en-US" sz="2000" dirty="0" smtClean="0"/>
              <a:t>;"&gt;.</a:t>
            </a:r>
            <a:r>
              <a:rPr lang="en-US" sz="2000" dirty="0" err="1" smtClean="0"/>
              <a:t>col-sm</a:t>
            </a:r>
            <a:r>
              <a:rPr lang="en-US" sz="2000" dirty="0" smtClean="0"/>
              <a:t>-4&lt;/div&gt;</a:t>
            </a:r>
          </a:p>
          <a:p>
            <a:pPr>
              <a:buNone/>
            </a:pPr>
            <a:r>
              <a:rPr lang="en-US" sz="2000" dirty="0" smtClean="0"/>
              <a:t>    &lt;div class="</a:t>
            </a:r>
            <a:r>
              <a:rPr lang="en-US" sz="2000" dirty="0" err="1" smtClean="0"/>
              <a:t>col-sm</a:t>
            </a:r>
            <a:r>
              <a:rPr lang="en-US" sz="2000" dirty="0" smtClean="0"/>
              <a:t>-4" style="background-</a:t>
            </a:r>
            <a:r>
              <a:rPr lang="en-US" sz="2000" dirty="0" err="1" smtClean="0"/>
              <a:t>color:lavenderblush</a:t>
            </a:r>
            <a:r>
              <a:rPr lang="en-US" sz="2000" dirty="0" smtClean="0"/>
              <a:t>;"&gt;.</a:t>
            </a:r>
            <a:r>
              <a:rPr lang="en-US" sz="2000" dirty="0" err="1" smtClean="0"/>
              <a:t>col-sm</a:t>
            </a:r>
            <a:r>
              <a:rPr lang="en-US" sz="2000" dirty="0" smtClean="0"/>
              <a:t>-4&lt;/div&gt;</a:t>
            </a:r>
          </a:p>
          <a:p>
            <a:pPr>
              <a:buNone/>
            </a:pPr>
            <a:r>
              <a:rPr lang="en-US" sz="2000" dirty="0" smtClean="0"/>
              <a:t>    &lt;div class="</a:t>
            </a:r>
            <a:r>
              <a:rPr lang="en-US" sz="2000" dirty="0" err="1" smtClean="0"/>
              <a:t>col-sm</a:t>
            </a:r>
            <a:r>
              <a:rPr lang="en-US" sz="2000" dirty="0" smtClean="0"/>
              <a:t>-4" style="background-</a:t>
            </a:r>
            <a:r>
              <a:rPr lang="en-US" sz="2000" dirty="0" err="1" smtClean="0"/>
              <a:t>color:lavender</a:t>
            </a:r>
            <a:r>
              <a:rPr lang="en-US" sz="2000" dirty="0" smtClean="0"/>
              <a:t>;"&gt;.</a:t>
            </a:r>
            <a:r>
              <a:rPr lang="en-US" sz="2000" dirty="0" err="1" smtClean="0"/>
              <a:t>col-sm</a:t>
            </a:r>
            <a:r>
              <a:rPr lang="en-US" sz="2000" dirty="0" smtClean="0"/>
              <a:t>-4&lt;/div&gt;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&lt;pre&gt;</a:t>
            </a:r>
          </a:p>
          <a:p>
            <a:pPr>
              <a:buNone/>
            </a:pPr>
            <a:r>
              <a:rPr lang="en-US" sz="2000" dirty="0" smtClean="0"/>
              <a:t>Text in a pre element is displayed in a fixed-width font, and it preserves both spaces and line breaks.</a:t>
            </a:r>
          </a:p>
          <a:p>
            <a:pPr>
              <a:buNone/>
            </a:pPr>
            <a:r>
              <a:rPr lang="en-US" sz="2000" dirty="0" smtClean="0"/>
              <a:t>Exm-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&lt;h1&gt;</a:t>
            </a:r>
            <a:r>
              <a:rPr lang="en-US" sz="2000" dirty="0" err="1" smtClean="0"/>
              <a:t>abcd</a:t>
            </a:r>
            <a:r>
              <a:rPr lang="en-US" sz="2000" dirty="0" smtClean="0"/>
              <a:t>&lt;/h1&gt;</a:t>
            </a:r>
          </a:p>
          <a:p>
            <a:pPr>
              <a:buNone/>
            </a:pPr>
            <a:r>
              <a:rPr lang="en-US" sz="2000" dirty="0" smtClean="0"/>
              <a:t>&lt;p&gt;pre element:&lt;/p&gt;</a:t>
            </a:r>
          </a:p>
          <a:p>
            <a:pPr>
              <a:buNone/>
            </a:pPr>
            <a:r>
              <a:rPr lang="en-US" sz="2000" dirty="0" smtClean="0"/>
              <a:t>&lt;pre&gt;</a:t>
            </a:r>
          </a:p>
          <a:p>
            <a:pPr>
              <a:buNone/>
            </a:pPr>
            <a:r>
              <a:rPr lang="en-US" sz="2000" dirty="0" smtClean="0"/>
              <a:t>Text in a pre element</a:t>
            </a:r>
          </a:p>
          <a:p>
            <a:pPr>
              <a:buNone/>
            </a:pPr>
            <a:r>
              <a:rPr lang="en-US" sz="2000" dirty="0" smtClean="0"/>
              <a:t>&lt;/pre&gt;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Contextual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 classes for text colors are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.text-muted</a:t>
            </a:r>
            <a:r>
              <a:rPr lang="en-US" sz="2000" dirty="0"/>
              <a:t>, </a:t>
            </a:r>
            <a:r>
              <a:rPr lang="en-US" sz="2000" dirty="0" smtClean="0"/>
              <a:t>.text-primary</a:t>
            </a:r>
            <a:r>
              <a:rPr lang="en-US" sz="2000" dirty="0"/>
              <a:t>, </a:t>
            </a:r>
            <a:r>
              <a:rPr lang="en-US" sz="2000" dirty="0" smtClean="0"/>
              <a:t>.text-success</a:t>
            </a:r>
            <a:r>
              <a:rPr lang="en-US" sz="2000" dirty="0"/>
              <a:t>, </a:t>
            </a:r>
            <a:r>
              <a:rPr lang="en-US" sz="2000" dirty="0" smtClean="0"/>
              <a:t>.text-info</a:t>
            </a:r>
            <a:r>
              <a:rPr lang="en-US" sz="2000" dirty="0"/>
              <a:t>, </a:t>
            </a:r>
            <a:r>
              <a:rPr lang="en-US" sz="2000" dirty="0" smtClean="0"/>
              <a:t>.text-warning</a:t>
            </a:r>
            <a:r>
              <a:rPr lang="en-US" sz="2000" dirty="0"/>
              <a:t>, and </a:t>
            </a:r>
            <a:r>
              <a:rPr lang="en-US" sz="2000" dirty="0" smtClean="0"/>
              <a:t>.text-danger: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&lt;h2&gt;Contextual Colors&lt;/h2&gt;</a:t>
            </a:r>
          </a:p>
          <a:p>
            <a:pPr>
              <a:buNone/>
            </a:pPr>
            <a:r>
              <a:rPr lang="en-US" sz="2000" dirty="0" smtClean="0"/>
              <a:t>&lt;p class="text-muted"&gt;This text is muted.&lt;/p&gt;</a:t>
            </a:r>
          </a:p>
          <a:p>
            <a:pPr>
              <a:buNone/>
            </a:pPr>
            <a:r>
              <a:rPr lang="en-US" sz="2000" dirty="0" smtClean="0"/>
              <a:t>  &lt;p class="text-primary"&gt;This text is important.&lt;/p&gt;</a:t>
            </a:r>
          </a:p>
          <a:p>
            <a:pPr>
              <a:buNone/>
            </a:pPr>
            <a:r>
              <a:rPr lang="en-US" sz="2000" dirty="0" smtClean="0"/>
              <a:t>  &lt;p class="text-success"&gt;This text indicates success.&lt;/p&gt;</a:t>
            </a:r>
          </a:p>
          <a:p>
            <a:pPr>
              <a:buNone/>
            </a:pPr>
            <a:r>
              <a:rPr lang="en-US" sz="2000" dirty="0" smtClean="0"/>
              <a:t>  &lt;p class="text-info"&gt;This text represents some information.&lt;/p&gt;</a:t>
            </a:r>
          </a:p>
          <a:p>
            <a:pPr>
              <a:buNone/>
            </a:pPr>
            <a:r>
              <a:rPr lang="en-US" sz="2000" dirty="0" smtClean="0"/>
              <a:t>  &lt;p class="text-warning"&gt;This text represents a warning.&lt;/p&gt;</a:t>
            </a:r>
          </a:p>
          <a:p>
            <a:pPr>
              <a:buNone/>
            </a:pPr>
            <a:r>
              <a:rPr lang="en-US" sz="2000" dirty="0" smtClean="0"/>
              <a:t>  &lt;p class="text-danger"&gt;This text represents danger.&lt;/p&gt;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The classes for background colors are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-primary</a:t>
            </a:r>
            <a:r>
              <a:rPr lang="en-US" sz="2000" dirty="0"/>
              <a:t>, </a:t>
            </a:r>
            <a:r>
              <a:rPr lang="en-US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-success</a:t>
            </a:r>
            <a:r>
              <a:rPr lang="en-US" sz="2000" dirty="0"/>
              <a:t>, </a:t>
            </a:r>
            <a:r>
              <a:rPr lang="en-US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-info</a:t>
            </a:r>
            <a:r>
              <a:rPr lang="en-US" sz="2000" dirty="0"/>
              <a:t>, </a:t>
            </a:r>
            <a:r>
              <a:rPr lang="en-US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-warning</a:t>
            </a:r>
            <a:r>
              <a:rPr lang="en-US" sz="2000" dirty="0"/>
              <a:t>, and </a:t>
            </a:r>
            <a:r>
              <a:rPr lang="en-US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-danger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smtClean="0"/>
              <a:t>.table</a:t>
            </a:r>
            <a:r>
              <a:rPr lang="en-US" sz="2000" dirty="0"/>
              <a:t> class adds basic styling to a table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         </a:t>
            </a:r>
          </a:p>
          <a:p>
            <a:pPr>
              <a:buNone/>
            </a:pPr>
            <a:r>
              <a:rPr lang="en-US" sz="2000" dirty="0" smtClean="0"/>
              <a:t>  &lt;table class="table"&gt;/table table-bordered</a:t>
            </a:r>
          </a:p>
          <a:p>
            <a:pPr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thead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&lt;tr&gt;</a:t>
            </a:r>
          </a:p>
          <a:p>
            <a:pPr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&gt;Email&lt;/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&lt;/tr&gt;</a:t>
            </a:r>
          </a:p>
          <a:p>
            <a:pPr>
              <a:buNone/>
            </a:pPr>
            <a:r>
              <a:rPr lang="en-US" sz="2000" dirty="0" smtClean="0"/>
              <a:t>    &lt;/</a:t>
            </a:r>
            <a:r>
              <a:rPr lang="en-US" sz="2000" dirty="0" err="1" smtClean="0"/>
              <a:t>thead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tbody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&lt;tr&gt;</a:t>
            </a:r>
          </a:p>
          <a:p>
            <a:pPr>
              <a:buNone/>
            </a:pPr>
            <a:r>
              <a:rPr lang="en-US" sz="2000" dirty="0" smtClean="0"/>
              <a:t>        &lt;td&gt;a&lt;/td&gt;</a:t>
            </a:r>
          </a:p>
          <a:p>
            <a:pPr>
              <a:buNone/>
            </a:pPr>
            <a:r>
              <a:rPr lang="en-US" sz="2000" dirty="0" smtClean="0"/>
              <a:t>        &lt;td&gt;b&lt;/td&gt;</a:t>
            </a:r>
          </a:p>
          <a:p>
            <a:pPr>
              <a:buNone/>
            </a:pPr>
            <a:r>
              <a:rPr lang="en-US" sz="2000" dirty="0" smtClean="0"/>
              <a:t>        &lt;td&gt;</a:t>
            </a:r>
            <a:r>
              <a:rPr lang="en-US" sz="2000" dirty="0" err="1" smtClean="0"/>
              <a:t>jdef@example.com</a:t>
            </a:r>
            <a:r>
              <a:rPr lang="en-US" sz="2000" dirty="0" smtClean="0"/>
              <a:t>&lt;/td&gt;</a:t>
            </a:r>
          </a:p>
          <a:p>
            <a:pPr>
              <a:buNone/>
            </a:pPr>
            <a:r>
              <a:rPr lang="en-US" sz="2000" dirty="0" smtClean="0"/>
              <a:t>      &lt;/tr&gt;</a:t>
            </a:r>
          </a:p>
          <a:p>
            <a:pPr>
              <a:buNone/>
            </a:pPr>
            <a:r>
              <a:rPr lang="en-US" sz="2000" dirty="0" smtClean="0"/>
              <a:t>      &lt;tr&gt;</a:t>
            </a:r>
          </a:p>
          <a:p>
            <a:pPr>
              <a:buNone/>
            </a:pPr>
            <a:r>
              <a:rPr lang="en-US" sz="2000" dirty="0" smtClean="0"/>
              <a:t>        &lt;td&gt;c&lt;/td&gt;</a:t>
            </a:r>
          </a:p>
          <a:p>
            <a:pPr>
              <a:buNone/>
            </a:pPr>
            <a:r>
              <a:rPr lang="en-US" sz="2000" dirty="0" smtClean="0"/>
              <a:t>        &lt;td&gt;d&lt;/td&gt;</a:t>
            </a:r>
          </a:p>
          <a:p>
            <a:pPr>
              <a:buNone/>
            </a:pPr>
            <a:r>
              <a:rPr lang="en-US" sz="2000" dirty="0" smtClean="0"/>
              <a:t>        &lt;td&gt;</a:t>
            </a:r>
            <a:r>
              <a:rPr lang="en-US" sz="2000" dirty="0" err="1" smtClean="0"/>
              <a:t>abc@example.com</a:t>
            </a:r>
            <a:r>
              <a:rPr lang="en-US" sz="2000" dirty="0" smtClean="0"/>
              <a:t>&lt;/td&gt;</a:t>
            </a:r>
          </a:p>
          <a:p>
            <a:pPr>
              <a:buNone/>
            </a:pPr>
            <a:r>
              <a:rPr lang="en-US" sz="2000" dirty="0" smtClean="0"/>
              <a:t>      &lt;/tr&gt;</a:t>
            </a:r>
          </a:p>
          <a:p>
            <a:pPr>
              <a:buNone/>
            </a:pPr>
            <a:r>
              <a:rPr lang="en-US" sz="2000" dirty="0" smtClean="0"/>
              <a:t>    &lt;/</a:t>
            </a:r>
            <a:r>
              <a:rPr lang="en-US" sz="2000" dirty="0" err="1" smtClean="0"/>
              <a:t>tbody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&lt;/table&gt;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smtClean="0"/>
              <a:t>.img-rounded</a:t>
            </a:r>
            <a:r>
              <a:rPr lang="en-US" sz="2000" dirty="0"/>
              <a:t> class adds rounded corners to an </a:t>
            </a:r>
            <a:r>
              <a:rPr lang="en-US" sz="2000" dirty="0" smtClean="0"/>
              <a:t>image</a:t>
            </a:r>
          </a:p>
          <a:p>
            <a:pPr>
              <a:buNone/>
            </a:pPr>
            <a:r>
              <a:rPr lang="en-US" sz="2000" dirty="0" smtClean="0"/>
              <a:t>&lt;div class="container"&gt;</a:t>
            </a:r>
          </a:p>
          <a:p>
            <a:pPr>
              <a:buNone/>
            </a:pPr>
            <a:r>
              <a:rPr lang="en-US" sz="2000" dirty="0" smtClean="0"/>
              <a:t>  &lt;img src="" class="img-rounded" alt=“abc" width="300" height=“300"&gt; 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smtClean="0"/>
              <a:t>.img-circle</a:t>
            </a:r>
            <a:r>
              <a:rPr lang="en-US" sz="2000" dirty="0"/>
              <a:t> </a:t>
            </a:r>
            <a:r>
              <a:rPr lang="en-US" sz="2000" dirty="0" smtClean="0"/>
              <a:t>class</a:t>
            </a:r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smtClean="0"/>
              <a:t>.img-thumbnail</a:t>
            </a:r>
            <a:r>
              <a:rPr lang="en-US" sz="2000" dirty="0"/>
              <a:t> class shapes the image to a thumbnail</a:t>
            </a:r>
            <a:r>
              <a:rPr lang="en-US" sz="2000" dirty="0" smtClean="0"/>
              <a:t>s </a:t>
            </a:r>
            <a:r>
              <a:rPr lang="en-US" sz="2000" dirty="0"/>
              <a:t>shapes the image to </a:t>
            </a:r>
            <a:r>
              <a:rPr lang="en-US" sz="2000" dirty="0" smtClean="0"/>
              <a:t>a circle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2262</Words>
  <Application>Microsoft Office PowerPoint</Application>
  <PresentationFormat>On-screen Show (4:3)</PresentationFormat>
  <Paragraphs>656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Introduction</vt:lpstr>
      <vt:lpstr>Container</vt:lpstr>
      <vt:lpstr>Grid System</vt:lpstr>
      <vt:lpstr>Grid Classes</vt:lpstr>
      <vt:lpstr>Type</vt:lpstr>
      <vt:lpstr>Contextual Colors</vt:lpstr>
      <vt:lpstr>Tables</vt:lpstr>
      <vt:lpstr>Images</vt:lpstr>
      <vt:lpstr>Slide 10</vt:lpstr>
      <vt:lpstr>Wells</vt:lpstr>
      <vt:lpstr>Buttons</vt:lpstr>
      <vt:lpstr>Active/ Disabled Buttons</vt:lpstr>
      <vt:lpstr>Button Groups</vt:lpstr>
      <vt:lpstr>Badges</vt:lpstr>
      <vt:lpstr>Labels</vt:lpstr>
      <vt:lpstr>Progress Bar</vt:lpstr>
      <vt:lpstr>Colored Progress Bar</vt:lpstr>
      <vt:lpstr>Pagination</vt:lpstr>
      <vt:lpstr>Pager</vt:lpstr>
      <vt:lpstr>Dropdowns</vt:lpstr>
      <vt:lpstr>Collapse</vt:lpstr>
      <vt:lpstr>Tabs</vt:lpstr>
      <vt:lpstr>Slide 24</vt:lpstr>
      <vt:lpstr>Slide 25</vt:lpstr>
      <vt:lpstr>Pills</vt:lpstr>
      <vt:lpstr>Slide 27</vt:lpstr>
      <vt:lpstr>Navbar</vt:lpstr>
      <vt:lpstr>Forms</vt:lpstr>
      <vt:lpstr>Slide 30</vt:lpstr>
      <vt:lpstr>Inline Form</vt:lpstr>
      <vt:lpstr>Tooltip</vt:lpstr>
      <vt:lpstr>Positioning tooltips</vt:lpstr>
      <vt:lpstr>Modal</vt:lpstr>
      <vt:lpstr>Slide 35</vt:lpstr>
      <vt:lpstr>Glyphicon Icons</vt:lpstr>
      <vt:lpstr>List Group</vt:lpstr>
      <vt:lpstr>Panel</vt:lpstr>
      <vt:lpstr>Carousel</vt:lpstr>
      <vt:lpstr>Affix</vt:lpstr>
      <vt:lpstr>Media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system-7</dc:creator>
  <cp:lastModifiedBy>system-7</cp:lastModifiedBy>
  <cp:revision>156</cp:revision>
  <dcterms:created xsi:type="dcterms:W3CDTF">2018-02-16T04:54:39Z</dcterms:created>
  <dcterms:modified xsi:type="dcterms:W3CDTF">2018-02-23T04:34:32Z</dcterms:modified>
</cp:coreProperties>
</file>