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1" r:id="rId29"/>
    <p:sldId id="282" r:id="rId30"/>
    <p:sldId id="283" r:id="rId31"/>
    <p:sldId id="284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E7DB8-2309-4BE2-92EF-386637748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832BCF8-9E62-411E-9574-9D39133E5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DF818D-89F5-4A0C-8AC2-E2D90DF8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C4A671-39AE-4F96-9F76-8050AD3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53C23A-33D4-4496-85B2-3260DEAA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36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6B653-D3E3-4A41-845B-05211652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3124A21-E3BD-416A-8199-55B548F68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259D89-D56A-4031-8160-77A16DB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516999-449F-42B1-ACAA-3516C92E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22A70-AF2B-4F9D-A4A7-FD01A89A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342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6B365C-EDF5-44C2-86D6-CF6E9925A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6E01C1F-9D0F-47D9-95CE-9F867EC8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FC1C78-AFB5-4265-BF94-7CA46E11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51D3FA-116C-4B29-AB9F-4AF52A36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880D16-4B34-424A-A198-7A96F478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66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B637CB-E5DB-4277-85A7-7298944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4D1F9D-B458-42AA-B62D-08EA9411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A0BB4E-9595-4E5B-8ECF-3ED1341C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B328E2-BD34-4340-AD28-8CFB75D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F8AF00-B558-41D4-9845-0226B39B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156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CDC702-0BB4-4741-BB4D-ABAF1F2D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20D3F-33CB-4ED8-A1A1-04C971D4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50739-2AA1-4D59-B7BD-9AC4BE3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7EFDC4-1C04-4BB2-B43B-4881255C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C3F65-78C9-4CE1-BC8C-5D418E3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0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6DFFE3-BE7A-4065-AB7C-80138552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4D7E3E-4659-4B9C-A64A-0A6342C1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F0454D-6EE1-4FAC-BAC6-08B9ACCD1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B74042-CAF8-4E6B-BAEC-EAD8CA3B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E3B3A7-8BEF-4FE0-B1E3-C332CE97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BF61FA-A1CD-44F9-8546-D0AD570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33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92CF1-DE63-4714-94CD-AA3E6727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31A0AA-4384-40D9-B7F3-A4CB6D72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DD6D71-93C8-4467-B578-0B6E43D6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D166FF-5EFD-47BB-AF20-AFB92A7B7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8177EE-FF2A-48C5-8B68-7321C696A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9ABC71F-F77F-4AA0-BC18-EB9227CF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0110F51-2A96-45BA-BB47-067B0645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EEE48A8-B8EE-4117-9BFC-A80A512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580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6C3509-2F6B-452A-964C-7DE34EA5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9474C20-8CCA-429D-8076-5B7F9D74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B3A1F0-BF38-4FF6-AD8D-D95600F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201AF9-2DAC-41F2-8829-E94B7211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63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8A58FD-0ED2-44A1-BD5D-6291142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0E1BF0-B90D-49C7-8A95-7FE9A362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DB36BD4-4758-4DD6-A330-3D5C907A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0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7734C0-3FC1-473E-B0DA-4CC56373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C99F58-13C5-48CF-9D22-B98AE536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059AC8-04E8-489E-BC6C-CCD8EEE3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5B14716-A09E-4177-A740-CCCE006A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65D649-97A8-4A39-9602-D667A418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8BAE76-C93B-4E1D-A915-DC79FA2F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79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E6FBBC-A9A4-415C-9610-9148BDF0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523CEE-6C00-4320-A091-C9FD86CD9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A21AB8-45E1-4B93-9DD4-68CD1291B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D14218-84A1-471E-A399-4021025B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4B67FE-DF1C-461B-AC54-7DCA81FF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C9385E-E3A5-4B06-8CB0-290A70C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868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2C5DAC-45E9-485B-BF7E-306D5DE7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F955E3-653C-4A6D-BB68-872355FB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A66DAD-F6A3-41EC-A184-B5A4B072E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3702-99B2-471F-A5B5-BEEA6ADDD982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1A0814-B82C-4356-B0BF-E07515E65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8441B0-0ACD-4116-ACE8-84F01901E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21AEF-1A8A-4ACB-9294-9EC564BD6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CB642-87B5-46D8-B962-38F511374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="" xmlns:p14="http://schemas.microsoft.com/office/powerpoint/2010/main" val="281986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D927E-BF3B-437C-99A6-E88A15FF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Text Alignment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2503D-95F1-4EF7-9085-D61D8842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718457"/>
            <a:ext cx="11782697" cy="59697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text-align  property is used to set the horizontal alignment of a text.</a:t>
            </a:r>
          </a:p>
          <a:p>
            <a:r>
              <a:rPr lang="en-US" dirty="0"/>
              <a:t>A text can be left or right aligned, centered, or justified.</a:t>
            </a:r>
          </a:p>
          <a:p>
            <a:r>
              <a:rPr lang="en-US" b="1" dirty="0"/>
              <a:t>Text Decoration-</a:t>
            </a:r>
            <a:r>
              <a:rPr lang="en-US" dirty="0"/>
              <a:t> the text-decoration property is used to set or remove decorations from text.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a {</a:t>
            </a:r>
          </a:p>
          <a:p>
            <a:r>
              <a:rPr lang="en-US" dirty="0"/>
              <a:t>    text-decoration: none;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&lt;p&gt;A link with no underline: &lt;a </a:t>
            </a:r>
            <a:r>
              <a:rPr lang="en-US" dirty="0" err="1"/>
              <a:t>href</a:t>
            </a:r>
            <a:r>
              <a:rPr lang="en-US" dirty="0"/>
              <a:t>=“abc.com"&gt;&lt;/a&gt;&lt;/p&gt;</a:t>
            </a:r>
          </a:p>
          <a:p>
            <a:r>
              <a:rPr lang="en-US" b="1" dirty="0"/>
              <a:t>Text Transformation- </a:t>
            </a:r>
            <a:r>
              <a:rPr lang="en-US" dirty="0"/>
              <a:t>this</a:t>
            </a:r>
            <a:r>
              <a:rPr lang="en-US" b="1" dirty="0"/>
              <a:t> </a:t>
            </a:r>
            <a:r>
              <a:rPr lang="en-US" dirty="0"/>
              <a:t> property is used to specify uppercase and lowercase letters in a text.</a:t>
            </a:r>
          </a:p>
          <a:p>
            <a:r>
              <a:rPr lang="en-US" dirty="0" err="1"/>
              <a:t>p.uppercase</a:t>
            </a:r>
            <a:r>
              <a:rPr lang="en-US" dirty="0"/>
              <a:t> {</a:t>
            </a:r>
          </a:p>
          <a:p>
            <a:r>
              <a:rPr lang="en-US" dirty="0"/>
              <a:t>    text-transform: uppercase;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30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82C3BB-768A-4E20-8878-33722CB0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D0D670-1AE5-4932-B197-18858492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875212"/>
            <a:ext cx="11887200" cy="5878285"/>
          </a:xfrm>
        </p:spPr>
        <p:txBody>
          <a:bodyPr/>
          <a:lstStyle/>
          <a:p>
            <a:r>
              <a:rPr lang="en-US" b="1" dirty="0"/>
              <a:t>Font-style-</a:t>
            </a:r>
          </a:p>
          <a:p>
            <a:r>
              <a:rPr lang="en-US" dirty="0"/>
              <a:t>normal - The text is shown normally</a:t>
            </a:r>
          </a:p>
          <a:p>
            <a:r>
              <a:rPr lang="en-US" dirty="0"/>
              <a:t>italic - The text is shown in italics</a:t>
            </a:r>
          </a:p>
          <a:p>
            <a:r>
              <a:rPr lang="en-US" dirty="0"/>
              <a:t>oblique - The text is "leaning“</a:t>
            </a:r>
          </a:p>
          <a:p>
            <a:r>
              <a:rPr lang="en-US" dirty="0" err="1"/>
              <a:t>p.normal</a:t>
            </a:r>
            <a:r>
              <a:rPr lang="en-US" dirty="0"/>
              <a:t> {</a:t>
            </a:r>
          </a:p>
          <a:p>
            <a:r>
              <a:rPr lang="en-US" dirty="0"/>
              <a:t>    font-style: normal;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Font Size- </a:t>
            </a:r>
            <a:r>
              <a:rPr lang="en-US" dirty="0"/>
              <a:t>This</a:t>
            </a:r>
            <a:r>
              <a:rPr lang="en-US" b="1" dirty="0"/>
              <a:t> </a:t>
            </a:r>
            <a:r>
              <a:rPr lang="en-US" dirty="0"/>
              <a:t>property sets the size of the text.</a:t>
            </a:r>
          </a:p>
          <a:p>
            <a:r>
              <a:rPr lang="en-US" dirty="0"/>
              <a:t>h1 {</a:t>
            </a:r>
          </a:p>
          <a:p>
            <a:r>
              <a:rPr lang="en-US" dirty="0"/>
              <a:t>    font-size: 40px;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78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2BA58-7A65-421D-BA6A-03A0054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CSS Links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2ECF51-9D0A-4EE5-96BC-F83CCA60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" y="640080"/>
            <a:ext cx="11900263" cy="608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/* mouse over link */</a:t>
            </a:r>
          </a:p>
          <a:p>
            <a:r>
              <a:rPr lang="en-US" dirty="0"/>
              <a:t>a:hover {</a:t>
            </a:r>
          </a:p>
          <a:p>
            <a:r>
              <a:rPr lang="en-US" dirty="0"/>
              <a:t>    color: </a:t>
            </a:r>
            <a:r>
              <a:rPr lang="en-US" dirty="0" err="1"/>
              <a:t>hotpink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/* visited link */</a:t>
            </a:r>
          </a:p>
          <a:p>
            <a:r>
              <a:rPr lang="en-US" dirty="0"/>
              <a:t>a:visited {</a:t>
            </a:r>
          </a:p>
          <a:p>
            <a:r>
              <a:rPr lang="en-US" dirty="0"/>
              <a:t>    color: green;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/* selected link */</a:t>
            </a:r>
          </a:p>
          <a:p>
            <a:r>
              <a:rPr lang="en-US" dirty="0"/>
              <a:t>a:active {</a:t>
            </a:r>
          </a:p>
          <a:p>
            <a:r>
              <a:rPr lang="en-US" dirty="0"/>
              <a:t>    color: blue;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&lt;p&gt;&lt;b&gt;&lt;a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err="1"/>
              <a:t>abc</a:t>
            </a:r>
            <a:r>
              <a:rPr lang="en-US"/>
              <a:t>.html" </a:t>
            </a:r>
            <a:r>
              <a:rPr lang="en-US" dirty="0"/>
              <a:t>target="_blank"&gt;This is a link&lt;/a&gt;&lt;/b&gt;&lt;/p&gt;</a:t>
            </a:r>
          </a:p>
        </p:txBody>
      </p:sp>
    </p:spTree>
    <p:extLst>
      <p:ext uri="{BB962C8B-B14F-4D97-AF65-F5344CB8AC3E}">
        <p14:creationId xmlns="" xmlns:p14="http://schemas.microsoft.com/office/powerpoint/2010/main" val="297625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7E460C-9205-40F0-A390-37212825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CSS 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A3422-C72A-41B6-BA5D-FBEB15BE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828"/>
            <a:ext cx="12192000" cy="62701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 err="1"/>
              <a:t>ul.a</a:t>
            </a:r>
            <a:r>
              <a:rPr lang="en-US" dirty="0"/>
              <a:t> {</a:t>
            </a:r>
          </a:p>
          <a:p>
            <a:r>
              <a:rPr lang="en-US" dirty="0"/>
              <a:t>    list-style-type: circle;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ul.b</a:t>
            </a:r>
            <a:r>
              <a:rPr lang="en-US" dirty="0"/>
              <a:t> {</a:t>
            </a:r>
          </a:p>
          <a:p>
            <a:r>
              <a:rPr lang="en-US" dirty="0"/>
              <a:t>    list-style-type: square;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ol.c</a:t>
            </a:r>
            <a:r>
              <a:rPr lang="en-US" dirty="0"/>
              <a:t> {</a:t>
            </a:r>
          </a:p>
          <a:p>
            <a:r>
              <a:rPr lang="en-US" dirty="0"/>
              <a:t>    list-style-type: upper-roman;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&lt;/style&gt;</a:t>
            </a:r>
          </a:p>
          <a:p>
            <a:r>
              <a:rPr lang="it-IT" dirty="0"/>
              <a:t>&lt;ul class="a"&gt;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&lt;li&gt;Coca Cola&lt;/li&gt;</a:t>
            </a:r>
          </a:p>
          <a:p>
            <a:r>
              <a:rPr lang="it-IT" dirty="0"/>
              <a:t>&lt;/ul&gt;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7079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8579D7-F36E-49CB-9D12-32B66384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Table 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2ABFB8-8E54-4617-A3F2-57736D16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1520"/>
            <a:ext cx="12192000" cy="61264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specify table borders in CSS, use the border property.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&lt;table&gt;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&lt;td&gt;Peter&lt;/td&gt;</a:t>
            </a:r>
          </a:p>
          <a:p>
            <a:r>
              <a:rPr lang="en-US" dirty="0"/>
              <a:t>    &lt;td&gt;Griffin&lt;/td&gt;</a:t>
            </a:r>
          </a:p>
          <a:p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collapsed into a single border:</a:t>
            </a:r>
            <a:br>
              <a:rPr lang="en-US" dirty="0"/>
            </a:br>
            <a:r>
              <a:rPr lang="en-US" dirty="0"/>
              <a:t>table {</a:t>
            </a:r>
          </a:p>
          <a:p>
            <a:r>
              <a:rPr lang="en-US" dirty="0"/>
              <a:t>    border-collapse: collapse;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3699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3A2B63-8E8F-4A94-B61D-C4160357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21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Table Width and Height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4478F9-1993-4666-9A6D-2A5F1539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9268"/>
            <a:ext cx="12192000" cy="61787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table, td, </a:t>
            </a:r>
            <a:r>
              <a:rPr lang="en-US" dirty="0" err="1"/>
              <a:t>th</a:t>
            </a:r>
            <a:r>
              <a:rPr lang="en-US" dirty="0"/>
              <a:t> {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table {</a:t>
            </a:r>
          </a:p>
          <a:p>
            <a:r>
              <a:rPr lang="en-US" dirty="0"/>
              <a:t>    border-collapse: collapse;</a:t>
            </a:r>
          </a:p>
          <a:p>
            <a:r>
              <a:rPr lang="en-US" dirty="0"/>
              <a:t>    width: 100%;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</a:t>
            </a:r>
            <a:r>
              <a:rPr lang="en-US" dirty="0"/>
              <a:t> {</a:t>
            </a:r>
          </a:p>
          <a:p>
            <a:r>
              <a:rPr lang="en-US" dirty="0"/>
              <a:t>    height: 50px;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5553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C8D8E-F66C-4239-AA3B-5A566B08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8" y="0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CSS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B4E890-FD2E-424D-84EF-EA92C948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3954"/>
            <a:ext cx="12192000" cy="62440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Display property specifies if/how an element is displayed.</a:t>
            </a:r>
          </a:p>
          <a:p>
            <a:r>
              <a:rPr lang="en-US" dirty="0"/>
              <a:t>default display value for most elements is block or inline.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li {</a:t>
            </a:r>
          </a:p>
          <a:p>
            <a:r>
              <a:rPr lang="en-US" dirty="0"/>
              <a:t>    display: inline;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="" target="_blank"&gt;HTML&lt;/a&gt;&lt;/li&gt;</a:t>
            </a:r>
          </a:p>
          <a:p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="" target="_blank"&gt;CSS&lt;/a&gt;&lt;/li&gt;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span {</a:t>
            </a:r>
          </a:p>
          <a:p>
            <a:r>
              <a:rPr lang="en-US" dirty="0"/>
              <a:t>    display: block;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&lt;span&gt;</a:t>
            </a:r>
            <a:r>
              <a:rPr lang="en-US" dirty="0" err="1"/>
              <a:t>abc</a:t>
            </a:r>
            <a:r>
              <a:rPr lang="en-US" dirty="0"/>
              <a:t>&lt;/span&gt; &lt;span&gt;def&lt;/span&gt;</a:t>
            </a:r>
          </a:p>
          <a:p>
            <a:r>
              <a:rPr lang="en-US" dirty="0" err="1"/>
              <a:t>visibility:hidden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5093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901BBB-16E7-4B56-9155-83F581ED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26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</a:t>
            </a:r>
            <a:r>
              <a:rPr lang="en-US" dirty="0" err="1"/>
              <a:t>Css</a:t>
            </a:r>
            <a:r>
              <a:rPr lang="en-US" dirty="0"/>
              <a:t> max-width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7F5419-6CF8-4EE6-B33E-89863C822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Max-width will improve the browser's handling of small windows. This is important when making a site usable on small devices.</a:t>
            </a:r>
          </a:p>
          <a:p>
            <a:r>
              <a:rPr lang="en-US" dirty="0"/>
              <a:t>&lt;style&gt;</a:t>
            </a:r>
          </a:p>
          <a:p>
            <a:r>
              <a:rPr lang="en-US" dirty="0"/>
              <a:t>div.ex1 {</a:t>
            </a:r>
          </a:p>
          <a:p>
            <a:r>
              <a:rPr lang="en-US" dirty="0"/>
              <a:t>    width:500px;</a:t>
            </a:r>
          </a:p>
          <a:p>
            <a:r>
              <a:rPr lang="en-US" dirty="0"/>
              <a:t>    margin: auto;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div.ex2 {</a:t>
            </a:r>
          </a:p>
          <a:p>
            <a:r>
              <a:rPr lang="en-US" dirty="0"/>
              <a:t>    max-width:500px;</a:t>
            </a:r>
          </a:p>
          <a:p>
            <a:r>
              <a:rPr lang="en-US" dirty="0"/>
              <a:t>    margin: auto;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&lt;div class="</a:t>
            </a:r>
            <a:r>
              <a:rPr lang="en-US" dirty="0" err="1" smtClean="0"/>
              <a:t>ex1</a:t>
            </a:r>
            <a:r>
              <a:rPr lang="en-US" dirty="0" smtClean="0"/>
              <a:t>"&gt;This div element has width: </a:t>
            </a:r>
            <a:r>
              <a:rPr lang="en-US" dirty="0" err="1" smtClean="0"/>
              <a:t>500px</a:t>
            </a:r>
            <a:r>
              <a:rPr lang="en-US" dirty="0" smtClean="0"/>
              <a:t>;&lt;/div&gt;</a:t>
            </a:r>
          </a:p>
          <a:p>
            <a:r>
              <a:rPr lang="en-US" dirty="0" smtClean="0"/>
              <a:t>&lt;br&gt;</a:t>
            </a:r>
          </a:p>
          <a:p>
            <a:r>
              <a:rPr lang="en-US" dirty="0" smtClean="0"/>
              <a:t>&lt;div class="</a:t>
            </a:r>
            <a:r>
              <a:rPr lang="en-US" dirty="0" err="1" smtClean="0"/>
              <a:t>ex2</a:t>
            </a:r>
            <a:r>
              <a:rPr lang="en-US" dirty="0" smtClean="0"/>
              <a:t>"&gt;This div element has max-width: </a:t>
            </a:r>
            <a:r>
              <a:rPr lang="en-US" dirty="0" err="1" smtClean="0"/>
              <a:t>500px</a:t>
            </a:r>
            <a:r>
              <a:rPr lang="en-US" dirty="0" smtClean="0"/>
              <a:t>;&lt;/div&gt;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78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C534C0-98E3-403D-8246-A952BF9E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6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100B0B-8B77-4CA0-8874-C3032905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position property specifies the type of positioning method used for an element.</a:t>
            </a:r>
          </a:p>
          <a:p>
            <a:r>
              <a:rPr lang="en-US" dirty="0"/>
              <a:t>Static, relative, fixed, </a:t>
            </a:r>
            <a:r>
              <a:rPr lang="en-US" dirty="0" err="1" smtClean="0"/>
              <a:t>absolute,sticky</a:t>
            </a:r>
            <a:endParaRPr lang="en-US" dirty="0"/>
          </a:p>
          <a:p>
            <a:r>
              <a:rPr lang="en-US" dirty="0"/>
              <a:t>Elements can positioned using the top, bottom, left, and right properties.</a:t>
            </a:r>
          </a:p>
          <a:p>
            <a:r>
              <a:rPr lang="en-US" b="1" dirty="0"/>
              <a:t>position: static-</a:t>
            </a:r>
          </a:p>
          <a:p>
            <a:r>
              <a:rPr lang="en-US" dirty="0"/>
              <a:t>HTML elements are positioned static by default.</a:t>
            </a:r>
          </a:p>
          <a:p>
            <a:r>
              <a:rPr lang="en-US" dirty="0"/>
              <a:t>Static positioned elements are not affected by the top, bottom, left, and right properties.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div.static</a:t>
            </a:r>
            <a:r>
              <a:rPr lang="en-US" dirty="0"/>
              <a:t> {</a:t>
            </a:r>
          </a:p>
          <a:p>
            <a:r>
              <a:rPr lang="en-US" dirty="0"/>
              <a:t>    position: static;</a:t>
            </a:r>
          </a:p>
          <a:p>
            <a:r>
              <a:rPr lang="en-US" dirty="0"/>
              <a:t>    border: 3px solid #73AD21;</a:t>
            </a:r>
          </a:p>
          <a:p>
            <a:r>
              <a:rPr lang="en-US" dirty="0"/>
              <a:t>    left:50px;</a:t>
            </a:r>
          </a:p>
          <a:p>
            <a:r>
              <a:rPr lang="en-US" dirty="0"/>
              <a:t>    top:40px;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&lt;div class="static"&gt;</a:t>
            </a:r>
          </a:p>
          <a:p>
            <a:r>
              <a:rPr lang="en-US" dirty="0" smtClean="0"/>
              <a:t>This div element has position: static;</a:t>
            </a:r>
          </a:p>
          <a:p>
            <a:r>
              <a:rPr lang="en-US" dirty="0" smtClean="0"/>
              <a:t>&lt;/div&gt;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20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E5508-55FF-49EF-8E2F-EEC9386E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position: relative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97D596-352C-46BB-8057-51FB5BBF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5394"/>
            <a:ext cx="12192000" cy="6152606"/>
          </a:xfrm>
        </p:spPr>
        <p:txBody>
          <a:bodyPr/>
          <a:lstStyle/>
          <a:p>
            <a:r>
              <a:rPr lang="en-US" dirty="0"/>
              <a:t>Setting the top, right, bottom, and left properties will cause it to be adjusted away from its normal position.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div.relative</a:t>
            </a:r>
            <a:r>
              <a:rPr lang="en-US" dirty="0"/>
              <a:t> {</a:t>
            </a:r>
          </a:p>
          <a:p>
            <a:r>
              <a:rPr lang="en-US" dirty="0"/>
              <a:t>    position: relative;</a:t>
            </a:r>
          </a:p>
          <a:p>
            <a:r>
              <a:rPr lang="en-US" dirty="0"/>
              <a:t>    left: 30px;</a:t>
            </a:r>
          </a:p>
          <a:p>
            <a:r>
              <a:rPr lang="en-US" dirty="0"/>
              <a:t>    border: 1px solid black;</a:t>
            </a:r>
          </a:p>
          <a:p>
            <a:r>
              <a:rPr lang="en-US" dirty="0"/>
              <a:t>    top:60px;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7466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0B5FCA-C3AB-4061-BDC3-3939E562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771291-AE4C-43E7-B2FE-D7B4BB9F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a language that describes the style of an HTML document.</a:t>
            </a:r>
          </a:p>
          <a:p>
            <a:r>
              <a:rPr lang="en-US" dirty="0"/>
              <a:t>CSS describes how HTML elements should be displayed.</a:t>
            </a:r>
          </a:p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CSS describes </a:t>
            </a:r>
            <a:r>
              <a:rPr lang="en-US" b="1" dirty="0"/>
              <a:t>how HTML elements are to be displayed on screen, paper, or in other media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19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9AB1AE-4F1C-4CD1-82D2-AC79E72D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position: fixed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862413-9C24-4543-8F29-D10DEA93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0"/>
            <a:ext cx="12192000" cy="6217920"/>
          </a:xfrm>
        </p:spPr>
        <p:txBody>
          <a:bodyPr>
            <a:normAutofit/>
          </a:bodyPr>
          <a:lstStyle/>
          <a:p>
            <a:r>
              <a:rPr lang="en-US" sz="2000" dirty="0"/>
              <a:t> it always stays in the same place even if the page is scrolled. The top, right, bottom, and left properties are used to position the element.</a:t>
            </a:r>
          </a:p>
          <a:p>
            <a:r>
              <a:rPr lang="en-US" sz="2000" dirty="0"/>
              <a:t>&lt;style&gt;</a:t>
            </a:r>
          </a:p>
          <a:p>
            <a:r>
              <a:rPr lang="en-US" sz="2000" dirty="0" err="1"/>
              <a:t>div.fixed</a:t>
            </a:r>
            <a:r>
              <a:rPr lang="en-US" sz="2000" dirty="0"/>
              <a:t> {</a:t>
            </a:r>
          </a:p>
          <a:p>
            <a:r>
              <a:rPr lang="en-US" sz="2000" dirty="0"/>
              <a:t>    position: fixed;</a:t>
            </a:r>
          </a:p>
          <a:p>
            <a:r>
              <a:rPr lang="en-US" sz="2000" dirty="0"/>
              <a:t>left:40px;</a:t>
            </a:r>
          </a:p>
          <a:p>
            <a:r>
              <a:rPr lang="en-US" sz="2000" dirty="0"/>
              <a:t>    width: 300px;</a:t>
            </a:r>
          </a:p>
          <a:p>
            <a:r>
              <a:rPr lang="en-US" sz="2000" dirty="0"/>
              <a:t>    border: 3px solid #73AD21;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&lt;/style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&lt;div class="fixed"&gt;</a:t>
            </a:r>
          </a:p>
          <a:p>
            <a:r>
              <a:rPr lang="en-US" sz="2000" dirty="0" smtClean="0"/>
              <a:t>This div element has position: fixed;</a:t>
            </a:r>
          </a:p>
          <a:p>
            <a:r>
              <a:rPr lang="en-US" sz="2000" dirty="0" smtClean="0"/>
              <a:t>&lt;/div&gt;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5088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4D311-B8D6-4625-8785-E05B8929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position: sticky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32279-2160-45A7-83DA-DD99B1A6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0"/>
            <a:ext cx="12192000" cy="62179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positioned based on the user's scroll position.</a:t>
            </a:r>
          </a:p>
          <a:p>
            <a:r>
              <a:rPr lang="en-US" dirty="0"/>
              <a:t>depending on the scroll position. It is positioned relative until a given offset position is met in the viewport  then it sticks in place.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div.sticky</a:t>
            </a:r>
            <a:r>
              <a:rPr lang="en-US" dirty="0"/>
              <a:t> {</a:t>
            </a:r>
          </a:p>
          <a:p>
            <a:r>
              <a:rPr lang="en-US" dirty="0"/>
              <a:t>  position: sticky;</a:t>
            </a:r>
          </a:p>
          <a:p>
            <a:r>
              <a:rPr lang="en-US" dirty="0"/>
              <a:t>  padding: 5px;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top:0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border: 1px solid green;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&lt;div class="sticky"&gt;I am sticky!&lt;/div&gt;</a:t>
            </a:r>
          </a:p>
          <a:p>
            <a:endParaRPr lang="en-US" dirty="0"/>
          </a:p>
          <a:p>
            <a:r>
              <a:rPr lang="en-US" dirty="0"/>
              <a:t>&lt;div style="padding-bottom:2000px"&gt;</a:t>
            </a:r>
          </a:p>
          <a:p>
            <a:r>
              <a:rPr lang="en-US" dirty="0"/>
              <a:t>  &lt;p&gt;hello world </a:t>
            </a:r>
            <a:r>
              <a:rPr lang="en-US" dirty="0" smtClean="0"/>
              <a:t>&lt;/p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="" xmlns:p14="http://schemas.microsoft.com/office/powerpoint/2010/main" val="244537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1AE4E-664E-43B0-A9F1-2B30631D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Overlapping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9A40C4-5DB9-45F0-BF19-DE08F300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3142"/>
            <a:ext cx="12192000" cy="62048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elements are positioned, they can overlap other elements.</a:t>
            </a:r>
          </a:p>
          <a:p>
            <a:r>
              <a:rPr lang="en-US" dirty="0"/>
              <a:t>Z-index specifies which element should be placed in front of, or behind, the others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 position: absolute;</a:t>
            </a:r>
          </a:p>
          <a:p>
            <a:r>
              <a:rPr lang="en-US" dirty="0"/>
              <a:t>    left: 0px;</a:t>
            </a:r>
          </a:p>
          <a:p>
            <a:r>
              <a:rPr lang="en-US" dirty="0"/>
              <a:t>    top: 0px;</a:t>
            </a:r>
          </a:p>
          <a:p>
            <a:r>
              <a:rPr lang="en-US" dirty="0"/>
              <a:t>    z-index: -1;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&lt;h1&gt;This is a heading&lt;/h1&gt;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="" width="100" height="140"&gt;</a:t>
            </a:r>
          </a:p>
          <a:p>
            <a:r>
              <a:rPr lang="en-US" dirty="0"/>
              <a:t>&lt;p&gt;this is a paragraph.&lt;/p&gt;</a:t>
            </a:r>
          </a:p>
          <a:p>
            <a:r>
              <a:rPr lang="en-US" dirty="0"/>
              <a:t>Because the image has a z-index of -1, it will be placed behind the text.</a:t>
            </a:r>
          </a:p>
        </p:txBody>
      </p:sp>
    </p:spTree>
    <p:extLst>
      <p:ext uri="{BB962C8B-B14F-4D97-AF65-F5344CB8AC3E}">
        <p14:creationId xmlns="" xmlns:p14="http://schemas.microsoft.com/office/powerpoint/2010/main" val="217462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D74E9-0B7E-4872-BE33-FBDDCBE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Inline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839DB9-B41C-4FFC-A1C7-3A65922C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3148"/>
            <a:ext cx="12192000" cy="6334851"/>
          </a:xfrm>
        </p:spPr>
        <p:txBody>
          <a:bodyPr/>
          <a:lstStyle/>
          <a:p>
            <a:r>
              <a:rPr lang="en-US" dirty="0"/>
              <a:t>Its used to create a grid of boxes that fills the browser width and wraps (when the browser is resized), by using the float property.</a:t>
            </a:r>
          </a:p>
          <a:p>
            <a:r>
              <a:rPr lang="en-US" dirty="0"/>
              <a:t>. box {</a:t>
            </a:r>
          </a:p>
          <a:p>
            <a:r>
              <a:rPr lang="en-US" dirty="0"/>
              <a:t>    float: left</a:t>
            </a:r>
            <a:r>
              <a:rPr lang="en-US" dirty="0" smtClean="0"/>
              <a:t>;/</a:t>
            </a:r>
            <a:r>
              <a:rPr lang="en-US" smtClean="0"/>
              <a:t>display: inline-block</a:t>
            </a:r>
            <a:endParaRPr lang="en-US" dirty="0"/>
          </a:p>
          <a:p>
            <a:r>
              <a:rPr lang="en-US" dirty="0"/>
              <a:t>    width: 100px;</a:t>
            </a:r>
          </a:p>
          <a:p>
            <a:r>
              <a:rPr lang="en-US" dirty="0"/>
              <a:t>    height: 60px;</a:t>
            </a:r>
          </a:p>
          <a:p>
            <a:r>
              <a:rPr lang="en-US" dirty="0"/>
              <a:t>    margin: 10px;</a:t>
            </a:r>
          </a:p>
          <a:p>
            <a:r>
              <a:rPr lang="en-US" dirty="0"/>
              <a:t>    border: 2px solid red; 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&lt;div class="box"&gt;a&lt;/div&gt;</a:t>
            </a:r>
          </a:p>
          <a:p>
            <a:r>
              <a:rPr lang="en-US" dirty="0"/>
              <a:t>&lt;div class="box"&gt;b&lt;/div&gt;</a:t>
            </a:r>
          </a:p>
          <a:p>
            <a:r>
              <a:rPr lang="en-US" dirty="0"/>
              <a:t>&lt;div class="box"&gt;c&lt;/div&gt;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060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CF1778-3F63-4D12-8746-2BE8BB96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</a:t>
            </a:r>
            <a:r>
              <a:rPr lang="en-US" dirty="0" err="1"/>
              <a:t>Css</a:t>
            </a:r>
            <a:r>
              <a:rPr lang="en-US" dirty="0"/>
              <a:t> Align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3269B-ACEF-42A7-B077-30F690F2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7016"/>
            <a:ext cx="12192000" cy="62309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.center {</a:t>
            </a:r>
          </a:p>
          <a:p>
            <a:r>
              <a:rPr lang="en-US" dirty="0"/>
              <a:t>    text-align: center;</a:t>
            </a:r>
          </a:p>
          <a:p>
            <a:r>
              <a:rPr lang="en-US" dirty="0"/>
              <a:t>    border: 3px solid green;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&lt;div class="center"&gt;</a:t>
            </a:r>
          </a:p>
          <a:p>
            <a:r>
              <a:rPr lang="en-US" dirty="0"/>
              <a:t>  &lt;p&gt;centered.&lt;/p&gt;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To center an image, use margin: auto and  </a:t>
            </a:r>
            <a:r>
              <a:rPr lang="en-US" dirty="0" err="1"/>
              <a:t>and</a:t>
            </a:r>
            <a:r>
              <a:rPr lang="en-US" dirty="0"/>
              <a:t> use it as </a:t>
            </a:r>
            <a:r>
              <a:rPr lang="en-US" b="1" dirty="0"/>
              <a:t>block</a:t>
            </a:r>
            <a:r>
              <a:rPr lang="en-US" dirty="0"/>
              <a:t> element.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 display: block;</a:t>
            </a:r>
          </a:p>
          <a:p>
            <a:r>
              <a:rPr lang="en-US" dirty="0"/>
              <a:t>    margin: auto;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="" style="width:30%"&gt;</a:t>
            </a:r>
          </a:p>
        </p:txBody>
      </p:sp>
    </p:spTree>
    <p:extLst>
      <p:ext uri="{BB962C8B-B14F-4D97-AF65-F5344CB8AC3E}">
        <p14:creationId xmlns="" xmlns:p14="http://schemas.microsoft.com/office/powerpoint/2010/main" val="25524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3DEA8-E06A-4D9A-9F7D-786CD8AA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</a:t>
            </a:r>
            <a:r>
              <a:rPr lang="en-US" dirty="0" err="1"/>
              <a:t>Css</a:t>
            </a:r>
            <a:r>
              <a:rPr lang="en-US" dirty="0"/>
              <a:t> 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FFDA65-691D-4E83-9D49-38B7100B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0080"/>
            <a:ext cx="12192000" cy="62179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Opacity  property specifies the opacity/transparency of an element.</a:t>
            </a:r>
          </a:p>
          <a:p>
            <a:r>
              <a:rPr lang="en-US" dirty="0"/>
              <a:t>Opacity  property can take a value from 0.0 - 1.0.</a:t>
            </a:r>
          </a:p>
          <a:p>
            <a:r>
              <a:rPr lang="pl-PL" dirty="0"/>
              <a:t>&lt;style&gt;</a:t>
            </a:r>
          </a:p>
          <a:p>
            <a:r>
              <a:rPr lang="pl-PL" dirty="0"/>
              <a:t>img {</a:t>
            </a:r>
          </a:p>
          <a:p>
            <a:r>
              <a:rPr lang="pl-PL" dirty="0"/>
              <a:t>    opacity: 0.5;}</a:t>
            </a:r>
          </a:p>
          <a:p>
            <a:r>
              <a:rPr lang="pl-PL" dirty="0"/>
              <a:t>&lt;/style&gt;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" width="100" height="100"&gt;</a:t>
            </a:r>
          </a:p>
          <a:p>
            <a:endParaRPr lang="en-US" dirty="0"/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   opacity: 0.5;}</a:t>
            </a:r>
          </a:p>
          <a:p>
            <a:r>
              <a:rPr lang="en-US" dirty="0" err="1"/>
              <a:t>img:hover</a:t>
            </a:r>
            <a:r>
              <a:rPr lang="en-US" dirty="0"/>
              <a:t> {</a:t>
            </a:r>
          </a:p>
          <a:p>
            <a:r>
              <a:rPr lang="en-US" dirty="0"/>
              <a:t>    opacity: 1.0;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" width="100" height="100"&gt;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439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F8AD98-1E5E-4FD8-B317-28170676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4219DC-E655-41E0-BDF0-9162A2CE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7024"/>
            <a:ext cx="12192000" cy="63609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property controls what happens to content that is too big to fit into an area</a:t>
            </a:r>
          </a:p>
          <a:p>
            <a:r>
              <a:rPr lang="en-US" dirty="0"/>
              <a:t>Visible, hidden, scroll, auto.</a:t>
            </a:r>
          </a:p>
          <a:p>
            <a:r>
              <a:rPr lang="en-US" dirty="0"/>
              <a:t> visible property only works for block elements with a specified height</a:t>
            </a:r>
          </a:p>
          <a:p>
            <a:r>
              <a:rPr lang="en-US" dirty="0"/>
              <a:t>Visible:-By default, the overflow is visible.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  background-color: #</a:t>
            </a:r>
            <a:r>
              <a:rPr lang="en-US" dirty="0" err="1"/>
              <a:t>eee</a:t>
            </a:r>
            <a:r>
              <a:rPr lang="en-US" dirty="0"/>
              <a:t>;</a:t>
            </a:r>
          </a:p>
          <a:p>
            <a:r>
              <a:rPr lang="en-US" dirty="0"/>
              <a:t>    width: 200px;</a:t>
            </a:r>
          </a:p>
          <a:p>
            <a:r>
              <a:rPr lang="en-US" dirty="0"/>
              <a:t>    height: 50px;</a:t>
            </a:r>
          </a:p>
          <a:p>
            <a:r>
              <a:rPr lang="en-US" dirty="0"/>
              <a:t>    border: 1px dotted black;</a:t>
            </a:r>
          </a:p>
          <a:p>
            <a:r>
              <a:rPr lang="en-US" dirty="0"/>
              <a:t>    overflow: visible;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Hidden:-with hidden value, the overflow is clipped, and the rest of the content is hidden.</a:t>
            </a:r>
          </a:p>
        </p:txBody>
      </p:sp>
    </p:spTree>
    <p:extLst>
      <p:ext uri="{BB962C8B-B14F-4D97-AF65-F5344CB8AC3E}">
        <p14:creationId xmlns="" xmlns:p14="http://schemas.microsoft.com/office/powerpoint/2010/main" val="349414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3BA84-ACC7-4AAB-B670-F32EF183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089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07D5F6-1848-496D-A29F-ED17E1AC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0898"/>
            <a:ext cx="12192000" cy="63871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Scroll:- with scroll  value, the overflow is clipped and a scrollbar is added to scroll inside the box.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    width: 200px;</a:t>
            </a:r>
          </a:p>
          <a:p>
            <a:r>
              <a:rPr lang="en-US" dirty="0"/>
              <a:t>    height: 100px;</a:t>
            </a:r>
          </a:p>
          <a:p>
            <a:r>
              <a:rPr lang="en-US" dirty="0"/>
              <a:t>    border: 1px dotted black;</a:t>
            </a:r>
          </a:p>
          <a:p>
            <a:r>
              <a:rPr lang="en-US" dirty="0"/>
              <a:t>    overflow: scroll;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Auto:-Its similar to scroll, only it add scrollbar when necessary.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    width: 200px;</a:t>
            </a:r>
          </a:p>
          <a:p>
            <a:r>
              <a:rPr lang="en-US" dirty="0"/>
              <a:t>    height: 50px;</a:t>
            </a:r>
          </a:p>
          <a:p>
            <a:r>
              <a:rPr lang="en-US" dirty="0"/>
              <a:t>    border: 1px dotted black;</a:t>
            </a:r>
          </a:p>
          <a:p>
            <a:r>
              <a:rPr lang="en-US" dirty="0"/>
              <a:t>    overflow: auto;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6109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3C458-11DA-4ACB-A2BD-A4330675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1" y="0"/>
            <a:ext cx="10515600" cy="40558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</a:t>
            </a:r>
            <a:r>
              <a:rPr lang="en-US" dirty="0" err="1"/>
              <a:t>Css</a:t>
            </a:r>
            <a:r>
              <a:rPr lang="en-US" dirty="0"/>
              <a:t>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D31800-5494-4B0F-B0A2-596B8832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6388"/>
            <a:ext cx="12192000" cy="63616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basically a list of links, so using the &lt;</a:t>
            </a:r>
            <a:r>
              <a:rPr lang="en-US" dirty="0" err="1"/>
              <a:t>ul</a:t>
            </a:r>
            <a:r>
              <a:rPr lang="en-US" dirty="0"/>
              <a:t>&gt; and &lt;</a:t>
            </a:r>
            <a:r>
              <a:rPr lang="en-US" dirty="0" err="1"/>
              <a:t>li</a:t>
            </a:r>
            <a:r>
              <a:rPr lang="en-US" dirty="0"/>
              <a:t>&gt; elements makes perfect sense.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="#home"&gt;Home&lt;/a&gt;&lt;/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li</a:t>
            </a:r>
            <a:r>
              <a:rPr lang="en-US" dirty="0"/>
              <a:t>&gt;&lt;a </a:t>
            </a:r>
            <a:r>
              <a:rPr lang="en-US" dirty="0" err="1"/>
              <a:t>href</a:t>
            </a:r>
            <a:r>
              <a:rPr lang="en-US" dirty="0"/>
              <a:t>="#news"&gt;News&lt;/a&gt;&lt;/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We use </a:t>
            </a:r>
            <a:r>
              <a:rPr lang="en-US" dirty="0" err="1"/>
              <a:t>href</a:t>
            </a:r>
            <a:r>
              <a:rPr lang="en-US" dirty="0"/>
              <a:t>="#" for test links</a:t>
            </a:r>
          </a:p>
          <a:p>
            <a:r>
              <a:rPr lang="en-US" dirty="0"/>
              <a:t> let's remove the bullets </a:t>
            </a:r>
          </a:p>
          <a:p>
            <a:r>
              <a:rPr lang="en-US"/>
              <a:t>&lt;style&gt;</a:t>
            </a:r>
            <a:endParaRPr lang="en-US" dirty="0"/>
          </a:p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  list-style-type: none;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440608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600BE-FDBA-4600-BEB4-A6724C0C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Vertical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921AE-355F-454C-8D4D-36C3F7F5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9274"/>
            <a:ext cx="12192000" cy="6308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build a vertical navigation bar, we have to style the &lt;a&gt; elements inside the list.</a:t>
            </a:r>
          </a:p>
          <a:p>
            <a:r>
              <a:rPr lang="en-US" dirty="0"/>
              <a:t>&lt;style&gt;</a:t>
            </a:r>
          </a:p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  list-style-type: none;</a:t>
            </a:r>
          </a:p>
          <a:p>
            <a:r>
              <a:rPr lang="en-US" dirty="0"/>
              <a:t>    margin: 0;</a:t>
            </a:r>
          </a:p>
          <a:p>
            <a:r>
              <a:rPr lang="en-US" dirty="0"/>
              <a:t>    padding: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 a {</a:t>
            </a:r>
          </a:p>
          <a:p>
            <a:r>
              <a:rPr lang="en-US" dirty="0"/>
              <a:t>    display: block;</a:t>
            </a:r>
          </a:p>
          <a:p>
            <a:r>
              <a:rPr lang="en-US" dirty="0"/>
              <a:t>    width: 100px;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="#home"&gt;Home&lt;/a&gt;&lt;/li&gt;</a:t>
            </a:r>
          </a:p>
          <a:p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="#news"&gt;News&lt;/a&gt;&lt;/li&gt;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682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42420-97A4-429D-9BC3-239E2337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b="1" dirty="0"/>
              <a:t>                                  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D669A2-AB51-41E5-8F6E-AD225FB3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369"/>
          </a:xfrm>
        </p:spPr>
        <p:txBody>
          <a:bodyPr>
            <a:normAutofit/>
          </a:bodyPr>
          <a:lstStyle/>
          <a:p>
            <a:r>
              <a:rPr lang="en-US" dirty="0"/>
              <a:t>H1{color:blue;font-size:12px}</a:t>
            </a:r>
          </a:p>
          <a:p>
            <a:endParaRPr lang="en-US" dirty="0"/>
          </a:p>
          <a:p>
            <a:r>
              <a:rPr lang="en-US" b="1" dirty="0"/>
              <a:t>Selector block</a:t>
            </a:r>
            <a:r>
              <a:rPr lang="en-US" dirty="0"/>
              <a:t>-points to the HTML element you want to style</a:t>
            </a:r>
          </a:p>
          <a:p>
            <a:endParaRPr lang="en-US" dirty="0"/>
          </a:p>
          <a:p>
            <a:r>
              <a:rPr lang="en-US" b="1" dirty="0"/>
              <a:t>Declaration block</a:t>
            </a:r>
            <a:r>
              <a:rPr lang="en-US" dirty="0"/>
              <a:t>-contains one or more declarations separated by semicolons.</a:t>
            </a:r>
          </a:p>
          <a:p>
            <a:endParaRPr lang="en-US" dirty="0"/>
          </a:p>
          <a:p>
            <a:r>
              <a:rPr lang="en-US" b="1" dirty="0"/>
              <a:t>Property</a:t>
            </a:r>
          </a:p>
          <a:p>
            <a:r>
              <a:rPr lang="en-US" b="1" dirty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09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A1A66F-CCE6-44C2-B830-40102F6D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Vertical Navbar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2DEC7A-3DEB-45B3-8E52-DF0F022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5576"/>
            <a:ext cx="12192000" cy="63224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  list-style-type: none;</a:t>
            </a:r>
          </a:p>
          <a:p>
            <a:r>
              <a:rPr lang="en-US" dirty="0"/>
              <a:t>    margin: 0; padding: 0;</a:t>
            </a:r>
          </a:p>
          <a:p>
            <a:r>
              <a:rPr lang="en-US" dirty="0"/>
              <a:t>    width: 200px;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 a {</a:t>
            </a:r>
          </a:p>
          <a:p>
            <a:r>
              <a:rPr lang="en-US" dirty="0"/>
              <a:t>    display: block;   color: black; padding: 10px;</a:t>
            </a:r>
          </a:p>
          <a:p>
            <a:r>
              <a:rPr lang="en-US" dirty="0"/>
              <a:t>    text-decoration: none;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 a:hover {</a:t>
            </a:r>
          </a:p>
          <a:p>
            <a:r>
              <a:rPr lang="en-US" dirty="0"/>
              <a:t>    background-color: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="#contact"&gt;Contact&lt;/a&gt;&lt;/li&gt;</a:t>
            </a:r>
          </a:p>
          <a:p>
            <a:r>
              <a:rPr lang="en-US" dirty="0"/>
              <a:t>  &lt;li&gt;&lt;a </a:t>
            </a:r>
            <a:r>
              <a:rPr lang="en-US" dirty="0" err="1"/>
              <a:t>href</a:t>
            </a:r>
            <a:r>
              <a:rPr lang="en-US" dirty="0"/>
              <a:t>="#about"&gt;About&lt;/a&gt;&lt;/li&gt;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3480441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3A145F-BE92-4C84-822E-8217F05D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</a:t>
            </a:r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DCF6C9-D04D-4514-8BE0-8CBEB2A83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3148"/>
            <a:ext cx="12192000" cy="63348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There are two ways to create a horizontal navigation bar. Using </a:t>
            </a:r>
            <a:r>
              <a:rPr lang="en-US" sz="2400" b="1" dirty="0" smtClean="0"/>
              <a:t>inline</a:t>
            </a:r>
            <a:r>
              <a:rPr lang="en-US" sz="2400" dirty="0" smtClean="0"/>
              <a:t> or </a:t>
            </a:r>
            <a:r>
              <a:rPr lang="en-US" sz="2400" b="1" dirty="0" smtClean="0"/>
              <a:t>floating</a:t>
            </a:r>
            <a:r>
              <a:rPr lang="en-US" sz="2400" dirty="0" smtClean="0"/>
              <a:t> list items.</a:t>
            </a:r>
            <a:endParaRPr lang="en-US" sz="2400" dirty="0"/>
          </a:p>
          <a:p>
            <a:r>
              <a:rPr lang="en-US" dirty="0" smtClean="0"/>
              <a:t>&lt;</a:t>
            </a:r>
            <a:r>
              <a:rPr lang="en-US" dirty="0"/>
              <a:t>style&gt;</a:t>
            </a:r>
          </a:p>
          <a:p>
            <a:r>
              <a:rPr lang="en-US" dirty="0" err="1"/>
              <a:t>ul</a:t>
            </a:r>
            <a:r>
              <a:rPr lang="en-US" dirty="0"/>
              <a:t> {</a:t>
            </a:r>
          </a:p>
          <a:p>
            <a:r>
              <a:rPr lang="en-US" dirty="0"/>
              <a:t>    list-style-type: none;</a:t>
            </a:r>
          </a:p>
          <a:p>
            <a:r>
              <a:rPr lang="en-US" dirty="0"/>
              <a:t>    margin: 0;</a:t>
            </a:r>
          </a:p>
          <a:p>
            <a:r>
              <a:rPr lang="en-US" dirty="0"/>
              <a:t>    padding: 0;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 {</a:t>
            </a:r>
          </a:p>
          <a:p>
            <a:r>
              <a:rPr lang="en-US" dirty="0"/>
              <a:t>    display: inline;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6040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ul {</a:t>
            </a:r>
          </a:p>
          <a:p>
            <a:pPr>
              <a:buNone/>
            </a:pPr>
            <a:r>
              <a:rPr lang="en-US" dirty="0" smtClean="0"/>
              <a:t>    list-style-type: none;</a:t>
            </a:r>
          </a:p>
          <a:p>
            <a:pPr>
              <a:buNone/>
            </a:pPr>
            <a:r>
              <a:rPr lang="en-US" dirty="0" smtClean="0"/>
              <a:t>    overflow: hidden;</a:t>
            </a:r>
          </a:p>
          <a:p>
            <a:pPr>
              <a:buNone/>
            </a:pPr>
            <a:r>
              <a:rPr lang="en-US" dirty="0" smtClean="0"/>
              <a:t>    background-color: #333;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li {</a:t>
            </a:r>
          </a:p>
          <a:p>
            <a:pPr>
              <a:buNone/>
            </a:pPr>
            <a:r>
              <a:rPr lang="en-US" dirty="0" smtClean="0"/>
              <a:t>    float: left;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li a {</a:t>
            </a:r>
          </a:p>
          <a:p>
            <a:pPr>
              <a:buNone/>
            </a:pPr>
            <a:r>
              <a:rPr lang="en-US" dirty="0" smtClean="0"/>
              <a:t>    display: block;</a:t>
            </a:r>
          </a:p>
          <a:p>
            <a:pPr>
              <a:buNone/>
            </a:pPr>
            <a:r>
              <a:rPr lang="en-US" dirty="0" smtClean="0"/>
              <a:t>    color: white;</a:t>
            </a:r>
          </a:p>
          <a:p>
            <a:pPr>
              <a:buNone/>
            </a:pPr>
            <a:r>
              <a:rPr lang="en-US" dirty="0" smtClean="0"/>
              <a:t>    text-align: center;</a:t>
            </a:r>
          </a:p>
          <a:p>
            <a:pPr>
              <a:buNone/>
            </a:pPr>
            <a:r>
              <a:rPr lang="en-US" dirty="0" smtClean="0"/>
              <a:t>    padding: </a:t>
            </a:r>
            <a:r>
              <a:rPr lang="en-US" dirty="0" err="1" smtClean="0"/>
              <a:t>14px</a:t>
            </a:r>
            <a:r>
              <a:rPr lang="en-US" dirty="0" smtClean="0"/>
              <a:t> </a:t>
            </a:r>
            <a:r>
              <a:rPr lang="en-US" dirty="0" err="1" smtClean="0"/>
              <a:t>16px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text-decoration: none;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li </a:t>
            </a:r>
            <a:r>
              <a:rPr lang="en-US" dirty="0" err="1" smtClean="0"/>
              <a:t>a:hover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background-color: #111;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589608-CDC7-47C6-A642-0D2FF093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   Style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AC221D-8482-4C41-B53B-65170325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/>
          <a:lstStyle/>
          <a:p>
            <a:r>
              <a:rPr lang="en-US" b="1" dirty="0"/>
              <a:t>External style sheet</a:t>
            </a:r>
          </a:p>
          <a:p>
            <a:r>
              <a:rPr lang="en-US" b="1" dirty="0"/>
              <a:t>Internal style sheet</a:t>
            </a:r>
          </a:p>
          <a:p>
            <a:r>
              <a:rPr lang="en-US" b="1" dirty="0"/>
              <a:t>Inline style</a:t>
            </a:r>
          </a:p>
          <a:p>
            <a:r>
              <a:rPr lang="en-US" b="1" dirty="0"/>
              <a:t>1) External</a:t>
            </a:r>
          </a:p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=".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b="1" dirty="0"/>
              <a:t>2) Internal</a:t>
            </a:r>
          </a:p>
          <a:p>
            <a:r>
              <a:rPr lang="en-US" dirty="0"/>
              <a:t>Internal styles are defined within the &lt;style&gt; element, inside the &lt;head&gt; section of an HTML page</a:t>
            </a:r>
          </a:p>
          <a:p>
            <a:r>
              <a:rPr lang="en-US" b="1" dirty="0"/>
              <a:t>3) Inline</a:t>
            </a:r>
          </a:p>
          <a:p>
            <a:r>
              <a:rPr lang="en-US" dirty="0"/>
              <a:t>used to apply a unique style for a single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852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A8E4A4-825A-4E4A-863F-287A8FD1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8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3F6D36-BCFB-4516-BBEB-FC130C8D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891"/>
            <a:ext cx="10515600" cy="625710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Id selector </a:t>
            </a:r>
            <a:r>
              <a:rPr lang="en-US" dirty="0"/>
              <a:t>–</a:t>
            </a:r>
          </a:p>
          <a:p>
            <a:r>
              <a:rPr lang="en-US" dirty="0"/>
              <a:t> To select an element with a specific id, write a hash (#) character</a:t>
            </a:r>
          </a:p>
          <a:p>
            <a:r>
              <a:rPr lang="en-US" b="1" dirty="0" err="1"/>
              <a:t>Exp</a:t>
            </a:r>
            <a:r>
              <a:rPr lang="en-US" dirty="0"/>
              <a:t>-</a:t>
            </a:r>
          </a:p>
          <a:p>
            <a:r>
              <a:rPr lang="en-US" dirty="0"/>
              <a:t>&lt;p id="para1"&gt;Hello World&lt;/p&gt;</a:t>
            </a:r>
          </a:p>
          <a:p>
            <a:r>
              <a:rPr lang="en-US" b="1" dirty="0"/>
              <a:t>Class selector-</a:t>
            </a:r>
          </a:p>
          <a:p>
            <a:r>
              <a:rPr lang="en-US" b="1" dirty="0"/>
              <a:t> </a:t>
            </a:r>
            <a:r>
              <a:rPr lang="en-US" dirty="0"/>
              <a:t>To select elements with a specific class, write a period (.) character</a:t>
            </a:r>
          </a:p>
          <a:p>
            <a:r>
              <a:rPr lang="en-US" dirty="0" err="1"/>
              <a:t>Exp</a:t>
            </a:r>
            <a:r>
              <a:rPr lang="en-US" dirty="0"/>
              <a:t>-</a:t>
            </a:r>
          </a:p>
          <a:p>
            <a:r>
              <a:rPr lang="en-US" dirty="0"/>
              <a:t>&lt;h1 class="center"&gt;Hello World&lt;/h1&gt;</a:t>
            </a:r>
          </a:p>
          <a:p>
            <a:r>
              <a:rPr lang="en-US" b="1" dirty="0"/>
              <a:t>Grouping Selectors-</a:t>
            </a:r>
          </a:p>
          <a:p>
            <a:r>
              <a:rPr lang="en-US" dirty="0"/>
              <a:t>If you have elements with the same style definitions</a:t>
            </a:r>
          </a:p>
          <a:p>
            <a:r>
              <a:rPr lang="en-US" dirty="0"/>
              <a:t>To group selectors, separate each selector with a comma.</a:t>
            </a:r>
          </a:p>
          <a:p>
            <a:r>
              <a:rPr lang="en-US" dirty="0"/>
              <a:t>h1, h2, p {</a:t>
            </a:r>
          </a:p>
          <a:p>
            <a:r>
              <a:rPr lang="en-US" dirty="0"/>
              <a:t>    text-align: center;</a:t>
            </a:r>
          </a:p>
          <a:p>
            <a:r>
              <a:rPr lang="en-US" dirty="0"/>
              <a:t>    color: red;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1086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749D5D-700F-4AF7-8DBA-85646560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11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     CSS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77EA0A-D475-47EA-AA8A-769B788AE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Background Color</a:t>
            </a:r>
          </a:p>
          <a:p>
            <a:r>
              <a:rPr lang="en-US" b="1" dirty="0" err="1"/>
              <a:t>Exp</a:t>
            </a:r>
            <a:r>
              <a:rPr lang="en-US" b="1" dirty="0"/>
              <a:t>-</a:t>
            </a:r>
            <a:r>
              <a:rPr lang="en-US" dirty="0"/>
              <a:t>  </a:t>
            </a:r>
          </a:p>
          <a:p>
            <a:r>
              <a:rPr lang="en-US" dirty="0"/>
              <a:t>&lt;h1 style="</a:t>
            </a:r>
            <a:r>
              <a:rPr lang="en-US" dirty="0" err="1"/>
              <a:t>background-color:Blue</a:t>
            </a:r>
            <a:r>
              <a:rPr lang="en-US" dirty="0"/>
              <a:t>;"&gt;Hello World&lt;/h1&gt;</a:t>
            </a:r>
          </a:p>
          <a:p>
            <a:r>
              <a:rPr lang="en-US" b="1" dirty="0"/>
              <a:t>Text Color</a:t>
            </a:r>
          </a:p>
          <a:p>
            <a:r>
              <a:rPr lang="en-US" b="1" dirty="0" err="1"/>
              <a:t>Exm</a:t>
            </a:r>
            <a:r>
              <a:rPr lang="en-US" b="1" dirty="0"/>
              <a:t>-</a:t>
            </a:r>
          </a:p>
          <a:p>
            <a:r>
              <a:rPr lang="en-US" dirty="0"/>
              <a:t> &lt;h3 style="</a:t>
            </a:r>
            <a:r>
              <a:rPr lang="en-US" dirty="0" err="1"/>
              <a:t>color:Tomato</a:t>
            </a:r>
            <a:r>
              <a:rPr lang="en-US" dirty="0"/>
              <a:t>;"&gt;Hello World&lt;/h3&gt;</a:t>
            </a:r>
          </a:p>
          <a:p>
            <a:r>
              <a:rPr lang="en-US" b="1" dirty="0"/>
              <a:t>Border Color</a:t>
            </a:r>
          </a:p>
          <a:p>
            <a:r>
              <a:rPr lang="en-US" b="1" dirty="0" err="1"/>
              <a:t>Exm</a:t>
            </a:r>
            <a:r>
              <a:rPr lang="en-US" b="1" dirty="0"/>
              <a:t>-</a:t>
            </a:r>
          </a:p>
          <a:p>
            <a:r>
              <a:rPr lang="en-US" dirty="0"/>
              <a:t> &lt;h1 style="border: 1px solid blue;"&gt;Hello World&lt;/h1&gt;</a:t>
            </a:r>
          </a:p>
          <a:p>
            <a:r>
              <a:rPr lang="en-US" b="1" dirty="0"/>
              <a:t>Color values-</a:t>
            </a:r>
          </a:p>
          <a:p>
            <a:r>
              <a:rPr lang="en-US" b="1" dirty="0" err="1"/>
              <a:t>Exm</a:t>
            </a:r>
            <a:r>
              <a:rPr lang="en-US" b="1" dirty="0"/>
              <a:t>-</a:t>
            </a:r>
            <a:r>
              <a:rPr lang="en-US" dirty="0"/>
              <a:t> &lt;h1 style="</a:t>
            </a:r>
            <a:r>
              <a:rPr lang="en-US" dirty="0" err="1"/>
              <a:t>background-color:rgb</a:t>
            </a:r>
            <a:r>
              <a:rPr lang="en-US" dirty="0"/>
              <a:t>(255, 99, 71);"&gt;hello&lt;/h1&gt;</a:t>
            </a:r>
          </a:p>
          <a:p>
            <a:r>
              <a:rPr lang="en-US" dirty="0"/>
              <a:t>&lt;h1 style="background-color:#ff6347;"&gt;hello&lt;/h1&gt;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4571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8320A-B2AF-46E9-B65D-A0D8272C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0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           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D4713B-695D-4CAD-AB7F-5E3AC746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8782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RGB Value- </a:t>
            </a:r>
          </a:p>
          <a:p>
            <a:r>
              <a:rPr lang="en-US" dirty="0"/>
              <a:t>In HTML, a color can be specified as an RGB value, using this formula:</a:t>
            </a:r>
          </a:p>
          <a:p>
            <a:r>
              <a:rPr lang="en-US" b="1" dirty="0" err="1"/>
              <a:t>rgb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</a:t>
            </a:r>
            <a:r>
              <a:rPr lang="en-US" b="1" dirty="0"/>
              <a:t>)</a:t>
            </a:r>
          </a:p>
          <a:p>
            <a:r>
              <a:rPr lang="en-US" dirty="0"/>
              <a:t>To display the color black, all color parameters must be set to 0, like this: </a:t>
            </a:r>
            <a:r>
              <a:rPr lang="en-US" dirty="0" err="1"/>
              <a:t>rgb</a:t>
            </a:r>
            <a:r>
              <a:rPr lang="en-US" dirty="0"/>
              <a:t>(0, 0, 0).</a:t>
            </a:r>
          </a:p>
          <a:p>
            <a:r>
              <a:rPr lang="en-US" dirty="0"/>
              <a:t>To display the color white, all color parameters must be set to 255, like this: </a:t>
            </a:r>
            <a:r>
              <a:rPr lang="en-US" dirty="0" err="1"/>
              <a:t>rgb</a:t>
            </a:r>
            <a:r>
              <a:rPr lang="en-US" dirty="0"/>
              <a:t>(255, 255, 255)</a:t>
            </a:r>
          </a:p>
          <a:p>
            <a:r>
              <a:rPr lang="en-US" b="1" dirty="0"/>
              <a:t>Hex value-</a:t>
            </a:r>
          </a:p>
          <a:p>
            <a:r>
              <a:rPr lang="en-US" dirty="0"/>
              <a:t> </a:t>
            </a:r>
            <a:r>
              <a:rPr lang="en-US" b="1" dirty="0"/>
              <a:t>#</a:t>
            </a:r>
            <a:r>
              <a:rPr lang="en-US" b="1" i="1" dirty="0" err="1"/>
              <a:t>rrggbb</a:t>
            </a:r>
            <a:endParaRPr lang="en-US" b="1" i="1" dirty="0"/>
          </a:p>
          <a:p>
            <a:r>
              <a:rPr lang="en-US" dirty="0" err="1"/>
              <a:t>rr</a:t>
            </a:r>
            <a:r>
              <a:rPr lang="en-US" dirty="0"/>
              <a:t> (red), gg (green) and bb (blue) are hexadecimal values between 00 and </a:t>
            </a:r>
            <a:r>
              <a:rPr lang="en-US" dirty="0" err="1"/>
              <a:t>ff</a:t>
            </a:r>
            <a:endParaRPr lang="en-US" dirty="0"/>
          </a:p>
          <a:p>
            <a:r>
              <a:rPr lang="en-US" dirty="0"/>
              <a:t>&lt;h1 style="background-color:#ff0000;"&gt;#ff0000&lt;/h1&gt;</a:t>
            </a:r>
          </a:p>
          <a:p>
            <a:r>
              <a:rPr lang="en-US" dirty="0"/>
              <a:t>&lt;h1 style="background-color:#0000ff;"&gt;#0000ff&lt;/h1&gt;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2726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487D4B-E650-4CFE-84DE-07FC7211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3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Height and Width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9E8D0E-7DBB-49E4-8CBD-3255AB57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783771"/>
            <a:ext cx="11769634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height: 200px;</a:t>
            </a:r>
          </a:p>
          <a:p>
            <a:pPr marL="0" indent="0">
              <a:buNone/>
            </a:pPr>
            <a:r>
              <a:rPr lang="en-US" dirty="0"/>
              <a:t>    width: 50%;</a:t>
            </a:r>
          </a:p>
          <a:p>
            <a:pPr marL="0" indent="0">
              <a:buNone/>
            </a:pPr>
            <a:r>
              <a:rPr lang="en-US" dirty="0"/>
              <a:t>    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b="1" dirty="0"/>
              <a:t>max-width-</a:t>
            </a:r>
            <a:r>
              <a:rPr lang="en-US" dirty="0"/>
              <a:t>it used to set the maximum width of an element.</a:t>
            </a:r>
          </a:p>
          <a:p>
            <a:pPr marL="0" indent="0">
              <a:buNone/>
            </a:pPr>
            <a:r>
              <a:rPr lang="en-US" dirty="0"/>
              <a:t>&lt;style&gt;</a:t>
            </a:r>
          </a:p>
          <a:p>
            <a:pPr marL="0" indent="0">
              <a:buNone/>
            </a:pPr>
            <a:r>
              <a:rPr lang="en-US" dirty="0"/>
              <a:t>div {</a:t>
            </a:r>
          </a:p>
          <a:p>
            <a:pPr marL="0" indent="0">
              <a:buNone/>
            </a:pPr>
            <a:r>
              <a:rPr lang="en-US" dirty="0"/>
              <a:t>    max-width: 500px;</a:t>
            </a:r>
          </a:p>
          <a:p>
            <a:pPr marL="0" indent="0">
              <a:buNone/>
            </a:pPr>
            <a:r>
              <a:rPr lang="en-US" dirty="0"/>
              <a:t>    height: 100px;</a:t>
            </a:r>
          </a:p>
          <a:p>
            <a:pPr marL="0" indent="0">
              <a:buNone/>
            </a:pPr>
            <a:r>
              <a:rPr lang="en-US" dirty="0"/>
              <a:t>    background-color: </a:t>
            </a:r>
            <a:r>
              <a:rPr lang="en-US" dirty="0" err="1"/>
              <a:t>powderblue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378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18290-7AE9-4616-A75C-E394DB88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Box Model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91673A-53F8-464E-971E-9C3853A2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796834"/>
            <a:ext cx="11952514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HTML elements can be considered as boxes. In CSS, the term "box model" is used when talking about design and layout.</a:t>
            </a:r>
            <a:endParaRPr lang="en-US" b="1" dirty="0"/>
          </a:p>
          <a:p>
            <a:r>
              <a:rPr lang="en-US" b="1" dirty="0"/>
              <a:t>Content</a:t>
            </a:r>
            <a:r>
              <a:rPr lang="en-US" dirty="0"/>
              <a:t> - The content of the box, where text and images appear</a:t>
            </a:r>
          </a:p>
          <a:p>
            <a:r>
              <a:rPr lang="en-US" b="1" dirty="0"/>
              <a:t>Padding</a:t>
            </a:r>
            <a:r>
              <a:rPr lang="en-US" dirty="0"/>
              <a:t> - Clears an area around the content. The padding is transparent</a:t>
            </a:r>
          </a:p>
          <a:p>
            <a:r>
              <a:rPr lang="en-US" b="1" dirty="0"/>
              <a:t>Border</a:t>
            </a:r>
            <a:r>
              <a:rPr lang="en-US" dirty="0"/>
              <a:t> - A border that goes around the padding and content</a:t>
            </a:r>
          </a:p>
          <a:p>
            <a:r>
              <a:rPr lang="en-US" b="1" dirty="0"/>
              <a:t>Margin</a:t>
            </a:r>
            <a:r>
              <a:rPr lang="en-US" dirty="0"/>
              <a:t> - Clears an area outside the border. The margin is transparent</a:t>
            </a:r>
          </a:p>
          <a:p>
            <a:r>
              <a:rPr lang="en-US" dirty="0"/>
              <a:t>div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width: 300px;</a:t>
            </a:r>
          </a:p>
          <a:p>
            <a:r>
              <a:rPr lang="en-US" dirty="0"/>
              <a:t>    border: 25px solid green;</a:t>
            </a:r>
          </a:p>
          <a:p>
            <a:r>
              <a:rPr lang="en-US" dirty="0"/>
              <a:t>    padding: 25px;</a:t>
            </a:r>
          </a:p>
          <a:p>
            <a:r>
              <a:rPr lang="en-US" dirty="0"/>
              <a:t>    margin: 25px;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01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1656</Words>
  <Application>Microsoft Office PowerPoint</Application>
  <PresentationFormat>Custom</PresentationFormat>
  <Paragraphs>456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CSS</vt:lpstr>
      <vt:lpstr>                              Introduction</vt:lpstr>
      <vt:lpstr>                                   Syntax</vt:lpstr>
      <vt:lpstr>                               Style Sheet</vt:lpstr>
      <vt:lpstr>                            CSS Selectors</vt:lpstr>
      <vt:lpstr>                                 CSS Color</vt:lpstr>
      <vt:lpstr>                                        Color</vt:lpstr>
      <vt:lpstr>                            Height and Width </vt:lpstr>
      <vt:lpstr>                                  Box Model   </vt:lpstr>
      <vt:lpstr>                              Text Alignment </vt:lpstr>
      <vt:lpstr>                                        Fonts</vt:lpstr>
      <vt:lpstr>                                     CSS Links </vt:lpstr>
      <vt:lpstr>                                     CSS Lists </vt:lpstr>
      <vt:lpstr>                                Table Borders </vt:lpstr>
      <vt:lpstr>                     Table Width and Height </vt:lpstr>
      <vt:lpstr>                                   CSS Display</vt:lpstr>
      <vt:lpstr>                             Css max-width </vt:lpstr>
      <vt:lpstr>                                     Position</vt:lpstr>
      <vt:lpstr>                           position: relative </vt:lpstr>
      <vt:lpstr>                               position: fixed </vt:lpstr>
      <vt:lpstr>                             position: sticky </vt:lpstr>
      <vt:lpstr>                        Overlapping Elements </vt:lpstr>
      <vt:lpstr>                            Inline Block</vt:lpstr>
      <vt:lpstr>                                 Css Align</vt:lpstr>
      <vt:lpstr>                              Css Opacity</vt:lpstr>
      <vt:lpstr>                              Overflow</vt:lpstr>
      <vt:lpstr>                              Overflow</vt:lpstr>
      <vt:lpstr>                       Css Navigation</vt:lpstr>
      <vt:lpstr>                    Vertical Navigation</vt:lpstr>
      <vt:lpstr>                       Vertical Navbar</vt:lpstr>
      <vt:lpstr>                              Horizontal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itsmetoton@gmail.com</dc:creator>
  <cp:lastModifiedBy>system-7</cp:lastModifiedBy>
  <cp:revision>136</cp:revision>
  <dcterms:created xsi:type="dcterms:W3CDTF">2017-12-11T15:42:42Z</dcterms:created>
  <dcterms:modified xsi:type="dcterms:W3CDTF">2018-02-16T04:50:31Z</dcterms:modified>
</cp:coreProperties>
</file>