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7C49-78A4-489B-8344-797011E2C4BD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AF32-5B8C-4FF6-A8DC-B3ED9D18B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Php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Static Keyword</a:t>
            </a:r>
          </a:p>
          <a:p>
            <a:pPr>
              <a:buNone/>
            </a:pPr>
            <a:r>
              <a:rPr lang="en-US" sz="2000" dirty="0" smtClean="0"/>
              <a:t>Normally, when a function is completed/executed, all of its variables are deleted. However, sometimes we want a local variable NOT to be deleted. We need it for a further job.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myTest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static $x = 0;</a:t>
            </a:r>
          </a:p>
          <a:p>
            <a:pPr>
              <a:buNone/>
            </a:pPr>
            <a:r>
              <a:rPr lang="en-US" sz="2000" dirty="0" smtClean="0"/>
              <a:t>    echo $x;</a:t>
            </a:r>
          </a:p>
          <a:p>
            <a:pPr>
              <a:buNone/>
            </a:pPr>
            <a:r>
              <a:rPr lang="en-US" sz="2000" dirty="0" smtClean="0"/>
              <a:t>    $x++;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myTest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err="1" smtClean="0"/>
              <a:t>myTest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err="1" smtClean="0"/>
              <a:t>myTest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?&gt;</a:t>
            </a:r>
            <a:r>
              <a:rPr lang="en-US" sz="2000" dirty="0" smtClean="0"/>
              <a:t>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Then, each time the function is called, that variable will still have the information it contained from the last time the function was called.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err="1" smtClean="0"/>
              <a:t>PHP</a:t>
            </a:r>
            <a:r>
              <a:rPr lang="en-US" sz="2000" dirty="0" smtClean="0"/>
              <a:t> supports the following data types:</a:t>
            </a:r>
          </a:p>
          <a:p>
            <a:r>
              <a:rPr lang="en-US" sz="2000" dirty="0" smtClean="0"/>
              <a:t>String</a:t>
            </a:r>
          </a:p>
          <a:p>
            <a:r>
              <a:rPr lang="en-US" sz="2000" dirty="0" smtClean="0"/>
              <a:t>Integer</a:t>
            </a:r>
          </a:p>
          <a:p>
            <a:r>
              <a:rPr lang="en-US" sz="2000" dirty="0" smtClean="0"/>
              <a:t>Float (floating point numbers - also called double)</a:t>
            </a:r>
          </a:p>
          <a:p>
            <a:r>
              <a:rPr lang="en-US" sz="2000" dirty="0" smtClean="0"/>
              <a:t>Boolean</a:t>
            </a:r>
          </a:p>
          <a:p>
            <a:r>
              <a:rPr lang="en-US" sz="2000" dirty="0" smtClean="0"/>
              <a:t>Array</a:t>
            </a:r>
          </a:p>
          <a:p>
            <a:r>
              <a:rPr lang="en-US" sz="2000" dirty="0" smtClean="0"/>
              <a:t>Object</a:t>
            </a:r>
          </a:p>
          <a:p>
            <a:r>
              <a:rPr lang="en-US" sz="2000" dirty="0" smtClean="0"/>
              <a:t>NULL</a:t>
            </a:r>
          </a:p>
          <a:p>
            <a:r>
              <a:rPr lang="en-US" sz="2000" dirty="0" smtClean="0"/>
              <a:t>Resource</a:t>
            </a:r>
          </a:p>
          <a:p>
            <a:pPr algn="ctr">
              <a:buNone/>
            </a:pPr>
            <a:r>
              <a:rPr lang="en-US" sz="2800" dirty="0" smtClean="0"/>
              <a:t>String</a:t>
            </a:r>
          </a:p>
          <a:p>
            <a:pPr>
              <a:buNone/>
            </a:pPr>
            <a:r>
              <a:rPr lang="en-US" sz="2000" dirty="0" smtClean="0"/>
              <a:t>A string can be any text inside quotes. You can use single or double quotes.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s-ES" sz="2000" dirty="0" smtClean="0"/>
              <a:t>&lt;?</a:t>
            </a:r>
            <a:r>
              <a:rPr lang="es-ES" sz="2000" dirty="0" err="1" smtClean="0"/>
              <a:t>php</a:t>
            </a:r>
            <a:r>
              <a:rPr lang="es-ES" sz="2000" dirty="0" smtClean="0"/>
              <a:t> </a:t>
            </a:r>
          </a:p>
          <a:p>
            <a:pPr>
              <a:buNone/>
            </a:pPr>
            <a:r>
              <a:rPr lang="es-ES" sz="2000" dirty="0" smtClean="0"/>
              <a:t>$x = "</a:t>
            </a:r>
            <a:r>
              <a:rPr lang="es-ES" sz="2000" dirty="0" err="1" smtClean="0"/>
              <a:t>Hello</a:t>
            </a:r>
            <a:r>
              <a:rPr lang="es-ES" sz="2000" dirty="0" smtClean="0"/>
              <a:t> </a:t>
            </a:r>
            <a:r>
              <a:rPr lang="es-ES" sz="2000" dirty="0" err="1" smtClean="0"/>
              <a:t>world</a:t>
            </a:r>
            <a:r>
              <a:rPr lang="es-ES" sz="2000" dirty="0" smtClean="0"/>
              <a:t>!";</a:t>
            </a:r>
          </a:p>
          <a:p>
            <a:pPr>
              <a:buNone/>
            </a:pPr>
            <a:r>
              <a:rPr lang="es-ES" sz="2000" dirty="0" smtClean="0"/>
              <a:t>$y = '</a:t>
            </a:r>
            <a:r>
              <a:rPr lang="es-ES" sz="2000" dirty="0" err="1" smtClean="0"/>
              <a:t>Hello</a:t>
            </a:r>
            <a:r>
              <a:rPr lang="es-ES" sz="2000" dirty="0" smtClean="0"/>
              <a:t> </a:t>
            </a:r>
            <a:r>
              <a:rPr lang="es-ES" sz="2000" dirty="0" err="1" smtClean="0"/>
              <a:t>world</a:t>
            </a:r>
            <a:r>
              <a:rPr lang="es-ES" sz="2000" dirty="0" smtClean="0"/>
              <a:t>!';</a:t>
            </a:r>
          </a:p>
          <a:p>
            <a:pPr>
              <a:buNone/>
            </a:pPr>
            <a:r>
              <a:rPr lang="es-ES" sz="2000" dirty="0" smtClean="0"/>
              <a:t>echo $x;</a:t>
            </a:r>
          </a:p>
          <a:p>
            <a:pPr>
              <a:buNone/>
            </a:pPr>
            <a:r>
              <a:rPr lang="es-ES" sz="2000" dirty="0" smtClean="0"/>
              <a:t>echo "&lt;br&gt;"; </a:t>
            </a:r>
          </a:p>
          <a:p>
            <a:pPr>
              <a:buNone/>
            </a:pPr>
            <a:r>
              <a:rPr lang="es-ES" sz="2000" dirty="0" smtClean="0"/>
              <a:t>echo $y;</a:t>
            </a:r>
          </a:p>
          <a:p>
            <a:pPr>
              <a:buNone/>
            </a:pPr>
            <a:r>
              <a:rPr lang="es-ES" sz="2000" dirty="0" smtClean="0"/>
              <a:t>?&gt;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Integer</a:t>
            </a:r>
          </a:p>
          <a:p>
            <a:pPr>
              <a:buNone/>
            </a:pPr>
            <a:r>
              <a:rPr lang="en-US" sz="2000" dirty="0" smtClean="0"/>
              <a:t>Rules for integers:</a:t>
            </a:r>
          </a:p>
          <a:p>
            <a:r>
              <a:rPr lang="en-US" sz="2000" dirty="0" smtClean="0"/>
              <a:t>An integer must have at least one digit</a:t>
            </a:r>
          </a:p>
          <a:p>
            <a:r>
              <a:rPr lang="en-US" sz="2000" dirty="0" smtClean="0"/>
              <a:t>An integer must not have a decimal point</a:t>
            </a:r>
          </a:p>
          <a:p>
            <a:r>
              <a:rPr lang="en-US" sz="2000" dirty="0" smtClean="0"/>
              <a:t>An integer can be either positive or negative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$x = 5985;</a:t>
            </a:r>
          </a:p>
          <a:p>
            <a:pPr>
              <a:buNone/>
            </a:pPr>
            <a:r>
              <a:rPr lang="en-US" sz="2000" dirty="0" err="1" smtClean="0"/>
              <a:t>var_dump</a:t>
            </a:r>
            <a:r>
              <a:rPr lang="en-US" sz="2000" dirty="0" smtClean="0"/>
              <a:t>($x);</a:t>
            </a:r>
          </a:p>
          <a:p>
            <a:pPr>
              <a:buNone/>
            </a:pPr>
            <a:r>
              <a:rPr lang="en-US" sz="2000" dirty="0" smtClean="0"/>
              <a:t>?&gt;</a:t>
            </a:r>
          </a:p>
          <a:p>
            <a:pPr>
              <a:buNone/>
            </a:pPr>
            <a:r>
              <a:rPr lang="en-US" sz="2000" dirty="0" err="1" smtClean="0"/>
              <a:t>var_dump</a:t>
            </a:r>
            <a:r>
              <a:rPr lang="en-US" sz="2000" dirty="0" smtClean="0"/>
              <a:t>() function returns the data type and value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Object</a:t>
            </a:r>
          </a:p>
          <a:p>
            <a:r>
              <a:rPr lang="en-US" sz="2000" dirty="0" smtClean="0"/>
              <a:t>An object is a data type which stores data and information on how to process that data.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PHP</a:t>
            </a:r>
            <a:r>
              <a:rPr lang="en-US" sz="2000" dirty="0" smtClean="0"/>
              <a:t>, an object must be explicitly declared.</a:t>
            </a:r>
          </a:p>
          <a:p>
            <a:r>
              <a:rPr lang="en-US" sz="2000" dirty="0" smtClean="0"/>
              <a:t>First we must declare a class of object. For this, we use the class keyword. A class is a structure that can contain properties and methods.</a:t>
            </a:r>
          </a:p>
          <a:p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Car {</a:t>
            </a:r>
          </a:p>
          <a:p>
            <a:pPr>
              <a:buNone/>
            </a:pPr>
            <a:r>
              <a:rPr lang="en-US" sz="2000" dirty="0" smtClean="0"/>
              <a:t>    function Car() {</a:t>
            </a:r>
          </a:p>
          <a:p>
            <a:pPr>
              <a:buNone/>
            </a:pPr>
            <a:r>
              <a:rPr lang="en-US" sz="2000" dirty="0" smtClean="0"/>
              <a:t>        $this-&gt;model = "VW";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$hello = new Car();</a:t>
            </a:r>
          </a:p>
          <a:p>
            <a:pPr>
              <a:buNone/>
            </a:pPr>
            <a:r>
              <a:rPr lang="en-US" sz="2000" dirty="0" smtClean="0"/>
              <a:t>echo $hello-&gt;model;</a:t>
            </a:r>
          </a:p>
          <a:p>
            <a:pPr>
              <a:buNone/>
            </a:pPr>
            <a:r>
              <a:rPr lang="en-US" sz="2000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Get The Length of a String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 err="1" smtClean="0"/>
              <a:t>strlen</a:t>
            </a:r>
            <a:r>
              <a:rPr lang="en-US" sz="2000" dirty="0" smtClean="0"/>
              <a:t>() function returns the length of a string.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</a:t>
            </a:r>
            <a:r>
              <a:rPr lang="en-US" sz="2000" dirty="0" err="1" smtClean="0"/>
              <a:t>strlen</a:t>
            </a:r>
            <a:r>
              <a:rPr lang="en-US" sz="2000" dirty="0" smtClean="0"/>
              <a:t>("Hello world!");</a:t>
            </a:r>
          </a:p>
          <a:p>
            <a:pPr>
              <a:buNone/>
            </a:pPr>
            <a:r>
              <a:rPr lang="en-US" sz="2000" dirty="0" smtClean="0"/>
              <a:t>?&gt;</a:t>
            </a:r>
          </a:p>
          <a:p>
            <a:pPr>
              <a:buNone/>
            </a:pPr>
            <a:r>
              <a:rPr lang="en-US" sz="2400" dirty="0" smtClean="0"/>
              <a:t>Count </a:t>
            </a:r>
            <a:r>
              <a:rPr lang="en-US" sz="2400" dirty="0" smtClean="0"/>
              <a:t>The Number of Words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 err="1" smtClean="0"/>
              <a:t>str_word_count</a:t>
            </a:r>
            <a:r>
              <a:rPr lang="en-US" sz="2000" dirty="0" smtClean="0"/>
              <a:t>() function counts the number of words in a string.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</a:t>
            </a:r>
            <a:r>
              <a:rPr lang="en-US" sz="2000" dirty="0" err="1" smtClean="0"/>
              <a:t>str_word_count</a:t>
            </a:r>
            <a:r>
              <a:rPr lang="en-US" sz="2000" dirty="0" smtClean="0"/>
              <a:t>("Hello world!");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Reverse a String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 err="1" smtClean="0"/>
              <a:t>strrev</a:t>
            </a:r>
            <a:r>
              <a:rPr lang="en-US" sz="2000" dirty="0" smtClean="0"/>
              <a:t>() function reverses a string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echo </a:t>
            </a:r>
            <a:r>
              <a:rPr lang="en-US" sz="2000" dirty="0" err="1" smtClean="0"/>
              <a:t>strrev</a:t>
            </a:r>
            <a:r>
              <a:rPr lang="en-US" sz="2000" dirty="0" smtClean="0"/>
              <a:t>("Hello world!");</a:t>
            </a:r>
          </a:p>
          <a:p>
            <a:pPr>
              <a:buNone/>
            </a:pPr>
            <a:r>
              <a:rPr lang="en-US" sz="2000" dirty="0" smtClean="0"/>
              <a:t>?&gt;</a:t>
            </a:r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Constants are like variables except that once they are defined they cannot be changed or undefined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Constants are like variables except that once they are defined they cannot be changed or undefined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Parameters:</a:t>
            </a:r>
          </a:p>
          <a:p>
            <a:r>
              <a:rPr lang="en-US" sz="2000" i="1" dirty="0" smtClean="0"/>
              <a:t>name</a:t>
            </a:r>
            <a:r>
              <a:rPr lang="en-US" sz="2000" dirty="0" smtClean="0"/>
              <a:t>: Specifies the name of the constant</a:t>
            </a:r>
          </a:p>
          <a:p>
            <a:r>
              <a:rPr lang="en-US" sz="2000" i="1" dirty="0" smtClean="0"/>
              <a:t>value</a:t>
            </a:r>
            <a:r>
              <a:rPr lang="en-US" sz="2000" dirty="0" smtClean="0"/>
              <a:t>: Specifies the value of the constant</a:t>
            </a:r>
          </a:p>
          <a:p>
            <a:r>
              <a:rPr lang="en-US" sz="2000" i="1" dirty="0" smtClean="0"/>
              <a:t>case-insensitive</a:t>
            </a:r>
            <a:r>
              <a:rPr lang="en-US" sz="2000" dirty="0" smtClean="0"/>
              <a:t>: Specifies whether the constant name should be case-insensitive. Default is </a:t>
            </a:r>
            <a:r>
              <a:rPr lang="en-US" sz="2000" dirty="0" smtClean="0"/>
              <a:t>false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define("GREETING", "Welcome to </a:t>
            </a:r>
            <a:r>
              <a:rPr lang="en-US" sz="2000" dirty="0" err="1" smtClean="0"/>
              <a:t>W3Schools.com</a:t>
            </a:r>
            <a:r>
              <a:rPr lang="en-US" sz="2000" dirty="0" smtClean="0"/>
              <a:t>!");</a:t>
            </a:r>
          </a:p>
          <a:p>
            <a:pPr>
              <a:buNone/>
            </a:pPr>
            <a:r>
              <a:rPr lang="en-US" sz="2000" dirty="0" smtClean="0"/>
              <a:t>echo GREETING;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In </a:t>
            </a:r>
            <a:r>
              <a:rPr lang="en-US" sz="2000" dirty="0" err="1" smtClean="0"/>
              <a:t>PHP</a:t>
            </a:r>
            <a:r>
              <a:rPr lang="en-US" sz="2000" dirty="0" smtClean="0"/>
              <a:t> we have the following conditional statements:</a:t>
            </a:r>
          </a:p>
          <a:p>
            <a:r>
              <a:rPr lang="en-US" sz="2000" b="1" dirty="0" smtClean="0"/>
              <a:t>if statement</a:t>
            </a:r>
            <a:r>
              <a:rPr lang="en-US" sz="2000" dirty="0" smtClean="0"/>
              <a:t> - executes </a:t>
            </a:r>
            <a:r>
              <a:rPr lang="en-US" sz="2000" dirty="0" smtClean="0"/>
              <a:t>if </a:t>
            </a:r>
            <a:r>
              <a:rPr lang="en-US" sz="2000" dirty="0" smtClean="0"/>
              <a:t>one condition is true</a:t>
            </a:r>
          </a:p>
          <a:p>
            <a:r>
              <a:rPr lang="en-US" sz="2000" b="1" dirty="0" smtClean="0"/>
              <a:t>if else </a:t>
            </a:r>
            <a:r>
              <a:rPr lang="en-US" sz="2000" b="1" dirty="0" smtClean="0"/>
              <a:t>statement</a:t>
            </a:r>
            <a:r>
              <a:rPr lang="en-US" sz="2000" dirty="0" smtClean="0"/>
              <a:t> - executes </a:t>
            </a:r>
            <a:r>
              <a:rPr lang="en-US" sz="2000" dirty="0" smtClean="0"/>
              <a:t>if </a:t>
            </a:r>
            <a:r>
              <a:rPr lang="en-US" sz="2000" dirty="0" smtClean="0"/>
              <a:t>a condition is true and another code if that condition is false</a:t>
            </a:r>
          </a:p>
          <a:p>
            <a:r>
              <a:rPr lang="en-US" sz="2000" b="1" dirty="0" smtClean="0"/>
              <a:t>if </a:t>
            </a:r>
            <a:r>
              <a:rPr lang="en-US" sz="2000" b="1" dirty="0" err="1" smtClean="0"/>
              <a:t>elseif</a:t>
            </a:r>
            <a:r>
              <a:rPr lang="en-US" sz="2000" b="1" dirty="0" smtClean="0"/>
              <a:t> else </a:t>
            </a:r>
            <a:r>
              <a:rPr lang="en-US" sz="2000" b="1" dirty="0" smtClean="0"/>
              <a:t>statement</a:t>
            </a:r>
            <a:r>
              <a:rPr lang="en-US" sz="2000" dirty="0" smtClean="0"/>
              <a:t> - executes different codes for more than two conditions</a:t>
            </a:r>
          </a:p>
          <a:p>
            <a:r>
              <a:rPr lang="en-US" sz="2000" b="1" dirty="0" smtClean="0"/>
              <a:t>switch statement</a:t>
            </a:r>
            <a:r>
              <a:rPr lang="en-US" sz="2000" dirty="0" smtClean="0"/>
              <a:t> - selects one of many blocks of code to be </a:t>
            </a:r>
            <a:r>
              <a:rPr lang="en-US" sz="2000" dirty="0" smtClean="0"/>
              <a:t>executed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if Statement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$t = date("H");</a:t>
            </a:r>
          </a:p>
          <a:p>
            <a:pPr>
              <a:buNone/>
            </a:pPr>
            <a:r>
              <a:rPr lang="en-US" sz="2000" dirty="0" smtClean="0"/>
              <a:t>if ($t &lt; "20") {</a:t>
            </a:r>
          </a:p>
          <a:p>
            <a:pPr>
              <a:buNone/>
            </a:pPr>
            <a:r>
              <a:rPr lang="en-US" sz="2000" dirty="0" smtClean="0"/>
              <a:t>    echo "Have a good day!";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if else Statement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&lt;?</a:t>
            </a:r>
            <a:r>
              <a:rPr lang="en-US" sz="2000" dirty="0" err="1" smtClean="0">
                <a:solidFill>
                  <a:schemeClr val="tx1"/>
                </a:solidFill>
              </a:rPr>
              <a:t>php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$t = date("H");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if ($t &lt; "20") 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echo "Have a good day!";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} else 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echo "Have a good night!";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?&gt;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 err="1" smtClean="0">
                <a:solidFill>
                  <a:schemeClr val="tx1"/>
                </a:solidFill>
              </a:rPr>
              <a:t>elseif</a:t>
            </a:r>
            <a:r>
              <a:rPr lang="en-US" sz="2400" dirty="0" smtClean="0">
                <a:solidFill>
                  <a:schemeClr val="tx1"/>
                </a:solidFill>
              </a:rPr>
              <a:t> else Statement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&lt;?</a:t>
            </a:r>
            <a:r>
              <a:rPr lang="en-US" sz="2200" dirty="0" err="1" smtClean="0">
                <a:solidFill>
                  <a:schemeClr val="tx1"/>
                </a:solidFill>
              </a:rPr>
              <a:t>php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$t = date("H");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if ($t &lt; "10") {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echo "Have a good morning!";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} </a:t>
            </a:r>
            <a:r>
              <a:rPr lang="en-US" sz="2200" dirty="0" err="1" smtClean="0">
                <a:solidFill>
                  <a:schemeClr val="tx1"/>
                </a:solidFill>
              </a:rPr>
              <a:t>elseif</a:t>
            </a:r>
            <a:r>
              <a:rPr lang="en-US" sz="2200" dirty="0" smtClean="0">
                <a:solidFill>
                  <a:schemeClr val="tx1"/>
                </a:solidFill>
              </a:rPr>
              <a:t> ($t &lt; "20") {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echo "Have a good day!";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} else {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    echo "Have a good night!";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?&gt;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/>
              <a:t>is an acronym for "</a:t>
            </a:r>
            <a:r>
              <a:rPr lang="en-US" sz="2000" dirty="0" err="1"/>
              <a:t>PHP</a:t>
            </a:r>
            <a:r>
              <a:rPr lang="en-US" sz="2000" dirty="0"/>
              <a:t>: Hypertext Preprocessor"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is a widely-used, open source scripting language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scripts are executed on the server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/>
              <a:t>What Can </a:t>
            </a:r>
            <a:r>
              <a:rPr lang="en-US" sz="2400" dirty="0" err="1"/>
              <a:t>PHP</a:t>
            </a:r>
            <a:r>
              <a:rPr lang="en-US" sz="2400" dirty="0"/>
              <a:t> Do</a:t>
            </a:r>
            <a:r>
              <a:rPr lang="en-US" sz="2400" dirty="0" smtClean="0"/>
              <a:t>?</a:t>
            </a:r>
          </a:p>
          <a:p>
            <a:pPr>
              <a:buNone/>
            </a:pPr>
            <a:endParaRPr lang="en-US" sz="2400" dirty="0"/>
          </a:p>
          <a:p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/>
              <a:t>can create, open, read, write, delete, and close files on the server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can collect form data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can send and receive cookies</a:t>
            </a:r>
          </a:p>
          <a:p>
            <a:r>
              <a:rPr lang="en-US" sz="2000" dirty="0" err="1"/>
              <a:t>PHP</a:t>
            </a:r>
            <a:r>
              <a:rPr lang="en-US" sz="2000" dirty="0"/>
              <a:t> can add, delete, modify data in your database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install </a:t>
            </a:r>
            <a:r>
              <a:rPr lang="en-US" sz="2000" dirty="0"/>
              <a:t>a web server</a:t>
            </a:r>
          </a:p>
          <a:p>
            <a:r>
              <a:rPr lang="en-US" sz="2000" dirty="0"/>
              <a:t>install </a:t>
            </a:r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/>
              <a:t>install a database, such as </a:t>
            </a:r>
            <a:r>
              <a:rPr lang="en-US" sz="2000" dirty="0" err="1"/>
              <a:t>MySQL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A </a:t>
            </a:r>
            <a:r>
              <a:rPr lang="en-US" sz="2000" dirty="0" err="1"/>
              <a:t>PHP</a:t>
            </a:r>
            <a:r>
              <a:rPr lang="en-US" sz="2000" dirty="0"/>
              <a:t> script is executed on the server, and the plain HTML result is sent back to the browser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PHP</a:t>
            </a:r>
            <a:r>
              <a:rPr lang="en-US" sz="2000" dirty="0"/>
              <a:t> script can be placed anywhere in the document.</a:t>
            </a:r>
          </a:p>
          <a:p>
            <a:r>
              <a:rPr lang="en-US" sz="2000" dirty="0" err="1" smtClean="0"/>
              <a:t>APHP</a:t>
            </a:r>
            <a:r>
              <a:rPr lang="en-US" sz="2000" dirty="0" smtClean="0"/>
              <a:t> </a:t>
            </a:r>
            <a:r>
              <a:rPr lang="en-US" sz="2000" dirty="0"/>
              <a:t>script starts with </a:t>
            </a:r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r>
              <a:rPr lang="en-US" sz="2000" dirty="0"/>
              <a:t> and ends with </a:t>
            </a:r>
            <a:r>
              <a:rPr lang="en-US" sz="2000" b="1" dirty="0" smtClean="0"/>
              <a:t>?&gt;</a:t>
            </a:r>
          </a:p>
          <a:p>
            <a:r>
              <a:rPr lang="en-US" sz="2000" b="1" dirty="0" err="1" smtClean="0"/>
              <a:t>exm</a:t>
            </a:r>
            <a:r>
              <a:rPr lang="en-US" sz="2000" b="1" dirty="0" smtClean="0"/>
              <a:t>-</a:t>
            </a:r>
          </a:p>
          <a:p>
            <a:pPr>
              <a:buNone/>
            </a:pPr>
            <a:r>
              <a:rPr lang="en-US" sz="2000" dirty="0" smtClean="0"/>
              <a:t>      &lt;?</a:t>
            </a:r>
            <a:r>
              <a:rPr lang="en-US" sz="2000" dirty="0" err="1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echo "Hello World!";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pPr>
              <a:buNone/>
            </a:pPr>
            <a:r>
              <a:rPr lang="en-US" sz="2800" dirty="0"/>
              <a:t>Case Sensitivity</a:t>
            </a:r>
          </a:p>
          <a:p>
            <a:pPr>
              <a:buNone/>
            </a:pPr>
            <a:r>
              <a:rPr lang="en-US" sz="2000" dirty="0"/>
              <a:t>In </a:t>
            </a:r>
            <a:r>
              <a:rPr lang="en-US" sz="2000" dirty="0" err="1"/>
              <a:t>PHP</a:t>
            </a:r>
            <a:r>
              <a:rPr lang="en-US" sz="2000" dirty="0"/>
              <a:t>, all keywords </a:t>
            </a:r>
            <a:r>
              <a:rPr lang="en-US" sz="2000" dirty="0" smtClean="0"/>
              <a:t>classes</a:t>
            </a:r>
            <a:r>
              <a:rPr lang="en-US" sz="2000" dirty="0"/>
              <a:t>, functions, and user-defined functions are NOT case-sensitive.</a:t>
            </a:r>
          </a:p>
          <a:p>
            <a:pPr>
              <a:buNone/>
            </a:pPr>
            <a:r>
              <a:rPr lang="en-US" sz="2000" dirty="0" smtClean="0"/>
              <a:t>      &lt;?</a:t>
            </a:r>
            <a:r>
              <a:rPr lang="en-US" sz="2000" dirty="0" err="1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ECHO "Hello World!&lt;br&gt;";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echo "Hello World!&lt;br&gt;";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/>
              <a:t>EcHo</a:t>
            </a:r>
            <a:r>
              <a:rPr lang="en-US" sz="2000" dirty="0"/>
              <a:t> "Hello World!&lt;br&gt;";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?&gt;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All </a:t>
            </a:r>
            <a:r>
              <a:rPr lang="en-US" sz="2000" dirty="0"/>
              <a:t>variable names are case-sensitive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$color = "red";</a:t>
            </a:r>
          </a:p>
          <a:p>
            <a:pPr>
              <a:buNone/>
            </a:pPr>
            <a:r>
              <a:rPr lang="en-US" sz="2000" dirty="0" smtClean="0"/>
              <a:t>echo "My car is " . $color . "&lt;br&gt;";</a:t>
            </a:r>
          </a:p>
          <a:p>
            <a:pPr>
              <a:buNone/>
            </a:pPr>
            <a:r>
              <a:rPr lang="en-US" sz="2000" dirty="0" smtClean="0"/>
              <a:t>echo "My house is " . $COLOR . "&lt;br&gt;";</a:t>
            </a:r>
          </a:p>
          <a:p>
            <a:pPr>
              <a:buNone/>
            </a:pPr>
            <a:r>
              <a:rPr lang="en-US" sz="2000" dirty="0" smtClean="0"/>
              <a:t>echo "My boat is " . $</a:t>
            </a:r>
            <a:r>
              <a:rPr lang="en-US" sz="2000" dirty="0" err="1" smtClean="0"/>
              <a:t>coLOR</a:t>
            </a:r>
            <a:r>
              <a:rPr lang="en-US" sz="2000" dirty="0" smtClean="0"/>
              <a:t> . "&lt;br&gt;";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/>
              <a:t>&lt;?</a:t>
            </a:r>
            <a:r>
              <a:rPr lang="es-ES" sz="2000" dirty="0" err="1" smtClean="0"/>
              <a:t>php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$</a:t>
            </a:r>
            <a:r>
              <a:rPr lang="es-ES" sz="2000" dirty="0" err="1" smtClean="0"/>
              <a:t>txt</a:t>
            </a:r>
            <a:r>
              <a:rPr lang="es-ES" sz="2000" dirty="0" smtClean="0"/>
              <a:t> = "</a:t>
            </a:r>
            <a:r>
              <a:rPr lang="es-ES" sz="2000" dirty="0" err="1" smtClean="0"/>
              <a:t>Hello</a:t>
            </a:r>
            <a:r>
              <a:rPr lang="es-ES" sz="2000" dirty="0" smtClean="0"/>
              <a:t> </a:t>
            </a:r>
            <a:r>
              <a:rPr lang="es-ES" sz="2000" dirty="0" err="1" smtClean="0"/>
              <a:t>world</a:t>
            </a:r>
            <a:r>
              <a:rPr lang="es-ES" sz="2000" dirty="0" smtClean="0"/>
              <a:t>!";</a:t>
            </a:r>
          </a:p>
          <a:p>
            <a:pPr>
              <a:buNone/>
            </a:pPr>
            <a:r>
              <a:rPr lang="es-ES" sz="2000" dirty="0" smtClean="0"/>
              <a:t>$x = 5;</a:t>
            </a:r>
          </a:p>
          <a:p>
            <a:pPr>
              <a:buNone/>
            </a:pPr>
            <a:r>
              <a:rPr lang="es-ES" sz="2000" dirty="0" smtClean="0"/>
              <a:t>$y = 10.5;</a:t>
            </a:r>
          </a:p>
          <a:p>
            <a:pPr>
              <a:buNone/>
            </a:pPr>
            <a:r>
              <a:rPr lang="es-ES" sz="2000" dirty="0" smtClean="0"/>
              <a:t>echo $</a:t>
            </a:r>
            <a:r>
              <a:rPr lang="es-ES" sz="2000" dirty="0" err="1" smtClean="0"/>
              <a:t>txt</a:t>
            </a:r>
            <a:r>
              <a:rPr lang="es-ES" sz="2000" dirty="0" smtClean="0"/>
              <a:t>;</a:t>
            </a:r>
          </a:p>
          <a:p>
            <a:pPr>
              <a:buNone/>
            </a:pPr>
            <a:r>
              <a:rPr lang="es-ES" sz="2000" dirty="0" smtClean="0"/>
              <a:t>echo "&lt;br&gt;";</a:t>
            </a:r>
          </a:p>
          <a:p>
            <a:pPr>
              <a:buNone/>
            </a:pPr>
            <a:r>
              <a:rPr lang="es-ES" sz="2000" dirty="0" smtClean="0"/>
              <a:t>echo $x;</a:t>
            </a:r>
          </a:p>
          <a:p>
            <a:pPr>
              <a:buNone/>
            </a:pPr>
            <a:r>
              <a:rPr lang="es-ES" sz="2000" dirty="0" smtClean="0"/>
              <a:t>echo "&lt;br&gt;";</a:t>
            </a:r>
          </a:p>
          <a:p>
            <a:pPr>
              <a:buNone/>
            </a:pPr>
            <a:r>
              <a:rPr lang="es-ES" sz="2000" dirty="0" smtClean="0"/>
              <a:t>echo $y;</a:t>
            </a:r>
          </a:p>
          <a:p>
            <a:pPr>
              <a:buNone/>
            </a:pPr>
            <a:r>
              <a:rPr lang="es-ES" sz="2000" dirty="0" smtClean="0"/>
              <a:t>?&gt;</a:t>
            </a:r>
          </a:p>
          <a:p>
            <a:pPr>
              <a:buNone/>
            </a:pPr>
            <a:r>
              <a:rPr lang="en-US" sz="2800" dirty="0" smtClean="0"/>
              <a:t>Rules </a:t>
            </a:r>
            <a:r>
              <a:rPr lang="en-US" sz="2800" dirty="0" smtClean="0"/>
              <a:t>for </a:t>
            </a:r>
            <a:r>
              <a:rPr lang="en-US" sz="2800" dirty="0" err="1" smtClean="0"/>
              <a:t>PHP</a:t>
            </a:r>
            <a:r>
              <a:rPr lang="en-US" sz="2800" dirty="0" smtClean="0"/>
              <a:t> variables:</a:t>
            </a:r>
          </a:p>
          <a:p>
            <a:r>
              <a:rPr lang="en-US" sz="2000" dirty="0" smtClean="0"/>
              <a:t>A variable starts with the $ sign, followed by the name of the variable</a:t>
            </a:r>
          </a:p>
          <a:p>
            <a:r>
              <a:rPr lang="en-US" sz="2000" dirty="0" smtClean="0"/>
              <a:t>A variable name must start with a letter or the underscore character</a:t>
            </a:r>
          </a:p>
          <a:p>
            <a:r>
              <a:rPr lang="en-US" sz="2000" dirty="0" smtClean="0"/>
              <a:t>A variable name cannot start with a number</a:t>
            </a:r>
          </a:p>
          <a:p>
            <a:r>
              <a:rPr lang="en-US" sz="2000" dirty="0" smtClean="0"/>
              <a:t>A variable name can only contain alpha-numeric characters and underscores (A-z, 0-9, and _ )</a:t>
            </a:r>
          </a:p>
          <a:p>
            <a:r>
              <a:rPr lang="en-US" sz="2000" dirty="0" smtClean="0"/>
              <a:t>Variable names are case-sensitive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PHP</a:t>
            </a:r>
            <a:r>
              <a:rPr lang="en-US" sz="2000" dirty="0" smtClean="0"/>
              <a:t> has three different variable scopes:</a:t>
            </a:r>
          </a:p>
          <a:p>
            <a:r>
              <a:rPr lang="en-US" sz="2000" dirty="0" smtClean="0"/>
              <a:t>local</a:t>
            </a:r>
          </a:p>
          <a:p>
            <a:r>
              <a:rPr lang="en-US" sz="2000" dirty="0" smtClean="0"/>
              <a:t>global</a:t>
            </a:r>
          </a:p>
          <a:p>
            <a:r>
              <a:rPr lang="en-US" sz="2000" dirty="0" smtClean="0"/>
              <a:t>static</a:t>
            </a:r>
          </a:p>
          <a:p>
            <a:pPr>
              <a:buNone/>
            </a:pPr>
            <a:r>
              <a:rPr lang="en-US" sz="2800" dirty="0" smtClean="0"/>
              <a:t>Global Scope</a:t>
            </a:r>
          </a:p>
          <a:p>
            <a:pPr>
              <a:buNone/>
            </a:pPr>
            <a:r>
              <a:rPr lang="en-US" sz="2000" dirty="0" smtClean="0"/>
              <a:t>A variable declared </a:t>
            </a:r>
            <a:r>
              <a:rPr lang="en-US" sz="2000" b="1" dirty="0" smtClean="0"/>
              <a:t>outside</a:t>
            </a:r>
            <a:r>
              <a:rPr lang="en-US" sz="2000" dirty="0" smtClean="0"/>
              <a:t> a function has a GLOBAL SCOPE and can only be accessed outside a function.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$x = 5;</a:t>
            </a:r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myTest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echo "&lt;p&gt;Variable x inside function is: $x&lt;/p&gt;";</a:t>
            </a:r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err="1" smtClean="0"/>
              <a:t>myTest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echo "&lt;p&gt;Variable x outside function is: $x&lt;/p&gt;";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Local Scope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variable declared </a:t>
            </a:r>
            <a:r>
              <a:rPr lang="en-US" sz="2000" b="1" dirty="0" smtClean="0"/>
              <a:t>within</a:t>
            </a:r>
            <a:r>
              <a:rPr lang="en-US" sz="2000" dirty="0" smtClean="0"/>
              <a:t> a function has a LOCAL SCOPE and can only be accessed within that function.</a:t>
            </a:r>
          </a:p>
          <a:p>
            <a:pPr>
              <a:buNone/>
            </a:pPr>
            <a:r>
              <a:rPr lang="en-US" sz="2000" dirty="0" err="1" smtClean="0"/>
              <a:t>exm</a:t>
            </a:r>
            <a:r>
              <a:rPr lang="en-US" sz="2000" dirty="0" smtClean="0"/>
              <a:t>-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myTest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$x = 5;</a:t>
            </a:r>
          </a:p>
          <a:p>
            <a:pPr>
              <a:buNone/>
            </a:pPr>
            <a:r>
              <a:rPr lang="en-US" sz="2000" dirty="0" smtClean="0"/>
              <a:t>    echo "&lt;p&gt;Variable x inside function is: $x&lt;/p&gt;";</a:t>
            </a:r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000" dirty="0" err="1" smtClean="0"/>
              <a:t>myTest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echo "&lt;p&gt;Variable x outside function is: $x&lt;/p&gt;";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Global Keyword</a:t>
            </a:r>
          </a:p>
          <a:p>
            <a:r>
              <a:rPr lang="en-US" sz="2000" dirty="0" smtClean="0"/>
              <a:t>The global keyword is used to access a global variable from within a function.</a:t>
            </a:r>
          </a:p>
          <a:p>
            <a:r>
              <a:rPr lang="en-US" sz="2000" dirty="0" smtClean="0"/>
              <a:t>To do this, use the global keyword before the variables (inside the function)</a:t>
            </a:r>
          </a:p>
          <a:p>
            <a:pPr>
              <a:buNone/>
            </a:pPr>
            <a:r>
              <a:rPr lang="en-US" dirty="0" err="1" smtClean="0"/>
              <a:t>exm</a:t>
            </a:r>
            <a:r>
              <a:rPr lang="en-US" dirty="0" smtClean="0"/>
              <a:t>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s-ES" sz="2000" dirty="0" smtClean="0"/>
              <a:t>&lt;?</a:t>
            </a:r>
            <a:r>
              <a:rPr lang="es-ES" sz="2000" dirty="0" err="1" smtClean="0"/>
              <a:t>php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$x = 5;</a:t>
            </a:r>
          </a:p>
          <a:p>
            <a:pPr>
              <a:buNone/>
            </a:pPr>
            <a:r>
              <a:rPr lang="es-ES" sz="2000" dirty="0" smtClean="0"/>
              <a:t>$y = 10;</a:t>
            </a:r>
          </a:p>
          <a:p>
            <a:pPr>
              <a:buNone/>
            </a:pPr>
            <a:r>
              <a:rPr lang="es-ES" sz="2000" dirty="0" err="1" smtClean="0"/>
              <a:t>function</a:t>
            </a:r>
            <a:r>
              <a:rPr lang="es-ES" sz="2000" dirty="0" smtClean="0"/>
              <a:t> </a:t>
            </a:r>
            <a:r>
              <a:rPr lang="es-ES" sz="2000" dirty="0" err="1" smtClean="0"/>
              <a:t>myTest</a:t>
            </a:r>
            <a:r>
              <a:rPr lang="es-ES" sz="2000" dirty="0" smtClean="0"/>
              <a:t>() {</a:t>
            </a:r>
          </a:p>
          <a:p>
            <a:pPr>
              <a:buNone/>
            </a:pPr>
            <a:r>
              <a:rPr lang="es-ES" sz="2000" dirty="0" smtClean="0"/>
              <a:t>    global $x, $y;</a:t>
            </a:r>
          </a:p>
          <a:p>
            <a:pPr>
              <a:buNone/>
            </a:pPr>
            <a:r>
              <a:rPr lang="es-ES" sz="2000" dirty="0" smtClean="0"/>
              <a:t>    $y = $x + $y;</a:t>
            </a:r>
          </a:p>
          <a:p>
            <a:pPr>
              <a:buNone/>
            </a:pPr>
            <a:r>
              <a:rPr lang="es-ES" sz="2000" dirty="0" smtClean="0"/>
              <a:t>}</a:t>
            </a:r>
          </a:p>
          <a:p>
            <a:pPr>
              <a:buNone/>
            </a:pPr>
            <a:r>
              <a:rPr lang="es-ES" sz="2000" dirty="0" err="1" smtClean="0"/>
              <a:t>myTest</a:t>
            </a:r>
            <a:r>
              <a:rPr lang="es-ES" sz="2000" dirty="0" smtClean="0"/>
              <a:t>();</a:t>
            </a:r>
          </a:p>
          <a:p>
            <a:pPr>
              <a:buNone/>
            </a:pPr>
            <a:r>
              <a:rPr lang="es-ES" sz="2000" dirty="0" smtClean="0"/>
              <a:t>echo $y;</a:t>
            </a:r>
          </a:p>
          <a:p>
            <a:pPr>
              <a:buNone/>
            </a:pPr>
            <a:r>
              <a:rPr lang="es-E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946</Words>
  <Application>Microsoft Office PowerPoint</Application>
  <PresentationFormat>On-screen Show (4:3)</PresentationFormat>
  <Paragraphs>234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Introduction</vt:lpstr>
      <vt:lpstr>Installation</vt:lpstr>
      <vt:lpstr>Syntax</vt:lpstr>
      <vt:lpstr>Slide 5</vt:lpstr>
      <vt:lpstr>Variables</vt:lpstr>
      <vt:lpstr>Variables Scope</vt:lpstr>
      <vt:lpstr>Slide 8</vt:lpstr>
      <vt:lpstr>Slide 9</vt:lpstr>
      <vt:lpstr>Slide 10</vt:lpstr>
      <vt:lpstr>Data Types</vt:lpstr>
      <vt:lpstr>Slide 12</vt:lpstr>
      <vt:lpstr>Slide 13</vt:lpstr>
      <vt:lpstr>Strings</vt:lpstr>
      <vt:lpstr>Constants</vt:lpstr>
      <vt:lpstr>Conditional Statements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system-7</dc:creator>
  <cp:lastModifiedBy>system-7</cp:lastModifiedBy>
  <cp:revision>91</cp:revision>
  <dcterms:created xsi:type="dcterms:W3CDTF">2018-02-20T04:54:45Z</dcterms:created>
  <dcterms:modified xsi:type="dcterms:W3CDTF">2018-02-20T12:29:20Z</dcterms:modified>
</cp:coreProperties>
</file>