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CB66-89E6-4520-BC6A-D5502CAD07E6}" type="datetimeFigureOut">
              <a:rPr lang="en-US" smtClean="0"/>
              <a:pPr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C304-C5F4-4D64-A043-BFD4B28239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CB66-89E6-4520-BC6A-D5502CAD07E6}" type="datetimeFigureOut">
              <a:rPr lang="en-US" smtClean="0"/>
              <a:pPr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C304-C5F4-4D64-A043-BFD4B28239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CB66-89E6-4520-BC6A-D5502CAD07E6}" type="datetimeFigureOut">
              <a:rPr lang="en-US" smtClean="0"/>
              <a:pPr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C304-C5F4-4D64-A043-BFD4B28239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CB66-89E6-4520-BC6A-D5502CAD07E6}" type="datetimeFigureOut">
              <a:rPr lang="en-US" smtClean="0"/>
              <a:pPr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C304-C5F4-4D64-A043-BFD4B28239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CB66-89E6-4520-BC6A-D5502CAD07E6}" type="datetimeFigureOut">
              <a:rPr lang="en-US" smtClean="0"/>
              <a:pPr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C304-C5F4-4D64-A043-BFD4B28239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CB66-89E6-4520-BC6A-D5502CAD07E6}" type="datetimeFigureOut">
              <a:rPr lang="en-US" smtClean="0"/>
              <a:pPr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C304-C5F4-4D64-A043-BFD4B28239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CB66-89E6-4520-BC6A-D5502CAD07E6}" type="datetimeFigureOut">
              <a:rPr lang="en-US" smtClean="0"/>
              <a:pPr/>
              <a:t>2/9/2018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C304-C5F4-4D64-A043-BFD4B28239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CB66-89E6-4520-BC6A-D5502CAD07E6}" type="datetimeFigureOut">
              <a:rPr lang="en-US" smtClean="0"/>
              <a:pPr/>
              <a:t>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C304-C5F4-4D64-A043-BFD4B28239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CB66-89E6-4520-BC6A-D5502CAD07E6}" type="datetimeFigureOut">
              <a:rPr lang="en-US" smtClean="0"/>
              <a:pPr/>
              <a:t>2/9/2018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C304-C5F4-4D64-A043-BFD4B28239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CB66-89E6-4520-BC6A-D5502CAD07E6}" type="datetimeFigureOut">
              <a:rPr lang="en-US" smtClean="0"/>
              <a:pPr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C304-C5F4-4D64-A043-BFD4B28239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CB66-89E6-4520-BC6A-D5502CAD07E6}" type="datetimeFigureOut">
              <a:rPr lang="en-US" smtClean="0"/>
              <a:pPr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C304-C5F4-4D64-A043-BFD4B28239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DCB66-89E6-4520-BC6A-D5502CAD07E6}" type="datetimeFigureOut">
              <a:rPr lang="en-US" smtClean="0"/>
              <a:pPr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4C304-C5F4-4D64-A043-BFD4B28239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0"/>
            <a:ext cx="7772400" cy="6127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pPr algn="l"/>
            <a:endParaRPr lang="en-US" sz="1800" dirty="0" smtClean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&lt;html&gt;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&lt;head&gt;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&lt;title&gt;Page Title&lt;/title&gt;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&lt;/head&gt;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&lt;body&gt;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&lt;h1&gt;My First Heading&lt;/h1&gt;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&lt;p&gt;My first paragraph.&lt;/p&gt;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&lt;/body&gt;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&lt;/html&gt;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The &lt;html&gt; element is the root element of an HTML page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The &lt;head&gt; element contains meta information about the document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The &lt;title&gt; element specifies a title for the document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The &lt;body&gt; element contains the visible page content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The &lt;h1&gt; element defines a large heading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The &lt;p&gt; element defines a paragraph</a:t>
            </a:r>
          </a:p>
          <a:p>
            <a:pPr algn="l"/>
            <a:endParaRPr lang="en-US" sz="1800" dirty="0" smtClean="0"/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Border Spacing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/>
              <a:t>table {</a:t>
            </a:r>
          </a:p>
          <a:p>
            <a:pPr>
              <a:buNone/>
            </a:pPr>
            <a:r>
              <a:rPr lang="en-US" sz="1800" dirty="0" smtClean="0"/>
              <a:t>    border-spacing: </a:t>
            </a:r>
            <a:r>
              <a:rPr lang="en-US" sz="1800" dirty="0" err="1" smtClean="0"/>
              <a:t>10px</a:t>
            </a:r>
            <a:r>
              <a:rPr lang="en-US" sz="1800" dirty="0" smtClean="0"/>
              <a:t>;</a:t>
            </a:r>
          </a:p>
          <a:p>
            <a:pPr>
              <a:buNone/>
            </a:pPr>
            <a:r>
              <a:rPr lang="en-US" sz="1800" dirty="0" smtClean="0"/>
              <a:t>}</a:t>
            </a:r>
          </a:p>
          <a:p>
            <a:pPr algn="ctr">
              <a:buNone/>
            </a:pPr>
            <a:r>
              <a:rPr lang="en-US" sz="2400" dirty="0" smtClean="0"/>
              <a:t>Span Many </a:t>
            </a:r>
            <a:r>
              <a:rPr lang="en-US" sz="2400" dirty="0" smtClean="0"/>
              <a:t>Columns</a:t>
            </a:r>
          </a:p>
          <a:p>
            <a:pPr algn="ctr">
              <a:buNone/>
            </a:pPr>
            <a:endParaRPr lang="en-US" sz="2400" dirty="0" smtClean="0"/>
          </a:p>
          <a:p>
            <a:pPr>
              <a:buNone/>
            </a:pPr>
            <a:r>
              <a:rPr lang="en-US" sz="1800" dirty="0" smtClean="0"/>
              <a:t>To make a cell span more than one column, use the </a:t>
            </a:r>
            <a:r>
              <a:rPr lang="en-US" sz="1800" b="1" dirty="0" smtClean="0"/>
              <a:t>colspan</a:t>
            </a:r>
            <a:r>
              <a:rPr lang="en-US" sz="1800" dirty="0" smtClean="0"/>
              <a:t> </a:t>
            </a:r>
            <a:r>
              <a:rPr lang="en-US" sz="1800" dirty="0" smtClean="0"/>
              <a:t>attribute</a:t>
            </a:r>
          </a:p>
          <a:p>
            <a:pPr>
              <a:buNone/>
            </a:pPr>
            <a:r>
              <a:rPr lang="en-US" sz="1800" dirty="0" smtClean="0"/>
              <a:t>&lt;</a:t>
            </a:r>
            <a:r>
              <a:rPr lang="en-US" sz="1800" dirty="0" smtClean="0"/>
              <a:t>body&gt;</a:t>
            </a:r>
          </a:p>
          <a:p>
            <a:pPr>
              <a:buNone/>
            </a:pPr>
            <a:r>
              <a:rPr lang="en-US" sz="1800" dirty="0" smtClean="0"/>
              <a:t>&lt;</a:t>
            </a:r>
            <a:r>
              <a:rPr lang="en-US" sz="1800" dirty="0" smtClean="0"/>
              <a:t>table style="</a:t>
            </a:r>
            <a:r>
              <a:rPr lang="en-US" sz="1800" dirty="0" err="1" smtClean="0"/>
              <a:t>width:100</a:t>
            </a:r>
            <a:r>
              <a:rPr lang="en-US" sz="1800" dirty="0" smtClean="0"/>
              <a:t>%"&gt;</a:t>
            </a:r>
          </a:p>
          <a:p>
            <a:pPr>
              <a:buNone/>
            </a:pPr>
            <a:r>
              <a:rPr lang="en-US" sz="1800" dirty="0" smtClean="0"/>
              <a:t>  &lt;tr&gt;</a:t>
            </a:r>
          </a:p>
          <a:p>
            <a:pPr>
              <a:buNone/>
            </a:pPr>
            <a:r>
              <a:rPr lang="en-US" sz="1800" dirty="0" smtClean="0"/>
              <a:t>    &lt;</a:t>
            </a:r>
            <a:r>
              <a:rPr lang="en-US" sz="1800" dirty="0" err="1" smtClean="0"/>
              <a:t>th</a:t>
            </a:r>
            <a:r>
              <a:rPr lang="en-US" sz="1800" dirty="0" smtClean="0"/>
              <a:t>&gt;Name&lt;/</a:t>
            </a:r>
            <a:r>
              <a:rPr lang="en-US" sz="1800" dirty="0" err="1" smtClean="0"/>
              <a:t>th</a:t>
            </a:r>
            <a:r>
              <a:rPr lang="en-US" sz="1800" dirty="0" smtClean="0"/>
              <a:t>&gt;</a:t>
            </a:r>
          </a:p>
          <a:p>
            <a:pPr>
              <a:buNone/>
            </a:pPr>
            <a:r>
              <a:rPr lang="en-US" sz="1800" dirty="0" smtClean="0"/>
              <a:t>    &lt;</a:t>
            </a:r>
            <a:r>
              <a:rPr lang="en-US" sz="1800" dirty="0" err="1" smtClean="0"/>
              <a:t>th</a:t>
            </a:r>
            <a:r>
              <a:rPr lang="en-US" sz="1800" dirty="0" smtClean="0"/>
              <a:t> colspan="2</a:t>
            </a:r>
            <a:r>
              <a:rPr lang="en-US" sz="1800" dirty="0" smtClean="0"/>
              <a:t>"&gt;phone</a:t>
            </a:r>
            <a:r>
              <a:rPr lang="en-US" sz="1800" dirty="0" smtClean="0"/>
              <a:t>&lt;/</a:t>
            </a:r>
            <a:r>
              <a:rPr lang="en-US" sz="1800" dirty="0" err="1" smtClean="0"/>
              <a:t>th</a:t>
            </a:r>
            <a:r>
              <a:rPr lang="en-US" sz="1800" dirty="0" smtClean="0"/>
              <a:t>&gt;</a:t>
            </a:r>
          </a:p>
          <a:p>
            <a:pPr>
              <a:buNone/>
            </a:pPr>
            <a:r>
              <a:rPr lang="en-US" sz="1800" dirty="0" smtClean="0"/>
              <a:t>  &lt;/tr&gt;</a:t>
            </a:r>
          </a:p>
          <a:p>
            <a:pPr>
              <a:buNone/>
            </a:pPr>
            <a:r>
              <a:rPr lang="en-US" sz="1800" dirty="0" smtClean="0"/>
              <a:t>  &lt;tr&gt;</a:t>
            </a:r>
          </a:p>
          <a:p>
            <a:pPr>
              <a:buNone/>
            </a:pPr>
            <a:r>
              <a:rPr lang="en-US" sz="1800" dirty="0" smtClean="0"/>
              <a:t>    &lt;</a:t>
            </a:r>
            <a:r>
              <a:rPr lang="en-US" sz="1800" dirty="0" smtClean="0"/>
              <a:t>td&gt;abc&lt;/</a:t>
            </a:r>
            <a:r>
              <a:rPr lang="en-US" sz="1800" dirty="0" smtClean="0"/>
              <a:t>td&gt;</a:t>
            </a:r>
          </a:p>
          <a:p>
            <a:pPr>
              <a:buNone/>
            </a:pPr>
            <a:r>
              <a:rPr lang="en-US" sz="1800" dirty="0" smtClean="0"/>
              <a:t>    &lt;</a:t>
            </a:r>
            <a:r>
              <a:rPr lang="en-US" sz="1800" dirty="0" smtClean="0"/>
              <a:t>td&gt;123&lt;/</a:t>
            </a:r>
            <a:r>
              <a:rPr lang="en-US" sz="1800" dirty="0" smtClean="0"/>
              <a:t>td&gt;</a:t>
            </a:r>
          </a:p>
          <a:p>
            <a:pPr>
              <a:buNone/>
            </a:pPr>
            <a:r>
              <a:rPr lang="en-US" sz="1800" dirty="0" smtClean="0"/>
              <a:t>    &lt;</a:t>
            </a:r>
            <a:r>
              <a:rPr lang="en-US" sz="1800" dirty="0" smtClean="0"/>
              <a:t>td&gt;456&lt;/</a:t>
            </a:r>
            <a:r>
              <a:rPr lang="en-US" sz="1800" dirty="0" smtClean="0"/>
              <a:t>td&gt;</a:t>
            </a:r>
          </a:p>
          <a:p>
            <a:pPr>
              <a:buNone/>
            </a:pPr>
            <a:r>
              <a:rPr lang="en-US" sz="1800" dirty="0" smtClean="0"/>
              <a:t>  &lt;/tr&gt;</a:t>
            </a:r>
          </a:p>
          <a:p>
            <a:pPr>
              <a:buNone/>
            </a:pPr>
            <a:r>
              <a:rPr lang="en-US" sz="1800" dirty="0" smtClean="0"/>
              <a:t>&lt;/table&gt;</a:t>
            </a:r>
          </a:p>
          <a:p>
            <a:pPr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Span many rows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/>
              <a:t>To make a cell span more than one row, use the </a:t>
            </a:r>
            <a:r>
              <a:rPr lang="en-US" sz="1800" b="1" dirty="0" err="1" smtClean="0"/>
              <a:t>rowspan</a:t>
            </a:r>
            <a:r>
              <a:rPr lang="en-US" sz="1800" dirty="0" smtClean="0"/>
              <a:t> </a:t>
            </a:r>
            <a:r>
              <a:rPr lang="en-US" sz="1800" dirty="0" smtClean="0"/>
              <a:t>attribute.</a:t>
            </a:r>
            <a:br>
              <a:rPr lang="en-US" sz="1800" dirty="0" smtClean="0"/>
            </a:b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&lt;table style="</a:t>
            </a:r>
            <a:r>
              <a:rPr lang="en-US" sz="1800" dirty="0" err="1" smtClean="0"/>
              <a:t>width:100</a:t>
            </a:r>
            <a:r>
              <a:rPr lang="en-US" sz="1800" dirty="0" smtClean="0"/>
              <a:t>%"&gt;</a:t>
            </a:r>
          </a:p>
          <a:p>
            <a:pPr>
              <a:buNone/>
            </a:pPr>
            <a:r>
              <a:rPr lang="en-US" sz="1800" dirty="0" smtClean="0"/>
              <a:t>  &lt;tr&gt;</a:t>
            </a:r>
          </a:p>
          <a:p>
            <a:pPr>
              <a:buNone/>
            </a:pPr>
            <a:r>
              <a:rPr lang="en-US" sz="1800" dirty="0" smtClean="0"/>
              <a:t>    &lt;</a:t>
            </a:r>
            <a:r>
              <a:rPr lang="en-US" sz="1800" dirty="0" err="1" smtClean="0"/>
              <a:t>th</a:t>
            </a:r>
            <a:r>
              <a:rPr lang="en-US" sz="1800" dirty="0" smtClean="0"/>
              <a:t>&gt;Name:&lt;/</a:t>
            </a:r>
            <a:r>
              <a:rPr lang="en-US" sz="1800" dirty="0" err="1" smtClean="0"/>
              <a:t>th</a:t>
            </a:r>
            <a:r>
              <a:rPr lang="en-US" sz="1800" dirty="0" smtClean="0"/>
              <a:t>&gt;</a:t>
            </a:r>
          </a:p>
          <a:p>
            <a:pPr>
              <a:buNone/>
            </a:pPr>
            <a:r>
              <a:rPr lang="en-US" sz="1800" dirty="0" smtClean="0"/>
              <a:t>    &lt;</a:t>
            </a:r>
            <a:r>
              <a:rPr lang="en-US" sz="1800" dirty="0" smtClean="0"/>
              <a:t>td&gt;abc&lt;/</a:t>
            </a:r>
            <a:r>
              <a:rPr lang="en-US" sz="1800" dirty="0" smtClean="0"/>
              <a:t>td&gt;</a:t>
            </a:r>
          </a:p>
          <a:p>
            <a:pPr>
              <a:buNone/>
            </a:pPr>
            <a:r>
              <a:rPr lang="en-US" sz="1800" dirty="0" smtClean="0"/>
              <a:t>  &lt;/tr&gt;</a:t>
            </a:r>
          </a:p>
          <a:p>
            <a:pPr>
              <a:buNone/>
            </a:pPr>
            <a:r>
              <a:rPr lang="en-US" sz="1800" dirty="0" smtClean="0"/>
              <a:t>  &lt;tr&gt;</a:t>
            </a:r>
          </a:p>
          <a:p>
            <a:pPr>
              <a:buNone/>
            </a:pPr>
            <a:r>
              <a:rPr lang="en-US" sz="1800" dirty="0" smtClean="0"/>
              <a:t>    &lt;</a:t>
            </a:r>
            <a:r>
              <a:rPr lang="en-US" sz="1800" dirty="0" err="1" smtClean="0"/>
              <a:t>th</a:t>
            </a:r>
            <a:r>
              <a:rPr lang="en-US" sz="1800" dirty="0" smtClean="0"/>
              <a:t> </a:t>
            </a:r>
            <a:r>
              <a:rPr lang="en-US" sz="1800" dirty="0" err="1" smtClean="0"/>
              <a:t>rowspan</a:t>
            </a:r>
            <a:r>
              <a:rPr lang="en-US" sz="1800" dirty="0" smtClean="0"/>
              <a:t>="2</a:t>
            </a:r>
            <a:r>
              <a:rPr lang="en-US" sz="1800" dirty="0" smtClean="0"/>
              <a:t>"&gt;phone</a:t>
            </a:r>
            <a:r>
              <a:rPr lang="en-US" sz="1800" dirty="0" smtClean="0"/>
              <a:t>:&lt;/</a:t>
            </a:r>
            <a:r>
              <a:rPr lang="en-US" sz="1800" dirty="0" err="1" smtClean="0"/>
              <a:t>th</a:t>
            </a:r>
            <a:r>
              <a:rPr lang="en-US" sz="1800" dirty="0" smtClean="0"/>
              <a:t>&gt;</a:t>
            </a:r>
          </a:p>
          <a:p>
            <a:pPr>
              <a:buNone/>
            </a:pPr>
            <a:r>
              <a:rPr lang="en-US" sz="1800" dirty="0" smtClean="0"/>
              <a:t>    &lt;</a:t>
            </a:r>
            <a:r>
              <a:rPr lang="en-US" sz="1800" dirty="0" smtClean="0"/>
              <a:t>td&gt;abc&lt;/</a:t>
            </a:r>
            <a:r>
              <a:rPr lang="en-US" sz="1800" dirty="0" smtClean="0"/>
              <a:t>td&gt;</a:t>
            </a:r>
          </a:p>
          <a:p>
            <a:pPr>
              <a:buNone/>
            </a:pPr>
            <a:r>
              <a:rPr lang="en-US" sz="1800" dirty="0" smtClean="0"/>
              <a:t>  &lt;/tr&gt;</a:t>
            </a:r>
          </a:p>
          <a:p>
            <a:pPr>
              <a:buNone/>
            </a:pPr>
            <a:r>
              <a:rPr lang="en-US" sz="1800" dirty="0" smtClean="0"/>
              <a:t>  &lt;tr&gt;</a:t>
            </a:r>
          </a:p>
          <a:p>
            <a:pPr>
              <a:buNone/>
            </a:pPr>
            <a:r>
              <a:rPr lang="en-US" sz="1800" dirty="0" smtClean="0"/>
              <a:t>    &lt;</a:t>
            </a:r>
            <a:r>
              <a:rPr lang="en-US" sz="1800" dirty="0" smtClean="0"/>
              <a:t>td&gt;def&lt;/</a:t>
            </a:r>
            <a:r>
              <a:rPr lang="en-US" sz="1800" dirty="0" smtClean="0"/>
              <a:t>td&gt;</a:t>
            </a:r>
          </a:p>
          <a:p>
            <a:pPr>
              <a:buNone/>
            </a:pPr>
            <a:r>
              <a:rPr lang="en-US" sz="1800" dirty="0" smtClean="0"/>
              <a:t>  &lt;/tr&gt;</a:t>
            </a:r>
          </a:p>
          <a:p>
            <a:pPr>
              <a:buNone/>
            </a:pPr>
            <a:r>
              <a:rPr lang="en-US" sz="1800" dirty="0" smtClean="0"/>
              <a:t>&lt;/table&gt;</a:t>
            </a:r>
            <a:endParaRPr lang="en-US" sz="1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Html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57200"/>
            <a:ext cx="9144000" cy="6400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Unordered List</a:t>
            </a:r>
          </a:p>
          <a:p>
            <a:pPr>
              <a:buNone/>
            </a:pPr>
            <a:r>
              <a:rPr lang="en-US" sz="1800" dirty="0" smtClean="0"/>
              <a:t>An </a:t>
            </a:r>
            <a:r>
              <a:rPr lang="en-US" sz="1800" dirty="0" err="1" smtClean="0"/>
              <a:t>unordere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d </a:t>
            </a:r>
            <a:r>
              <a:rPr lang="en-US" sz="1800" dirty="0" smtClean="0"/>
              <a:t>list starts with the </a:t>
            </a:r>
            <a:r>
              <a:rPr lang="en-US" sz="1800" b="1" dirty="0" smtClean="0"/>
              <a:t>&lt;ul&gt;</a:t>
            </a:r>
            <a:r>
              <a:rPr lang="en-US" sz="1800" dirty="0" smtClean="0"/>
              <a:t> </a:t>
            </a:r>
            <a:r>
              <a:rPr lang="en-US" sz="1800" dirty="0" smtClean="0"/>
              <a:t>tag. </a:t>
            </a:r>
            <a:r>
              <a:rPr lang="en-US" sz="1800" dirty="0" smtClean="0"/>
              <a:t>Each list item starts with the </a:t>
            </a:r>
            <a:r>
              <a:rPr lang="en-US" sz="1800" b="1" dirty="0" smtClean="0"/>
              <a:t>&lt;li&gt;</a:t>
            </a:r>
            <a:r>
              <a:rPr lang="en-US" sz="1800" dirty="0" smtClean="0"/>
              <a:t> tag</a:t>
            </a:r>
            <a:r>
              <a:rPr lang="en-US" sz="1800" dirty="0" smtClean="0"/>
              <a:t>.</a:t>
            </a:r>
          </a:p>
          <a:p>
            <a:pPr>
              <a:buNone/>
            </a:pPr>
            <a:r>
              <a:rPr lang="it-IT" sz="1800" dirty="0" smtClean="0"/>
              <a:t>&lt;ul&gt;</a:t>
            </a:r>
          </a:p>
          <a:p>
            <a:pPr>
              <a:buNone/>
            </a:pPr>
            <a:r>
              <a:rPr lang="it-IT" sz="1800" dirty="0" smtClean="0"/>
              <a:t>  &lt;li&gt;Coffee&lt;/li&gt;</a:t>
            </a:r>
          </a:p>
          <a:p>
            <a:pPr>
              <a:buNone/>
            </a:pPr>
            <a:r>
              <a:rPr lang="it-IT" sz="1800" dirty="0" smtClean="0"/>
              <a:t>  &lt;li&gt;Tea&lt;/li&gt;</a:t>
            </a:r>
          </a:p>
          <a:p>
            <a:pPr>
              <a:buNone/>
            </a:pPr>
            <a:r>
              <a:rPr lang="it-IT" sz="1800" dirty="0" smtClean="0"/>
              <a:t>  &lt;li&gt;Milk&lt;/li&gt;</a:t>
            </a:r>
          </a:p>
          <a:p>
            <a:pPr>
              <a:buNone/>
            </a:pPr>
            <a:r>
              <a:rPr lang="it-IT" sz="1800" dirty="0" smtClean="0"/>
              <a:t>&lt;/ul&gt; </a:t>
            </a:r>
            <a:endParaRPr lang="it-IT" sz="1800" dirty="0" smtClean="0"/>
          </a:p>
          <a:p>
            <a:pPr>
              <a:buNone/>
            </a:pPr>
            <a:r>
              <a:rPr lang="it-IT" sz="2400" dirty="0" smtClean="0"/>
              <a:t>Ordered List</a:t>
            </a:r>
          </a:p>
          <a:p>
            <a:pPr>
              <a:buNone/>
            </a:pPr>
            <a:r>
              <a:rPr lang="en-US" sz="1800" dirty="0" smtClean="0"/>
              <a:t>An ordered list starts </a:t>
            </a:r>
            <a:r>
              <a:rPr lang="en-US" sz="1800" dirty="0" smtClean="0"/>
              <a:t>with </a:t>
            </a:r>
            <a:r>
              <a:rPr lang="en-US" sz="1800" dirty="0" smtClean="0"/>
              <a:t>the </a:t>
            </a:r>
            <a:r>
              <a:rPr lang="en-US" sz="1800" b="1" dirty="0" smtClean="0"/>
              <a:t>&lt;</a:t>
            </a:r>
            <a:r>
              <a:rPr lang="en-US" sz="1800" b="1" dirty="0" err="1" smtClean="0"/>
              <a:t>ol</a:t>
            </a:r>
            <a:r>
              <a:rPr lang="en-US" sz="1800" b="1" dirty="0" smtClean="0"/>
              <a:t>&gt;</a:t>
            </a:r>
            <a:r>
              <a:rPr lang="en-US" sz="1800" dirty="0" smtClean="0"/>
              <a:t> tag. Each list item starts with the </a:t>
            </a:r>
            <a:r>
              <a:rPr lang="en-US" sz="1800" b="1" dirty="0" smtClean="0"/>
              <a:t>&lt;li&gt;</a:t>
            </a:r>
            <a:r>
              <a:rPr lang="en-US" sz="1800" dirty="0" smtClean="0"/>
              <a:t> tag</a:t>
            </a:r>
            <a:r>
              <a:rPr lang="en-US" sz="1800" dirty="0" smtClean="0"/>
              <a:t>.</a:t>
            </a:r>
          </a:p>
          <a:p>
            <a:pPr>
              <a:buNone/>
            </a:pPr>
            <a:r>
              <a:rPr lang="it-IT" sz="1800" dirty="0" smtClean="0"/>
              <a:t>&lt;ol&gt;</a:t>
            </a:r>
          </a:p>
          <a:p>
            <a:pPr>
              <a:buNone/>
            </a:pPr>
            <a:r>
              <a:rPr lang="it-IT" sz="1800" dirty="0" smtClean="0"/>
              <a:t>  &lt;li&gt;Coffee&lt;/li&gt;</a:t>
            </a:r>
          </a:p>
          <a:p>
            <a:pPr>
              <a:buNone/>
            </a:pPr>
            <a:r>
              <a:rPr lang="it-IT" sz="1800" dirty="0" smtClean="0"/>
              <a:t>  &lt;li&gt;Tea&lt;/li&gt;</a:t>
            </a:r>
          </a:p>
          <a:p>
            <a:pPr>
              <a:buNone/>
            </a:pPr>
            <a:r>
              <a:rPr lang="it-IT" sz="1800" dirty="0" smtClean="0"/>
              <a:t>  &lt;li&gt;Milk&lt;/li&gt;</a:t>
            </a:r>
          </a:p>
          <a:p>
            <a:pPr>
              <a:buNone/>
            </a:pPr>
            <a:r>
              <a:rPr lang="it-IT" sz="1800" dirty="0" smtClean="0"/>
              <a:t>&lt;/ol&gt; </a:t>
            </a:r>
            <a:endParaRPr lang="en-US"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Html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57200"/>
            <a:ext cx="9144000" cy="6400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/>
              <a:t>The HTML </a:t>
            </a:r>
            <a:r>
              <a:rPr lang="en-US" sz="1800" b="1" dirty="0" smtClean="0"/>
              <a:t>&lt;form&gt;</a:t>
            </a:r>
            <a:r>
              <a:rPr lang="en-US" sz="1800" dirty="0" smtClean="0"/>
              <a:t> element defines a form that is used to collect user input</a:t>
            </a:r>
            <a:r>
              <a:rPr lang="en-US" sz="1800" dirty="0" smtClean="0"/>
              <a:t>:</a:t>
            </a:r>
          </a:p>
          <a:p>
            <a:pPr>
              <a:buNone/>
            </a:pPr>
            <a:r>
              <a:rPr lang="en-US" sz="1800" dirty="0" smtClean="0"/>
              <a:t>&lt;form action</a:t>
            </a:r>
            <a:r>
              <a:rPr lang="en-US" sz="1800" dirty="0" smtClean="0"/>
              <a:t>=""&gt;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  First name:&lt;br&gt;</a:t>
            </a:r>
          </a:p>
          <a:p>
            <a:pPr>
              <a:buNone/>
            </a:pPr>
            <a:r>
              <a:rPr lang="en-US" sz="1800" dirty="0" smtClean="0"/>
              <a:t>  &lt;input type="text" name="</a:t>
            </a:r>
            <a:r>
              <a:rPr lang="en-US" sz="1800" dirty="0" err="1" smtClean="0"/>
              <a:t>firstname</a:t>
            </a:r>
            <a:r>
              <a:rPr lang="en-US" sz="1800" dirty="0" smtClean="0"/>
              <a:t>" value</a:t>
            </a:r>
            <a:r>
              <a:rPr lang="en-US" sz="1800" dirty="0" smtClean="0"/>
              <a:t>=“abc"&gt;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  &lt;br&gt;</a:t>
            </a:r>
          </a:p>
          <a:p>
            <a:pPr>
              <a:buNone/>
            </a:pPr>
            <a:r>
              <a:rPr lang="en-US" sz="1800" dirty="0" smtClean="0"/>
              <a:t>  Last name:&lt;br&gt;</a:t>
            </a:r>
          </a:p>
          <a:p>
            <a:pPr>
              <a:buNone/>
            </a:pPr>
            <a:r>
              <a:rPr lang="en-US" sz="1800" dirty="0" smtClean="0"/>
              <a:t>  &lt;input type="text" name="</a:t>
            </a:r>
            <a:r>
              <a:rPr lang="en-US" sz="1800" dirty="0" err="1" smtClean="0"/>
              <a:t>lastname</a:t>
            </a:r>
            <a:r>
              <a:rPr lang="en-US" sz="1800" dirty="0" smtClean="0"/>
              <a:t>" value</a:t>
            </a:r>
            <a:r>
              <a:rPr lang="en-US" sz="1800" dirty="0" smtClean="0"/>
              <a:t>=“def"&gt;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  &lt;br&gt;&lt;br&gt;</a:t>
            </a:r>
          </a:p>
          <a:p>
            <a:pPr>
              <a:buNone/>
            </a:pPr>
            <a:r>
              <a:rPr lang="en-US" sz="1800" dirty="0" smtClean="0"/>
              <a:t>  &lt;input type="submit" value="Submit"&gt;</a:t>
            </a:r>
          </a:p>
          <a:p>
            <a:pPr>
              <a:buNone/>
            </a:pPr>
            <a:r>
              <a:rPr lang="en-US" sz="1800" dirty="0" smtClean="0"/>
              <a:t>&lt;/form&gt; </a:t>
            </a:r>
            <a:endParaRPr lang="en-US" sz="1800" dirty="0" smtClean="0"/>
          </a:p>
          <a:p>
            <a:pPr algn="ctr">
              <a:buNone/>
            </a:pPr>
            <a:r>
              <a:rPr lang="en-US" sz="2800" dirty="0" smtClean="0"/>
              <a:t>Radio Button </a:t>
            </a:r>
            <a:r>
              <a:rPr lang="en-US" sz="2800" dirty="0" smtClean="0"/>
              <a:t>Input</a:t>
            </a:r>
          </a:p>
          <a:p>
            <a:pPr>
              <a:buNone/>
            </a:pPr>
            <a:r>
              <a:rPr lang="en-US" sz="1800" b="1" dirty="0" smtClean="0"/>
              <a:t>&lt;input type="radio"&gt;</a:t>
            </a:r>
            <a:r>
              <a:rPr lang="en-US" sz="1800" dirty="0" smtClean="0"/>
              <a:t> defines a </a:t>
            </a:r>
            <a:r>
              <a:rPr lang="en-US" sz="1800" b="1" dirty="0" smtClean="0"/>
              <a:t>radio button</a:t>
            </a:r>
            <a:r>
              <a:rPr lang="en-US" sz="1800" dirty="0" smtClean="0"/>
              <a:t>.</a:t>
            </a:r>
          </a:p>
          <a:p>
            <a:pPr>
              <a:buNone/>
            </a:pPr>
            <a:r>
              <a:rPr lang="en-US" sz="1800" dirty="0" smtClean="0"/>
              <a:t>&lt;form&gt;</a:t>
            </a:r>
          </a:p>
          <a:p>
            <a:pPr>
              <a:buNone/>
            </a:pPr>
            <a:r>
              <a:rPr lang="en-US" sz="1800" dirty="0" smtClean="0"/>
              <a:t>  &lt;input type="radio" name="gender" value="male" checked&gt; Male&lt;br&gt;</a:t>
            </a:r>
          </a:p>
          <a:p>
            <a:pPr>
              <a:buNone/>
            </a:pPr>
            <a:r>
              <a:rPr lang="en-US" sz="1800" dirty="0" smtClean="0"/>
              <a:t>  &lt;input type="radio" name="gender" value="female"&gt; Female&lt;br&gt;</a:t>
            </a:r>
          </a:p>
          <a:p>
            <a:pPr>
              <a:buNone/>
            </a:pPr>
            <a:r>
              <a:rPr lang="en-US" sz="1800" dirty="0" smtClean="0"/>
              <a:t>  &lt;input type="radio" name="gender" value="other"&gt; Other  </a:t>
            </a:r>
          </a:p>
          <a:p>
            <a:pPr>
              <a:buNone/>
            </a:pPr>
            <a:r>
              <a:rPr lang="en-US" sz="1800" dirty="0" smtClean="0"/>
              <a:t>&lt;/form&gt; </a:t>
            </a:r>
          </a:p>
          <a:p>
            <a:pPr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Submit 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dirty="0" smtClean="0"/>
              <a:t>&lt;input type="submit"&gt;</a:t>
            </a:r>
            <a:r>
              <a:rPr lang="en-US" sz="1800" dirty="0" smtClean="0"/>
              <a:t> defines a button for </a:t>
            </a:r>
            <a:r>
              <a:rPr lang="en-US" sz="1800" b="1" dirty="0" smtClean="0"/>
              <a:t>submitting</a:t>
            </a:r>
            <a:r>
              <a:rPr lang="en-US" sz="1800" dirty="0" smtClean="0"/>
              <a:t> the form data to a </a:t>
            </a:r>
            <a:r>
              <a:rPr lang="en-US" sz="1800" b="1" dirty="0" smtClean="0"/>
              <a:t>form-handler</a:t>
            </a:r>
            <a:r>
              <a:rPr lang="en-US" sz="1800" dirty="0" smtClean="0"/>
              <a:t>.</a:t>
            </a:r>
          </a:p>
          <a:p>
            <a:pPr>
              <a:buNone/>
            </a:pPr>
            <a:r>
              <a:rPr lang="en-US" sz="1800" dirty="0" smtClean="0"/>
              <a:t>&lt;form action</a:t>
            </a:r>
            <a:r>
              <a:rPr lang="en-US" sz="1800" dirty="0" smtClean="0"/>
              <a:t>=""&gt;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  First name:&lt;br&gt;</a:t>
            </a:r>
          </a:p>
          <a:p>
            <a:pPr>
              <a:buNone/>
            </a:pPr>
            <a:r>
              <a:rPr lang="en-US" sz="1800" dirty="0" smtClean="0"/>
              <a:t>  &lt;input type="text" name="</a:t>
            </a:r>
            <a:r>
              <a:rPr lang="en-US" sz="1800" dirty="0" err="1" smtClean="0"/>
              <a:t>firstname</a:t>
            </a:r>
            <a:r>
              <a:rPr lang="en-US" sz="1800" dirty="0" smtClean="0"/>
              <a:t>" value</a:t>
            </a:r>
            <a:r>
              <a:rPr lang="en-US" sz="1800" dirty="0" smtClean="0"/>
              <a:t>=“abc"&gt;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  &lt;br&gt;</a:t>
            </a:r>
          </a:p>
          <a:p>
            <a:pPr>
              <a:buNone/>
            </a:pPr>
            <a:r>
              <a:rPr lang="en-US" sz="1800" dirty="0" smtClean="0"/>
              <a:t>  Last name:&lt;br&gt;</a:t>
            </a:r>
          </a:p>
          <a:p>
            <a:pPr>
              <a:buNone/>
            </a:pPr>
            <a:r>
              <a:rPr lang="en-US" sz="1800" dirty="0" smtClean="0"/>
              <a:t>  &lt;input type="text" name="</a:t>
            </a:r>
            <a:r>
              <a:rPr lang="en-US" sz="1800" dirty="0" err="1" smtClean="0"/>
              <a:t>lastname</a:t>
            </a:r>
            <a:r>
              <a:rPr lang="en-US" sz="1800" dirty="0" smtClean="0"/>
              <a:t>" value</a:t>
            </a:r>
            <a:r>
              <a:rPr lang="en-US" sz="1800" dirty="0" smtClean="0"/>
              <a:t>=“def"&gt;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  &lt;br&gt;&lt;br&gt;</a:t>
            </a:r>
          </a:p>
          <a:p>
            <a:pPr>
              <a:buNone/>
            </a:pPr>
            <a:r>
              <a:rPr lang="en-US" sz="1800" dirty="0" smtClean="0"/>
              <a:t>  &lt;input type="submit" value="Submit"&gt;</a:t>
            </a:r>
          </a:p>
          <a:p>
            <a:pPr>
              <a:buNone/>
            </a:pPr>
            <a:r>
              <a:rPr lang="en-US" sz="1800" dirty="0" smtClean="0"/>
              <a:t>&lt;/form&gt; 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09600"/>
            <a:ext cx="9144000" cy="6248400"/>
          </a:xfrm>
        </p:spPr>
        <p:txBody>
          <a:bodyPr/>
          <a:lstStyle/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Attributes </a:t>
            </a:r>
            <a:r>
              <a:rPr lang="en-US" sz="1800" dirty="0">
                <a:solidFill>
                  <a:schemeClr val="tx1"/>
                </a:solidFill>
              </a:rPr>
              <a:t>provide </a:t>
            </a:r>
            <a:r>
              <a:rPr lang="en-US" sz="1800" b="1" dirty="0">
                <a:solidFill>
                  <a:schemeClr val="tx1"/>
                </a:solidFill>
              </a:rPr>
              <a:t>additional information</a:t>
            </a:r>
            <a:r>
              <a:rPr lang="en-US" sz="1800" dirty="0">
                <a:solidFill>
                  <a:schemeClr val="tx1"/>
                </a:solidFill>
              </a:rPr>
              <a:t> about an element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Attributes </a:t>
            </a:r>
            <a:r>
              <a:rPr lang="en-US" sz="1800" dirty="0">
                <a:solidFill>
                  <a:schemeClr val="tx1"/>
                </a:solidFill>
              </a:rPr>
              <a:t>usually come in name/value pairs like: </a:t>
            </a:r>
            <a:r>
              <a:rPr lang="en-US" sz="1800" b="1" dirty="0">
                <a:solidFill>
                  <a:schemeClr val="tx1"/>
                </a:solidFill>
              </a:rPr>
              <a:t>name="</a:t>
            </a:r>
            <a:r>
              <a:rPr lang="en-US" sz="1800" b="1" dirty="0" smtClean="0">
                <a:solidFill>
                  <a:schemeClr val="tx1"/>
                </a:solidFill>
              </a:rPr>
              <a:t>value“</a:t>
            </a: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href Attribute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&lt;a href=“link"&gt;This is a link&lt;/a&gt;</a:t>
            </a:r>
          </a:p>
          <a:p>
            <a:r>
              <a:rPr lang="en-US" sz="2800" dirty="0">
                <a:solidFill>
                  <a:schemeClr val="tx1"/>
                </a:solidFill>
              </a:rPr>
              <a:t>src Attribute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&lt;img src="img" width="50</a:t>
            </a:r>
          </a:p>
          <a:p>
            <a:r>
              <a:rPr lang="en-US" sz="2800" dirty="0">
                <a:solidFill>
                  <a:schemeClr val="tx1"/>
                </a:solidFill>
              </a:rPr>
              <a:t>width and height Attributes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0" height="600"&gt;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&lt;img src="img" width="500" height="600"&gt;</a:t>
            </a:r>
          </a:p>
          <a:p>
            <a:r>
              <a:rPr lang="en-US" sz="2800" dirty="0">
                <a:solidFill>
                  <a:schemeClr val="tx1"/>
                </a:solidFill>
              </a:rPr>
              <a:t>alt </a:t>
            </a:r>
            <a:r>
              <a:rPr lang="en-US" sz="2800" dirty="0" smtClean="0">
                <a:solidFill>
                  <a:schemeClr val="tx1"/>
                </a:solidFill>
              </a:rPr>
              <a:t>Attribute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&lt;img src="img" alt=“no image" width="500" height="600"&gt;</a:t>
            </a:r>
          </a:p>
          <a:p>
            <a:r>
              <a:rPr lang="en-US" sz="2800" dirty="0">
                <a:solidFill>
                  <a:schemeClr val="tx1"/>
                </a:solidFill>
              </a:rPr>
              <a:t>style Attribute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&lt;p style="</a:t>
            </a:r>
            <a:r>
              <a:rPr lang="en-US" sz="1800" dirty="0" err="1" smtClean="0">
                <a:solidFill>
                  <a:schemeClr val="tx1"/>
                </a:solidFill>
              </a:rPr>
              <a:t>color:red</a:t>
            </a:r>
            <a:r>
              <a:rPr lang="en-US" sz="1800" dirty="0" smtClean="0">
                <a:solidFill>
                  <a:schemeClr val="tx1"/>
                </a:solidFill>
              </a:rPr>
              <a:t>"&gt;I am a paragraph.&lt;/p&gt;</a:t>
            </a:r>
            <a:endParaRPr lang="en-US" sz="1800" dirty="0">
              <a:solidFill>
                <a:schemeClr val="tx1"/>
              </a:solidFill>
            </a:endParaRPr>
          </a:p>
          <a:p>
            <a:pPr algn="l"/>
            <a:endParaRPr 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r>
              <a:rPr lang="en-US" sz="1800" dirty="0" smtClean="0"/>
              <a:t>Use </a:t>
            </a:r>
            <a:r>
              <a:rPr lang="en-US" sz="1800" dirty="0"/>
              <a:t>the </a:t>
            </a:r>
            <a:r>
              <a:rPr lang="en-US" sz="1800" b="1" dirty="0"/>
              <a:t>style</a:t>
            </a:r>
            <a:r>
              <a:rPr lang="en-US" sz="1800" dirty="0"/>
              <a:t> attribute for styling HTML elements</a:t>
            </a:r>
          </a:p>
          <a:p>
            <a:r>
              <a:rPr lang="en-US" sz="1800" dirty="0"/>
              <a:t>Use </a:t>
            </a:r>
            <a:r>
              <a:rPr lang="en-US" sz="1800" b="1" dirty="0"/>
              <a:t>background-color</a:t>
            </a:r>
            <a:r>
              <a:rPr lang="en-US" sz="1800" dirty="0"/>
              <a:t> for background color</a:t>
            </a:r>
          </a:p>
          <a:p>
            <a:r>
              <a:rPr lang="en-US" sz="1800" dirty="0"/>
              <a:t>Use </a:t>
            </a:r>
            <a:r>
              <a:rPr lang="en-US" sz="1800" b="1" dirty="0"/>
              <a:t>color</a:t>
            </a:r>
            <a:r>
              <a:rPr lang="en-US" sz="1800" dirty="0"/>
              <a:t> for text colors</a:t>
            </a:r>
          </a:p>
          <a:p>
            <a:r>
              <a:rPr lang="en-US" sz="1800" dirty="0"/>
              <a:t>Use </a:t>
            </a:r>
            <a:r>
              <a:rPr lang="en-US" sz="1800" b="1" dirty="0"/>
              <a:t>font-family</a:t>
            </a:r>
            <a:r>
              <a:rPr lang="en-US" sz="1800" dirty="0"/>
              <a:t> for text fonts</a:t>
            </a:r>
          </a:p>
          <a:p>
            <a:r>
              <a:rPr lang="en-US" sz="1800" dirty="0"/>
              <a:t>Use </a:t>
            </a:r>
            <a:r>
              <a:rPr lang="en-US" sz="1800" b="1" dirty="0"/>
              <a:t>font-size</a:t>
            </a:r>
            <a:r>
              <a:rPr lang="en-US" sz="1800" dirty="0"/>
              <a:t> for text sizes</a:t>
            </a:r>
          </a:p>
          <a:p>
            <a:r>
              <a:rPr lang="en-US" sz="1800" dirty="0"/>
              <a:t>Use </a:t>
            </a:r>
            <a:r>
              <a:rPr lang="en-US" sz="1800" b="1" dirty="0"/>
              <a:t>text-align</a:t>
            </a:r>
            <a:r>
              <a:rPr lang="en-US" sz="1800" dirty="0"/>
              <a:t> for text alignment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Text Formatting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62484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1900" dirty="0" smtClean="0"/>
          </a:p>
          <a:p>
            <a:pPr>
              <a:buNone/>
            </a:pPr>
            <a:r>
              <a:rPr lang="en-US" sz="1900" dirty="0" smtClean="0"/>
              <a:t>Formatting </a:t>
            </a:r>
            <a:r>
              <a:rPr lang="en-US" sz="1900" dirty="0"/>
              <a:t>elements were designed to display special types of text</a:t>
            </a:r>
            <a:r>
              <a:rPr lang="en-US" sz="1900" dirty="0" smtClean="0"/>
              <a:t>:</a:t>
            </a:r>
          </a:p>
          <a:p>
            <a:pPr>
              <a:buNone/>
            </a:pPr>
            <a:endParaRPr lang="en-US" sz="1900" dirty="0"/>
          </a:p>
          <a:p>
            <a:r>
              <a:rPr lang="en-US" sz="1900" dirty="0"/>
              <a:t>&lt;b&gt; - Bold text</a:t>
            </a:r>
          </a:p>
          <a:p>
            <a:r>
              <a:rPr lang="en-US" sz="1900" dirty="0"/>
              <a:t>&lt;strong&gt; - Important text</a:t>
            </a:r>
          </a:p>
          <a:p>
            <a:r>
              <a:rPr lang="en-US" sz="1900" dirty="0"/>
              <a:t>&lt;i&gt; - Italic text</a:t>
            </a:r>
          </a:p>
          <a:p>
            <a:r>
              <a:rPr lang="en-US" sz="1900" dirty="0"/>
              <a:t>&lt;em&gt; - Emphasized text</a:t>
            </a:r>
          </a:p>
          <a:p>
            <a:r>
              <a:rPr lang="en-US" sz="1900" dirty="0"/>
              <a:t>&lt;mark&gt; - Marked text</a:t>
            </a:r>
          </a:p>
          <a:p>
            <a:r>
              <a:rPr lang="en-US" sz="1900" dirty="0"/>
              <a:t>&lt;small&gt; - Small </a:t>
            </a:r>
            <a:r>
              <a:rPr lang="en-US" sz="1900" dirty="0" smtClean="0"/>
              <a:t>text     &lt;h1&gt;HTML &lt;small&gt;Small&lt;/small&gt; Formatting&lt;/h1&gt;</a:t>
            </a:r>
            <a:endParaRPr lang="en-US" sz="1900" dirty="0"/>
          </a:p>
          <a:p>
            <a:r>
              <a:rPr lang="en-US" sz="1900" dirty="0"/>
              <a:t>&lt;del&gt; - Deleted </a:t>
            </a:r>
            <a:r>
              <a:rPr lang="en-US" sz="1900" dirty="0" smtClean="0"/>
              <a:t>text    &lt;p&gt; color is &lt;del&gt;blue&lt;/del&gt; red.&lt;/p&gt;</a:t>
            </a:r>
            <a:endParaRPr lang="en-US" sz="1900" dirty="0"/>
          </a:p>
          <a:p>
            <a:r>
              <a:rPr lang="en-US" sz="1900" dirty="0"/>
              <a:t>&lt;ins&gt; - Inserted text</a:t>
            </a:r>
          </a:p>
          <a:p>
            <a:r>
              <a:rPr lang="en-US" sz="1900" dirty="0"/>
              <a:t>&lt;sub&gt; - Subscript text</a:t>
            </a:r>
          </a:p>
          <a:p>
            <a:r>
              <a:rPr lang="en-US" sz="1900" dirty="0"/>
              <a:t>&lt;sup&gt; - Superscript text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Html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/>
              <a:t>Unvisited, Visited, active.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&lt;style&gt;</a:t>
            </a:r>
          </a:p>
          <a:p>
            <a:pPr>
              <a:buNone/>
            </a:pPr>
            <a:r>
              <a:rPr lang="en-US" sz="1800" dirty="0" err="1" smtClean="0"/>
              <a:t>a:link</a:t>
            </a:r>
            <a:r>
              <a:rPr lang="en-US" sz="1800" dirty="0" smtClean="0"/>
              <a:t> {</a:t>
            </a:r>
          </a:p>
          <a:p>
            <a:pPr>
              <a:buNone/>
            </a:pPr>
            <a:r>
              <a:rPr lang="en-US" sz="1800" dirty="0" smtClean="0"/>
              <a:t>    color: green;</a:t>
            </a:r>
          </a:p>
          <a:p>
            <a:pPr>
              <a:buNone/>
            </a:pPr>
            <a:r>
              <a:rPr lang="en-US" sz="1800" dirty="0" smtClean="0"/>
              <a:t>}</a:t>
            </a:r>
          </a:p>
          <a:p>
            <a:pPr>
              <a:buNone/>
            </a:pPr>
            <a:r>
              <a:rPr lang="en-US" sz="1800" dirty="0" err="1" smtClean="0"/>
              <a:t>a:visited</a:t>
            </a:r>
            <a:r>
              <a:rPr lang="en-US" sz="1800" dirty="0" smtClean="0"/>
              <a:t> {</a:t>
            </a:r>
          </a:p>
          <a:p>
            <a:pPr>
              <a:buNone/>
            </a:pPr>
            <a:r>
              <a:rPr lang="en-US" sz="1800" dirty="0" smtClean="0"/>
              <a:t>    color: pink;</a:t>
            </a:r>
          </a:p>
          <a:p>
            <a:pPr>
              <a:buNone/>
            </a:pPr>
            <a:r>
              <a:rPr lang="en-US" sz="1800" dirty="0" smtClean="0"/>
              <a:t>}</a:t>
            </a:r>
          </a:p>
          <a:p>
            <a:pPr>
              <a:buNone/>
            </a:pPr>
            <a:r>
              <a:rPr lang="en-US" sz="1800" dirty="0" err="1" smtClean="0"/>
              <a:t>a:hover</a:t>
            </a:r>
            <a:r>
              <a:rPr lang="en-US" sz="1800" dirty="0" smtClean="0"/>
              <a:t> {</a:t>
            </a:r>
          </a:p>
          <a:p>
            <a:pPr>
              <a:buNone/>
            </a:pPr>
            <a:r>
              <a:rPr lang="en-US" sz="1800" dirty="0" smtClean="0"/>
              <a:t>    color: blue;</a:t>
            </a:r>
          </a:p>
          <a:p>
            <a:pPr>
              <a:buNone/>
            </a:pPr>
            <a:r>
              <a:rPr lang="en-US" sz="1800" dirty="0" smtClean="0"/>
              <a:t>}</a:t>
            </a:r>
          </a:p>
          <a:p>
            <a:pPr>
              <a:buNone/>
            </a:pPr>
            <a:r>
              <a:rPr lang="en-US" sz="1800" dirty="0" err="1" smtClean="0"/>
              <a:t>a:active</a:t>
            </a:r>
            <a:r>
              <a:rPr lang="en-US" sz="1800" dirty="0" smtClean="0"/>
              <a:t> {</a:t>
            </a:r>
          </a:p>
          <a:p>
            <a:pPr>
              <a:buNone/>
            </a:pPr>
            <a:r>
              <a:rPr lang="en-US" sz="1800" dirty="0" smtClean="0"/>
              <a:t>    color: yellow;</a:t>
            </a:r>
          </a:p>
          <a:p>
            <a:pPr>
              <a:buNone/>
            </a:pPr>
            <a:r>
              <a:rPr lang="en-US" sz="1800" dirty="0" smtClean="0"/>
              <a:t>}</a:t>
            </a:r>
          </a:p>
          <a:p>
            <a:pPr>
              <a:buNone/>
            </a:pPr>
            <a:r>
              <a:rPr lang="en-US" sz="1800" dirty="0" smtClean="0"/>
              <a:t>&lt;/style&gt;</a:t>
            </a:r>
          </a:p>
          <a:p>
            <a:pPr>
              <a:buNone/>
            </a:pPr>
            <a:r>
              <a:rPr lang="en-US" sz="1800" dirty="0" smtClean="0"/>
              <a:t>&lt;body&gt;</a:t>
            </a:r>
          </a:p>
          <a:p>
            <a:pPr>
              <a:buNone/>
            </a:pPr>
            <a:r>
              <a:rPr lang="en-US" sz="1800" dirty="0" smtClean="0"/>
              <a:t>&lt;a href="</a:t>
            </a:r>
            <a:r>
              <a:rPr lang="en-US" sz="1800" dirty="0" err="1" smtClean="0"/>
              <a:t>html_ies.asp</a:t>
            </a:r>
            <a:r>
              <a:rPr lang="en-US" sz="1800" dirty="0" smtClean="0"/>
              <a:t>"&gt;HTML Images&lt;/a&gt; </a:t>
            </a:r>
          </a:p>
          <a:p>
            <a:pPr>
              <a:buNone/>
            </a:pPr>
            <a:r>
              <a:rPr lang="en-US" sz="1800" dirty="0" smtClean="0"/>
              <a:t>&lt;/body&gt;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dirty="0"/>
              <a:t>target Attribute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1800" dirty="0" smtClean="0"/>
              <a:t>The</a:t>
            </a:r>
            <a:r>
              <a:rPr lang="en-US" sz="1800" dirty="0"/>
              <a:t> </a:t>
            </a:r>
            <a:r>
              <a:rPr lang="en-US" sz="1800" b="1" dirty="0"/>
              <a:t>target</a:t>
            </a:r>
            <a:r>
              <a:rPr lang="en-US" sz="1800" dirty="0"/>
              <a:t> attribute specifies where to open the linked document</a:t>
            </a:r>
            <a:r>
              <a:rPr lang="en-US" sz="1800" dirty="0" smtClean="0"/>
              <a:t>.</a:t>
            </a:r>
          </a:p>
          <a:p>
            <a:pPr>
              <a:buNone/>
            </a:pPr>
            <a:endParaRPr lang="en-US" sz="1800" dirty="0"/>
          </a:p>
          <a:p>
            <a:r>
              <a:rPr lang="en-US" sz="1800" dirty="0"/>
              <a:t>_blank - Opens the linked document in a new window or </a:t>
            </a:r>
            <a:r>
              <a:rPr lang="en-US" sz="1800" dirty="0" smtClean="0"/>
              <a:t>tab</a:t>
            </a:r>
          </a:p>
          <a:p>
            <a:pPr>
              <a:buNone/>
            </a:pPr>
            <a:r>
              <a:rPr lang="en-US" sz="1800" dirty="0" smtClean="0"/>
              <a:t>&lt;a href=“link" target="_blank"&gt;click here&lt;/a&gt; </a:t>
            </a:r>
            <a:endParaRPr lang="en-US" sz="1800" dirty="0"/>
          </a:p>
          <a:p>
            <a:r>
              <a:rPr lang="en-US" sz="1800" dirty="0"/>
              <a:t>_self - Opens the linked document in the same window/tab as it was clicked (this is default)</a:t>
            </a:r>
          </a:p>
          <a:p>
            <a:r>
              <a:rPr lang="en-US" sz="1800" dirty="0" smtClean="0"/>
              <a:t>_</a:t>
            </a:r>
            <a:r>
              <a:rPr lang="en-US" sz="1800" dirty="0"/>
              <a:t>top - Opens the linked document in the full body of the </a:t>
            </a:r>
            <a:r>
              <a:rPr lang="en-US" sz="1800" dirty="0" smtClean="0"/>
              <a:t>window</a:t>
            </a:r>
          </a:p>
          <a:p>
            <a:pPr>
              <a:buNone/>
            </a:pPr>
            <a:r>
              <a:rPr lang="en-US" sz="1800" dirty="0" smtClean="0"/>
              <a:t>&lt;p&gt;&lt;a href="abc" target="_top"&gt;Click here!&lt;/a&gt;&lt;/p&gt;</a:t>
            </a:r>
          </a:p>
          <a:p>
            <a:pPr>
              <a:buNone/>
            </a:pPr>
            <a:endParaRPr lang="en-US" sz="1800" dirty="0" smtClean="0"/>
          </a:p>
          <a:p>
            <a:pPr algn="ctr">
              <a:buNone/>
            </a:pPr>
            <a:r>
              <a:rPr lang="en-US" sz="2800" dirty="0"/>
              <a:t>Image as Link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1800" dirty="0" smtClean="0"/>
              <a:t>&lt;a href=“abc"&gt;</a:t>
            </a:r>
          </a:p>
          <a:p>
            <a:pPr>
              <a:buNone/>
            </a:pPr>
            <a:r>
              <a:rPr lang="en-US" sz="1800" dirty="0" smtClean="0"/>
              <a:t>  &lt;img src="</a:t>
            </a:r>
            <a:r>
              <a:rPr lang="en-US" sz="1800" dirty="0" err="1" smtClean="0"/>
              <a:t>smiley.gif</a:t>
            </a:r>
            <a:r>
              <a:rPr lang="en-US" sz="1800" dirty="0" smtClean="0"/>
              <a:t>" alt="HTML tutorial" style="</a:t>
            </a:r>
            <a:r>
              <a:rPr lang="en-US" sz="1800" dirty="0" err="1" smtClean="0"/>
              <a:t>width:50px;height:50px</a:t>
            </a:r>
            <a:r>
              <a:rPr lang="en-US" sz="1800" dirty="0" smtClean="0"/>
              <a:t>;"&gt;</a:t>
            </a:r>
          </a:p>
          <a:p>
            <a:pPr>
              <a:buNone/>
            </a:pPr>
            <a:r>
              <a:rPr lang="en-US" sz="1800" dirty="0" smtClean="0"/>
              <a:t>&lt;/a&gt;</a:t>
            </a:r>
            <a:endParaRPr lang="en-US" sz="1800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62484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&lt;img src="img" alt=“abc" width=“500" height=“500"&gt;</a:t>
            </a:r>
          </a:p>
          <a:p>
            <a:r>
              <a:rPr lang="en-US" sz="1800" dirty="0"/>
              <a:t>images are defined with the </a:t>
            </a:r>
            <a:r>
              <a:rPr lang="en-US" sz="1800" b="1" dirty="0"/>
              <a:t>&lt;img&gt;</a:t>
            </a:r>
            <a:r>
              <a:rPr lang="en-US" sz="1800" dirty="0"/>
              <a:t> tag.</a:t>
            </a:r>
          </a:p>
          <a:p>
            <a:r>
              <a:rPr lang="en-US" sz="1800" dirty="0"/>
              <a:t>The &lt;img&gt; tag is empty, it contains attributes only, and does not have a closing tag.</a:t>
            </a:r>
          </a:p>
          <a:p>
            <a:r>
              <a:rPr lang="en-US" sz="1800" dirty="0"/>
              <a:t>The src attribute specifies the URL (web address) of the image: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&lt;img src="/a/b/</a:t>
            </a:r>
            <a:r>
              <a:rPr lang="en-US" sz="1800" dirty="0" err="1" smtClean="0"/>
              <a:t>c.jpg</a:t>
            </a:r>
            <a:r>
              <a:rPr lang="en-US" sz="1800" dirty="0" smtClean="0"/>
              <a:t>" alt="" style="</a:t>
            </a:r>
            <a:r>
              <a:rPr lang="en-US" sz="1800" dirty="0" err="1" smtClean="0"/>
              <a:t>width:100px;height:100px</a:t>
            </a:r>
            <a:r>
              <a:rPr lang="en-US" sz="1800" dirty="0" smtClean="0"/>
              <a:t>;"&gt;</a:t>
            </a:r>
          </a:p>
          <a:p>
            <a:pPr>
              <a:buNone/>
            </a:pPr>
            <a:endParaRPr lang="en-US" sz="1800" dirty="0"/>
          </a:p>
          <a:p>
            <a:pPr algn="ctr">
              <a:buNone/>
            </a:pPr>
            <a:r>
              <a:rPr lang="en-US" sz="2800" dirty="0"/>
              <a:t>Background Image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&lt;body style="background-</a:t>
            </a:r>
            <a:r>
              <a:rPr lang="en-US" sz="1800" dirty="0" err="1" smtClean="0"/>
              <a:t>image:url</a:t>
            </a:r>
            <a:r>
              <a:rPr lang="en-US" sz="1800" dirty="0" smtClean="0"/>
              <a:t>(‘</a:t>
            </a:r>
            <a:r>
              <a:rPr lang="en-US" sz="1800" dirty="0" err="1" smtClean="0"/>
              <a:t>a.jpg</a:t>
            </a:r>
            <a:r>
              <a:rPr lang="en-US" sz="1800" dirty="0" smtClean="0"/>
              <a:t>')"&gt;</a:t>
            </a:r>
            <a:endParaRPr lang="en-US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HTML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6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1800" dirty="0" smtClean="0"/>
              <a:t>HTML table is defined with the </a:t>
            </a:r>
            <a:r>
              <a:rPr lang="en-US" sz="1800" b="1" dirty="0" smtClean="0"/>
              <a:t>&lt;table&gt;</a:t>
            </a:r>
            <a:r>
              <a:rPr lang="en-US" sz="1800" dirty="0" smtClean="0"/>
              <a:t> tag</a:t>
            </a:r>
            <a:r>
              <a:rPr lang="en-US" sz="1800" dirty="0" smtClean="0"/>
              <a:t>.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&lt;table style="</a:t>
            </a:r>
            <a:r>
              <a:rPr lang="en-US" sz="1800" dirty="0" err="1" smtClean="0"/>
              <a:t>width:100</a:t>
            </a:r>
            <a:r>
              <a:rPr lang="en-US" sz="1800" dirty="0" smtClean="0"/>
              <a:t>%"&gt;</a:t>
            </a:r>
          </a:p>
          <a:p>
            <a:pPr>
              <a:buNone/>
            </a:pPr>
            <a:r>
              <a:rPr lang="en-US" sz="1800" dirty="0" smtClean="0"/>
              <a:t>  &lt;tr&gt;</a:t>
            </a:r>
          </a:p>
          <a:p>
            <a:pPr>
              <a:buNone/>
            </a:pPr>
            <a:r>
              <a:rPr lang="en-US" sz="1800" dirty="0" smtClean="0"/>
              <a:t>    &lt;</a:t>
            </a:r>
            <a:r>
              <a:rPr lang="en-US" sz="1800" dirty="0" err="1" smtClean="0"/>
              <a:t>th</a:t>
            </a:r>
            <a:r>
              <a:rPr lang="en-US" sz="1800" dirty="0" smtClean="0"/>
              <a:t>&gt;</a:t>
            </a:r>
            <a:r>
              <a:rPr lang="en-US" sz="1800" dirty="0" err="1" smtClean="0"/>
              <a:t>Firstname</a:t>
            </a:r>
            <a:r>
              <a:rPr lang="en-US" sz="1800" dirty="0" smtClean="0"/>
              <a:t>&lt;/</a:t>
            </a:r>
            <a:r>
              <a:rPr lang="en-US" sz="1800" dirty="0" err="1" smtClean="0"/>
              <a:t>th</a:t>
            </a:r>
            <a:r>
              <a:rPr lang="en-US" sz="1800" dirty="0" smtClean="0"/>
              <a:t>&gt;</a:t>
            </a:r>
          </a:p>
          <a:p>
            <a:pPr>
              <a:buNone/>
            </a:pPr>
            <a:r>
              <a:rPr lang="en-US" sz="1800" dirty="0" smtClean="0"/>
              <a:t>    &lt;</a:t>
            </a:r>
            <a:r>
              <a:rPr lang="en-US" sz="1800" dirty="0" err="1" smtClean="0"/>
              <a:t>th</a:t>
            </a:r>
            <a:r>
              <a:rPr lang="en-US" sz="1800" dirty="0" smtClean="0"/>
              <a:t>&gt;</a:t>
            </a:r>
            <a:r>
              <a:rPr lang="en-US" sz="1800" dirty="0" err="1" smtClean="0"/>
              <a:t>Lastname</a:t>
            </a:r>
            <a:r>
              <a:rPr lang="en-US" sz="1800" dirty="0" smtClean="0"/>
              <a:t>&lt;/</a:t>
            </a:r>
            <a:r>
              <a:rPr lang="en-US" sz="1800" dirty="0" err="1" smtClean="0"/>
              <a:t>th</a:t>
            </a:r>
            <a:r>
              <a:rPr lang="en-US" sz="1800" dirty="0" smtClean="0"/>
              <a:t>&gt; </a:t>
            </a:r>
          </a:p>
          <a:p>
            <a:pPr>
              <a:buNone/>
            </a:pPr>
            <a:r>
              <a:rPr lang="en-US" sz="1800" dirty="0" smtClean="0"/>
              <a:t>    &lt;</a:t>
            </a:r>
            <a:r>
              <a:rPr lang="en-US" sz="1800" dirty="0" err="1" smtClean="0"/>
              <a:t>th</a:t>
            </a:r>
            <a:r>
              <a:rPr lang="en-US" sz="1800" dirty="0" smtClean="0"/>
              <a:t>&gt;Age&lt;/</a:t>
            </a:r>
            <a:r>
              <a:rPr lang="en-US" sz="1800" dirty="0" err="1" smtClean="0"/>
              <a:t>th</a:t>
            </a:r>
            <a:r>
              <a:rPr lang="en-US" sz="1800" dirty="0" smtClean="0"/>
              <a:t>&gt;</a:t>
            </a:r>
          </a:p>
          <a:p>
            <a:pPr>
              <a:buNone/>
            </a:pPr>
            <a:r>
              <a:rPr lang="en-US" sz="1800" dirty="0" smtClean="0"/>
              <a:t>  &lt;/tr&gt;</a:t>
            </a:r>
          </a:p>
          <a:p>
            <a:pPr>
              <a:buNone/>
            </a:pPr>
            <a:r>
              <a:rPr lang="en-US" sz="1800" dirty="0" smtClean="0"/>
              <a:t>  &lt;tr&gt;</a:t>
            </a:r>
          </a:p>
          <a:p>
            <a:pPr>
              <a:buNone/>
            </a:pPr>
            <a:r>
              <a:rPr lang="en-US" sz="1800" dirty="0" smtClean="0"/>
              <a:t>    &lt;</a:t>
            </a:r>
            <a:r>
              <a:rPr lang="en-US" sz="1800" dirty="0" smtClean="0"/>
              <a:t>td&gt;a&lt;/</a:t>
            </a:r>
            <a:r>
              <a:rPr lang="en-US" sz="1800" dirty="0" smtClean="0"/>
              <a:t>td&gt;</a:t>
            </a:r>
          </a:p>
          <a:p>
            <a:pPr>
              <a:buNone/>
            </a:pPr>
            <a:r>
              <a:rPr lang="en-US" sz="1800" dirty="0" smtClean="0"/>
              <a:t>    &lt;</a:t>
            </a:r>
            <a:r>
              <a:rPr lang="en-US" sz="1800" dirty="0" smtClean="0"/>
              <a:t>td&gt;b&lt;/</a:t>
            </a:r>
            <a:r>
              <a:rPr lang="en-US" sz="1800" dirty="0" smtClean="0"/>
              <a:t>td&gt;</a:t>
            </a:r>
          </a:p>
          <a:p>
            <a:pPr>
              <a:buNone/>
            </a:pPr>
            <a:r>
              <a:rPr lang="en-US" sz="1800" dirty="0" smtClean="0"/>
              <a:t>    &lt;td&gt;50&lt;/td&gt;</a:t>
            </a:r>
          </a:p>
          <a:p>
            <a:pPr>
              <a:buNone/>
            </a:pPr>
            <a:r>
              <a:rPr lang="en-US" sz="1800" dirty="0" smtClean="0"/>
              <a:t>  &lt;/tr&gt;</a:t>
            </a:r>
          </a:p>
          <a:p>
            <a:pPr>
              <a:buNone/>
            </a:pPr>
            <a:r>
              <a:rPr lang="en-US" sz="1800" dirty="0" smtClean="0"/>
              <a:t>  &lt;tr&gt;</a:t>
            </a:r>
          </a:p>
          <a:p>
            <a:pPr>
              <a:buNone/>
            </a:pPr>
            <a:r>
              <a:rPr lang="en-US" sz="1800" dirty="0" smtClean="0"/>
              <a:t>    &lt;</a:t>
            </a:r>
            <a:r>
              <a:rPr lang="en-US" sz="1800" dirty="0" smtClean="0"/>
              <a:t>td&gt;c&lt;/</a:t>
            </a:r>
            <a:r>
              <a:rPr lang="en-US" sz="1800" dirty="0" smtClean="0"/>
              <a:t>td&gt;</a:t>
            </a:r>
          </a:p>
          <a:p>
            <a:pPr>
              <a:buNone/>
            </a:pPr>
            <a:r>
              <a:rPr lang="en-US" sz="1800" dirty="0" smtClean="0"/>
              <a:t>    &lt;</a:t>
            </a:r>
            <a:r>
              <a:rPr lang="en-US" sz="1800" dirty="0" smtClean="0"/>
              <a:t>td&gt;d&lt;/</a:t>
            </a:r>
            <a:r>
              <a:rPr lang="en-US" sz="1800" dirty="0" smtClean="0"/>
              <a:t>td&gt;</a:t>
            </a:r>
          </a:p>
          <a:p>
            <a:pPr>
              <a:buNone/>
            </a:pPr>
            <a:r>
              <a:rPr lang="en-US" sz="1800" dirty="0" smtClean="0"/>
              <a:t>    &lt;</a:t>
            </a:r>
            <a:r>
              <a:rPr lang="en-US" sz="1800" dirty="0" smtClean="0"/>
              <a:t>td&gt;60&lt;/</a:t>
            </a:r>
            <a:r>
              <a:rPr lang="en-US" sz="1800" dirty="0" smtClean="0"/>
              <a:t>td&gt;</a:t>
            </a:r>
          </a:p>
          <a:p>
            <a:pPr>
              <a:buNone/>
            </a:pPr>
            <a:r>
              <a:rPr lang="en-US" sz="1800" dirty="0" smtClean="0"/>
              <a:t>  &lt;/tr&gt;</a:t>
            </a:r>
          </a:p>
          <a:p>
            <a:pPr>
              <a:buNone/>
            </a:pPr>
            <a:r>
              <a:rPr lang="en-US" sz="1800" dirty="0" smtClean="0"/>
              <a:t>  &lt;tr&gt;</a:t>
            </a:r>
          </a:p>
          <a:p>
            <a:pPr>
              <a:buNone/>
            </a:pPr>
            <a:r>
              <a:rPr lang="en-US" sz="1800" dirty="0" smtClean="0"/>
              <a:t>    &lt;</a:t>
            </a:r>
            <a:r>
              <a:rPr lang="en-US" sz="1800" dirty="0" smtClean="0"/>
              <a:t>td&gt;e&lt;/</a:t>
            </a:r>
            <a:r>
              <a:rPr lang="en-US" sz="1800" dirty="0" smtClean="0"/>
              <a:t>td&gt;</a:t>
            </a:r>
          </a:p>
          <a:p>
            <a:pPr>
              <a:buNone/>
            </a:pPr>
            <a:r>
              <a:rPr lang="en-US" sz="1800" dirty="0" smtClean="0"/>
              <a:t>    &lt;</a:t>
            </a:r>
            <a:r>
              <a:rPr lang="en-US" sz="1800" dirty="0" smtClean="0"/>
              <a:t>td&gt;f&lt;/</a:t>
            </a:r>
            <a:r>
              <a:rPr lang="en-US" sz="1800" dirty="0" smtClean="0"/>
              <a:t>td&gt;</a:t>
            </a:r>
          </a:p>
          <a:p>
            <a:pPr>
              <a:buNone/>
            </a:pPr>
            <a:r>
              <a:rPr lang="en-US" sz="1800" dirty="0" smtClean="0"/>
              <a:t>    &lt;</a:t>
            </a:r>
            <a:r>
              <a:rPr lang="en-US" sz="1800" dirty="0" smtClean="0"/>
              <a:t>td&gt;70</a:t>
            </a:r>
            <a:r>
              <a:rPr lang="en-US" sz="1800" dirty="0" smtClean="0"/>
              <a:t>&lt;/td&gt;</a:t>
            </a:r>
          </a:p>
          <a:p>
            <a:pPr>
              <a:buNone/>
            </a:pPr>
            <a:r>
              <a:rPr lang="en-US" sz="1800" dirty="0" smtClean="0"/>
              <a:t>  &lt;/tr&gt;</a:t>
            </a:r>
          </a:p>
          <a:p>
            <a:pPr>
              <a:buNone/>
            </a:pPr>
            <a:r>
              <a:rPr lang="en-US" sz="1800" dirty="0" smtClean="0"/>
              <a:t>&lt;/table&gt;</a:t>
            </a:r>
            <a:endParaRPr 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Adding a border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/>
              <a:t>&lt;style&gt;</a:t>
            </a:r>
          </a:p>
          <a:p>
            <a:pPr>
              <a:buNone/>
            </a:pPr>
            <a:r>
              <a:rPr lang="en-US" sz="1800" dirty="0" smtClean="0"/>
              <a:t>table, </a:t>
            </a:r>
            <a:r>
              <a:rPr lang="en-US" sz="1800" dirty="0" err="1" smtClean="0"/>
              <a:t>th</a:t>
            </a:r>
            <a:r>
              <a:rPr lang="en-US" sz="1800" dirty="0" smtClean="0"/>
              <a:t>, td {</a:t>
            </a:r>
          </a:p>
          <a:p>
            <a:pPr>
              <a:buNone/>
            </a:pPr>
            <a:r>
              <a:rPr lang="en-US" sz="1800" dirty="0" smtClean="0"/>
              <a:t>    border: </a:t>
            </a:r>
            <a:r>
              <a:rPr lang="en-US" sz="1800" dirty="0" err="1" smtClean="0"/>
              <a:t>1px</a:t>
            </a:r>
            <a:r>
              <a:rPr lang="en-US" sz="1800" dirty="0" smtClean="0"/>
              <a:t> solid black;</a:t>
            </a:r>
          </a:p>
          <a:p>
            <a:pPr>
              <a:buNone/>
            </a:pPr>
            <a:r>
              <a:rPr lang="en-US" sz="1800" dirty="0" smtClean="0"/>
              <a:t>}</a:t>
            </a:r>
          </a:p>
          <a:p>
            <a:pPr>
              <a:buNone/>
            </a:pPr>
            <a:r>
              <a:rPr lang="en-US" sz="1800" dirty="0" smtClean="0"/>
              <a:t>&lt;/style</a:t>
            </a:r>
            <a:r>
              <a:rPr lang="en-US" sz="1800" dirty="0" smtClean="0"/>
              <a:t>&gt;</a:t>
            </a:r>
            <a:endParaRPr lang="en-US" sz="1800" dirty="0" smtClean="0"/>
          </a:p>
          <a:p>
            <a:pPr algn="ctr">
              <a:buNone/>
            </a:pPr>
            <a:r>
              <a:rPr lang="en-US" sz="2800" dirty="0" smtClean="0"/>
              <a:t>Collapse Borders</a:t>
            </a:r>
          </a:p>
          <a:p>
            <a:pPr>
              <a:buNone/>
            </a:pPr>
            <a:r>
              <a:rPr lang="en-US" sz="1800" dirty="0" smtClean="0"/>
              <a:t>&lt;style&gt;</a:t>
            </a:r>
          </a:p>
          <a:p>
            <a:pPr>
              <a:buNone/>
            </a:pPr>
            <a:r>
              <a:rPr lang="en-US" sz="1800" dirty="0" smtClean="0"/>
              <a:t>table, </a:t>
            </a:r>
            <a:r>
              <a:rPr lang="en-US" sz="1800" dirty="0" err="1" smtClean="0"/>
              <a:t>th</a:t>
            </a:r>
            <a:r>
              <a:rPr lang="en-US" sz="1800" dirty="0" smtClean="0"/>
              <a:t>, td {</a:t>
            </a:r>
          </a:p>
          <a:p>
            <a:pPr>
              <a:buNone/>
            </a:pPr>
            <a:r>
              <a:rPr lang="en-US" sz="1800" dirty="0" smtClean="0"/>
              <a:t>    border: </a:t>
            </a:r>
            <a:r>
              <a:rPr lang="en-US" sz="1800" dirty="0" err="1" smtClean="0"/>
              <a:t>1px</a:t>
            </a:r>
            <a:r>
              <a:rPr lang="en-US" sz="1800" dirty="0" smtClean="0"/>
              <a:t> solid black;</a:t>
            </a:r>
          </a:p>
          <a:p>
            <a:pPr>
              <a:buNone/>
            </a:pPr>
            <a:r>
              <a:rPr lang="en-US" sz="1800" dirty="0" smtClean="0"/>
              <a:t>    border-collapse: collapse;</a:t>
            </a:r>
          </a:p>
          <a:p>
            <a:pPr>
              <a:buNone/>
            </a:pPr>
            <a:r>
              <a:rPr lang="en-US" sz="1800" dirty="0" smtClean="0"/>
              <a:t>}</a:t>
            </a:r>
          </a:p>
          <a:p>
            <a:pPr>
              <a:buNone/>
            </a:pPr>
            <a:r>
              <a:rPr lang="en-US" sz="1800" dirty="0" smtClean="0"/>
              <a:t>&lt;/style&gt;</a:t>
            </a:r>
          </a:p>
          <a:p>
            <a:pPr algn="ctr">
              <a:buNone/>
            </a:pPr>
            <a:r>
              <a:rPr lang="en-US" sz="2800" dirty="0" smtClean="0"/>
              <a:t>Adding Padding</a:t>
            </a:r>
          </a:p>
          <a:p>
            <a:pPr>
              <a:buNone/>
            </a:pPr>
            <a:r>
              <a:rPr lang="en-US" sz="1800" dirty="0" err="1" smtClean="0"/>
              <a:t>th</a:t>
            </a:r>
            <a:r>
              <a:rPr lang="en-US" sz="1800" dirty="0" smtClean="0"/>
              <a:t>, td {</a:t>
            </a:r>
          </a:p>
          <a:p>
            <a:pPr>
              <a:buNone/>
            </a:pPr>
            <a:r>
              <a:rPr lang="en-US" sz="1800" dirty="0" smtClean="0"/>
              <a:t>    padding: </a:t>
            </a:r>
            <a:r>
              <a:rPr lang="en-US" sz="1800" dirty="0" err="1" smtClean="0"/>
              <a:t>15px</a:t>
            </a:r>
            <a:r>
              <a:rPr lang="en-US" sz="1800" dirty="0" smtClean="0"/>
              <a:t>;</a:t>
            </a:r>
          </a:p>
          <a:p>
            <a:pPr>
              <a:buNone/>
            </a:pPr>
            <a:r>
              <a:rPr lang="en-US" sz="1800" dirty="0" smtClean="0"/>
              <a:t>}</a:t>
            </a:r>
          </a:p>
          <a:p>
            <a:pPr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368</Words>
  <Application>Microsoft Office PowerPoint</Application>
  <PresentationFormat>On-screen Show (4:3)</PresentationFormat>
  <Paragraphs>227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Introduction</vt:lpstr>
      <vt:lpstr>Attributes</vt:lpstr>
      <vt:lpstr>Styles</vt:lpstr>
      <vt:lpstr>Text Formatting</vt:lpstr>
      <vt:lpstr>Html Link</vt:lpstr>
      <vt:lpstr>Slide 6</vt:lpstr>
      <vt:lpstr>Images</vt:lpstr>
      <vt:lpstr>HTML Table</vt:lpstr>
      <vt:lpstr>Adding a border</vt:lpstr>
      <vt:lpstr>Border Spacing</vt:lpstr>
      <vt:lpstr>Span many rows</vt:lpstr>
      <vt:lpstr> Html Lists</vt:lpstr>
      <vt:lpstr>Html Forms</vt:lpstr>
      <vt:lpstr>Submit button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system-7</dc:creator>
  <cp:lastModifiedBy>system-7</cp:lastModifiedBy>
  <cp:revision>46</cp:revision>
  <dcterms:created xsi:type="dcterms:W3CDTF">2018-02-08T04:27:34Z</dcterms:created>
  <dcterms:modified xsi:type="dcterms:W3CDTF">2018-02-09T05:16:03Z</dcterms:modified>
</cp:coreProperties>
</file>