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71" r:id="rId4"/>
    <p:sldId id="270" r:id="rId5"/>
    <p:sldId id="266" r:id="rId6"/>
    <p:sldId id="268" r:id="rId7"/>
    <p:sldId id="269" r:id="rId8"/>
    <p:sldId id="267" r:id="rId9"/>
    <p:sldId id="272" r:id="rId10"/>
    <p:sldId id="261" r:id="rId11"/>
    <p:sldId id="273" r:id="rId12"/>
    <p:sldId id="259" r:id="rId13"/>
    <p:sldId id="260" r:id="rId14"/>
    <p:sldId id="274" r:id="rId15"/>
    <p:sldId id="28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祥 陈" initials="士祥" lastIdx="1" clrIdx="0">
    <p:extLst>
      <p:ext uri="{19B8F6BF-5375-455C-9EA6-DF929625EA0E}">
        <p15:presenceInfo xmlns:p15="http://schemas.microsoft.com/office/powerpoint/2012/main" userId="3dd7987d488a78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3"/>
  </p:normalViewPr>
  <p:slideViewPr>
    <p:cSldViewPr snapToGrid="0">
      <p:cViewPr varScale="1">
        <p:scale>
          <a:sx n="154" d="100"/>
          <a:sy n="154" d="100"/>
        </p:scale>
        <p:origin x="5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4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5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5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5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2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8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8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4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624B-8C88-4DFD-B7B4-6FD6998189C8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16328-62E4-4552-AA2B-109F4468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mathworks.cn/help/matlab/matlab_prog/techniques-for-improving-performanc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2A7E-32A5-452B-9D81-29F4C3F8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15" y="98213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chemeClr val="accent1"/>
                </a:solidFill>
                <a:effectLst/>
                <a:latin typeface="Söhne"/>
              </a:rPr>
              <a:t> Overview of Logistic Regression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CF3CD3-604D-47AC-8611-A2435D3B6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What is Logistic Regression loss?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altLang="zh-CN" b="1" dirty="0">
                  <a:solidFill>
                    <a:srgbClr val="374151"/>
                  </a:solidFill>
                  <a:latin typeface="Söhne"/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zh-CN" altLang="en-US" sz="1600" b="1" dirty="0">
                    <a:solidFill>
                      <a:srgbClr val="37415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altLang="zh-CN" sz="1600" b="1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b="1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给定的数据，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i="0" dirty="0">
                    <a:solidFill>
                      <a:srgbClr val="374151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是给定的正数。</a:t>
                </a:r>
                <a:endParaRPr lang="en-US" altLang="zh-CN" sz="1600" b="1" i="0" dirty="0">
                  <a:solidFill>
                    <a:srgbClr val="37415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l">
                  <a:buNone/>
                </a:pPr>
                <a:endParaRPr lang="en-US" altLang="zh-CN" b="1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0" indent="0" algn="l">
                  <a:buNone/>
                </a:pPr>
                <a:r>
                  <a:rPr lang="en-US" altLang="zh-CN" b="1" i="0" dirty="0">
                    <a:solidFill>
                      <a:srgbClr val="374151"/>
                    </a:solidFill>
                    <a:effectLst/>
                    <a:latin typeface="Söhne"/>
                  </a:rPr>
                  <a:t>Application</a:t>
                </a:r>
                <a:endParaRPr lang="en-US" altLang="zh-CN" b="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1400" dirty="0"/>
                  <a:t>应用于二分类问题。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CF3CD3-604D-47AC-8611-A2435D3B6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45CA78-237A-4210-AA05-C92F8250CAB7}"/>
                  </a:ext>
                </a:extLst>
              </p:cNvPr>
              <p:cNvSpPr txBox="1"/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45CA78-237A-4210-AA05-C92F8250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2850895"/>
                <a:ext cx="6096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8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837B-83AE-4670-85DC-259365C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BFGS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AD43D-5215-4742-B36F-915F8CC9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Algorithm Steps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Break down the BFGS algorithm into clear, sequential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Updating Rules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Clearly implement the BFGS updating rules for the approximate Hessian matrix and the solution vector.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Convergence Criteria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Set and explain the criteria for convergence to stop the algorithm.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79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B3968-265F-4D0B-84BA-12EA4A80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C7154-33C9-4717-A086-B07ABB59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要求可辩别收敛速率：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semilogy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作图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图片清晰，文字、线条可以达到打印清晰可见</a:t>
            </a:r>
          </a:p>
        </p:txBody>
      </p:sp>
    </p:spTree>
    <p:extLst>
      <p:ext uri="{BB962C8B-B14F-4D97-AF65-F5344CB8AC3E}">
        <p14:creationId xmlns:p14="http://schemas.microsoft.com/office/powerpoint/2010/main" val="59909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60797-8A47-495A-B55E-71CAA2E9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一些工程技巧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53F2D-1856-4680-92CF-C49B6C58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线搜索中，每步初始步长可以延续上一个步骤的步长。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初始迭代步时，可以非精确求解。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7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A2336-280C-4414-88DB-48CA4C1E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3</a:t>
            </a:r>
            <a:r>
              <a:rPr lang="zh-CN" altLang="en-US"/>
              <a:t>实验报告要求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2B530-0F2F-4CB4-86C6-E510B46D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分：包括命名规范和函数模块化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简要说明相关量的计算方法，和你采用的加速技巧。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a9a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的收敛速度图像，包括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函数值和最优值的差的收敛速度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梯度大小的收敛速度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报告 线搜索参数和收敛速度的简要关系</a:t>
            </a:r>
          </a:p>
        </p:txBody>
      </p:sp>
    </p:spTree>
    <p:extLst>
      <p:ext uri="{BB962C8B-B14F-4D97-AF65-F5344CB8AC3E}">
        <p14:creationId xmlns:p14="http://schemas.microsoft.com/office/powerpoint/2010/main" val="370745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6F8FD-95A5-284D-AE48-B4D164D3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Project1</a:t>
            </a:r>
            <a:r>
              <a:rPr kumimoji="1" lang="zh-CN" altLang="en-US" dirty="0"/>
              <a:t> 线性规划要求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5EB90-364C-364F-B8A8-A85ADD84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可以假设输入的线性规划必须是标准形式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分（包括命名规范和函数模块化）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正确性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 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是否行慢秩，如果非满秩，移除多余的约束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 初始化可行基解：大</a:t>
            </a:r>
            <a:r>
              <a:rPr kumimoji="1" lang="en-US" altLang="zh-CN" dirty="0"/>
              <a:t>M</a:t>
            </a:r>
            <a:r>
              <a:rPr kumimoji="1" lang="zh-CN" altLang="en-US" dirty="0"/>
              <a:t>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模块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：单纯形法的迭代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正确性还包括避免退化解循环，需要验证并写入报告。</a:t>
            </a:r>
            <a:endParaRPr kumimoji="1"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/>
              <a:t>实验报告</a:t>
            </a:r>
            <a:r>
              <a:rPr kumimoji="1" lang="en-US" altLang="zh-CN" dirty="0"/>
              <a:t>4</a:t>
            </a:r>
            <a:r>
              <a:rPr kumimoji="1" lang="zh-CN" altLang="en-US" dirty="0"/>
              <a:t>分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说明各个模块中，是如何处理的，可以结合讲义。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随机生成测试案例，报告求解时间随着问题规模的变化图像。每个规模的时间，需要对随机的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个测试案例取均值，</a:t>
            </a:r>
            <a:r>
              <a:rPr kumimoji="1" lang="zh-CN" altLang="en-US"/>
              <a:t>以及计算标准差。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58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C606-95C0-4BDB-B57B-2D96666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数学规划求解器：国内外现状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D70BA-A32F-4A08-A4A2-055A9017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477730"/>
            <a:ext cx="4718304" cy="3398138"/>
          </a:xfrm>
        </p:spPr>
        <p:txBody>
          <a:bodyPr>
            <a:noAutofit/>
          </a:bodyPr>
          <a:lstStyle/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1939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年，苏联数学家和经济学家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Leonid Kantorovich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发明线性规划</a:t>
            </a:r>
            <a:endParaRPr lang="en-US" altLang="zh-CN" sz="1600" b="0" i="0" dirty="0">
              <a:solidFill>
                <a:srgbClr val="EF4444"/>
              </a:solidFill>
              <a:effectLst/>
              <a:latin typeface="Söhne"/>
            </a:endParaRP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1979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年全球首个优化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Charge 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发布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Lingo 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1983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年美国卡耐基梅隆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Ashford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创建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XPRESS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 1987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年美国卡耐基梅隆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Bixby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创建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CPLEX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公司 </a:t>
            </a:r>
            <a:endParaRPr lang="en-US" altLang="zh-CN" sz="1600" b="0" i="0" dirty="0">
              <a:solidFill>
                <a:srgbClr val="EF4444"/>
              </a:solidFill>
              <a:effectLst/>
              <a:latin typeface="Söhne"/>
            </a:endParaRP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2000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COIN-OR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成立，开放源代码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CLP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和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CBC 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2005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年德国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ZIB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发布了开源整数规划工具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SCIP </a:t>
            </a: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2008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</a:t>
            </a:r>
            <a:r>
              <a:rPr lang="en-US" altLang="zh-CN" sz="1600" b="0" i="0" dirty="0" err="1">
                <a:solidFill>
                  <a:srgbClr val="EF4444"/>
                </a:solidFill>
                <a:effectLst/>
                <a:latin typeface="Söhne"/>
              </a:rPr>
              <a:t>Cplex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创始人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Bixby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离开创办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GUROBI </a:t>
            </a:r>
          </a:p>
          <a:p>
            <a:r>
              <a:rPr lang="en-US" altLang="zh-CN" sz="1600" dirty="0">
                <a:solidFill>
                  <a:srgbClr val="EF4444"/>
                </a:solidFill>
                <a:latin typeface="Söhne"/>
              </a:rPr>
              <a:t>2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017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年，上海交大创建一个开源数学规划工具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LEAVES</a:t>
            </a:r>
            <a:endParaRPr lang="en-US" altLang="zh-CN" sz="1600" dirty="0">
              <a:solidFill>
                <a:srgbClr val="EF4444"/>
              </a:solidFill>
              <a:latin typeface="Söhne"/>
            </a:endParaRPr>
          </a:p>
          <a:p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2018</a:t>
            </a:r>
            <a:r>
              <a:rPr lang="zh-CN" altLang="en-US" sz="1600" b="0" i="0" dirty="0">
                <a:solidFill>
                  <a:srgbClr val="EF4444"/>
                </a:solidFill>
                <a:effectLst/>
                <a:latin typeface="Söhne"/>
              </a:rPr>
              <a:t>年中科院推出</a:t>
            </a:r>
            <a:r>
              <a:rPr lang="en-US" altLang="zh-CN" sz="1600" b="0" i="0" dirty="0">
                <a:solidFill>
                  <a:srgbClr val="EF4444"/>
                </a:solidFill>
                <a:effectLst/>
                <a:latin typeface="Söhne"/>
              </a:rPr>
              <a:t>CMIP 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41FBD-FDD1-4ADB-A944-A76E26C9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298" y="2477730"/>
            <a:ext cx="4718304" cy="2632605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GUROBI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CPLEX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XPRESS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SAS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 最大的商业统计软件（北卡）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CVX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：最著名的求解器建模平台（斯坦福）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IPOPT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：著名的非线性规划开源求解全局（卡耐基梅隆）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Coin-OR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：最好的开源线性规划（多组织维护）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Baron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 最好的非线性规划（多组织维护）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NEOS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：最大的优化求解免费平台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SCIP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：最好的整数规划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CBC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：美国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SOPLEX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：德国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MOSEK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：丹麦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4800" b="0" i="0" dirty="0">
                <a:solidFill>
                  <a:srgbClr val="EF4444"/>
                </a:solidFill>
                <a:effectLst/>
                <a:latin typeface="Söhne"/>
              </a:rPr>
              <a:t>GLPK</a:t>
            </a:r>
            <a:r>
              <a:rPr lang="zh-CN" altLang="en-US" sz="4800" b="0" i="0" dirty="0">
                <a:solidFill>
                  <a:srgbClr val="EF4444"/>
                </a:solidFill>
                <a:effectLst/>
                <a:latin typeface="Söhne"/>
              </a:rPr>
              <a:t>： 俄罗斯</a:t>
            </a:r>
            <a:endParaRPr lang="en-US" altLang="zh-CN" sz="4800" b="0" i="0" dirty="0">
              <a:solidFill>
                <a:srgbClr val="EF4444"/>
              </a:solidFill>
              <a:effectLst/>
              <a:latin typeface="Söhne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1DA55D-AB7C-4223-A295-F59312C1E92F}"/>
              </a:ext>
            </a:extLst>
          </p:cNvPr>
          <p:cNvSpPr/>
          <p:nvPr/>
        </p:nvSpPr>
        <p:spPr>
          <a:xfrm>
            <a:off x="6513871" y="2492479"/>
            <a:ext cx="855407" cy="7275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EF571C-7A63-429C-9779-8514FEA4758A}"/>
              </a:ext>
            </a:extLst>
          </p:cNvPr>
          <p:cNvSpPr txBox="1"/>
          <p:nvPr/>
        </p:nvSpPr>
        <p:spPr>
          <a:xfrm>
            <a:off x="7704851" y="2394607"/>
            <a:ext cx="364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美国与英国三大求解器巨头，累计三十年研发历史和</a:t>
            </a:r>
            <a:r>
              <a:rPr lang="en-US" altLang="zh-CN" dirty="0"/>
              <a:t>95%</a:t>
            </a:r>
            <a:r>
              <a:rPr lang="zh-CN" altLang="en-US" dirty="0"/>
              <a:t>以上市场。线性、整数、非线性模块功能齐全</a:t>
            </a:r>
          </a:p>
        </p:txBody>
      </p:sp>
    </p:spTree>
    <p:extLst>
      <p:ext uri="{BB962C8B-B14F-4D97-AF65-F5344CB8AC3E}">
        <p14:creationId xmlns:p14="http://schemas.microsoft.com/office/powerpoint/2010/main" val="198167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8A1E5-1166-1E43-9A58-3BA35855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简单的前置处理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A4A4F3-10DD-BC43-9E88-8BBA7BFD3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是否有全为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的行，此时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如何？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是否有简单的线性相关行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是否有全为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的列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A4A4F3-10DD-BC43-9E88-8BBA7BFD3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3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146AB-2661-1940-A7E2-F03523BF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1028" name="Picture 4" descr="\begin{align*}\begin{array}{lll} f^* = &amp;\text{maximize} &amp; s^T x\\ &amp;\text{subject to} &amp; A x \le b\\ &amp; &amp; s^T x \le t+1. \end{array}\end{align*}">
            <a:extLst>
              <a:ext uri="{FF2B5EF4-FFF2-40B4-BE49-F238E27FC236}">
                <a16:creationId xmlns:a16="http://schemas.microsoft.com/office/drawing/2014/main" id="{71815F72-E67A-9245-9CCF-5D65B84D7D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201" y="3044742"/>
            <a:ext cx="4254724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86F6E7-1341-FB47-ADCB-B21668D76652}"/>
                  </a:ext>
                </a:extLst>
              </p:cNvPr>
              <p:cNvSpPr txBox="1"/>
              <p:nvPr/>
            </p:nvSpPr>
            <p:spPr>
              <a:xfrm>
                <a:off x="2036921" y="4572002"/>
                <a:ext cx="8132611" cy="278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不等式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相对于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冗余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与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线性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相关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当且仅当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小于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等于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86F6E7-1341-FB47-ADCB-B21668D7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21" y="4572002"/>
                <a:ext cx="8132611" cy="278153"/>
              </a:xfrm>
              <a:prstGeom prst="rect">
                <a:avLst/>
              </a:prstGeom>
              <a:blipFill>
                <a:blip r:embed="rId3"/>
                <a:stretch>
                  <a:fillRect l="-468" t="-1304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27E1C5-0CE0-0945-8BD6-A909D27B78B6}"/>
                  </a:ext>
                </a:extLst>
              </p:cNvPr>
              <p:cNvSpPr txBox="1"/>
              <p:nvPr/>
            </p:nvSpPr>
            <p:spPr>
              <a:xfrm>
                <a:off x="1978408" y="4983209"/>
                <a:ext cx="8182818" cy="647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该结论的提示：可以先从小的线性系统出发，例如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这里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行数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很小</m:t>
                    </m:r>
                  </m:oMath>
                </a14:m>
                <a:r>
                  <a:rPr kumimoji="1" lang="en-US" altLang="zh-CN" dirty="0"/>
                  <a:t>,</a:t>
                </a:r>
              </a:p>
              <a:p>
                <a:r>
                  <a:rPr kumimoji="1" lang="zh-CN" altLang="en-US" dirty="0"/>
                  <a:t>逐个增加新的不等式</a:t>
                </a:r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直到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的所有都行检查过。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27E1C5-0CE0-0945-8BD6-A909D27B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08" y="4983209"/>
                <a:ext cx="8182818" cy="647741"/>
              </a:xfrm>
              <a:prstGeom prst="rect">
                <a:avLst/>
              </a:prstGeom>
              <a:blipFill>
                <a:blip r:embed="rId4"/>
                <a:stretch>
                  <a:fillRect l="-775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11CBDF-51C0-7044-BB1C-DB0810AAB031}"/>
                  </a:ext>
                </a:extLst>
              </p:cNvPr>
              <p:cNvSpPr txBox="1"/>
              <p:nvPr/>
            </p:nvSpPr>
            <p:spPr>
              <a:xfrm>
                <a:off x="2036920" y="2540753"/>
                <a:ext cx="5833905" cy="37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给定</a:t>
                </a:r>
                <a:r>
                  <a:rPr kumimoji="1" lang="en-US" altLang="zh-CN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如何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得到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所有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行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都是线性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无关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11CBDF-51C0-7044-BB1C-DB0810AA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20" y="2540753"/>
                <a:ext cx="5833905" cy="370743"/>
              </a:xfrm>
              <a:prstGeom prst="rect">
                <a:avLst/>
              </a:prstGeom>
              <a:blipFill>
                <a:blip r:embed="rId5"/>
                <a:stretch>
                  <a:fillRect l="-87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4C66EFD-6B79-4646-A8F9-748C17FF27A9}"/>
              </a:ext>
            </a:extLst>
          </p:cNvPr>
          <p:cNvSpPr txBox="1"/>
          <p:nvPr/>
        </p:nvSpPr>
        <p:spPr>
          <a:xfrm>
            <a:off x="2036920" y="30806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可以考虑这个问题：</a:t>
            </a:r>
          </a:p>
        </p:txBody>
      </p:sp>
    </p:spTree>
    <p:extLst>
      <p:ext uri="{BB962C8B-B14F-4D97-AF65-F5344CB8AC3E}">
        <p14:creationId xmlns:p14="http://schemas.microsoft.com/office/powerpoint/2010/main" val="57638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6527B-A054-1845-A1D7-859C4F38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A6FD5-CBE0-2E48-BB03-E5A87C51D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使用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分解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</m:sSup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记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b="0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b="0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有如下分解：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QR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 其中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</a:t>
                </a:r>
                <a14:m>
                  <m:oMath xmlns:m="http://schemas.openxmlformats.org/officeDocument/2006/math">
                    <m:r>
                      <a:rPr kumimoji="1" lang="en-US" altLang="zh-CN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zh-CN" alt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 是正交矩阵，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的对角元的绝对值从大到小排列。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如果 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的对角元都非零，则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A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满秩。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反之，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R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有对角元为零，说明可以删掉对应的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Q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的列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,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得到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B’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。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最后得到满秩矩阵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向量</a:t>
                </a:r>
                <a:r>
                  <a:rPr kumimoji="1" lang="en-US" altLang="zh-CN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b</a:t>
                </a:r>
                <a:r>
                  <a:rPr kumimoji="1" lang="zh-CN" altLang="en-US" dirty="0">
                    <a:latin typeface="SimSong" panose="02020300000000000000" pitchFamily="18" charset="-122"/>
                    <a:ea typeface="SimSong" panose="02020300000000000000" pitchFamily="18" charset="-122"/>
                  </a:rPr>
                  <a:t>删掉对应的行元素即可</a:t>
                </a:r>
                <a:endParaRPr kumimoji="1" lang="en-US" altLang="zh-CN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  <a:p>
                <a:endParaRPr kumimoji="1" lang="zh-CN" altLang="en-US" dirty="0">
                  <a:latin typeface="SimSong" panose="02020300000000000000" pitchFamily="18" charset="-122"/>
                  <a:ea typeface="SimSong" panose="02020300000000000000" pitchFamily="18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A6FD5-CBE0-2E48-BB03-E5A87C51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752" b="-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8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8E4D-9A63-6742-8034-A244C0DD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3519"/>
            <a:ext cx="9601196" cy="1303867"/>
          </a:xfrm>
        </p:spPr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0426-5DDD-0E4B-A70D-D058D31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 dirty="0"/>
              <a:t>你有何种方法？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可以通过检索文献，直接实现，说明大概是如何处理的即可。无需比前两种更优越。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通过如下代码检查你的函数：</a:t>
            </a:r>
            <a:endParaRPr kumimoji="1" lang="en-US" altLang="zh-CN" sz="1600" dirty="0"/>
          </a:p>
          <a:p>
            <a:r>
              <a:rPr lang="en-US" altLang="zh-CN" sz="12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Define a matrix A with linearly dependent rows</a:t>
            </a:r>
            <a:endParaRPr lang="en-US" altLang="zh-CN" sz="12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200" b="0" i="0" dirty="0">
                <a:effectLst/>
                <a:latin typeface="Menlo" panose="020B0609030804020204" pitchFamily="49" charset="0"/>
              </a:rPr>
              <a:t>A = [1 2 3 4; 1 1 3 4; 2 3 6 8];</a:t>
            </a:r>
          </a:p>
          <a:p>
            <a:br>
              <a:rPr lang="en-US" altLang="zh-CN" sz="1200" b="0" i="0" dirty="0">
                <a:effectLst/>
                <a:latin typeface="Menlo" panose="020B0609030804020204" pitchFamily="49" charset="0"/>
              </a:rPr>
            </a:br>
            <a:endParaRPr lang="en-US" altLang="zh-CN" sz="12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2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Define a corresponding vector b</a:t>
            </a:r>
            <a:endParaRPr lang="en-US" altLang="zh-CN" sz="12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200" b="0" i="0" dirty="0">
                <a:effectLst/>
                <a:latin typeface="Menlo" panose="020B0609030804020204" pitchFamily="49" charset="0"/>
              </a:rPr>
              <a:t>b = [6; 12; 15];</a:t>
            </a:r>
          </a:p>
          <a:p>
            <a:pPr marL="0" indent="0">
              <a:buNone/>
            </a:pPr>
            <a:r>
              <a:rPr lang="zh-CN" altLang="en-US" sz="1600" b="0" i="0" dirty="0">
                <a:effectLst/>
                <a:latin typeface="Menlo" panose="020B0609030804020204" pitchFamily="49" charset="0"/>
              </a:rPr>
              <a:t>下一页继续。。。</a:t>
            </a:r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E48CC-B4BF-4EB2-B0F0-DC62BEF9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i="0" dirty="0">
                <a:effectLst/>
                <a:latin typeface="Söhne"/>
              </a:rPr>
              <a:t> The Mathematics Behind Logistic Regression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1B5228-BD16-4663-96B7-C11A159BB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计算函数值：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 </a:t>
                </a:r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altLang="zh-CN" sz="290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9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9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9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再计算 </a:t>
                </a:r>
                <a14:m>
                  <m:oMath xmlns:m="http://schemas.openxmlformats.org/officeDocument/2006/math"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.∗</m:t>
                    </m:r>
                    <m:d>
                      <m:d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MATLAB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中，</a:t>
                </a:r>
                <a:r>
                  <a:rPr lang="en-US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exp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函数变量为向量时，表示对每个分量分别求指数：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:endParaRPr lang="en-US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900" b="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unc>
                              <m:funcPr>
                                <m:ctrlP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9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sSub>
                                  <m:sSub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9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nary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9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29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9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9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9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eqArr>
                                  </m:den>
                                </m:f>
                              </m:e>
                            </m:d>
                            <m:r>
                              <a:rPr lang="en-US" altLang="zh-CN" sz="29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29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1B5228-BD16-4663-96B7-C11A159BB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" b="-3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BEC793-E923-44DC-81BF-EE99D45EC59A}"/>
                  </a:ext>
                </a:extLst>
              </p:cNvPr>
              <p:cNvSpPr txBox="1"/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))+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BEC793-E923-44DC-81BF-EE99D45EC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87" y="2378947"/>
                <a:ext cx="6096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4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8E4D-9A63-6742-8034-A244C0DD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3519"/>
            <a:ext cx="9601196" cy="1303867"/>
          </a:xfrm>
        </p:spPr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：检查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是否满秩：方法？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0426-5DDD-0E4B-A70D-D058D315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Display the original matrix and vector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'Original Matrix A:'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(A);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'Original Vector b:'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(b);</a:t>
            </a:r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Apply the </a:t>
            </a:r>
            <a:r>
              <a:rPr lang="en-US" altLang="zh-CN" sz="1600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makeFullRankQR</a:t>
            </a:r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function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A_fullrank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b_fullrank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makeFullRankQR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(A, b);</a:t>
            </a:r>
          </a:p>
          <a:p>
            <a:r>
              <a:rPr lang="en-US" altLang="zh-CN" sz="1600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Display the modified matrix and vector</a:t>
            </a: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'Modified Full Rank Matrix A:'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A_fullrank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'Modified Vector b:'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disp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0" i="0" dirty="0" err="1">
                <a:effectLst/>
                <a:latin typeface="Menlo" panose="020B0609030804020204" pitchFamily="49" charset="0"/>
              </a:rPr>
              <a:t>b_fullrank</a:t>
            </a:r>
            <a:r>
              <a:rPr lang="en-US" altLang="zh-CN" sz="1600" b="0" i="0" dirty="0"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zh-CN" sz="1600" b="0" i="0" dirty="0">
                <a:effectLst/>
                <a:latin typeface="Menlo" panose="020B0609030804020204" pitchFamily="49" charset="0"/>
              </a:rPr>
            </a:br>
            <a:endParaRPr lang="en-US" altLang="zh-CN" sz="1600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8338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8CEEE-89A4-C049-9D0B-5D849A37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：初始可行基解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AEEF7-9619-6F4C-8EB4-14D8E4A6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大</a:t>
            </a:r>
            <a:r>
              <a:rPr kumimoji="1" lang="en-US" altLang="zh-CN" dirty="0"/>
              <a:t>M</a:t>
            </a:r>
            <a:r>
              <a:rPr kumimoji="1" lang="zh-CN" altLang="en-US" dirty="0"/>
              <a:t>法</a:t>
            </a:r>
            <a:endParaRPr kumimoji="1" lang="en-US" altLang="zh-CN" dirty="0"/>
          </a:p>
          <a:p>
            <a:r>
              <a:rPr kumimoji="1" lang="zh-CN" altLang="en-US" dirty="0"/>
              <a:t>如何确定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的大小？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太小：非等价于原始问题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太大：容易出现数值误差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动态更新？</a:t>
            </a:r>
            <a:endParaRPr kumimoji="1" lang="en-US" altLang="zh-CN" dirty="0"/>
          </a:p>
          <a:p>
            <a:r>
              <a:rPr kumimoji="1" lang="zh-CN" altLang="en-US" dirty="0"/>
              <a:t>是否会添加冗余的列？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或许两阶段法更合适？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76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C743-98C8-864B-AF55-918EB0B7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模块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 单纯形法的迭代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69483-693E-FC4D-837A-E69BC507C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给定可行基解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对应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基坐标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非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基坐标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kumimoji="1" lang="en-US" altLang="zh-CN" b="0" dirty="0"/>
              </a:p>
              <a:p>
                <a:r>
                  <a:rPr kumimoji="1" lang="zh-CN" altLang="en-US" dirty="0"/>
                  <a:t>计算最优判定条件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zh-CN" altLang="en-US" dirty="0"/>
                  <a:t> 确定入基变量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确定出基变量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避免求逆矩阵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采用</a:t>
                </a:r>
                <a:r>
                  <a:rPr kumimoji="1" lang="en-US" altLang="zh-CN" dirty="0"/>
                  <a:t>Bland’s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避免陷入循环</a:t>
                </a:r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69483-693E-FC4D-837A-E69BC507C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2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9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6DA00-7A52-2042-A4A6-66845B3F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Bland’s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1F417-F8F2-E24C-A51B-72F37EFF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/>
              <a:t>一直选取满足出基入基条件最小的下标</a:t>
            </a:r>
            <a:endParaRPr kumimoji="1" lang="en-US" altLang="zh-CN" sz="1800" dirty="0"/>
          </a:p>
          <a:p>
            <a:r>
              <a:rPr kumimoji="1" lang="zh-CN" altLang="en-US" sz="1800" dirty="0"/>
              <a:t>测试案列：讲义中的例子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8B6F0-1711-5A4E-98CB-F2891557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98" y="3311525"/>
            <a:ext cx="4851401" cy="27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DA26E-7222-430F-97B0-9169A2A10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计算梯度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DA26E-7222-430F-97B0-9169A2A10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548" y="1029213"/>
                <a:ext cx="10515600" cy="4351338"/>
              </a:xfrm>
              <a:blipFill>
                <a:blip r:embed="rId2"/>
                <a:stretch>
                  <a:fillRect l="-1681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20195A-A88F-44DC-BC1D-AA3C70E369A6}"/>
                  </a:ext>
                </a:extLst>
              </p:cNvPr>
              <p:cNvSpPr txBox="1"/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➗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820195A-A88F-44DC-BC1D-AA3C70E3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97" y="3792510"/>
                <a:ext cx="7135762" cy="2164823"/>
              </a:xfrm>
              <a:prstGeom prst="rect">
                <a:avLst/>
              </a:prstGeom>
              <a:blipFill>
                <a:blip r:embed="rId3"/>
                <a:stretch>
                  <a:fillRect b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F836E7A-A698-4D8F-AB96-DF61010D5635}"/>
              </a:ext>
            </a:extLst>
          </p:cNvPr>
          <p:cNvSpPr txBox="1"/>
          <p:nvPr/>
        </p:nvSpPr>
        <p:spPr>
          <a:xfrm>
            <a:off x="7079226" y="3580656"/>
            <a:ext cx="322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向量化计算，不写</a:t>
            </a:r>
            <a:r>
              <a:rPr lang="en-US" altLang="zh-CN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for </a:t>
            </a:r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endParaRPr lang="en-US" altLang="zh-CN" dirty="0">
              <a:highlight>
                <a:srgbClr val="00FFFF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不重复计算，保存需要的变量</a:t>
            </a:r>
          </a:p>
        </p:txBody>
      </p:sp>
    </p:spTree>
    <p:extLst>
      <p:ext uri="{BB962C8B-B14F-4D97-AF65-F5344CB8AC3E}">
        <p14:creationId xmlns:p14="http://schemas.microsoft.com/office/powerpoint/2010/main" val="7897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846BE-DA33-437C-8C58-0FCBD07A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Backtracking </a:t>
            </a:r>
            <a:r>
              <a:rPr lang="en-US" altLang="zh-CN" dirty="0" err="1"/>
              <a:t>linesearch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8CF59-7454-4AEF-9142-32BABB1F7228}"/>
                  </a:ext>
                </a:extLst>
              </p:cNvPr>
              <p:cNvSpPr txBox="1"/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手动调整参数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c,</a:t>
                </a:r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highlight>
                      <a:srgbClr val="00FFFF"/>
                    </a:highlight>
                    <a:latin typeface="楷体" panose="02010609060101010101" pitchFamily="49" charset="-122"/>
                    <a:ea typeface="楷体" panose="02010609060101010101" pitchFamily="49" charset="-122"/>
                  </a:rPr>
                  <a:t>设置步长搜索下界</a:t>
                </a:r>
                <a:endParaRPr lang="en-US" altLang="zh-CN" dirty="0">
                  <a:highlight>
                    <a:srgbClr val="00FFFF"/>
                  </a:highligh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8CF59-7454-4AEF-9142-32BABB1F7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82" y="2998839"/>
                <a:ext cx="3224980" cy="646331"/>
              </a:xfrm>
              <a:prstGeom prst="rect">
                <a:avLst/>
              </a:prstGeom>
              <a:blipFill>
                <a:blip r:embed="rId2"/>
                <a:stretch>
                  <a:fillRect l="-1512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2A1E8C-F18C-4074-8B22-2C05505BA4AB}"/>
                  </a:ext>
                </a:extLst>
              </p:cNvPr>
              <p:cNvSpPr txBox="1"/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选取初始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步长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找到最小的正数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3.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更新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2A1E8C-F18C-4074-8B22-2C05505B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82" y="2721839"/>
                <a:ext cx="5791200" cy="1754326"/>
              </a:xfrm>
              <a:prstGeom prst="rect">
                <a:avLst/>
              </a:prstGeom>
              <a:blipFill>
                <a:blip r:embed="rId3"/>
                <a:stretch>
                  <a:fillRect l="-842" t="-2431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2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0D470-4FEA-4C17-9290-B7CD08BB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F34A7-B62B-4A76-98D9-73D8EA2E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注释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通过注释解释每块代码的意义。</a:t>
            </a:r>
            <a:r>
              <a:rPr lang="zh-CN" altLang="en-US" sz="140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分别从做什么、为什么、怎么做 来进行注释。结构体和函数一定要写注释，而且要写得尽可能全面、详细，而函数内部的注释要相对少一些，一般都是靠好的命名、提炼函数、解释性变量、总结性注释来提高代码可读性。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可读性</a:t>
            </a:r>
            <a:r>
              <a:rPr lang="en-US" altLang="zh-CN" i="0" dirty="0"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使用规范的文件名、函数名、变量名增加代码的可读性</a:t>
            </a:r>
            <a:endParaRPr lang="en-US" altLang="zh-CN" sz="1400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格式要求：</a:t>
            </a:r>
            <a:endParaRPr lang="en-US" altLang="zh-CN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注意缩进、对齐等；一行只做一件事。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2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8C31-48BB-4E15-9CBA-E59BDD10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代码结构和组织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00389A-B1CF-43CF-8A11-C45DD68D8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328781"/>
            <a:ext cx="9773509" cy="310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模块化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善于将代码中的模块进行抽象，能够方便我们的阅读</a:t>
            </a:r>
            <a:r>
              <a:rPr lang="zh-CN" altLang="zh-CN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(e.g., objective function, gradient calculation, BFGS update).</a:t>
            </a:r>
            <a:endParaRPr lang="en-US" altLang="zh-CN" sz="1400" dirty="0">
              <a:solidFill>
                <a:srgbClr val="37415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1400" dirty="0">
                <a:solidFill>
                  <a:srgbClr val="37415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函数职责需要单一，</a:t>
            </a:r>
            <a:r>
              <a:rPr lang="zh-CN" altLang="en-US" sz="1400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避免设计一个大而全的函数，避免函数或方法参数过多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命名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400" dirty="0">
              <a:solidFill>
                <a:srgbClr val="37415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400" b="0" i="0" dirty="0">
                <a:solidFill>
                  <a:srgbClr val="40404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关于命名长度，在能够表达含义的额情况下，命名当然是越短越好。</a:t>
            </a:r>
            <a:endParaRPr lang="en-US" altLang="zh-CN" sz="1400" b="0" i="0" dirty="0">
              <a:solidFill>
                <a:srgbClr val="40404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通用的缩写要统一，例如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var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多个单词连在一起，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可以采用驼峰命名：例如 </a:t>
            </a:r>
            <a:r>
              <a:rPr lang="en-US" altLang="zh-CN" sz="1400" b="0" i="0" dirty="0">
                <a:solidFill>
                  <a:srgbClr val="20212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FirstName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避免使用易混淆的字符：如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（数字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（小写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</a:t>
            </a:r>
            <a:r>
              <a:rPr lang="en-US" altLang="zh-CN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大写（</a:t>
            </a:r>
            <a:r>
              <a:rPr lang="en-US" altLang="zh-CN" sz="1400" dirty="0" err="1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400" dirty="0">
                <a:solidFill>
                  <a:srgbClr val="2021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60B47-F32A-44BD-AB47-38982759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832" y="4227437"/>
            <a:ext cx="3649766" cy="7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63D4E-9DA8-43BF-A139-53B691C3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提高效率的一些方法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FF7C-DCB2-444A-8D71-5166125B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向量化      例： 勿使用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for loop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计算可向量化的值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勿重复计算  例：梯度和函数值中重复出现的中间值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稀疏矩阵乘法 ：稀疏矩阵可以加速计算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一些优化代码的建议：</a:t>
            </a:r>
            <a:r>
              <a:rPr lang="en-US" altLang="zh-CN" dirty="0">
                <a:hlinkClick r:id="rId2"/>
              </a:rPr>
              <a:t>https://ww2.mathworks.cn/help/matlab/matlab_prog/techniques-for-improving-performance.html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79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7A62-2E39-43FF-A1DC-EABBE0BA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Söhne"/>
              </a:rPr>
              <a:t>测试和调试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8D2D-A6DD-478E-A7AE-6056B104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测试：可以针对局部模块进行简单测试</a:t>
            </a:r>
            <a:endParaRPr lang="en-US" altLang="zh-CN" b="1" i="0" dirty="0">
              <a:solidFill>
                <a:srgbClr val="37415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 Tips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善于应用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Debugging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Profiling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98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8CDFB-5B38-4126-9924-38C551D3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29B9BC-1B90-44CF-92F0-D0FDC671F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Hessian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矩阵如下：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可以估计梯度的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Lipschitz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常数为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求解线性方程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29B9BC-1B90-44CF-92F0-D0FDC671F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385" b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1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8943</TotalTime>
  <Words>1651</Words>
  <Application>Microsoft Office PowerPoint</Application>
  <PresentationFormat>宽屏</PresentationFormat>
  <Paragraphs>191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Menlo</vt:lpstr>
      <vt:lpstr>SimSong</vt:lpstr>
      <vt:lpstr>Söhne</vt:lpstr>
      <vt:lpstr>华文宋体</vt:lpstr>
      <vt:lpstr>楷体</vt:lpstr>
      <vt:lpstr>Arial</vt:lpstr>
      <vt:lpstr>Cambria Math</vt:lpstr>
      <vt:lpstr>Garamond</vt:lpstr>
      <vt:lpstr>Wingdings</vt:lpstr>
      <vt:lpstr>环保</vt:lpstr>
      <vt:lpstr> Overview of Logistic Regression</vt:lpstr>
      <vt:lpstr> The Mathematics Behind Logistic Regression</vt:lpstr>
      <vt:lpstr>PowerPoint 演示文稿</vt:lpstr>
      <vt:lpstr>Backtracking linesearch</vt:lpstr>
      <vt:lpstr>代码规范要求</vt:lpstr>
      <vt:lpstr>代码结构和组织</vt:lpstr>
      <vt:lpstr>提高效率的一些方法</vt:lpstr>
      <vt:lpstr>测试和调试</vt:lpstr>
      <vt:lpstr>牛顿法</vt:lpstr>
      <vt:lpstr>BFGS Algorithm</vt:lpstr>
      <vt:lpstr>作图</vt:lpstr>
      <vt:lpstr>一些工程技巧</vt:lpstr>
      <vt:lpstr>Project 3实验报告要求</vt:lpstr>
      <vt:lpstr>Project1 线性规划要求</vt:lpstr>
      <vt:lpstr>数学规划求解器：国内外现状</vt:lpstr>
      <vt:lpstr>简单的前置处理</vt:lpstr>
      <vt:lpstr>模块1：检查A是否满秩：方法1</vt:lpstr>
      <vt:lpstr>模块1：检查A是否满秩：方法2</vt:lpstr>
      <vt:lpstr>模块1：检查A是否满秩：方法？</vt:lpstr>
      <vt:lpstr>模块1：检查A是否满秩：方法？</vt:lpstr>
      <vt:lpstr>模块2：初始可行基解</vt:lpstr>
      <vt:lpstr>模块3： 单纯形法的迭代</vt:lpstr>
      <vt:lpstr>Bland’s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士祥 陈</dc:creator>
  <cp:lastModifiedBy>士祥 陈</cp:lastModifiedBy>
  <cp:revision>207</cp:revision>
  <dcterms:created xsi:type="dcterms:W3CDTF">2023-12-04T09:04:34Z</dcterms:created>
  <dcterms:modified xsi:type="dcterms:W3CDTF">2023-12-11T08:09:04Z</dcterms:modified>
</cp:coreProperties>
</file>