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96" r:id="rId3"/>
    <p:sldId id="285" r:id="rId4"/>
    <p:sldId id="290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9" r:id="rId14"/>
    <p:sldId id="287" r:id="rId15"/>
    <p:sldId id="291" r:id="rId16"/>
    <p:sldId id="295" r:id="rId17"/>
    <p:sldId id="282" r:id="rId18"/>
    <p:sldId id="286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>
    <p:extLst>
      <p:ext uri="{19B8F6BF-5375-455C-9EA6-DF929625EA0E}">
        <p15:presenceInfo xmlns:p15="http://schemas.microsoft.com/office/powerpoint/2012/main" userId="3dd7987d488a78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8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4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nshu.ai/cop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C606-95C0-4BDB-B57B-2D96666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数学规划求解器：国内外现状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D70BA-A32F-4A08-A4A2-055A9017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477730"/>
            <a:ext cx="4718304" cy="3398138"/>
          </a:xfrm>
        </p:spPr>
        <p:txBody>
          <a:bodyPr>
            <a:noAutofit/>
          </a:bodyPr>
          <a:lstStyle/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1939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年，苏联数学家和经济学家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Leonid Kantorovich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发明线性规划</a:t>
            </a:r>
            <a:endParaRPr lang="en-US" altLang="zh-CN" sz="16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1979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年全球首个优化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Charge 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发布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Lingo 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1983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年美国卡耐基梅隆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Ashford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XPRESS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1987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年美国卡耐基梅隆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Bixby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CPLEX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公司 </a:t>
            </a:r>
            <a:endParaRPr lang="en-US" altLang="zh-CN" sz="16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2000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COIN-OR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成立，开放源代码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CLP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CBC 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年德国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ZIB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发布了开源整数规划工具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SCIP 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2008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600" b="0" i="0" dirty="0" err="1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Cplex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创始人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Bixby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离开创办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GUROBI </a:t>
            </a:r>
          </a:p>
          <a:p>
            <a:r>
              <a:rPr lang="en-US" altLang="zh-CN" sz="1600" dirty="0">
                <a:solidFill>
                  <a:srgbClr val="EF444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017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年，上海交大创建一个开源数学规划工具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LEAVES</a:t>
            </a:r>
            <a:endParaRPr lang="en-US" altLang="zh-CN" sz="1600" dirty="0">
              <a:solidFill>
                <a:srgbClr val="EF444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年中科院推出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CMIP 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41FBD-FDD1-4ADB-A944-A76E26C9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298" y="2477730"/>
            <a:ext cx="4718304" cy="263260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GUROBI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CPLEX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XPRESS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SAS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 最大的商业统计软件（北卡）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CVX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：最著名的求解器建模平台（斯坦福）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IPOPT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：著名的非线性规划开源求解全局（卡耐基梅隆）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Coin-OR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：最好的开源线性规划（多组织维护）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Baron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 最好的非线性规划（多组织维护）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NEOS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：最大的优化求解免费平台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SCIP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：最好的整数规划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CBC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：美国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SOPLEX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：德国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MOSEK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：丹麦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GLPK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 俄罗斯</a:t>
            </a:r>
            <a:endParaRPr lang="en-US" altLang="zh-CN" sz="4800" b="0" i="0" dirty="0">
              <a:solidFill>
                <a:srgbClr val="EF444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1DA55D-AB7C-4223-A295-F59312C1E92F}"/>
              </a:ext>
            </a:extLst>
          </p:cNvPr>
          <p:cNvSpPr/>
          <p:nvPr/>
        </p:nvSpPr>
        <p:spPr>
          <a:xfrm>
            <a:off x="6513871" y="2492479"/>
            <a:ext cx="855407" cy="7275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EF571C-7A63-429C-9779-8514FEA4758A}"/>
              </a:ext>
            </a:extLst>
          </p:cNvPr>
          <p:cNvSpPr txBox="1"/>
          <p:nvPr/>
        </p:nvSpPr>
        <p:spPr>
          <a:xfrm>
            <a:off x="7704851" y="2394607"/>
            <a:ext cx="364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美国与英国三大求解器巨头，累计三十年研发历史和</a:t>
            </a:r>
            <a:r>
              <a:rPr lang="en-US" altLang="zh-CN" dirty="0"/>
              <a:t>95%</a:t>
            </a:r>
            <a:r>
              <a:rPr lang="zh-CN" altLang="en-US" dirty="0"/>
              <a:t>以上市场。线性、整数、非线性模块功能齐全</a:t>
            </a:r>
          </a:p>
        </p:txBody>
      </p:sp>
    </p:spTree>
    <p:extLst>
      <p:ext uri="{BB962C8B-B14F-4D97-AF65-F5344CB8AC3E}">
        <p14:creationId xmlns:p14="http://schemas.microsoft.com/office/powerpoint/2010/main" val="19816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8E4D-9A63-6742-8034-A244C0D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3519"/>
            <a:ext cx="9601196" cy="1303867"/>
          </a:xfrm>
        </p:spPr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0426-5DDD-0E4B-A70D-D058D31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Display the original matrix and vector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Matrix A:'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Vector b:'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(b);</a:t>
            </a:r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Apply the </a:t>
            </a:r>
            <a:r>
              <a:rPr lang="en-US" altLang="zh-CN" sz="16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makeFullRankQR</a:t>
            </a:r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function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A_fullrank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b_fullrank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makeFullRankQR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(A, b);</a:t>
            </a:r>
          </a:p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Display the modified matrix and vector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'Modified Full Rank Matrix A:'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A_fullrank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'Modified Vector b:'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b_fullrank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8338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8CEEE-89A4-C049-9D0B-5D849A37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：初始可行基解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AEEF7-9619-6F4C-8EB4-14D8E4A6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如何确定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的大小？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太小：非等价于原始问题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太大：容易出现数值误差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动态更新？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是否会添加冗余的列？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或许两阶段法更合适？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C743-98C8-864B-AF55-918EB0B7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 单纯形法的迭代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69483-693E-FC4D-837A-E69BC507C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给定可行基解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对应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基坐标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非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基坐标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kumimoji="1"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计算最优判定条件</a:t>
                </a:r>
                <a:endPara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确定入基变量</a:t>
                </a:r>
                <a:endPara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确定出基变量</a:t>
                </a:r>
                <a:endPara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避免求逆矩阵</a:t>
                </a:r>
                <a:endPara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采用</a:t>
                </a:r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Bland’s</a:t>
                </a:r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rule</a:t>
                </a:r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避免陷入循环</a:t>
                </a:r>
                <a:endPara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69483-693E-FC4D-837A-E69BC507C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9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E32-1909-413A-A167-A77A3D26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回顾标准形式的分类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091CA-A8E7-4471-B2C0-6B1027E5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2D29B-9AE1-418E-9D65-2F720C30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490126" cy="2212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30BACF-4DFA-4E1B-BFF1-9B45CEA7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19" y="4769404"/>
            <a:ext cx="8754090" cy="8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7A6FC-F4D5-4A65-B444-46663FEC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需包含以下测试案例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BFEE4-74FC-4674-ABDF-7FC3808C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有可行解。例如：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B0968-B8CA-491B-9556-D35240D5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04" y="3303263"/>
            <a:ext cx="3524250" cy="126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047EC9-6447-4755-9747-6FD8061E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48" y="3074129"/>
            <a:ext cx="5727349" cy="22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2835-2BE2-41EF-A62C-1B81AB70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需包含以下测试案例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DF63D-19F6-4712-B773-A951D068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有冗余秩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66452-53A9-4B13-BE51-ADB49C28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32" y="3250944"/>
            <a:ext cx="2571750" cy="1457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778944-1EF3-4990-AB3F-9DD29B53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68" y="2982642"/>
            <a:ext cx="5469808" cy="17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1A1E-A0AE-4D0A-ABA9-9B29AA53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需包含以下测试案例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6647-EA38-4168-B6D6-C29AF0CA5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无解：无可行域 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B0814-B160-4855-8E6B-E556365D2C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无解：无界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4A064-E67A-4582-8828-9871CD9C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61" y="3122202"/>
            <a:ext cx="2266950" cy="140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C30429-4573-4166-8844-EF13DF42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61" y="4920648"/>
            <a:ext cx="3057525" cy="428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0DE6-7A83-4AB1-BE73-FB59775E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165" y="3197635"/>
            <a:ext cx="1466850" cy="895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1FFCE-E9BF-453D-80EE-DFE81B37F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165" y="4973035"/>
            <a:ext cx="16668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7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6DA00-7A52-2042-A4A6-66845B3F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Bland’s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1F417-F8F2-E24C-A51B-72F37EFF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一直选取满足出基入基条件最小的下标</a:t>
            </a:r>
            <a:endParaRPr kumimoji="1" lang="en-US" altLang="zh-CN" sz="1800" dirty="0"/>
          </a:p>
          <a:p>
            <a:r>
              <a:rPr kumimoji="1" lang="zh-CN" altLang="en-US" sz="1800" dirty="0"/>
              <a:t>测试案列：讲义中的例子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8B6F0-1711-5A4E-98CB-F2891557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98" y="3311525"/>
            <a:ext cx="4851401" cy="27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3EEAA-BD87-4903-9C1A-9E8D3451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r>
              <a:rPr lang="zh-CN" altLang="en-US" dirty="0"/>
              <a:t>最短路的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E061C-3E44-45AA-A050-DBC4210D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53" y="2488106"/>
            <a:ext cx="9601196" cy="375537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：不要直接用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PriorityQueue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，可以使用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heapq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间接实现。</a:t>
            </a:r>
            <a:endParaRPr lang="en-US" altLang="zh-CN" b="0" i="0" dirty="0">
              <a:solidFill>
                <a:srgbClr val="80808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判断图是否连通，是否有负权重边。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).</a:t>
            </a:r>
          </a:p>
          <a:p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使用一些工具，随机生产连通图，例如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dirty="0" err="1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networkx</a:t>
            </a:r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，可以生成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测试算法时间与图中节点的数量关系。</a:t>
            </a:r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对比线性规划建模，使用任一种求解器求解（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分），对比两种方法的速度。</a:t>
            </a:r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推荐使用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COPT: 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https://www.shanshu.ai/copt</a:t>
            </a:r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若与自己实现的</a:t>
            </a:r>
            <a:r>
              <a:rPr lang="en-US" altLang="zh-CN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Project1</a:t>
            </a:r>
            <a:r>
              <a:rPr lang="zh-CN" altLang="en-US" dirty="0">
                <a:solidFill>
                  <a:srgbClr val="8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对比也可。图片需要清晰可见。</a:t>
            </a:r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solidFill>
                <a:srgbClr val="808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2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6F313-5A48-4C1F-9884-CA52972C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生产随机连通图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1B445-B48F-46A3-BE4C-346E28D66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推荐采用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python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networkx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package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https://networkx.org/documentation/latest/tutorial.html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n,p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）图，即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en-US" altLang="zh-CN" b="1" i="0" dirty="0" err="1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Erdős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–</a:t>
                </a:r>
                <a:r>
                  <a:rPr lang="en-US" altLang="zh-CN" b="1" i="0" dirty="0" err="1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Rényi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graph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，表示有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个点，每条边以概率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p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连接</a:t>
                </a:r>
                <a:endParaRPr lang="en-US" altLang="zh-CN" b="1" i="0" dirty="0">
                  <a:solidFill>
                    <a:srgbClr val="202122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𝒍𝒏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则图中几乎必有一个孤立点</a:t>
                </a:r>
                <a:endParaRPr lang="en-US" altLang="zh-CN" b="1" dirty="0">
                  <a:solidFill>
                    <a:srgbClr val="20212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𝒍𝒏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，则图几乎必然连通。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1B445-B48F-46A3-BE4C-346E28D66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835" r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63ED-6D9D-A147-A072-1B3872C2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数学规划问题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F36D-1C4A-914C-A7BC-5F49415C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线性规划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ABE9A-48CE-FA44-9247-A1C5C52C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2752344" cy="263260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/>
              <a:t>规模较大：数百万变量和约束</a:t>
            </a:r>
            <a:endParaRPr kumimoji="1" lang="en-US" altLang="zh-CN" sz="1800" dirty="0"/>
          </a:p>
          <a:p>
            <a:r>
              <a:rPr kumimoji="1" lang="zh-CN" altLang="en-US" sz="1800" dirty="0"/>
              <a:t>求解算法：单纯形法、内点法</a:t>
            </a:r>
            <a:endParaRPr kumimoji="1" lang="en-US" altLang="zh-CN" sz="1800" dirty="0"/>
          </a:p>
          <a:p>
            <a:r>
              <a:rPr kumimoji="1" lang="zh-CN" altLang="en-US" sz="1800" dirty="0"/>
              <a:t>稀疏性质：大量稀疏矩阵</a:t>
            </a:r>
            <a:endParaRPr kumimoji="1" lang="en-US" altLang="zh-CN" sz="1800" dirty="0"/>
          </a:p>
          <a:p>
            <a:r>
              <a:rPr kumimoji="1" lang="zh-CN" altLang="en-US" sz="1800" dirty="0"/>
              <a:t>受到精度影响</a:t>
            </a:r>
            <a:endParaRPr kumimoji="1" lang="en-US" altLang="zh-CN" sz="1800" dirty="0"/>
          </a:p>
          <a:p>
            <a:r>
              <a:rPr kumimoji="1" lang="zh-CN" altLang="en-US" sz="1800" dirty="0"/>
              <a:t>占大概</a:t>
            </a:r>
            <a:r>
              <a:rPr kumimoji="1" lang="en-US" altLang="zh-CN" sz="1800" dirty="0"/>
              <a:t>15%</a:t>
            </a:r>
            <a:endParaRPr kumimoji="1" lang="zh-CN" altLang="en-US" sz="1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865007-7E04-6B45-89BE-2D376DEAB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7744" y="2658533"/>
            <a:ext cx="2633472" cy="576262"/>
          </a:xfrm>
        </p:spPr>
        <p:txBody>
          <a:bodyPr/>
          <a:lstStyle/>
          <a:p>
            <a:r>
              <a:rPr kumimoji="1" lang="zh-CN" altLang="en-US" dirty="0"/>
              <a:t>整数规划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0FF73-16CF-E842-B040-C21BFC494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47744" y="3243262"/>
            <a:ext cx="2633472" cy="263260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/>
              <a:t>是经典的</a:t>
            </a:r>
            <a:r>
              <a:rPr kumimoji="1" lang="en-US" altLang="zh-CN" sz="1800" dirty="0"/>
              <a:t>NP-</a:t>
            </a:r>
            <a:r>
              <a:rPr kumimoji="1" lang="zh-CN" altLang="en-US" sz="1800" dirty="0"/>
              <a:t>完全问题，难度最大</a:t>
            </a:r>
            <a:endParaRPr kumimoji="1" lang="en-US" altLang="zh-CN" sz="1800" dirty="0"/>
          </a:p>
          <a:p>
            <a:r>
              <a:rPr kumimoji="1" lang="zh-CN" altLang="en-US" sz="1800" dirty="0"/>
              <a:t>复杂多样的问题结构</a:t>
            </a:r>
            <a:endParaRPr kumimoji="1" lang="en-US" altLang="zh-CN" sz="1800" dirty="0"/>
          </a:p>
          <a:p>
            <a:r>
              <a:rPr kumimoji="1" lang="zh-CN" altLang="en-US" sz="1800" dirty="0"/>
              <a:t>求解算法：分支定界、割平面方法等</a:t>
            </a:r>
            <a:endParaRPr kumimoji="1" lang="en-US" altLang="zh-CN" sz="1800" dirty="0"/>
          </a:p>
          <a:p>
            <a:r>
              <a:rPr kumimoji="1" lang="zh-CN" altLang="en-US" sz="1800" dirty="0"/>
              <a:t>大概</a:t>
            </a:r>
            <a:r>
              <a:rPr kumimoji="1" lang="en-US" altLang="zh-CN" sz="1800" dirty="0"/>
              <a:t>79%</a:t>
            </a:r>
          </a:p>
          <a:p>
            <a:endParaRPr kumimoji="1" lang="zh-CN" altLang="en-US" sz="1800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D7A2DEE-6AB5-664A-96FE-139DC9D6014F}"/>
              </a:ext>
            </a:extLst>
          </p:cNvPr>
          <p:cNvSpPr txBox="1">
            <a:spLocks/>
          </p:cNvSpPr>
          <p:nvPr/>
        </p:nvSpPr>
        <p:spPr>
          <a:xfrm>
            <a:off x="7150608" y="2673773"/>
            <a:ext cx="263347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非线性规划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18BD81FD-0F3D-454D-BDA3-DCA797EB746A}"/>
              </a:ext>
            </a:extLst>
          </p:cNvPr>
          <p:cNvSpPr txBox="1">
            <a:spLocks/>
          </p:cNvSpPr>
          <p:nvPr/>
        </p:nvSpPr>
        <p:spPr>
          <a:xfrm>
            <a:off x="7053072" y="3265275"/>
            <a:ext cx="263347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（混合整数）二阶锥规划</a:t>
            </a:r>
            <a:endParaRPr kumimoji="1" lang="en-US" altLang="zh-CN" sz="1800" dirty="0"/>
          </a:p>
          <a:p>
            <a:r>
              <a:rPr kumimoji="1" lang="zh-CN" altLang="en-US" sz="1800" dirty="0"/>
              <a:t>（混合整数）二次规划</a:t>
            </a:r>
            <a:endParaRPr kumimoji="1" lang="en-US" altLang="zh-CN" sz="1800" dirty="0"/>
          </a:p>
          <a:p>
            <a:r>
              <a:rPr kumimoji="1" lang="zh-CN" altLang="en-US" sz="1800" dirty="0"/>
              <a:t>（混合整数）半正定规划</a:t>
            </a:r>
            <a:endParaRPr kumimoji="1" lang="en-US" altLang="zh-CN" sz="1800" dirty="0"/>
          </a:p>
          <a:p>
            <a:r>
              <a:rPr kumimoji="1" lang="zh-CN" altLang="en-US" sz="1800" dirty="0"/>
              <a:t>大概</a:t>
            </a:r>
            <a:r>
              <a:rPr kumimoji="1" lang="en-US" altLang="zh-CN" sz="1800" dirty="0"/>
              <a:t>6%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239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1DB45-E3B7-472D-AE26-2A39C45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生产随机连通图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A0DF-0F58-4749-B1D4-AF477AF6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先生成随机的连通图</a:t>
            </a:r>
            <a:endParaRPr lang="en-US" altLang="zh-CN" dirty="0"/>
          </a:p>
          <a:p>
            <a:r>
              <a:rPr lang="zh-CN" altLang="en-US" dirty="0"/>
              <a:t>再对连接的边随机生产距离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36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A36F-0FD0-48D0-B36C-C6FDCBE6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LP</a:t>
            </a:r>
            <a:r>
              <a:rPr lang="zh-CN" altLang="en-US" dirty="0"/>
              <a:t>建模对比求解效率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21044-3FBF-46AC-9BF4-19254FAB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FBE21-688E-471C-A86B-83898095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666692"/>
            <a:ext cx="6096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3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99CE-CE4C-4811-8705-A178151E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A2507-C161-49FC-9C1E-82725E59D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4DA5F-3693-4C8D-8401-7CC90A851B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年代推出 </a:t>
            </a:r>
            <a:endParaRPr lang="en-US" altLang="zh-CN" dirty="0">
              <a:solidFill>
                <a:srgbClr val="37415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LU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分解 ，求解非对称线性方程</a:t>
            </a:r>
            <a:endParaRPr lang="en-US" altLang="zh-CN" b="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每个循环较快，但是循环多</a:t>
            </a:r>
            <a:endParaRPr lang="en-US" altLang="zh-CN" b="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适合用于稀疏问题</a:t>
            </a:r>
            <a:endParaRPr lang="en-US" altLang="zh-CN" b="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1237BC-AA29-4778-A193-FA486B9E9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内点法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AA4CC-012F-40D0-BA97-54F9ECB85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1980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年代提出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Cholesky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每个循环慢，但是只需要数十至数百循环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适用于较难的问题、非稀疏、高度退化问题</a:t>
            </a:r>
          </a:p>
        </p:txBody>
      </p:sp>
    </p:spTree>
    <p:extLst>
      <p:ext uri="{BB962C8B-B14F-4D97-AF65-F5344CB8AC3E}">
        <p14:creationId xmlns:p14="http://schemas.microsoft.com/office/powerpoint/2010/main" val="17135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545B-F77D-4D8E-85B7-DB65A851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的线性规划求解函数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3D714-25B2-4922-ABDA-08B42896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2"/>
            <a:ext cx="4718304" cy="964673"/>
          </a:xfrm>
        </p:spPr>
        <p:txBody>
          <a:bodyPr/>
          <a:lstStyle/>
          <a:p>
            <a:r>
              <a:rPr lang="en-US" altLang="zh-CN" dirty="0"/>
              <a:t>Linprog(f, A, b, </a:t>
            </a:r>
            <a:r>
              <a:rPr lang="en-US" altLang="zh-CN" dirty="0" err="1"/>
              <a:t>Aeq</a:t>
            </a:r>
            <a:r>
              <a:rPr lang="en-US" altLang="zh-CN" dirty="0"/>
              <a:t>, </a:t>
            </a:r>
            <a:r>
              <a:rPr lang="en-US" altLang="zh-CN" dirty="0" err="1"/>
              <a:t>beq</a:t>
            </a:r>
            <a:r>
              <a:rPr lang="en-US" altLang="zh-CN" dirty="0"/>
              <a:t>, </a:t>
            </a:r>
            <a:r>
              <a:rPr lang="en-US" altLang="zh-CN" dirty="0" err="1"/>
              <a:t>lb</a:t>
            </a:r>
            <a:r>
              <a:rPr lang="en-US" altLang="zh-CN" dirty="0"/>
              <a:t>, </a:t>
            </a:r>
            <a:r>
              <a:rPr lang="en-US" altLang="zh-CN" dirty="0" err="1"/>
              <a:t>ub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58C949-014D-4F25-AF5A-459B27DFEF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71E878-DF86-4C00-A34A-FCB2BB80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81" y="2819878"/>
            <a:ext cx="4427575" cy="30559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272C37-3FD9-4B32-A609-164F2665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23" y="3424527"/>
            <a:ext cx="5095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6F8FD-95A5-284D-AE48-B4D164D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Project1</a:t>
            </a:r>
            <a:r>
              <a:rPr kumimoji="1" lang="zh-CN" altLang="en-US" dirty="0"/>
              <a:t> 线性规划要求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5EB90-364C-364F-B8A8-A85ADD84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分（包括命名规范和函数模块化）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：转换标准形式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 检查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是否行慢秩，如果非满秩，移除多余的约束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 初始化可行基解：大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：单纯形法的迭代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正确性还包括避免退化解循环，需要验证并写入报告。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说明各个模块中，是如何处理的，可以结合讲义。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随机生成测试案例，报告求解时间随着问题规模的变化图像。每个规模的时间，需要对随机的</a:t>
            </a:r>
            <a:r>
              <a:rPr kumimoji="1"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个测试案例取均值，以及计算标准差。遇到无可行解问题直接跳过，不统计求解时间。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要求图片清晰。</a:t>
            </a:r>
            <a:endParaRPr kumimoji="1"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6858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A1E5-1166-1E43-9A58-3BA35855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简单的前置处理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A4A4F3-10DD-BC43-9E88-8BBA7BFD3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是否有全为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的行，此时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如何？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是否有简单的线性相关行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是否有全为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A4A4F3-10DD-BC43-9E88-8BBA7BFD3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146AB-2661-1940-A7E2-F03523BF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1028" name="Picture 4" descr="\begin{align*}\begin{array}{lll} f^* = &amp;\text{maximize} &amp; s^T x\\ &amp;\text{subject to} &amp; A x \le b\\ &amp; &amp; s^T x \le t+1. \end{array}\end{align*}">
            <a:extLst>
              <a:ext uri="{FF2B5EF4-FFF2-40B4-BE49-F238E27FC236}">
                <a16:creationId xmlns:a16="http://schemas.microsoft.com/office/drawing/2014/main" id="{71815F72-E67A-9245-9CCF-5D65B84D7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201" y="3044742"/>
            <a:ext cx="4254724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86F6E7-1341-FB47-ADCB-B21668D76652}"/>
                  </a:ext>
                </a:extLst>
              </p:cNvPr>
              <p:cNvSpPr txBox="1"/>
              <p:nvPr/>
            </p:nvSpPr>
            <p:spPr>
              <a:xfrm>
                <a:off x="2036921" y="4572002"/>
                <a:ext cx="8132611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不等式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冗余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与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线性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相关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当且仅当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小于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等于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86F6E7-1341-FB47-ADCB-B21668D7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21" y="4572002"/>
                <a:ext cx="8132611" cy="278153"/>
              </a:xfrm>
              <a:prstGeom prst="rect">
                <a:avLst/>
              </a:prstGeom>
              <a:blipFill>
                <a:blip r:embed="rId3"/>
                <a:stretch>
                  <a:fillRect l="-468" t="-1304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27E1C5-0CE0-0945-8BD6-A909D27B78B6}"/>
                  </a:ext>
                </a:extLst>
              </p:cNvPr>
              <p:cNvSpPr txBox="1"/>
              <p:nvPr/>
            </p:nvSpPr>
            <p:spPr>
              <a:xfrm>
                <a:off x="1978408" y="4983209"/>
                <a:ext cx="8182818" cy="64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该结论的提示：可以先从小的线性系统出发，例如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这里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行数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很小</m:t>
                    </m:r>
                  </m:oMath>
                </a14:m>
                <a:r>
                  <a:rPr kumimoji="1" lang="en-US" altLang="zh-CN" dirty="0"/>
                  <a:t>,</a:t>
                </a:r>
              </a:p>
              <a:p>
                <a:r>
                  <a:rPr kumimoji="1" lang="zh-CN" altLang="en-US" dirty="0"/>
                  <a:t>逐个增加新的不等式</a:t>
                </a:r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直到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的所有都行检查过。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27E1C5-0CE0-0945-8BD6-A909D27B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08" y="4983209"/>
                <a:ext cx="8182818" cy="647741"/>
              </a:xfrm>
              <a:prstGeom prst="rect">
                <a:avLst/>
              </a:prstGeom>
              <a:blipFill>
                <a:blip r:embed="rId4"/>
                <a:stretch>
                  <a:fillRect l="-775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11CBDF-51C0-7044-BB1C-DB0810AAB031}"/>
                  </a:ext>
                </a:extLst>
              </p:cNvPr>
              <p:cNvSpPr txBox="1"/>
              <p:nvPr/>
            </p:nvSpPr>
            <p:spPr>
              <a:xfrm>
                <a:off x="2036920" y="2540753"/>
                <a:ext cx="5833905" cy="37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如何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所有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都是线性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无关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11CBDF-51C0-7044-BB1C-DB0810AA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20" y="2540753"/>
                <a:ext cx="5833905" cy="370743"/>
              </a:xfrm>
              <a:prstGeom prst="rect">
                <a:avLst/>
              </a:prstGeom>
              <a:blipFill>
                <a:blip r:embed="rId5"/>
                <a:stretch>
                  <a:fillRect l="-8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4C66EFD-6B79-4646-A8F9-748C17FF27A9}"/>
              </a:ext>
            </a:extLst>
          </p:cNvPr>
          <p:cNvSpPr txBox="1"/>
          <p:nvPr/>
        </p:nvSpPr>
        <p:spPr>
          <a:xfrm>
            <a:off x="2036920" y="30806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可以考虑这个问题：</a:t>
            </a:r>
          </a:p>
        </p:txBody>
      </p:sp>
    </p:spTree>
    <p:extLst>
      <p:ext uri="{BB962C8B-B14F-4D97-AF65-F5344CB8AC3E}">
        <p14:creationId xmlns:p14="http://schemas.microsoft.com/office/powerpoint/2010/main" val="57638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6527B-A054-1845-A1D7-859C4F38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A6FD5-CBE0-2E48-BB03-E5A87C51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使用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分解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</m:sSup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记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b="0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b="0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有如下分解：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QR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 其中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</a:t>
                </a:r>
                <a14:m>
                  <m:oMath xmlns:m="http://schemas.openxmlformats.org/officeDocument/2006/math">
                    <m:r>
                      <a:rPr kumimoji="1" lang="en-US" altLang="zh-CN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 是正交矩阵，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的对角元的绝对值从大到小排列。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如果 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的对角元都非零，则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A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满秩。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反之，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有对角元为零，说明可以删掉对应的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的列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,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得到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B’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最后得到满秩矩阵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向量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b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删掉对应的行元素即可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endParaRPr kumimoji="1" lang="zh-CN" altLang="en-US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A6FD5-CBE0-2E48-BB03-E5A87C51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2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8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8E4D-9A63-6742-8034-A244C0D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3519"/>
            <a:ext cx="9601196" cy="1303867"/>
          </a:xfrm>
        </p:spPr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0426-5DDD-0E4B-A70D-D058D31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你有何种方法？</a:t>
            </a:r>
            <a:endParaRPr kumimoji="1"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可以通过检索文献，直接实现，说明大概是如何处理的即可。无需比前两种更优越。</a:t>
            </a:r>
            <a:endParaRPr kumimoji="1"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通过如下代码检查你的函数：</a:t>
            </a:r>
            <a:endParaRPr kumimoji="1"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0" i="0" dirty="0">
                <a:solidFill>
                  <a:srgbClr val="00801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% Define a matrix A with linearly dependent rows</a:t>
            </a:r>
            <a:endParaRPr lang="en-US" altLang="zh-CN" sz="1200" b="0" i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0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 = [1 2 3 4; 1 1 3 4; 2 3 6 8];</a:t>
            </a:r>
          </a:p>
          <a:p>
            <a:br>
              <a:rPr lang="en-US" altLang="zh-CN" sz="1200" b="0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1200" b="0" i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0" i="0" dirty="0">
                <a:solidFill>
                  <a:srgbClr val="00801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% Define a corresponding vector b</a:t>
            </a:r>
            <a:endParaRPr lang="en-US" altLang="zh-CN" sz="1200" b="0" i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0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 = [6; 12; 15];</a:t>
            </a:r>
          </a:p>
          <a:p>
            <a:pPr marL="0" indent="0">
              <a:buNone/>
            </a:pPr>
            <a:r>
              <a:rPr lang="zh-CN" altLang="en-US" sz="1600" b="0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下一页继续。。。</a:t>
            </a:r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9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9523</TotalTime>
  <Words>1395</Words>
  <Application>Microsoft Macintosh PowerPoint</Application>
  <PresentationFormat>宽屏</PresentationFormat>
  <Paragraphs>154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楷体</vt:lpstr>
      <vt:lpstr>SimSong</vt:lpstr>
      <vt:lpstr>Arial</vt:lpstr>
      <vt:lpstr>Cambria Math</vt:lpstr>
      <vt:lpstr>Garamond</vt:lpstr>
      <vt:lpstr>Menlo</vt:lpstr>
      <vt:lpstr>环保</vt:lpstr>
      <vt:lpstr>数学规划求解器：国内外现状</vt:lpstr>
      <vt:lpstr>数学规划问题</vt:lpstr>
      <vt:lpstr>线性规划算法</vt:lpstr>
      <vt:lpstr>Matlab 的线性规划求解函数</vt:lpstr>
      <vt:lpstr>Project1 线性规划要求</vt:lpstr>
      <vt:lpstr>简单的前置处理</vt:lpstr>
      <vt:lpstr>模块1：检查A是否满秩：方法1</vt:lpstr>
      <vt:lpstr>模块1：检查A是否满秩：方法2</vt:lpstr>
      <vt:lpstr>模块1：检查A是否满秩：方法？</vt:lpstr>
      <vt:lpstr>模块1：检查A是否满秩：方法？</vt:lpstr>
      <vt:lpstr>模块2：初始可行基解</vt:lpstr>
      <vt:lpstr>模块3： 单纯形法的迭代</vt:lpstr>
      <vt:lpstr>回顾标准形式的分类</vt:lpstr>
      <vt:lpstr>需包含以下测试案例</vt:lpstr>
      <vt:lpstr>需包含以下测试案例</vt:lpstr>
      <vt:lpstr>需包含以下测试案例</vt:lpstr>
      <vt:lpstr>Bland’s rule</vt:lpstr>
      <vt:lpstr>Project 2最短路的Dijkstra算法</vt:lpstr>
      <vt:lpstr>生产随机连通图</vt:lpstr>
      <vt:lpstr>生产随机连通图</vt:lpstr>
      <vt:lpstr>与LP建模对比求解效率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shixiang chen</cp:lastModifiedBy>
  <cp:revision>275</cp:revision>
  <dcterms:created xsi:type="dcterms:W3CDTF">2023-12-04T09:04:34Z</dcterms:created>
  <dcterms:modified xsi:type="dcterms:W3CDTF">2023-12-11T01:41:51Z</dcterms:modified>
</cp:coreProperties>
</file>