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2876550"/>
            <a:ext cx="9799320" cy="977265"/>
          </a:xfrm>
        </p:spPr>
        <p:txBody>
          <a:bodyPr/>
          <a:p>
            <a:r>
              <a:rPr lang="en-US" altLang="zh-CN" sz="4800" b="1">
                <a:solidFill>
                  <a:schemeClr val="tx1"/>
                </a:solidFill>
                <a:uFillTx/>
              </a:rPr>
              <a:t>Project2 </a:t>
            </a:r>
            <a:r>
              <a:rPr lang="zh-CN" altLang="en-US" sz="4800" b="1">
                <a:solidFill>
                  <a:schemeClr val="tx1"/>
                </a:solidFill>
                <a:uFillTx/>
              </a:rPr>
              <a:t>最短路的</a:t>
            </a:r>
            <a:r>
              <a:rPr lang="en-US" altLang="zh-CN" sz="4800" b="1">
                <a:solidFill>
                  <a:schemeClr val="tx1"/>
                </a:solidFill>
                <a:uFillTx/>
              </a:rPr>
              <a:t>Dijkstra</a:t>
            </a:r>
            <a:r>
              <a:rPr lang="zh-CN" altLang="en-US" sz="4800" b="1">
                <a:solidFill>
                  <a:schemeClr val="tx1"/>
                </a:solidFill>
                <a:uFillTx/>
              </a:rPr>
              <a:t>算法</a:t>
            </a:r>
            <a:endParaRPr lang="zh-CN" altLang="en-US" sz="4800" b="1">
              <a:solidFill>
                <a:schemeClr val="tx1"/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40" y="608400"/>
            <a:ext cx="10969200" cy="705600"/>
          </a:xfrm>
        </p:spPr>
        <p:txBody>
          <a:bodyPr/>
          <a:p>
            <a:r>
              <a:rPr lang="en-US" altLang="zh-CN"/>
              <a:t>Dijkstra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tx1"/>
                </a:solidFill>
                <a:uFillTx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算法解决的是带权重的有向图上单源最短路径问题，该算法要求所有边的权重都为非负值。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</a:rPr>
              <a:t>Dijkstra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算法在运行过程中维持的关建信息是一组结点集合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。从源节点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到该集合中每个结点之间的最短路径已经被找到。算法重复从结点集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V-S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中选择最短路径估计最小的结点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，将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加入到集合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S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，然后对所有从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u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发出的边进行松弛。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在具体实现中，使用一个最小优先队列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Q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来保存结点集合，每个结点的关键值为其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d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值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99515" y="621030"/>
            <a:ext cx="9799320" cy="725170"/>
          </a:xfrm>
        </p:spPr>
        <p:txBody>
          <a:bodyPr/>
          <a:p>
            <a:pPr algn="l"/>
            <a:r>
              <a:rPr lang="en-US" altLang="zh-CN" sz="3600">
                <a:latin typeface="+mn-lt"/>
                <a:cs typeface="+mn-lt"/>
              </a:rPr>
              <a:t>Dijkstra</a:t>
            </a:r>
            <a:r>
              <a:rPr lang="zh-CN" altLang="en-US" sz="3600">
                <a:latin typeface="+mn-lt"/>
                <a:cs typeface="+mn-lt"/>
              </a:rPr>
              <a:t>算法</a:t>
            </a:r>
            <a:endParaRPr lang="zh-CN" altLang="en-US" sz="3600">
              <a:latin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515" y="1844675"/>
            <a:ext cx="98818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400">
                <a:cs typeface="+mn-lt"/>
              </a:rPr>
              <a:t>输入：有向图</a:t>
            </a:r>
            <a:r>
              <a:rPr lang="en-US" altLang="zh-CN" sz="2400">
                <a:cs typeface="+mn-lt"/>
              </a:rPr>
              <a:t>G=(V,E)</a:t>
            </a:r>
            <a:r>
              <a:rPr lang="zh-CN" altLang="en-US" sz="2400">
                <a:cs typeface="+mn-lt"/>
              </a:rPr>
              <a:t>，各边长度</a:t>
            </a:r>
            <a:r>
              <a:rPr lang="en-US" altLang="zh-CN" sz="2400">
                <a:cs typeface="+mn-lt"/>
              </a:rPr>
              <a:t>c : E → R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+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，始点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s∈V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indent="0">
              <a:buNone/>
            </a:pPr>
            <a:r>
              <a:rPr lang="zh-CN" altLang="en-US" sz="2400">
                <a:ea typeface="微软雅黑" panose="020B0503020204020204" charset="-122"/>
                <a:cs typeface="+mn-lt"/>
              </a:rPr>
              <a:t>输出：从始点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到所有结点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v∈V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的最短路径及其长度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c*(v)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ea typeface="微软雅黑" panose="020B0503020204020204" charset="-122"/>
                <a:cs typeface="+mn-lt"/>
              </a:rPr>
              <a:t>初始化：令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d(s) := 0, d(v) := ∞(v </a:t>
            </a:r>
            <a:r>
              <a:rPr lang="zh-CN" altLang="en-US" sz="2400">
                <a:ea typeface="微软雅黑" panose="020B0503020204020204" charset="-122"/>
                <a:cs typeface="+mn-lt"/>
                <a:sym typeface="+mn-ea"/>
              </a:rPr>
              <a:t>∈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V-{s}),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以及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 := ∅.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ea typeface="微软雅黑" panose="020B0503020204020204" charset="-122"/>
                <a:cs typeface="+mn-lt"/>
              </a:rPr>
              <a:t>迭代：选取一个满足d(v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*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) = min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{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d(v) | v ∈ V − 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}的结点v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*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∈ V − 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S.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ea typeface="微软雅黑" panose="020B0503020204020204" charset="-122"/>
                <a:cs typeface="+mn-lt"/>
              </a:rPr>
              <a:t>更新：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  := S ∪ {v*}.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进一步对w ∈ V − 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的各边e = (v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*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,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w) ∈ E作如下更新：d(w) := min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{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d(w), d(v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*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) + d(v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*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,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w)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}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.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ea typeface="微软雅黑" panose="020B0503020204020204" charset="-122"/>
                <a:cs typeface="+mn-lt"/>
              </a:rPr>
              <a:t>结束判定：若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S = V </a:t>
            </a:r>
            <a:r>
              <a:rPr lang="zh-CN" altLang="en-US" sz="2400">
                <a:ea typeface="微软雅黑" panose="020B0503020204020204" charset="-122"/>
                <a:cs typeface="+mn-lt"/>
              </a:rPr>
              <a:t>则结束计算，否则返回步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2.</a:t>
            </a:r>
            <a:endParaRPr lang="en-US" altLang="zh-CN" sz="2400">
              <a:ea typeface="微软雅黑" panose="020B0503020204020204" charset="-122"/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0195" y="1772920"/>
            <a:ext cx="81489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struct node</a:t>
            </a:r>
            <a:endParaRPr lang="en-US" altLang="zh-CN" sz="2800"/>
          </a:p>
          <a:p>
            <a:r>
              <a:rPr lang="en-US" altLang="zh-CN" sz="2800"/>
              <a:t>{</a:t>
            </a:r>
            <a:endParaRPr lang="en-US" altLang="zh-CN" sz="2800"/>
          </a:p>
          <a:p>
            <a:pPr indent="457200"/>
            <a:r>
              <a:rPr lang="en-US" altLang="zh-CN" sz="2800">
                <a:sym typeface="+mn-ea"/>
              </a:rPr>
              <a:t>node p;  // </a:t>
            </a:r>
            <a:r>
              <a:rPr lang="zh-CN" altLang="en-US" sz="2800">
                <a:sym typeface="+mn-ea"/>
              </a:rPr>
              <a:t>前驱结点</a:t>
            </a:r>
            <a:endParaRPr lang="en-US" altLang="zh-CN" sz="2800"/>
          </a:p>
          <a:p>
            <a:pPr indent="457200"/>
            <a:r>
              <a:rPr lang="en-US" altLang="zh-CN" sz="2800">
                <a:sym typeface="+mn-ea"/>
              </a:rPr>
              <a:t>double d;  // </a:t>
            </a:r>
            <a:r>
              <a:rPr lang="zh-CN" altLang="en-US" sz="2800">
                <a:sym typeface="+mn-ea"/>
              </a:rPr>
              <a:t>最短路径估计</a:t>
            </a:r>
            <a:endParaRPr lang="en-US" altLang="zh-CN" sz="2800"/>
          </a:p>
          <a:p>
            <a:r>
              <a:rPr lang="en-US" altLang="zh-CN" sz="2800"/>
              <a:t>}</a:t>
            </a:r>
            <a:endParaRPr lang="en-US" altLang="zh-CN" sz="28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5153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5153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7805" y="836930"/>
            <a:ext cx="1006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我们可以使用如下的结构体来表示图中一个结点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69390" y="1820545"/>
            <a:ext cx="7517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initialize_single_source(G,s) 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pPr indent="457200"/>
            <a:r>
              <a:rPr lang="en-US" altLang="zh-CN" sz="2400"/>
              <a:t>for each vertex v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∈G.V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v.d=∞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v.p=NIL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s.d=0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469390" y="811530"/>
            <a:ext cx="683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ym typeface="+mn-ea"/>
              </a:rPr>
              <a:t>初始化前驱结点和最短路径估计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469390" y="4859020"/>
            <a:ext cx="10057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+mn-lt"/>
              </a:rPr>
              <a:t>初始化操作结束以后，对所有的结点</a:t>
            </a:r>
            <a:r>
              <a:rPr lang="en-US" altLang="zh-CN" sz="2000">
                <a:cs typeface="+mn-lt"/>
              </a:rPr>
              <a:t>v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∈V</a:t>
            </a:r>
            <a:r>
              <a:rPr lang="zh-CN" altLang="en-US" sz="2000">
                <a:ea typeface="微软雅黑" panose="020B0503020204020204" charset="-122"/>
                <a:cs typeface="+mn-lt"/>
              </a:rPr>
              <a:t>，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v.p=NIL</a:t>
            </a:r>
            <a:r>
              <a:rPr lang="zh-CN" altLang="en-US" sz="2000">
                <a:ea typeface="微软雅黑" panose="020B0503020204020204" charset="-122"/>
                <a:cs typeface="+mn-lt"/>
              </a:rPr>
              <a:t>，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s.d=0</a:t>
            </a:r>
            <a:r>
              <a:rPr lang="zh-CN" altLang="en-US" sz="2000">
                <a:ea typeface="微软雅黑" panose="020B0503020204020204" charset="-122"/>
                <a:cs typeface="+mn-lt"/>
              </a:rPr>
              <a:t>，对所有的结点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v∈V-{s}</a:t>
            </a:r>
            <a:r>
              <a:rPr lang="zh-CN" altLang="en-US" sz="2000">
                <a:ea typeface="微软雅黑" panose="020B0503020204020204" charset="-122"/>
                <a:cs typeface="+mn-lt"/>
              </a:rPr>
              <a:t>，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v.d=∞</a:t>
            </a:r>
            <a:r>
              <a:rPr lang="zh-CN" altLang="en-US" sz="2000">
                <a:ea typeface="微软雅黑" panose="020B0503020204020204" charset="-122"/>
                <a:cs typeface="+mn-lt"/>
              </a:rPr>
              <a:t>。</a:t>
            </a:r>
            <a:endParaRPr lang="zh-CN" altLang="en-US" sz="2000">
              <a:ea typeface="微软雅黑" panose="020B0503020204020204" charset="-122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78280" y="1949450"/>
            <a:ext cx="5415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relax(u,v,w) 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pPr indent="457200"/>
            <a:r>
              <a:rPr lang="en-US" altLang="zh-CN" sz="2400"/>
              <a:t>if v.d&gt;u.d+w(u,v)</a:t>
            </a:r>
            <a:endParaRPr lang="en-US" altLang="zh-CN" sz="2400"/>
          </a:p>
          <a:p>
            <a:pPr marL="457200" lvl="1" indent="457200"/>
            <a:r>
              <a:rPr lang="en-US" altLang="zh-CN" sz="2400"/>
              <a:t>v.d=u.d+w(u,v)</a:t>
            </a:r>
            <a:endParaRPr lang="en-US" altLang="zh-CN" sz="2400"/>
          </a:p>
          <a:p>
            <a:pPr marL="457200" lvl="1" indent="457200"/>
            <a:r>
              <a:rPr lang="en-US" altLang="zh-CN" sz="2400"/>
              <a:t>v.p=u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478280" y="8464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对边</a:t>
            </a:r>
            <a:r>
              <a:rPr lang="en-US" altLang="zh-CN" sz="2800" b="1"/>
              <a:t>(u,v)</a:t>
            </a:r>
            <a:r>
              <a:rPr lang="zh-CN" altLang="en-US" sz="2800" b="1"/>
              <a:t>进行松弛操作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478280" y="4666615"/>
            <a:ext cx="95230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+mn-lt"/>
              </a:rPr>
              <a:t>对一条边</a:t>
            </a:r>
            <a:r>
              <a:rPr lang="en-US" altLang="zh-CN" sz="2000">
                <a:cs typeface="+mn-lt"/>
              </a:rPr>
              <a:t>(u,v)</a:t>
            </a:r>
            <a:r>
              <a:rPr lang="zh-CN" altLang="en-US" sz="2000">
                <a:cs typeface="+mn-lt"/>
              </a:rPr>
              <a:t>的松弛操作为：测试一下是否可以对从</a:t>
            </a:r>
            <a:r>
              <a:rPr lang="en-US" altLang="zh-CN" sz="2000">
                <a:cs typeface="+mn-lt"/>
              </a:rPr>
              <a:t>s</a:t>
            </a:r>
            <a:r>
              <a:rPr lang="zh-CN" altLang="en-US" sz="2000">
                <a:cs typeface="+mn-lt"/>
              </a:rPr>
              <a:t>到</a:t>
            </a:r>
            <a:r>
              <a:rPr lang="en-US" altLang="zh-CN" sz="2000">
                <a:cs typeface="+mn-lt"/>
              </a:rPr>
              <a:t>v</a:t>
            </a:r>
            <a:r>
              <a:rPr lang="zh-CN" altLang="en-US" sz="2000">
                <a:cs typeface="+mn-lt"/>
              </a:rPr>
              <a:t>的最短路径进行改善。测试的方法为，将从结点</a:t>
            </a:r>
            <a:r>
              <a:rPr lang="en-US" altLang="zh-CN" sz="2000">
                <a:cs typeface="+mn-lt"/>
              </a:rPr>
              <a:t>s</a:t>
            </a:r>
            <a:r>
              <a:rPr lang="zh-CN" altLang="en-US" sz="2000">
                <a:cs typeface="+mn-lt"/>
              </a:rPr>
              <a:t>到结点</a:t>
            </a:r>
            <a:r>
              <a:rPr lang="en-US" altLang="zh-CN" sz="2000">
                <a:cs typeface="+mn-lt"/>
              </a:rPr>
              <a:t>u</a:t>
            </a:r>
            <a:r>
              <a:rPr lang="zh-CN" altLang="en-US" sz="2000">
                <a:cs typeface="+mn-lt"/>
              </a:rPr>
              <a:t>之间的最短路径距离加上结点</a:t>
            </a:r>
            <a:r>
              <a:rPr lang="en-US" altLang="zh-CN" sz="2000">
                <a:cs typeface="+mn-lt"/>
              </a:rPr>
              <a:t>u</a:t>
            </a:r>
            <a:r>
              <a:rPr lang="zh-CN" altLang="en-US" sz="2000">
                <a:cs typeface="+mn-lt"/>
              </a:rPr>
              <a:t>与</a:t>
            </a:r>
            <a:r>
              <a:rPr lang="en-US" altLang="zh-CN" sz="2000">
                <a:cs typeface="+mn-lt"/>
              </a:rPr>
              <a:t>v</a:t>
            </a:r>
            <a:r>
              <a:rPr lang="zh-CN" altLang="en-US" sz="2000">
                <a:cs typeface="+mn-lt"/>
              </a:rPr>
              <a:t>之间的边权重，并与当前的</a:t>
            </a:r>
            <a:r>
              <a:rPr lang="en-US" altLang="zh-CN" sz="2000">
                <a:cs typeface="+mn-lt"/>
              </a:rPr>
              <a:t>s</a:t>
            </a:r>
            <a:r>
              <a:rPr lang="zh-CN" altLang="en-US" sz="2000">
                <a:cs typeface="+mn-lt"/>
              </a:rPr>
              <a:t>到</a:t>
            </a:r>
            <a:r>
              <a:rPr lang="en-US" altLang="zh-CN" sz="2000">
                <a:cs typeface="+mn-lt"/>
              </a:rPr>
              <a:t>v</a:t>
            </a:r>
            <a:r>
              <a:rPr lang="zh-CN" altLang="en-US" sz="2000">
                <a:cs typeface="+mn-lt"/>
              </a:rPr>
              <a:t>的最短路径估计进行比较，若前者比较小，则更新</a:t>
            </a:r>
            <a:r>
              <a:rPr lang="en-US" altLang="zh-CN" sz="2000">
                <a:cs typeface="+mn-lt"/>
              </a:rPr>
              <a:t>v.p</a:t>
            </a:r>
            <a:r>
              <a:rPr lang="zh-CN" altLang="en-US" sz="2000">
                <a:cs typeface="+mn-lt"/>
              </a:rPr>
              <a:t>和</a:t>
            </a:r>
            <a:r>
              <a:rPr lang="en-US" altLang="zh-CN" sz="2000">
                <a:cs typeface="+mn-lt"/>
              </a:rPr>
              <a:t>v.d</a:t>
            </a:r>
            <a:r>
              <a:rPr lang="zh-CN" altLang="en-US" sz="2000">
                <a:cs typeface="+mn-lt"/>
              </a:rPr>
              <a:t>。</a:t>
            </a:r>
            <a:endParaRPr lang="zh-CN" altLang="en-US" sz="2000"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26845" y="717550"/>
            <a:ext cx="5030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完整的</a:t>
            </a:r>
            <a:r>
              <a:rPr lang="en-US" altLang="zh-CN" sz="2800" b="1"/>
              <a:t>Dijkstra</a:t>
            </a:r>
            <a:r>
              <a:rPr lang="zh-CN" altLang="en-US" sz="2800" b="1"/>
              <a:t>算法</a:t>
            </a:r>
            <a:r>
              <a:rPr lang="zh-CN" altLang="en-US" sz="2800" b="1"/>
              <a:t>伪代码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426845" y="1614170"/>
            <a:ext cx="702246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 sz="2400">
                <a:cs typeface="+mn-lt"/>
              </a:rPr>
              <a:t>dijkstra(G,w,s)</a:t>
            </a:r>
            <a:endParaRPr lang="en-US" altLang="zh-CN" sz="2400">
              <a:cs typeface="+mn-lt"/>
            </a:endParaRPr>
          </a:p>
          <a:p>
            <a:r>
              <a:rPr lang="en-US" altLang="zh-CN" sz="2400">
                <a:cs typeface="+mn-lt"/>
              </a:rPr>
              <a:t>{</a:t>
            </a:r>
            <a:endParaRPr lang="en-US" altLang="zh-CN" sz="2400">
              <a:cs typeface="+mn-lt"/>
            </a:endParaRPr>
          </a:p>
          <a:p>
            <a:pPr indent="457200"/>
            <a:r>
              <a:rPr lang="en-US" altLang="zh-CN" sz="2400">
                <a:cs typeface="+mn-lt"/>
              </a:rPr>
              <a:t>initialize_single_source(G,s)</a:t>
            </a:r>
            <a:endParaRPr lang="en-US" altLang="zh-CN" sz="2400">
              <a:cs typeface="+mn-lt"/>
            </a:endParaRPr>
          </a:p>
          <a:p>
            <a:pPr indent="457200"/>
            <a:r>
              <a:rPr lang="en-US" altLang="zh-CN" sz="2400">
                <a:cs typeface="+mn-lt"/>
              </a:rPr>
              <a:t>S=</a:t>
            </a:r>
            <a:r>
              <a:rPr lang="en-US" altLang="zh-CN" sz="2400" b="1">
                <a:ea typeface="微软雅黑" panose="020B0503020204020204" charset="-122"/>
                <a:cs typeface="+mn-lt"/>
              </a:rPr>
              <a:t>∅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indent="457200"/>
            <a:r>
              <a:rPr lang="en-US" altLang="zh-CN" sz="2400">
                <a:cs typeface="+mn-lt"/>
              </a:rPr>
              <a:t>Q=G.V</a:t>
            </a:r>
            <a:endParaRPr lang="en-US" altLang="zh-CN" sz="2400">
              <a:cs typeface="+mn-lt"/>
            </a:endParaRPr>
          </a:p>
          <a:p>
            <a:pPr indent="457200"/>
            <a:r>
              <a:rPr lang="en-US" altLang="zh-CN" sz="2400">
                <a:cs typeface="+mn-lt"/>
              </a:rPr>
              <a:t>while Q</a:t>
            </a:r>
            <a:r>
              <a:rPr lang="en-US" altLang="zh-CN" sz="2400">
                <a:ea typeface="微软雅黑" panose="020B0503020204020204" charset="-122"/>
                <a:cs typeface="+mn-lt"/>
              </a:rPr>
              <a:t>≠</a:t>
            </a:r>
            <a:r>
              <a:rPr lang="en-US" altLang="zh-CN" sz="2400" b="1">
                <a:ea typeface="微软雅黑" panose="020B0503020204020204" charset="-122"/>
                <a:cs typeface="+mn-lt"/>
              </a:rPr>
              <a:t>∅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457200" lvl="1" indent="457200"/>
            <a:r>
              <a:rPr lang="en-US" altLang="zh-CN" sz="2400">
                <a:ea typeface="微软雅黑" panose="020B0503020204020204" charset="-122"/>
                <a:cs typeface="+mn-lt"/>
              </a:rPr>
              <a:t>u=extract_min(Q)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457200" lvl="1" indent="457200"/>
            <a:r>
              <a:rPr lang="en-US" altLang="zh-CN" sz="2400">
                <a:ea typeface="微软雅黑" panose="020B0503020204020204" charset="-122"/>
                <a:cs typeface="+mn-lt"/>
              </a:rPr>
              <a:t>S=S∪{u}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457200" lvl="1" indent="457200"/>
            <a:r>
              <a:rPr lang="en-US" altLang="zh-CN" sz="2400">
                <a:ea typeface="微软雅黑" panose="020B0503020204020204" charset="-122"/>
                <a:cs typeface="+mn-lt"/>
              </a:rPr>
              <a:t>for each vertex v∈G.Adj[u]</a:t>
            </a:r>
            <a:endParaRPr lang="en-US" altLang="zh-CN" sz="2400">
              <a:ea typeface="微软雅黑" panose="020B0503020204020204" charset="-122"/>
              <a:cs typeface="+mn-lt"/>
            </a:endParaRPr>
          </a:p>
          <a:p>
            <a:pPr marL="914400" lvl="2" indent="457200"/>
            <a:r>
              <a:rPr lang="en-US" altLang="zh-CN" sz="2400">
                <a:ea typeface="微软雅黑" panose="020B0503020204020204" charset="-122"/>
                <a:cs typeface="+mn-lt"/>
              </a:rPr>
              <a:t>relax(u,v,w)</a:t>
            </a:r>
            <a:endParaRPr lang="en-US" altLang="zh-CN" sz="2400">
              <a:cs typeface="+mn-lt"/>
            </a:endParaRPr>
          </a:p>
          <a:p>
            <a:r>
              <a:rPr lang="en-US" altLang="zh-CN" sz="2400">
                <a:cs typeface="+mn-lt"/>
              </a:rPr>
              <a:t>}</a:t>
            </a:r>
            <a:endParaRPr lang="en-US" altLang="zh-CN" sz="2400"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71625" y="7264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时间复杂度分析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1571625" y="1555115"/>
            <a:ext cx="7535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cs typeface="+mn-lt"/>
              </a:rPr>
              <a:t>Dijkstra</a:t>
            </a:r>
            <a:r>
              <a:rPr lang="zh-CN" altLang="en-US" sz="2400">
                <a:cs typeface="+mn-lt"/>
              </a:rPr>
              <a:t>算法的总运行时间依赖于最小优先队列的实现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1625" y="2230120"/>
            <a:ext cx="101682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cs typeface="+mn-lt"/>
              </a:rPr>
              <a:t>通过利用结点的编号</a:t>
            </a:r>
            <a:r>
              <a:rPr lang="en-US" altLang="zh-CN" sz="2000">
                <a:cs typeface="+mn-lt"/>
              </a:rPr>
              <a:t>1~|V|</a:t>
            </a:r>
            <a:r>
              <a:rPr lang="zh-CN" altLang="en-US" sz="2000">
                <a:cs typeface="+mn-lt"/>
              </a:rPr>
              <a:t>来维持最小优先队列，每次</a:t>
            </a:r>
            <a:r>
              <a:rPr lang="en-US" altLang="zh-CN" sz="2000">
                <a:cs typeface="+mn-lt"/>
              </a:rPr>
              <a:t>insert</a:t>
            </a:r>
            <a:r>
              <a:rPr lang="zh-CN" altLang="en-US" sz="2000">
                <a:cs typeface="+mn-lt"/>
              </a:rPr>
              <a:t>和</a:t>
            </a:r>
            <a:r>
              <a:rPr lang="en-US" altLang="zh-CN" sz="2000">
                <a:cs typeface="+mn-lt"/>
              </a:rPr>
              <a:t>decrease_key</a:t>
            </a:r>
            <a:r>
              <a:rPr lang="zh-CN" altLang="en-US" sz="2000">
                <a:cs typeface="+mn-lt"/>
              </a:rPr>
              <a:t>操作的执行时间为</a:t>
            </a:r>
            <a:r>
              <a:rPr lang="en-US" altLang="zh-CN" sz="2000">
                <a:cs typeface="+mn-lt"/>
              </a:rPr>
              <a:t>O(1)</a:t>
            </a:r>
            <a:r>
              <a:rPr lang="zh-CN" altLang="en-US" sz="2000">
                <a:cs typeface="+mn-lt"/>
              </a:rPr>
              <a:t>，每次</a:t>
            </a:r>
            <a:r>
              <a:rPr lang="en-US" altLang="zh-CN" sz="2000">
                <a:cs typeface="+mn-lt"/>
              </a:rPr>
              <a:t>extract_min</a:t>
            </a:r>
            <a:r>
              <a:rPr lang="zh-CN" altLang="en-US" sz="2000">
                <a:cs typeface="+mn-lt"/>
              </a:rPr>
              <a:t>操作的执行时间为</a:t>
            </a:r>
            <a:r>
              <a:rPr lang="en-US" altLang="zh-CN" sz="2000">
                <a:cs typeface="+mn-lt"/>
              </a:rPr>
              <a:t>O(V)</a:t>
            </a:r>
            <a:r>
              <a:rPr lang="zh-CN" altLang="en-US" sz="2000">
                <a:cs typeface="+mn-lt"/>
              </a:rPr>
              <a:t>，算法总运行时间为</a:t>
            </a:r>
            <a:r>
              <a:rPr lang="en-US" altLang="zh-CN" sz="2000">
                <a:cs typeface="+mn-lt"/>
              </a:rPr>
              <a:t>O(V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²+E</a:t>
            </a:r>
            <a:r>
              <a:rPr lang="en-US" altLang="zh-CN" sz="2000">
                <a:cs typeface="+mn-lt"/>
              </a:rPr>
              <a:t>)=O(V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²</a:t>
            </a:r>
            <a:r>
              <a:rPr lang="en-US" altLang="zh-CN" sz="2000">
                <a:cs typeface="+mn-lt"/>
              </a:rPr>
              <a:t>)</a:t>
            </a:r>
            <a:r>
              <a:rPr lang="zh-CN" altLang="en-US" sz="2000">
                <a:cs typeface="+mn-lt"/>
              </a:rPr>
              <a:t>。</a:t>
            </a:r>
            <a:endParaRPr lang="zh-CN" altLang="en-US" sz="20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cs typeface="+mn-lt"/>
              </a:rPr>
              <a:t>若讨论稀疏图，特别的，</a:t>
            </a:r>
            <a:r>
              <a:rPr lang="en-US" altLang="zh-CN" sz="2000">
                <a:cs typeface="+mn-lt"/>
              </a:rPr>
              <a:t>E=o(V</a:t>
            </a:r>
            <a:r>
              <a:rPr lang="en-US" altLang="zh-CN" sz="2000">
                <a:ea typeface="微软雅黑" panose="020B0503020204020204" charset="-122"/>
                <a:cs typeface="+mn-lt"/>
              </a:rPr>
              <a:t>²/lgV</a:t>
            </a:r>
            <a:r>
              <a:rPr lang="en-US" altLang="zh-CN" sz="2000">
                <a:cs typeface="+mn-lt"/>
              </a:rPr>
              <a:t>)</a:t>
            </a:r>
            <a:r>
              <a:rPr lang="zh-CN" altLang="en-US" sz="2000">
                <a:cs typeface="+mn-lt"/>
              </a:rPr>
              <a:t>，则可以使用二叉堆来实现最小优先队列，每次</a:t>
            </a:r>
            <a:r>
              <a:rPr lang="en-US" altLang="zh-CN" sz="2000">
                <a:cs typeface="+mn-lt"/>
              </a:rPr>
              <a:t>extract_min</a:t>
            </a:r>
            <a:r>
              <a:rPr lang="zh-CN" altLang="en-US" sz="2000">
                <a:cs typeface="+mn-lt"/>
              </a:rPr>
              <a:t>操作的执行时间为</a:t>
            </a:r>
            <a:r>
              <a:rPr lang="en-US" altLang="zh-CN" sz="2000">
                <a:cs typeface="+mn-lt"/>
              </a:rPr>
              <a:t>O(lgV)</a:t>
            </a:r>
            <a:r>
              <a:rPr lang="zh-CN" altLang="en-US" sz="2000">
                <a:cs typeface="+mn-lt"/>
              </a:rPr>
              <a:t>，一共进行</a:t>
            </a:r>
            <a:r>
              <a:rPr lang="en-US" altLang="zh-CN" sz="2000">
                <a:cs typeface="+mn-lt"/>
              </a:rPr>
              <a:t>|V|</a:t>
            </a:r>
            <a:r>
              <a:rPr lang="zh-CN" altLang="en-US" sz="2000">
                <a:cs typeface="+mn-lt"/>
              </a:rPr>
              <a:t>次，构建最小二叉堆的成本为</a:t>
            </a:r>
            <a:r>
              <a:rPr lang="en-US" altLang="zh-CN" sz="2000">
                <a:cs typeface="+mn-lt"/>
              </a:rPr>
              <a:t>O(V)</a:t>
            </a:r>
            <a:r>
              <a:rPr lang="zh-CN" altLang="en-US" sz="2000">
                <a:cs typeface="+mn-lt"/>
              </a:rPr>
              <a:t>，每次</a:t>
            </a:r>
            <a:r>
              <a:rPr lang="en-US" altLang="zh-CN" sz="2000">
                <a:cs typeface="+mn-lt"/>
              </a:rPr>
              <a:t>decrease_key</a:t>
            </a:r>
            <a:r>
              <a:rPr lang="zh-CN" altLang="en-US" sz="2000">
                <a:cs typeface="+mn-lt"/>
              </a:rPr>
              <a:t>操作的执行时间为</a:t>
            </a:r>
            <a:r>
              <a:rPr lang="en-US" altLang="zh-CN" sz="2000">
                <a:cs typeface="+mn-lt"/>
              </a:rPr>
              <a:t>O(lgV)</a:t>
            </a:r>
            <a:r>
              <a:rPr lang="zh-CN" altLang="en-US" sz="2000">
                <a:cs typeface="+mn-lt"/>
              </a:rPr>
              <a:t>，最多进行</a:t>
            </a:r>
            <a:r>
              <a:rPr lang="en-US" altLang="zh-CN" sz="2000">
                <a:cs typeface="+mn-lt"/>
              </a:rPr>
              <a:t>|E|</a:t>
            </a:r>
            <a:r>
              <a:rPr lang="zh-CN" altLang="en-US" sz="2000">
                <a:cs typeface="+mn-lt"/>
              </a:rPr>
              <a:t>次，算法总运行时间为</a:t>
            </a:r>
            <a:r>
              <a:rPr lang="en-US" altLang="zh-CN" sz="2000">
                <a:cs typeface="+mn-lt"/>
              </a:rPr>
              <a:t>O((V+E)lgV)</a:t>
            </a:r>
            <a:r>
              <a:rPr lang="zh-CN" altLang="en-US" sz="2000">
                <a:cs typeface="+mn-lt"/>
              </a:rPr>
              <a:t>。</a:t>
            </a:r>
            <a:endParaRPr lang="zh-CN" altLang="en-US" sz="200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cs typeface="+mn-lt"/>
              </a:rPr>
              <a:t>使用斐波那契堆来实现最小优先队列可以将算法的运行时间改善到</a:t>
            </a:r>
            <a:r>
              <a:rPr lang="en-US" altLang="zh-CN" sz="2000">
                <a:cs typeface="+mn-lt"/>
              </a:rPr>
              <a:t>O(VlgV+E)</a:t>
            </a:r>
            <a:r>
              <a:rPr lang="zh-CN" altLang="en-US" sz="2000">
                <a:cs typeface="+mn-lt"/>
              </a:rPr>
              <a:t>，事实上，斐波那契堆提出的动机就是优化</a:t>
            </a:r>
            <a:r>
              <a:rPr lang="en-US" altLang="zh-CN" sz="2000">
                <a:cs typeface="+mn-lt"/>
              </a:rPr>
              <a:t>Dijkstra</a:t>
            </a:r>
            <a:r>
              <a:rPr lang="zh-CN" altLang="en-US" sz="2000">
                <a:cs typeface="+mn-lt"/>
              </a:rPr>
              <a:t>算法</a:t>
            </a:r>
            <a:r>
              <a:rPr lang="en-US" altLang="zh-CN" sz="2000">
                <a:cs typeface="+mn-lt"/>
              </a:rPr>
              <a:t>.</a:t>
            </a:r>
            <a:r>
              <a:rPr lang="zh-CN" altLang="en-US" sz="2000">
                <a:cs typeface="+mn-lt"/>
              </a:rPr>
              <a:t>。</a:t>
            </a:r>
            <a:endParaRPr lang="zh-CN" altLang="en-US" sz="2000">
              <a:cs typeface="+mn-lt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9980" y="5137150"/>
          <a:ext cx="914400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9980" y="5137150"/>
                        <a:ext cx="914400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Zjk4N2RhM2JlZGQ5OTc1ODdhZmE2NDE3ZDM0YjBhND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WPS 演示</Application>
  <PresentationFormat>宽屏</PresentationFormat>
  <Paragraphs>70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Equation.KSEE3</vt:lpstr>
      <vt:lpstr>PowerPoint 演示文稿</vt:lpstr>
      <vt:lpstr>PowerPoint 演示文稿</vt:lpstr>
      <vt:lpstr>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不见</cp:lastModifiedBy>
  <cp:revision>189</cp:revision>
  <dcterms:created xsi:type="dcterms:W3CDTF">2019-06-19T02:08:00Z</dcterms:created>
  <dcterms:modified xsi:type="dcterms:W3CDTF">2023-12-14T13:30:29Z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31B99143BBA444D5ABFB6BF0E896EB00</vt:lpwstr>
  </property>
</Properties>
</file>