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image/gif" Extension="gif"/>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12192000"/>
  <p:notesSz cx="6858000" cy="9144000"/>
  <p:embeddedFontLst>
    <p:embeddedFont>
      <p:font typeface="Tahoma"/>
      <p:regular r:id="rId47"/>
      <p:bold r:id="rId48"/>
    </p:embeddedFont>
    <p:embeddedFont>
      <p:font typeface="Century Schoolbook"/>
      <p:regular r:id="rId49"/>
      <p:bold r:id="rId50"/>
      <p:italic r:id="rId51"/>
      <p:boldItalic r:id="rId52"/>
    </p:embeddedFont>
    <p:embeddedFont>
      <p:font typeface="Century Gothic"/>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7" roundtripDataSignature="AMtx7mg4vINjEPxBTr0NyAB48NMqXK6D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1FB9469-9F0F-4F4D-BCA3-D4A989D5FA19}">
  <a:tblStyle styleId="{01FB9469-9F0F-4F4D-BCA3-D4A989D5FA19}"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FE70404B-733C-4424-98E9-ADCE57469350}"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Tahoma-bold.fntdata"/><Relationship Id="rId47" Type="http://schemas.openxmlformats.org/officeDocument/2006/relationships/font" Target="fonts/Tahoma-regular.fntdata"/><Relationship Id="rId49" Type="http://schemas.openxmlformats.org/officeDocument/2006/relationships/font" Target="fonts/CenturySchoolboo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enturySchoolbook-italic.fntdata"/><Relationship Id="rId50" Type="http://schemas.openxmlformats.org/officeDocument/2006/relationships/font" Target="fonts/CenturySchoolbook-bold.fntdata"/><Relationship Id="rId53" Type="http://schemas.openxmlformats.org/officeDocument/2006/relationships/font" Target="fonts/CenturyGothic-regular.fntdata"/><Relationship Id="rId52" Type="http://schemas.openxmlformats.org/officeDocument/2006/relationships/font" Target="fonts/CenturySchoolbook-boldItalic.fntdata"/><Relationship Id="rId11" Type="http://schemas.openxmlformats.org/officeDocument/2006/relationships/slide" Target="slides/slide6.xml"/><Relationship Id="rId55" Type="http://schemas.openxmlformats.org/officeDocument/2006/relationships/font" Target="fonts/CenturyGothic-italic.fntdata"/><Relationship Id="rId10" Type="http://schemas.openxmlformats.org/officeDocument/2006/relationships/slide" Target="slides/slide5.xml"/><Relationship Id="rId54" Type="http://schemas.openxmlformats.org/officeDocument/2006/relationships/font" Target="fonts/CenturyGothic-bold.fntdata"/><Relationship Id="rId13" Type="http://schemas.openxmlformats.org/officeDocument/2006/relationships/slide" Target="slides/slide8.xml"/><Relationship Id="rId57" Type="http://customschemas.google.com/relationships/presentationmetadata" Target="metadata"/><Relationship Id="rId12" Type="http://schemas.openxmlformats.org/officeDocument/2006/relationships/slide" Target="slides/slide7.xml"/><Relationship Id="rId56" Type="http://schemas.openxmlformats.org/officeDocument/2006/relationships/font" Target="fonts/CenturyGothic-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a:t>
            </a:r>
            <a:endParaRPr/>
          </a:p>
        </p:txBody>
      </p:sp>
      <p:sp>
        <p:nvSpPr>
          <p:cNvPr id="273" name="Google Shape;27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1" name="Google Shape;28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6" name="Google Shape;29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traditional solution has been data warehouses, where the data is extracted from data sources, transformed, and joined into 1 large source.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Since this step is expensive, it can not be done periodically, thus, the data is usually not up-to-date. In this era, especially on WWW, data changes at a fast rate, thus this solution is not feasible. </a:t>
            </a:r>
            <a:endParaRPr/>
          </a:p>
        </p:txBody>
      </p:sp>
      <p:sp>
        <p:nvSpPr>
          <p:cNvPr id="297" name="Google Shape;297;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6" name="Google Shape;32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alternative solution currently used is Mediated Schema. Unlike Data Warehouse, data is maintained in the sources. Given a query, the relevant sources are identified, queried, and the results are combined. This is all done in a on-line fashion, thus the data is up-to-date.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Query optimiaztion is more critical for mediated schema</a:t>
            </a:r>
            <a:endParaRPr/>
          </a:p>
        </p:txBody>
      </p:sp>
      <p:sp>
        <p:nvSpPr>
          <p:cNvPr id="387" name="Google Shape;387;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4" name="Google Shape;39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One component of such a system, is the query optimizer that must determine the set of relevant sources, and in which order they should be accessed.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this, we would need to have some knowledge about the information (coverage) and overlap of information between sources.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3" name="Google Shape;10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3" name="Google Shape;463;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second component is schema mapping. Since each source is independent, it will have its own schema.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mediator must genrate a mapping in order to query each of the sources.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5" name="Google Shape;505;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2" name="Google Shape;51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1" name="Google Shape;521;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2" name="Google Shape;562;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3" name="Shape 603"/>
        <p:cNvGrpSpPr/>
        <p:nvPr/>
      </p:nvGrpSpPr>
      <p:grpSpPr>
        <a:xfrm>
          <a:off x="0" y="0"/>
          <a:ext cx="0" cy="0"/>
          <a:chOff x="0" y="0"/>
          <a:chExt cx="0" cy="0"/>
        </a:xfrm>
      </p:grpSpPr>
      <p:sp>
        <p:nvSpPr>
          <p:cNvPr id="604" name="Google Shape;604;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1" name="Google Shape;631;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Google Shape;63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8" name="Shape 678"/>
        <p:cNvGrpSpPr/>
        <p:nvPr/>
      </p:nvGrpSpPr>
      <p:grpSpPr>
        <a:xfrm>
          <a:off x="0" y="0"/>
          <a:ext cx="0" cy="0"/>
          <a:chOff x="0" y="0"/>
          <a:chExt cx="0" cy="0"/>
        </a:xfrm>
      </p:grpSpPr>
      <p:sp>
        <p:nvSpPr>
          <p:cNvPr id="679" name="Google Shape;679;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0" name="Google Shape;68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9" name="Shape 689"/>
        <p:cNvGrpSpPr/>
        <p:nvPr/>
      </p:nvGrpSpPr>
      <p:grpSpPr>
        <a:xfrm>
          <a:off x="0" y="0"/>
          <a:ext cx="0" cy="0"/>
          <a:chOff x="0" y="0"/>
          <a:chExt cx="0" cy="0"/>
        </a:xfrm>
      </p:grpSpPr>
      <p:sp>
        <p:nvSpPr>
          <p:cNvPr id="690" name="Google Shape;690;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1" name="Google Shape;69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Google Shape;696;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7" name="Google Shape;697;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1" name="Shape 701"/>
        <p:cNvGrpSpPr/>
        <p:nvPr/>
      </p:nvGrpSpPr>
      <p:grpSpPr>
        <a:xfrm>
          <a:off x="0" y="0"/>
          <a:ext cx="0" cy="0"/>
          <a:chOff x="0" y="0"/>
          <a:chExt cx="0" cy="0"/>
        </a:xfrm>
      </p:grpSpPr>
      <p:sp>
        <p:nvSpPr>
          <p:cNvPr id="702" name="Google Shape;70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3" name="Google Shape;703;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Use the attribute mean or median for all samples belonging to the same class as the given tuple. For example, if classifying customers according to “credit-risk”, we may replace the missing value with the mean income value for customers in the same credit risk category as that of the given tuple. If the data distribution for a given class is skewed, the median value is a better choice.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04" name="Google Shape;704;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Google Shape;709;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0" name="Google Shape;710;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1" name="Google Shape;711;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Google Shape;716;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1" name="Shape 721"/>
        <p:cNvGrpSpPr/>
        <p:nvPr/>
      </p:nvGrpSpPr>
      <p:grpSpPr>
        <a:xfrm>
          <a:off x="0" y="0"/>
          <a:ext cx="0" cy="0"/>
          <a:chOff x="0" y="0"/>
          <a:chExt cx="0" cy="0"/>
        </a:xfrm>
      </p:grpSpPr>
      <p:sp>
        <p:nvSpPr>
          <p:cNvPr id="722" name="Google Shape;722;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3" name="Google Shape;723;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Google Shape;740;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1" name="Google Shape;741;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Google Shape;75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7" name="Google Shape;757;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58" name="Google Shape;758;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7:notes"/>
          <p:cNvSpPr txBox="1"/>
          <p:nvPr/>
        </p:nvSpPr>
        <p:spPr>
          <a:xfrm>
            <a:off x="3886200" y="8686800"/>
            <a:ext cx="2971800" cy="457200"/>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72" name="Google Shape;172;p7:notes"/>
          <p:cNvSpPr/>
          <p:nvPr>
            <p:ph idx="2" type="sldImg"/>
          </p:nvPr>
        </p:nvSpPr>
        <p:spPr>
          <a:xfrm>
            <a:off x="382588"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3" name="Google Shape;173;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Today I will be presenting a recent research paper in the area of data integration.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problem of information integration is an old one, but still relevant.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There are many applications that must address this problem.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the WWW, there are many sources that must be integrated to build applications such as comparison shopping, publication listing, restaurant listings, etc. Examples are aggregators such as kayak or news aggregators such as google news. </a:t>
            </a:r>
            <a:endParaRPr/>
          </a:p>
          <a:p>
            <a:pPr indent="0" lvl="0" marL="0" rtl="0" algn="l">
              <a:spcBef>
                <a:spcPts val="0"/>
              </a:spcBef>
              <a:spcAft>
                <a:spcPts val="0"/>
              </a:spcAft>
              <a:buNone/>
            </a:pPr>
            <a:r>
              <a:rPr lang="en-US"/>
              <a:t>Information integration is also relevant for scientific data, where different institutions, such as universities, research labs, etc. want to share data. </a:t>
            </a:r>
            <a:endParaRPr/>
          </a:p>
          <a:p>
            <a:pPr indent="0" lvl="0" marL="0" rtl="0" algn="l">
              <a:spcBef>
                <a:spcPts val="0"/>
              </a:spcBef>
              <a:spcAft>
                <a:spcPts val="0"/>
              </a:spcAft>
              <a:buNone/>
            </a:pPr>
            <a:r>
              <a:rPr lang="en-US"/>
              <a:t>And its also relevant to the traditional problem of enterprise data integration, where business must combine databases that might contain product listing, customer information, etc. Walmart, etc.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80" name="Google Shape;18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210" name="Google Shape;210;p9:notes"/>
          <p:cNvSpPr/>
          <p:nvPr>
            <p:ph idx="2" type="sldImg"/>
          </p:nvPr>
        </p:nvSpPr>
        <p:spPr>
          <a:xfrm>
            <a:off x="381000" y="685800"/>
            <a:ext cx="6097588" cy="3430588"/>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1" name="Google Shape;211;p9:notes"/>
          <p:cNvSpPr txBox="1"/>
          <p:nvPr>
            <p:ph idx="1" type="body"/>
          </p:nvPr>
        </p:nvSpPr>
        <p:spPr>
          <a:xfrm>
            <a:off x="914815" y="4344966"/>
            <a:ext cx="5028370" cy="4113234"/>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HUGO gene nomenclature </a:t>
            </a:r>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Gene Expression Omnibus</a:t>
            </a:r>
            <a:r>
              <a:rPr b="0" lang="en-US" sz="1200">
                <a:solidFill>
                  <a:schemeClr val="dk1"/>
                </a:solidFill>
                <a:latin typeface="Calibri"/>
                <a:ea typeface="Calibri"/>
                <a:cs typeface="Calibri"/>
                <a:sym typeface="Calibri"/>
              </a:rPr>
              <a:t> (GEO)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protein sequence </a:t>
            </a:r>
            <a:r>
              <a:rPr b="1" lang="en-US" sz="1200">
                <a:solidFill>
                  <a:schemeClr val="dk1"/>
                </a:solidFill>
                <a:latin typeface="Calibri"/>
                <a:ea typeface="Calibri"/>
                <a:cs typeface="Calibri"/>
                <a:sym typeface="Calibri"/>
              </a:rPr>
              <a:t>database (swissprot)</a:t>
            </a:r>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GO </a:t>
            </a:r>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Entrez </a:t>
            </a:r>
            <a:endParaRPr/>
          </a:p>
          <a:p>
            <a:pPr indent="0" lvl="0" marL="0" rtl="0" algn="l">
              <a:spcBef>
                <a:spcPts val="0"/>
              </a:spcBef>
              <a:spcAft>
                <a:spcPts val="0"/>
              </a:spcAft>
              <a:buNone/>
            </a:pPr>
            <a:r>
              <a:rPr b="1" lang="en-US" sz="1200">
                <a:solidFill>
                  <a:schemeClr val="dk1"/>
                </a:solidFill>
                <a:latin typeface="Calibri"/>
                <a:ea typeface="Calibri"/>
                <a:cs typeface="Calibri"/>
                <a:sym typeface="Calibri"/>
              </a:rPr>
              <a:t>Locouslink </a:t>
            </a:r>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43"/>
          <p:cNvSpPr txBox="1"/>
          <p:nvPr>
            <p:ph type="ctrTitle"/>
          </p:nvPr>
        </p:nvSpPr>
        <p:spPr>
          <a:xfrm>
            <a:off x="914400" y="1371601"/>
            <a:ext cx="10464800" cy="19272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5400"/>
              <a:buFont typeface="Arial"/>
              <a:buNone/>
              <a:defRPr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3"/>
          <p:cNvSpPr txBox="1"/>
          <p:nvPr>
            <p:ph idx="1" type="subTitle"/>
          </p:nvPr>
        </p:nvSpPr>
        <p:spPr>
          <a:xfrm>
            <a:off x="914400" y="3505200"/>
            <a:ext cx="8534400" cy="1752600"/>
          </a:xfrm>
          <a:prstGeom prst="rect">
            <a:avLst/>
          </a:prstGeom>
          <a:noFill/>
          <a:ln>
            <a:noFill/>
          </a:ln>
        </p:spPr>
        <p:txBody>
          <a:bodyPr anchorCtr="0" anchor="t" bIns="45700" lIns="91425" spcFirstLastPara="1" rIns="91425" wrap="square" tIns="45700">
            <a:normAutofit/>
          </a:bodyPr>
          <a:lstStyle>
            <a:lvl1pPr lvl="0" algn="l">
              <a:spcBef>
                <a:spcPts val="480"/>
              </a:spcBef>
              <a:spcAft>
                <a:spcPts val="0"/>
              </a:spcAft>
              <a:buSzPts val="2040"/>
              <a:buNone/>
              <a:defRPr>
                <a:solidFill>
                  <a:srgbClr val="3F3F3F"/>
                </a:solidFill>
              </a:defRPr>
            </a:lvl1pPr>
            <a:lvl2pPr lvl="1" algn="ctr">
              <a:spcBef>
                <a:spcPts val="400"/>
              </a:spcBef>
              <a:spcAft>
                <a:spcPts val="0"/>
              </a:spcAft>
              <a:buSzPts val="1700"/>
              <a:buNone/>
              <a:defRPr>
                <a:solidFill>
                  <a:srgbClr val="888888"/>
                </a:solidFill>
              </a:defRPr>
            </a:lvl2pPr>
            <a:lvl3pPr lvl="2" algn="ctr">
              <a:spcBef>
                <a:spcPts val="360"/>
              </a:spcBef>
              <a:spcAft>
                <a:spcPts val="0"/>
              </a:spcAft>
              <a:buSzPts val="1620"/>
              <a:buNone/>
              <a:defRPr>
                <a:solidFill>
                  <a:srgbClr val="888888"/>
                </a:solidFill>
              </a:defRPr>
            </a:lvl3pPr>
            <a:lvl4pPr lvl="3" algn="ctr">
              <a:spcBef>
                <a:spcPts val="320"/>
              </a:spcBef>
              <a:spcAft>
                <a:spcPts val="0"/>
              </a:spcAft>
              <a:buSzPts val="1600"/>
              <a:buNone/>
              <a:defRPr>
                <a:solidFill>
                  <a:srgbClr val="888888"/>
                </a:solidFill>
              </a:defRPr>
            </a:lvl4pPr>
            <a:lvl5pPr lvl="4" algn="ctr">
              <a:spcBef>
                <a:spcPts val="280"/>
              </a:spcBef>
              <a:spcAft>
                <a:spcPts val="0"/>
              </a:spcAft>
              <a:buSzPts val="1400"/>
              <a:buNone/>
              <a:defRPr>
                <a:solidFill>
                  <a:srgbClr val="888888"/>
                </a:solidFill>
              </a:defRPr>
            </a:lvl5pPr>
            <a:lvl6pPr lvl="5" algn="ctr">
              <a:spcBef>
                <a:spcPts val="260"/>
              </a:spcBef>
              <a:spcAft>
                <a:spcPts val="0"/>
              </a:spcAft>
              <a:buSzPts val="1300"/>
              <a:buNone/>
              <a:defRPr>
                <a:solidFill>
                  <a:srgbClr val="888888"/>
                </a:solidFill>
              </a:defRPr>
            </a:lvl6pPr>
            <a:lvl7pPr lvl="6" algn="ctr">
              <a:spcBef>
                <a:spcPts val="260"/>
              </a:spcBef>
              <a:spcAft>
                <a:spcPts val="0"/>
              </a:spcAft>
              <a:buSzPts val="1300"/>
              <a:buNone/>
              <a:defRPr>
                <a:solidFill>
                  <a:srgbClr val="888888"/>
                </a:solidFill>
              </a:defRPr>
            </a:lvl7pPr>
            <a:lvl8pPr lvl="7" algn="ctr">
              <a:spcBef>
                <a:spcPts val="260"/>
              </a:spcBef>
              <a:spcAft>
                <a:spcPts val="0"/>
              </a:spcAft>
              <a:buSzPts val="1300"/>
              <a:buNone/>
              <a:defRPr>
                <a:solidFill>
                  <a:srgbClr val="888888"/>
                </a:solidFill>
              </a:defRPr>
            </a:lvl8pPr>
            <a:lvl9pPr lvl="8" algn="ctr">
              <a:spcBef>
                <a:spcPts val="260"/>
              </a:spcBef>
              <a:spcAft>
                <a:spcPts val="0"/>
              </a:spcAft>
              <a:buSzPts val="1300"/>
              <a:buNone/>
              <a:defRPr>
                <a:solidFill>
                  <a:srgbClr val="888888"/>
                </a:solidFill>
              </a:defRPr>
            </a:lvl9pPr>
          </a:lstStyle>
          <a:p/>
        </p:txBody>
      </p:sp>
      <p:sp>
        <p:nvSpPr>
          <p:cNvPr id="20" name="Google Shape;20;p43"/>
          <p:cNvSpPr txBox="1"/>
          <p:nvPr>
            <p:ph idx="10" type="dt"/>
          </p:nvPr>
        </p:nvSpPr>
        <p:spPr>
          <a:xfrm>
            <a:off x="609600" y="18288"/>
            <a:ext cx="38608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3"/>
          <p:cNvSpPr txBox="1"/>
          <p:nvPr>
            <p:ph idx="11" type="ftr"/>
          </p:nvPr>
        </p:nvSpPr>
        <p:spPr>
          <a:xfrm>
            <a:off x="4572000" y="18288"/>
            <a:ext cx="54864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3"/>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23" name="Google Shape;23;p43"/>
          <p:cNvCxnSpPr/>
          <p:nvPr/>
        </p:nvCxnSpPr>
        <p:spPr>
          <a:xfrm>
            <a:off x="914400" y="3398520"/>
            <a:ext cx="1046480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8" name="Shape 78"/>
        <p:cNvGrpSpPr/>
        <p:nvPr/>
      </p:nvGrpSpPr>
      <p:grpSpPr>
        <a:xfrm>
          <a:off x="0" y="0"/>
          <a:ext cx="0" cy="0"/>
          <a:chOff x="0" y="0"/>
          <a:chExt cx="0" cy="0"/>
        </a:xfrm>
      </p:grpSpPr>
      <p:sp>
        <p:nvSpPr>
          <p:cNvPr id="79" name="Google Shape;79;p52"/>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2"/>
          <p:cNvSpPr txBox="1"/>
          <p:nvPr>
            <p:ph idx="1" type="body"/>
          </p:nvPr>
        </p:nvSpPr>
        <p:spPr>
          <a:xfrm rot="5400000">
            <a:off x="3657600" y="-1447800"/>
            <a:ext cx="4876800" cy="109728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1" name="Google Shape;81;p52"/>
          <p:cNvSpPr txBox="1"/>
          <p:nvPr>
            <p:ph idx="10" type="dt"/>
          </p:nvPr>
        </p:nvSpPr>
        <p:spPr>
          <a:xfrm>
            <a:off x="609600" y="18288"/>
            <a:ext cx="38608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2"/>
          <p:cNvSpPr txBox="1"/>
          <p:nvPr>
            <p:ph idx="11" type="ftr"/>
          </p:nvPr>
        </p:nvSpPr>
        <p:spPr>
          <a:xfrm>
            <a:off x="4572000" y="18288"/>
            <a:ext cx="54864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2"/>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53"/>
          <p:cNvSpPr txBox="1"/>
          <p:nvPr>
            <p:ph type="title"/>
          </p:nvPr>
        </p:nvSpPr>
        <p:spPr>
          <a:xfrm rot="5400000">
            <a:off x="7277100" y="2171700"/>
            <a:ext cx="5867400" cy="2743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53"/>
          <p:cNvSpPr txBox="1"/>
          <p:nvPr>
            <p:ph idx="1" type="body"/>
          </p:nvPr>
        </p:nvSpPr>
        <p:spPr>
          <a:xfrm rot="5400000">
            <a:off x="1689100" y="-469900"/>
            <a:ext cx="5867400" cy="80264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7" name="Google Shape;87;p53"/>
          <p:cNvSpPr txBox="1"/>
          <p:nvPr>
            <p:ph idx="10" type="dt"/>
          </p:nvPr>
        </p:nvSpPr>
        <p:spPr>
          <a:xfrm>
            <a:off x="609600" y="18288"/>
            <a:ext cx="38608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53"/>
          <p:cNvSpPr txBox="1"/>
          <p:nvPr>
            <p:ph idx="11" type="ftr"/>
          </p:nvPr>
        </p:nvSpPr>
        <p:spPr>
          <a:xfrm>
            <a:off x="4572000" y="18288"/>
            <a:ext cx="54864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53"/>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
  <p:cSld name="Vide">
    <p:spTree>
      <p:nvGrpSpPr>
        <p:cNvPr id="90" name="Shape 90"/>
        <p:cNvGrpSpPr/>
        <p:nvPr/>
      </p:nvGrpSpPr>
      <p:grpSpPr>
        <a:xfrm>
          <a:off x="0" y="0"/>
          <a:ext cx="0" cy="0"/>
          <a:chOff x="0" y="0"/>
          <a:chExt cx="0" cy="0"/>
        </a:xfrm>
      </p:grpSpPr>
      <p:sp>
        <p:nvSpPr>
          <p:cNvPr id="91" name="Google Shape;91;p54"/>
          <p:cNvSpPr txBox="1"/>
          <p:nvPr>
            <p:ph idx="10" type="dt"/>
          </p:nvPr>
        </p:nvSpPr>
        <p:spPr>
          <a:xfrm>
            <a:off x="609600" y="18288"/>
            <a:ext cx="38608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54"/>
          <p:cNvSpPr txBox="1"/>
          <p:nvPr>
            <p:ph idx="11" type="ftr"/>
          </p:nvPr>
        </p:nvSpPr>
        <p:spPr>
          <a:xfrm>
            <a:off x="4572000" y="18288"/>
            <a:ext cx="54864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4"/>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4" name="Shape 24"/>
        <p:cNvGrpSpPr/>
        <p:nvPr/>
      </p:nvGrpSpPr>
      <p:grpSpPr>
        <a:xfrm>
          <a:off x="0" y="0"/>
          <a:ext cx="0" cy="0"/>
          <a:chOff x="0" y="0"/>
          <a:chExt cx="0" cy="0"/>
        </a:xfrm>
      </p:grpSpPr>
      <p:sp>
        <p:nvSpPr>
          <p:cNvPr id="25" name="Google Shape;25;p44"/>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4"/>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7" name="Google Shape;27;p44"/>
          <p:cNvSpPr txBox="1"/>
          <p:nvPr>
            <p:ph idx="10" type="dt"/>
          </p:nvPr>
        </p:nvSpPr>
        <p:spPr>
          <a:xfrm>
            <a:off x="609600" y="18288"/>
            <a:ext cx="38608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4"/>
          <p:cNvSpPr txBox="1"/>
          <p:nvPr>
            <p:ph idx="11" type="ftr"/>
          </p:nvPr>
        </p:nvSpPr>
        <p:spPr>
          <a:xfrm>
            <a:off x="4572000" y="18288"/>
            <a:ext cx="54864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4"/>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45"/>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5"/>
          <p:cNvSpPr txBox="1"/>
          <p:nvPr>
            <p:ph idx="10" type="dt"/>
          </p:nvPr>
        </p:nvSpPr>
        <p:spPr>
          <a:xfrm>
            <a:off x="609600" y="18288"/>
            <a:ext cx="38608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5"/>
          <p:cNvSpPr txBox="1"/>
          <p:nvPr>
            <p:ph idx="11" type="ftr"/>
          </p:nvPr>
        </p:nvSpPr>
        <p:spPr>
          <a:xfrm>
            <a:off x="4572000" y="18288"/>
            <a:ext cx="54864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5"/>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5" name="Shape 35"/>
        <p:cNvGrpSpPr/>
        <p:nvPr/>
      </p:nvGrpSpPr>
      <p:grpSpPr>
        <a:xfrm>
          <a:off x="0" y="0"/>
          <a:ext cx="0" cy="0"/>
          <a:chOff x="0" y="0"/>
          <a:chExt cx="0" cy="0"/>
        </a:xfrm>
      </p:grpSpPr>
      <p:sp>
        <p:nvSpPr>
          <p:cNvPr id="36" name="Google Shape;36;p46"/>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6"/>
          <p:cNvSpPr txBox="1"/>
          <p:nvPr>
            <p:ph idx="1" type="body"/>
          </p:nvPr>
        </p:nvSpPr>
        <p:spPr>
          <a:xfrm>
            <a:off x="609600" y="1673352"/>
            <a:ext cx="5384800" cy="4718304"/>
          </a:xfrm>
          <a:prstGeom prst="rect">
            <a:avLst/>
          </a:prstGeom>
          <a:noFill/>
          <a:ln>
            <a:noFill/>
          </a:ln>
        </p:spPr>
        <p:txBody>
          <a:bodyPr anchorCtr="0" anchor="t" bIns="45700" lIns="91425" spcFirstLastPara="1" rIns="91425" wrap="square" tIns="45700">
            <a:normAutofit/>
          </a:bodyPr>
          <a:lstStyle>
            <a:lvl1pPr indent="-379730" lvl="0" marL="457200" algn="l">
              <a:spcBef>
                <a:spcPts val="560"/>
              </a:spcBef>
              <a:spcAft>
                <a:spcPts val="0"/>
              </a:spcAft>
              <a:buSzPts val="2380"/>
              <a:buChar char="•"/>
              <a:defRPr sz="2800"/>
            </a:lvl1pPr>
            <a:lvl2pPr indent="-358140" lvl="1" marL="914400" algn="l">
              <a:spcBef>
                <a:spcPts val="480"/>
              </a:spcBef>
              <a:spcAft>
                <a:spcPts val="0"/>
              </a:spcAft>
              <a:buSzPts val="204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8" name="Google Shape;38;p46"/>
          <p:cNvSpPr txBox="1"/>
          <p:nvPr>
            <p:ph idx="2" type="body"/>
          </p:nvPr>
        </p:nvSpPr>
        <p:spPr>
          <a:xfrm>
            <a:off x="6197600" y="1673352"/>
            <a:ext cx="5384800" cy="4718304"/>
          </a:xfrm>
          <a:prstGeom prst="rect">
            <a:avLst/>
          </a:prstGeom>
          <a:noFill/>
          <a:ln>
            <a:noFill/>
          </a:ln>
        </p:spPr>
        <p:txBody>
          <a:bodyPr anchorCtr="0" anchor="t" bIns="45700" lIns="91425" spcFirstLastPara="1" rIns="91425" wrap="square" tIns="45700">
            <a:normAutofit/>
          </a:bodyPr>
          <a:lstStyle>
            <a:lvl1pPr indent="-379730" lvl="0" marL="457200" algn="l">
              <a:spcBef>
                <a:spcPts val="560"/>
              </a:spcBef>
              <a:spcAft>
                <a:spcPts val="0"/>
              </a:spcAft>
              <a:buSzPts val="2380"/>
              <a:buChar char="•"/>
              <a:defRPr sz="2800"/>
            </a:lvl1pPr>
            <a:lvl2pPr indent="-358140" lvl="1" marL="914400" algn="l">
              <a:spcBef>
                <a:spcPts val="480"/>
              </a:spcBef>
              <a:spcAft>
                <a:spcPts val="0"/>
              </a:spcAft>
              <a:buSzPts val="204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9" name="Google Shape;39;p46"/>
          <p:cNvSpPr txBox="1"/>
          <p:nvPr>
            <p:ph idx="10" type="dt"/>
          </p:nvPr>
        </p:nvSpPr>
        <p:spPr>
          <a:xfrm>
            <a:off x="609600" y="18288"/>
            <a:ext cx="38608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6"/>
          <p:cNvSpPr txBox="1"/>
          <p:nvPr>
            <p:ph idx="11" type="ftr"/>
          </p:nvPr>
        </p:nvSpPr>
        <p:spPr>
          <a:xfrm>
            <a:off x="4572000" y="18288"/>
            <a:ext cx="54864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6"/>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2"/>
        </a:solidFill>
      </p:bgPr>
    </p:bg>
    <p:spTree>
      <p:nvGrpSpPr>
        <p:cNvPr id="42" name="Shape 42"/>
        <p:cNvGrpSpPr/>
        <p:nvPr/>
      </p:nvGrpSpPr>
      <p:grpSpPr>
        <a:xfrm>
          <a:off x="0" y="0"/>
          <a:ext cx="0" cy="0"/>
          <a:chOff x="0" y="0"/>
          <a:chExt cx="0" cy="0"/>
        </a:xfrm>
      </p:grpSpPr>
      <p:sp>
        <p:nvSpPr>
          <p:cNvPr id="43" name="Google Shape;43;p47"/>
          <p:cNvSpPr txBox="1"/>
          <p:nvPr>
            <p:ph type="title"/>
          </p:nvPr>
        </p:nvSpPr>
        <p:spPr>
          <a:xfrm>
            <a:off x="963084" y="2362201"/>
            <a:ext cx="10363200" cy="22002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4800"/>
              <a:buFont typeface="Arial"/>
              <a:buNone/>
              <a:defRPr b="0"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47"/>
          <p:cNvSpPr txBox="1"/>
          <p:nvPr>
            <p:ph idx="1" type="body"/>
          </p:nvPr>
        </p:nvSpPr>
        <p:spPr>
          <a:xfrm>
            <a:off x="963084" y="4626865"/>
            <a:ext cx="10363200" cy="1500187"/>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SzPts val="2040"/>
              <a:buNone/>
              <a:defRPr sz="2400">
                <a:solidFill>
                  <a:schemeClr val="lt2"/>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44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228600" lvl="5" marL="2743200" algn="l">
              <a:spcBef>
                <a:spcPts val="280"/>
              </a:spcBef>
              <a:spcAft>
                <a:spcPts val="0"/>
              </a:spcAft>
              <a:buSzPts val="1400"/>
              <a:buNone/>
              <a:defRPr sz="1400">
                <a:solidFill>
                  <a:schemeClr val="lt1"/>
                </a:solidFill>
              </a:defRPr>
            </a:lvl6pPr>
            <a:lvl7pPr indent="-228600" lvl="6" marL="3200400" algn="l">
              <a:spcBef>
                <a:spcPts val="280"/>
              </a:spcBef>
              <a:spcAft>
                <a:spcPts val="0"/>
              </a:spcAft>
              <a:buSzPts val="1400"/>
              <a:buNone/>
              <a:defRPr sz="1400">
                <a:solidFill>
                  <a:schemeClr val="lt1"/>
                </a:solidFill>
              </a:defRPr>
            </a:lvl7pPr>
            <a:lvl8pPr indent="-228600" lvl="7" marL="3657600" algn="l">
              <a:spcBef>
                <a:spcPts val="280"/>
              </a:spcBef>
              <a:spcAft>
                <a:spcPts val="0"/>
              </a:spcAft>
              <a:buSzPts val="1400"/>
              <a:buNone/>
              <a:defRPr sz="1400">
                <a:solidFill>
                  <a:schemeClr val="lt1"/>
                </a:solidFill>
              </a:defRPr>
            </a:lvl8pPr>
            <a:lvl9pPr indent="-228600" lvl="8" marL="4114800" algn="l">
              <a:spcBef>
                <a:spcPts val="280"/>
              </a:spcBef>
              <a:spcAft>
                <a:spcPts val="0"/>
              </a:spcAft>
              <a:buSzPts val="1400"/>
              <a:buNone/>
              <a:defRPr sz="1400">
                <a:solidFill>
                  <a:schemeClr val="lt1"/>
                </a:solidFill>
              </a:defRPr>
            </a:lvl9pPr>
          </a:lstStyle>
          <a:p/>
        </p:txBody>
      </p:sp>
      <p:sp>
        <p:nvSpPr>
          <p:cNvPr id="45" name="Google Shape;45;p47"/>
          <p:cNvSpPr txBox="1"/>
          <p:nvPr>
            <p:ph idx="10" type="dt"/>
          </p:nvPr>
        </p:nvSpPr>
        <p:spPr>
          <a:xfrm>
            <a:off x="609600" y="18288"/>
            <a:ext cx="38608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7"/>
          <p:cNvSpPr txBox="1"/>
          <p:nvPr>
            <p:ph idx="11" type="ftr"/>
          </p:nvPr>
        </p:nvSpPr>
        <p:spPr>
          <a:xfrm>
            <a:off x="4572000" y="18288"/>
            <a:ext cx="54864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7"/>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48" name="Google Shape;48;p47"/>
          <p:cNvCxnSpPr/>
          <p:nvPr/>
        </p:nvCxnSpPr>
        <p:spPr>
          <a:xfrm>
            <a:off x="975360" y="4599432"/>
            <a:ext cx="10464800" cy="1588"/>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9" name="Shape 49"/>
        <p:cNvGrpSpPr/>
        <p:nvPr/>
      </p:nvGrpSpPr>
      <p:grpSpPr>
        <a:xfrm>
          <a:off x="0" y="0"/>
          <a:ext cx="0" cy="0"/>
          <a:chOff x="0" y="0"/>
          <a:chExt cx="0" cy="0"/>
        </a:xfrm>
      </p:grpSpPr>
      <p:sp>
        <p:nvSpPr>
          <p:cNvPr id="50" name="Google Shape;50;p48"/>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8"/>
          <p:cNvSpPr txBox="1"/>
          <p:nvPr>
            <p:ph idx="1" type="body"/>
          </p:nvPr>
        </p:nvSpPr>
        <p:spPr>
          <a:xfrm>
            <a:off x="609600" y="1676400"/>
            <a:ext cx="5242560"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1700"/>
              <a:buNone/>
              <a:defRPr b="0" sz="2000">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52" name="Google Shape;52;p48"/>
          <p:cNvSpPr txBox="1"/>
          <p:nvPr>
            <p:ph idx="2" type="body"/>
          </p:nvPr>
        </p:nvSpPr>
        <p:spPr>
          <a:xfrm>
            <a:off x="609600" y="2438400"/>
            <a:ext cx="5242560" cy="3951288"/>
          </a:xfrm>
          <a:prstGeom prst="rect">
            <a:avLst/>
          </a:prstGeom>
          <a:noFill/>
          <a:ln>
            <a:noFill/>
          </a:ln>
        </p:spPr>
        <p:txBody>
          <a:bodyPr anchorCtr="0" anchor="t" bIns="45700" lIns="91425" spcFirstLastPara="1" rIns="91425" wrap="square" tIns="45700">
            <a:normAutofit/>
          </a:bodyPr>
          <a:lstStyle>
            <a:lvl1pPr indent="-358140" lvl="0" marL="457200" algn="l">
              <a:spcBef>
                <a:spcPts val="480"/>
              </a:spcBef>
              <a:spcAft>
                <a:spcPts val="0"/>
              </a:spcAft>
              <a:buSzPts val="2040"/>
              <a:buChar char="•"/>
              <a:defRPr sz="2400"/>
            </a:lvl1pPr>
            <a:lvl2pPr indent="-336550" lvl="1" marL="914400" algn="l">
              <a:spcBef>
                <a:spcPts val="400"/>
              </a:spcBef>
              <a:spcAft>
                <a:spcPts val="0"/>
              </a:spcAft>
              <a:buSzPts val="17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3" name="Google Shape;53;p48"/>
          <p:cNvSpPr txBox="1"/>
          <p:nvPr>
            <p:ph idx="3" type="body"/>
          </p:nvPr>
        </p:nvSpPr>
        <p:spPr>
          <a:xfrm>
            <a:off x="6339840" y="1676400"/>
            <a:ext cx="5242560"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1700"/>
              <a:buNone/>
              <a:defRPr b="0" sz="2000">
                <a:solidFill>
                  <a:schemeClr val="dk2"/>
                </a:solidFill>
                <a:latin typeface="Arial"/>
                <a:ea typeface="Arial"/>
                <a:cs typeface="Arial"/>
                <a:sym typeface="Aria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54" name="Google Shape;54;p48"/>
          <p:cNvSpPr txBox="1"/>
          <p:nvPr>
            <p:ph idx="4" type="body"/>
          </p:nvPr>
        </p:nvSpPr>
        <p:spPr>
          <a:xfrm>
            <a:off x="6339840" y="2438400"/>
            <a:ext cx="5242560" cy="3951288"/>
          </a:xfrm>
          <a:prstGeom prst="rect">
            <a:avLst/>
          </a:prstGeom>
          <a:noFill/>
          <a:ln>
            <a:noFill/>
          </a:ln>
        </p:spPr>
        <p:txBody>
          <a:bodyPr anchorCtr="0" anchor="t" bIns="45700" lIns="91425" spcFirstLastPara="1" rIns="91425" wrap="square" tIns="45700">
            <a:normAutofit/>
          </a:bodyPr>
          <a:lstStyle>
            <a:lvl1pPr indent="-358140" lvl="0" marL="457200" algn="l">
              <a:spcBef>
                <a:spcPts val="480"/>
              </a:spcBef>
              <a:spcAft>
                <a:spcPts val="0"/>
              </a:spcAft>
              <a:buSzPts val="2040"/>
              <a:buChar char="•"/>
              <a:defRPr sz="2400"/>
            </a:lvl1pPr>
            <a:lvl2pPr indent="-336550" lvl="1" marL="914400" algn="l">
              <a:spcBef>
                <a:spcPts val="400"/>
              </a:spcBef>
              <a:spcAft>
                <a:spcPts val="0"/>
              </a:spcAft>
              <a:buSzPts val="17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5" name="Google Shape;55;p48"/>
          <p:cNvSpPr txBox="1"/>
          <p:nvPr>
            <p:ph idx="10" type="dt"/>
          </p:nvPr>
        </p:nvSpPr>
        <p:spPr>
          <a:xfrm>
            <a:off x="609600" y="18288"/>
            <a:ext cx="38608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8"/>
          <p:cNvSpPr txBox="1"/>
          <p:nvPr>
            <p:ph idx="11" type="ftr"/>
          </p:nvPr>
        </p:nvSpPr>
        <p:spPr>
          <a:xfrm>
            <a:off x="4572000" y="18288"/>
            <a:ext cx="54864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8"/>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58" name="Google Shape;58;p48"/>
          <p:cNvCxnSpPr/>
          <p:nvPr/>
        </p:nvCxnSpPr>
        <p:spPr>
          <a:xfrm rot="5400000">
            <a:off x="3741949" y="4045691"/>
            <a:ext cx="4709160" cy="1059"/>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sp>
        <p:nvSpPr>
          <p:cNvPr id="60" name="Google Shape;60;p49"/>
          <p:cNvSpPr txBox="1"/>
          <p:nvPr>
            <p:ph idx="10" type="dt"/>
          </p:nvPr>
        </p:nvSpPr>
        <p:spPr>
          <a:xfrm>
            <a:off x="609600" y="18288"/>
            <a:ext cx="38608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9"/>
          <p:cNvSpPr txBox="1"/>
          <p:nvPr>
            <p:ph idx="11" type="ftr"/>
          </p:nvPr>
        </p:nvSpPr>
        <p:spPr>
          <a:xfrm>
            <a:off x="4572000" y="18288"/>
            <a:ext cx="54864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9"/>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3" name="Shape 63"/>
        <p:cNvGrpSpPr/>
        <p:nvPr/>
      </p:nvGrpSpPr>
      <p:grpSpPr>
        <a:xfrm>
          <a:off x="0" y="0"/>
          <a:ext cx="0" cy="0"/>
          <a:chOff x="0" y="0"/>
          <a:chExt cx="0" cy="0"/>
        </a:xfrm>
      </p:grpSpPr>
      <p:sp>
        <p:nvSpPr>
          <p:cNvPr id="64" name="Google Shape;64;p50"/>
          <p:cNvSpPr txBox="1"/>
          <p:nvPr>
            <p:ph type="title"/>
          </p:nvPr>
        </p:nvSpPr>
        <p:spPr>
          <a:xfrm>
            <a:off x="609600" y="792080"/>
            <a:ext cx="2852928" cy="126187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400"/>
              <a:buFont typeface="Arial"/>
              <a:buNone/>
              <a:defRPr b="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50"/>
          <p:cNvSpPr txBox="1"/>
          <p:nvPr>
            <p:ph idx="1" type="body"/>
          </p:nvPr>
        </p:nvSpPr>
        <p:spPr>
          <a:xfrm>
            <a:off x="3962400" y="792080"/>
            <a:ext cx="7620000" cy="5577840"/>
          </a:xfrm>
          <a:prstGeom prst="rect">
            <a:avLst/>
          </a:prstGeom>
          <a:noFill/>
          <a:ln>
            <a:noFill/>
          </a:ln>
        </p:spPr>
        <p:txBody>
          <a:bodyPr anchorCtr="0" anchor="t" bIns="45700" lIns="91425" spcFirstLastPara="1" rIns="91425" wrap="square" tIns="45700">
            <a:normAutofit/>
          </a:bodyPr>
          <a:lstStyle>
            <a:lvl1pPr indent="-401320" lvl="0" marL="457200" algn="l">
              <a:spcBef>
                <a:spcPts val="640"/>
              </a:spcBef>
              <a:spcAft>
                <a:spcPts val="0"/>
              </a:spcAft>
              <a:buSzPts val="2720"/>
              <a:buChar char="•"/>
              <a:defRPr sz="3200"/>
            </a:lvl1pPr>
            <a:lvl2pPr indent="-379730" lvl="1" marL="914400" algn="l">
              <a:spcBef>
                <a:spcPts val="560"/>
              </a:spcBef>
              <a:spcAft>
                <a:spcPts val="0"/>
              </a:spcAft>
              <a:buSzPts val="2380"/>
              <a:buChar char="•"/>
              <a:defRPr sz="2800"/>
            </a:lvl2pPr>
            <a:lvl3pPr indent="-365760" lvl="2" marL="1371600" algn="l">
              <a:spcBef>
                <a:spcPts val="480"/>
              </a:spcBef>
              <a:spcAft>
                <a:spcPts val="0"/>
              </a:spcAft>
              <a:buSzPts val="216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66" name="Google Shape;66;p50"/>
          <p:cNvSpPr txBox="1"/>
          <p:nvPr>
            <p:ph idx="2" type="body"/>
          </p:nvPr>
        </p:nvSpPr>
        <p:spPr>
          <a:xfrm>
            <a:off x="609601" y="2130553"/>
            <a:ext cx="2852928" cy="4243615"/>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7" name="Google Shape;67;p50"/>
          <p:cNvSpPr txBox="1"/>
          <p:nvPr>
            <p:ph idx="10" type="dt"/>
          </p:nvPr>
        </p:nvSpPr>
        <p:spPr>
          <a:xfrm>
            <a:off x="609600" y="18288"/>
            <a:ext cx="38608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0"/>
          <p:cNvSpPr txBox="1"/>
          <p:nvPr>
            <p:ph idx="11" type="ftr"/>
          </p:nvPr>
        </p:nvSpPr>
        <p:spPr>
          <a:xfrm>
            <a:off x="4572000" y="18288"/>
            <a:ext cx="54864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50"/>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0" name="Google Shape;70;p50"/>
          <p:cNvCxnSpPr/>
          <p:nvPr/>
        </p:nvCxnSpPr>
        <p:spPr>
          <a:xfrm rot="5400000">
            <a:off x="912152" y="3579942"/>
            <a:ext cx="5577840" cy="2117"/>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1" name="Shape 71"/>
        <p:cNvGrpSpPr/>
        <p:nvPr/>
      </p:nvGrpSpPr>
      <p:grpSpPr>
        <a:xfrm>
          <a:off x="0" y="0"/>
          <a:ext cx="0" cy="0"/>
          <a:chOff x="0" y="0"/>
          <a:chExt cx="0" cy="0"/>
        </a:xfrm>
      </p:grpSpPr>
      <p:sp>
        <p:nvSpPr>
          <p:cNvPr id="72" name="Google Shape;72;p51"/>
          <p:cNvSpPr txBox="1"/>
          <p:nvPr>
            <p:ph type="title"/>
          </p:nvPr>
        </p:nvSpPr>
        <p:spPr>
          <a:xfrm>
            <a:off x="609600" y="792480"/>
            <a:ext cx="2856907" cy="126492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400"/>
              <a:buFont typeface="Arial"/>
              <a:buNone/>
              <a:defRPr b="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51"/>
          <p:cNvSpPr/>
          <p:nvPr>
            <p:ph idx="2" type="pic"/>
          </p:nvPr>
        </p:nvSpPr>
        <p:spPr>
          <a:xfrm>
            <a:off x="3811480" y="838201"/>
            <a:ext cx="7872520" cy="5500456"/>
          </a:xfrm>
          <a:prstGeom prst="rect">
            <a:avLst/>
          </a:prstGeom>
          <a:solidFill>
            <a:schemeClr val="lt2"/>
          </a:solidFill>
          <a:ln cap="flat" cmpd="sng" w="76200">
            <a:solidFill>
              <a:srgbClr val="FFFFFF"/>
            </a:solidFill>
            <a:prstDash val="solid"/>
            <a:miter lim="800000"/>
            <a:headEnd len="sm" w="sm" type="none"/>
            <a:tailEnd len="sm" w="sm" type="none"/>
          </a:ln>
          <a:effectLst>
            <a:outerShdw blurRad="50800" rotWithShape="0" algn="t" dir="5400000" dist="12700">
              <a:srgbClr val="000000">
                <a:alpha val="58823"/>
              </a:srgbClr>
            </a:outerShdw>
          </a:effectLst>
        </p:spPr>
        <p:txBody>
          <a:bodyPr anchorCtr="0" anchor="t" bIns="45700" lIns="91425" spcFirstLastPara="1" rIns="91425" wrap="square" tIns="45700">
            <a:normAutofit/>
          </a:bodyPr>
          <a:lstStyle>
            <a:lvl1pPr lvl="0" marR="0" rtl="0" algn="l">
              <a:spcBef>
                <a:spcPts val="640"/>
              </a:spcBef>
              <a:spcAft>
                <a:spcPts val="0"/>
              </a:spcAft>
              <a:buClr>
                <a:schemeClr val="accent1"/>
              </a:buClr>
              <a:buSzPts val="272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accent1"/>
              </a:buClr>
              <a:buSzPts val="238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accent1"/>
              </a:buClr>
              <a:buSzPts val="216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4" name="Google Shape;74;p51"/>
          <p:cNvSpPr txBox="1"/>
          <p:nvPr>
            <p:ph idx="1" type="body"/>
          </p:nvPr>
        </p:nvSpPr>
        <p:spPr>
          <a:xfrm>
            <a:off x="609600" y="2133600"/>
            <a:ext cx="2852928" cy="4242816"/>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5" name="Google Shape;75;p51"/>
          <p:cNvSpPr txBox="1"/>
          <p:nvPr>
            <p:ph idx="10" type="dt"/>
          </p:nvPr>
        </p:nvSpPr>
        <p:spPr>
          <a:xfrm>
            <a:off x="609600" y="18288"/>
            <a:ext cx="38608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1"/>
          <p:cNvSpPr txBox="1"/>
          <p:nvPr>
            <p:ph idx="11" type="ftr"/>
          </p:nvPr>
        </p:nvSpPr>
        <p:spPr>
          <a:xfrm>
            <a:off x="4572000" y="18288"/>
            <a:ext cx="54864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1"/>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42"/>
          <p:cNvSpPr/>
          <p:nvPr/>
        </p:nvSpPr>
        <p:spPr>
          <a:xfrm>
            <a:off x="0" y="220786"/>
            <a:ext cx="12192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Google Shape;11;p42"/>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000"/>
              <a:buFont typeface="Arial"/>
              <a:buNone/>
              <a:defRPr b="0" i="0" sz="40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42"/>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13" name="Google Shape;13;p42"/>
          <p:cNvSpPr/>
          <p:nvPr/>
        </p:nvSpPr>
        <p:spPr>
          <a:xfrm>
            <a:off x="0" y="0"/>
            <a:ext cx="1219200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42"/>
          <p:cNvSpPr txBox="1"/>
          <p:nvPr>
            <p:ph idx="10" type="dt"/>
          </p:nvPr>
        </p:nvSpPr>
        <p:spPr>
          <a:xfrm>
            <a:off x="609600" y="18288"/>
            <a:ext cx="3860800" cy="32918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42"/>
          <p:cNvSpPr txBox="1"/>
          <p:nvPr>
            <p:ph idx="11" type="ftr"/>
          </p:nvPr>
        </p:nvSpPr>
        <p:spPr>
          <a:xfrm>
            <a:off x="4572000" y="18288"/>
            <a:ext cx="5486400" cy="32918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42"/>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i="0" sz="1400" u="none" cap="none" strike="noStrike">
                <a:solidFill>
                  <a:srgbClr val="FFFFFF"/>
                </a:solidFill>
                <a:latin typeface="Arial"/>
                <a:ea typeface="Arial"/>
                <a:cs typeface="Arial"/>
                <a:sym typeface="Arial"/>
              </a:defRPr>
            </a:lvl1pPr>
            <a:lvl2pPr indent="0" lvl="1" marL="0" marR="0" rtl="0" algn="l">
              <a:spcBef>
                <a:spcPts val="0"/>
              </a:spcBef>
              <a:buNone/>
              <a:defRPr b="1" i="0" sz="1400" u="none" cap="none" strike="noStrike">
                <a:solidFill>
                  <a:srgbClr val="FFFFFF"/>
                </a:solidFill>
                <a:latin typeface="Arial"/>
                <a:ea typeface="Arial"/>
                <a:cs typeface="Arial"/>
                <a:sym typeface="Arial"/>
              </a:defRPr>
            </a:lvl2pPr>
            <a:lvl3pPr indent="0" lvl="2" marL="0" marR="0" rtl="0" algn="l">
              <a:spcBef>
                <a:spcPts val="0"/>
              </a:spcBef>
              <a:buNone/>
              <a:defRPr b="1" i="0" sz="1400" u="none" cap="none" strike="noStrike">
                <a:solidFill>
                  <a:srgbClr val="FFFFFF"/>
                </a:solidFill>
                <a:latin typeface="Arial"/>
                <a:ea typeface="Arial"/>
                <a:cs typeface="Arial"/>
                <a:sym typeface="Arial"/>
              </a:defRPr>
            </a:lvl3pPr>
            <a:lvl4pPr indent="0" lvl="3" marL="0" marR="0" rtl="0" algn="l">
              <a:spcBef>
                <a:spcPts val="0"/>
              </a:spcBef>
              <a:buNone/>
              <a:defRPr b="1" i="0" sz="1400" u="none" cap="none" strike="noStrike">
                <a:solidFill>
                  <a:srgbClr val="FFFFFF"/>
                </a:solidFill>
                <a:latin typeface="Arial"/>
                <a:ea typeface="Arial"/>
                <a:cs typeface="Arial"/>
                <a:sym typeface="Arial"/>
              </a:defRPr>
            </a:lvl4pPr>
            <a:lvl5pPr indent="0" lvl="4" marL="0" marR="0" rtl="0" algn="l">
              <a:spcBef>
                <a:spcPts val="0"/>
              </a:spcBef>
              <a:buNone/>
              <a:defRPr b="1" i="0" sz="1400" u="none" cap="none" strike="noStrike">
                <a:solidFill>
                  <a:srgbClr val="FFFFFF"/>
                </a:solidFill>
                <a:latin typeface="Arial"/>
                <a:ea typeface="Arial"/>
                <a:cs typeface="Arial"/>
                <a:sym typeface="Arial"/>
              </a:defRPr>
            </a:lvl5pPr>
            <a:lvl6pPr indent="0" lvl="5" marL="0" marR="0" rtl="0" algn="l">
              <a:spcBef>
                <a:spcPts val="0"/>
              </a:spcBef>
              <a:buNone/>
              <a:defRPr b="1" i="0" sz="1400" u="none" cap="none" strike="noStrike">
                <a:solidFill>
                  <a:srgbClr val="FFFFFF"/>
                </a:solidFill>
                <a:latin typeface="Arial"/>
                <a:ea typeface="Arial"/>
                <a:cs typeface="Arial"/>
                <a:sym typeface="Arial"/>
              </a:defRPr>
            </a:lvl6pPr>
            <a:lvl7pPr indent="0" lvl="6" marL="0" marR="0" rtl="0" algn="l">
              <a:spcBef>
                <a:spcPts val="0"/>
              </a:spcBef>
              <a:buNone/>
              <a:defRPr b="1" i="0" sz="1400" u="none" cap="none" strike="noStrike">
                <a:solidFill>
                  <a:srgbClr val="FFFFFF"/>
                </a:solidFill>
                <a:latin typeface="Arial"/>
                <a:ea typeface="Arial"/>
                <a:cs typeface="Arial"/>
                <a:sym typeface="Arial"/>
              </a:defRPr>
            </a:lvl7pPr>
            <a:lvl8pPr indent="0" lvl="7" marL="0" marR="0" rtl="0" algn="l">
              <a:spcBef>
                <a:spcPts val="0"/>
              </a:spcBef>
              <a:buNone/>
              <a:defRPr b="1" i="0" sz="1400" u="none" cap="none" strike="noStrike">
                <a:solidFill>
                  <a:srgbClr val="FFFFFF"/>
                </a:solidFill>
                <a:latin typeface="Arial"/>
                <a:ea typeface="Arial"/>
                <a:cs typeface="Arial"/>
                <a:sym typeface="Arial"/>
              </a:defRPr>
            </a:lvl8pPr>
            <a:lvl9pPr indent="0" lvl="8" marL="0" marR="0" rtl="0" algn="l">
              <a:spcBef>
                <a:spcPts val="0"/>
              </a:spcBef>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0" Type="http://schemas.openxmlformats.org/officeDocument/2006/relationships/image" Target="../media/image44.jpg"/><Relationship Id="rId11" Type="http://schemas.openxmlformats.org/officeDocument/2006/relationships/image" Target="../media/image34.jpg"/><Relationship Id="rId10" Type="http://schemas.openxmlformats.org/officeDocument/2006/relationships/image" Target="../media/image35.jpg"/><Relationship Id="rId13" Type="http://schemas.openxmlformats.org/officeDocument/2006/relationships/image" Target="../media/image36.jpg"/><Relationship Id="rId12" Type="http://schemas.openxmlformats.org/officeDocument/2006/relationships/image" Target="../media/image39.jpg"/><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jpg"/><Relationship Id="rId4" Type="http://schemas.openxmlformats.org/officeDocument/2006/relationships/image" Target="../media/image10.jpg"/><Relationship Id="rId9" Type="http://schemas.openxmlformats.org/officeDocument/2006/relationships/image" Target="../media/image16.png"/><Relationship Id="rId15" Type="http://schemas.openxmlformats.org/officeDocument/2006/relationships/image" Target="../media/image40.jpg"/><Relationship Id="rId14" Type="http://schemas.openxmlformats.org/officeDocument/2006/relationships/image" Target="../media/image37.jpg"/><Relationship Id="rId17" Type="http://schemas.openxmlformats.org/officeDocument/2006/relationships/image" Target="../media/image38.jpg"/><Relationship Id="rId16" Type="http://schemas.openxmlformats.org/officeDocument/2006/relationships/image" Target="../media/image32.png"/><Relationship Id="rId5" Type="http://schemas.openxmlformats.org/officeDocument/2006/relationships/image" Target="../media/image8.jpg"/><Relationship Id="rId19" Type="http://schemas.openxmlformats.org/officeDocument/2006/relationships/image" Target="../media/image46.jpg"/><Relationship Id="rId6" Type="http://schemas.openxmlformats.org/officeDocument/2006/relationships/image" Target="../media/image13.jpg"/><Relationship Id="rId18" Type="http://schemas.openxmlformats.org/officeDocument/2006/relationships/image" Target="../media/image42.jpg"/><Relationship Id="rId7" Type="http://schemas.openxmlformats.org/officeDocument/2006/relationships/image" Target="../media/image14.jpg"/><Relationship Id="rId8"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static.googleusercontent.com/media/research.google.com/en/pubs/archive/41657.pdf" TargetMode="External"/><Relationship Id="rId4" Type="http://schemas.openxmlformats.org/officeDocument/2006/relationships/hyperlink" Target="http://ccs1.hnue.edu.vn/hungtd/DM2012/DataMining_BOOK.pd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static.googleusercontent.com/media/research.google.com/en/pubs/archive/41657.pdf"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www.ime.unicamp.br/~wanderson/Artigos/imputation_industrial_databases.pdf" TargetMode="External"/><Relationship Id="rId4" Type="http://schemas.openxmlformats.org/officeDocument/2006/relationships/hyperlink" Target="https://link.springer.com/chapter/10.1007%2F978-3-642-17103-1_60"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pdfs.semanticscholar.org/e286/5994c80238daa302b4960b6274ca2e145104.pdf" TargetMode="External"/><Relationship Id="rId4" Type="http://schemas.openxmlformats.org/officeDocument/2006/relationships/hyperlink" Target="https://link.springer.com/chapter/10.1007/978-3-540-48061-7_49"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static.googleusercontent.com/media/research.google.com/en/pubs/archive/41657.pdf"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6.jpg"/><Relationship Id="rId7" Type="http://schemas.openxmlformats.org/officeDocument/2006/relationships/image" Target="../media/image4.jpg"/><Relationship Id="rId8" Type="http://schemas.openxmlformats.org/officeDocument/2006/relationships/image" Target="../media/image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4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1" Type="http://schemas.openxmlformats.org/officeDocument/2006/relationships/image" Target="../media/image15.png"/><Relationship Id="rId10" Type="http://schemas.openxmlformats.org/officeDocument/2006/relationships/image" Target="../media/image14.jpg"/><Relationship Id="rId13" Type="http://schemas.openxmlformats.org/officeDocument/2006/relationships/image" Target="../media/image18.png"/><Relationship Id="rId12"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10.jpg"/><Relationship Id="rId9" Type="http://schemas.openxmlformats.org/officeDocument/2006/relationships/image" Target="../media/image13.jpg"/><Relationship Id="rId15" Type="http://schemas.openxmlformats.org/officeDocument/2006/relationships/image" Target="../media/image19.png"/><Relationship Id="rId14" Type="http://schemas.openxmlformats.org/officeDocument/2006/relationships/image" Target="../media/image17.jpg"/><Relationship Id="rId17" Type="http://schemas.openxmlformats.org/officeDocument/2006/relationships/image" Target="../media/image21.png"/><Relationship Id="rId16" Type="http://schemas.openxmlformats.org/officeDocument/2006/relationships/image" Target="../media/image20.gif"/><Relationship Id="rId5" Type="http://schemas.openxmlformats.org/officeDocument/2006/relationships/image" Target="../media/image8.jpg"/><Relationship Id="rId6" Type="http://schemas.openxmlformats.org/officeDocument/2006/relationships/image" Target="../media/image9.jpg"/><Relationship Id="rId7" Type="http://schemas.openxmlformats.org/officeDocument/2006/relationships/image" Target="../media/image12.jpg"/><Relationship Id="rId8" Type="http://schemas.openxmlformats.org/officeDocument/2006/relationships/image" Target="../media/image11.jpg"/></Relationships>
</file>

<file path=ppt/slides/_rels/slide9.xml.rels><?xml version="1.0" encoding="UTF-8" standalone="yes"?><Relationships xmlns="http://schemas.openxmlformats.org/package/2006/relationships"><Relationship Id="rId11" Type="http://schemas.openxmlformats.org/officeDocument/2006/relationships/image" Target="../media/image30.png"/><Relationship Id="rId10" Type="http://schemas.openxmlformats.org/officeDocument/2006/relationships/image" Target="../media/image23.jpg"/><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vmlDrawing" Target="../drawings/vmlDrawing1.vml"/><Relationship Id="rId4" Type="http://schemas.openxmlformats.org/officeDocument/2006/relationships/oleObject" Target="../embeddings/oleObject1.bin"/><Relationship Id="rId9" Type="http://schemas.openxmlformats.org/officeDocument/2006/relationships/image" Target="../media/image24.png"/><Relationship Id="rId5" Type="http://schemas.openxmlformats.org/officeDocument/2006/relationships/oleObject" Target="../embeddings/oleObject1.bin"/><Relationship Id="rId6" Type="http://schemas.openxmlformats.org/officeDocument/2006/relationships/image" Target="../media/image22.png"/><Relationship Id="rId7" Type="http://schemas.openxmlformats.org/officeDocument/2006/relationships/image" Target="../media/image28.png"/><Relationship Id="rId8"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
          <p:cNvSpPr txBox="1"/>
          <p:nvPr>
            <p:ph type="ctrTitle"/>
          </p:nvPr>
        </p:nvSpPr>
        <p:spPr>
          <a:xfrm>
            <a:off x="914400" y="1371601"/>
            <a:ext cx="10464800" cy="19272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400"/>
              <a:buFont typeface="Arial"/>
              <a:buNone/>
            </a:pPr>
            <a:r>
              <a:rPr lang="en-US"/>
              <a:t>DS105 : DATA INTEGRATION</a:t>
            </a:r>
            <a:endParaRPr/>
          </a:p>
        </p:txBody>
      </p:sp>
      <p:sp>
        <p:nvSpPr>
          <p:cNvPr id="99" name="Google Shape;99;p1"/>
          <p:cNvSpPr txBox="1"/>
          <p:nvPr>
            <p:ph idx="1" type="subTitle"/>
          </p:nvPr>
        </p:nvSpPr>
        <p:spPr>
          <a:xfrm>
            <a:off x="914400" y="3505200"/>
            <a:ext cx="8534400" cy="1752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4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10"/>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Application Area: Knowledge Bases</a:t>
            </a:r>
            <a:endParaRPr/>
          </a:p>
        </p:txBody>
      </p:sp>
      <p:sp>
        <p:nvSpPr>
          <p:cNvPr id="259" name="Google Shape;259;p10"/>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a:t>Building Web-Scale Knowledge bases  </a:t>
            </a:r>
            <a:endParaRPr/>
          </a:p>
        </p:txBody>
      </p:sp>
      <p:pic>
        <p:nvPicPr>
          <p:cNvPr id="260" name="Google Shape;260;p10"/>
          <p:cNvPicPr preferRelativeResize="0"/>
          <p:nvPr/>
        </p:nvPicPr>
        <p:blipFill rotWithShape="1">
          <a:blip r:embed="rId3">
            <a:alphaModFix/>
          </a:blip>
          <a:srcRect b="0" l="0" r="0" t="0"/>
          <a:stretch/>
        </p:blipFill>
        <p:spPr>
          <a:xfrm>
            <a:off x="862963" y="2750634"/>
            <a:ext cx="4503695" cy="2496392"/>
          </a:xfrm>
          <a:prstGeom prst="rect">
            <a:avLst/>
          </a:prstGeom>
          <a:noFill/>
          <a:ln>
            <a:noFill/>
          </a:ln>
        </p:spPr>
      </p:pic>
      <p:sp>
        <p:nvSpPr>
          <p:cNvPr id="261" name="Google Shape;261;p10"/>
          <p:cNvSpPr txBox="1"/>
          <p:nvPr/>
        </p:nvSpPr>
        <p:spPr>
          <a:xfrm>
            <a:off x="862963" y="5323226"/>
            <a:ext cx="28392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Google Knowledge Graph</a:t>
            </a:r>
            <a:endParaRPr/>
          </a:p>
        </p:txBody>
      </p:sp>
      <p:pic>
        <p:nvPicPr>
          <p:cNvPr id="262" name="Google Shape;262;p10"/>
          <p:cNvPicPr preferRelativeResize="0"/>
          <p:nvPr/>
        </p:nvPicPr>
        <p:blipFill rotWithShape="1">
          <a:blip r:embed="rId4">
            <a:alphaModFix/>
          </a:blip>
          <a:srcRect b="0" l="0" r="0" t="0"/>
          <a:stretch/>
        </p:blipFill>
        <p:spPr>
          <a:xfrm>
            <a:off x="7260515" y="1743802"/>
            <a:ext cx="3529051" cy="458959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11"/>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Application Area: GIS </a:t>
            </a:r>
            <a:endParaRPr/>
          </a:p>
        </p:txBody>
      </p:sp>
      <p:sp>
        <p:nvSpPr>
          <p:cNvPr id="268" name="Google Shape;268;p11"/>
          <p:cNvSpPr txBox="1"/>
          <p:nvPr>
            <p:ph idx="1" type="body"/>
          </p:nvPr>
        </p:nvSpPr>
        <p:spPr>
          <a:xfrm>
            <a:off x="609600" y="1524000"/>
            <a:ext cx="109728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a:t>Geo-spatial data fusion</a:t>
            </a:r>
            <a:endParaRPr/>
          </a:p>
          <a:p>
            <a:pPr indent="-53339" lvl="0" marL="182880" rtl="0" algn="l">
              <a:spcBef>
                <a:spcPts val="480"/>
              </a:spcBef>
              <a:spcAft>
                <a:spcPts val="0"/>
              </a:spcAft>
              <a:buSzPts val="2040"/>
              <a:buNone/>
            </a:pPr>
            <a:r>
              <a:t/>
            </a:r>
            <a:endParaRPr/>
          </a:p>
          <a:p>
            <a:pPr indent="-53339" lvl="0" marL="182880" rtl="0" algn="l">
              <a:spcBef>
                <a:spcPts val="480"/>
              </a:spcBef>
              <a:spcAft>
                <a:spcPts val="0"/>
              </a:spcAft>
              <a:buSzPts val="2040"/>
              <a:buNone/>
            </a:pPr>
            <a:r>
              <a:t/>
            </a:r>
            <a:endParaRPr/>
          </a:p>
        </p:txBody>
      </p:sp>
      <p:pic>
        <p:nvPicPr>
          <p:cNvPr id="269" name="Google Shape;269;p11"/>
          <p:cNvPicPr preferRelativeResize="0"/>
          <p:nvPr/>
        </p:nvPicPr>
        <p:blipFill rotWithShape="1">
          <a:blip r:embed="rId3">
            <a:alphaModFix/>
          </a:blip>
          <a:srcRect b="0" l="0" r="0" t="0"/>
          <a:stretch/>
        </p:blipFill>
        <p:spPr>
          <a:xfrm>
            <a:off x="4795025" y="1256474"/>
            <a:ext cx="5779190" cy="55077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12"/>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Data Integration is standard</a:t>
            </a:r>
            <a:endParaRPr/>
          </a:p>
        </p:txBody>
      </p:sp>
      <p:sp>
        <p:nvSpPr>
          <p:cNvPr id="276" name="Google Shape;276;p12"/>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a:t>Data integration is also valid within a single organization.</a:t>
            </a:r>
            <a:endParaRPr/>
          </a:p>
          <a:p>
            <a:pPr indent="-182880" lvl="1" marL="457200" rtl="0" algn="l">
              <a:spcBef>
                <a:spcPts val="400"/>
              </a:spcBef>
              <a:spcAft>
                <a:spcPts val="0"/>
              </a:spcAft>
              <a:buSzPts val="1700"/>
              <a:buChar char="•"/>
            </a:pPr>
            <a:r>
              <a:rPr lang="en-US"/>
              <a:t>Integrating data from different departments or sectors</a:t>
            </a:r>
            <a:endParaRPr/>
          </a:p>
          <a:p>
            <a:pPr indent="-182880" lvl="1" marL="457200" rtl="0" algn="l">
              <a:spcBef>
                <a:spcPts val="400"/>
              </a:spcBef>
              <a:spcAft>
                <a:spcPts val="0"/>
              </a:spcAft>
              <a:buSzPts val="1700"/>
              <a:buChar char="•"/>
            </a:pPr>
            <a:r>
              <a:rPr lang="en-US"/>
              <a:t>Usually referred to as ETA (Extract – Transform – Load)</a:t>
            </a:r>
            <a:endParaRPr/>
          </a:p>
        </p:txBody>
      </p:sp>
      <p:pic>
        <p:nvPicPr>
          <p:cNvPr descr="A close up of a map&#10;&#10;Description automatically generated" id="277" name="Google Shape;277;p12"/>
          <p:cNvPicPr preferRelativeResize="0"/>
          <p:nvPr/>
        </p:nvPicPr>
        <p:blipFill rotWithShape="1">
          <a:blip r:embed="rId3">
            <a:alphaModFix/>
          </a:blip>
          <a:srcRect b="0" l="0" r="0" t="0"/>
          <a:stretch/>
        </p:blipFill>
        <p:spPr>
          <a:xfrm>
            <a:off x="4086365" y="2922153"/>
            <a:ext cx="4418514" cy="37557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3"/>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HETEROGENEITY PROBLEMS</a:t>
            </a:r>
            <a:endParaRPr/>
          </a:p>
        </p:txBody>
      </p:sp>
      <p:sp>
        <p:nvSpPr>
          <p:cNvPr id="284" name="Google Shape;284;p13"/>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a:t>The main problem is the heterogeneity among the data sources</a:t>
            </a:r>
            <a:endParaRPr/>
          </a:p>
          <a:p>
            <a:pPr indent="-53339" lvl="0" marL="182880" rtl="0" algn="l">
              <a:spcBef>
                <a:spcPts val="480"/>
              </a:spcBef>
              <a:spcAft>
                <a:spcPts val="0"/>
              </a:spcAft>
              <a:buSzPts val="2040"/>
              <a:buNone/>
            </a:pPr>
            <a:r>
              <a:t/>
            </a:r>
            <a:endParaRPr/>
          </a:p>
          <a:p>
            <a:pPr indent="-53339" lvl="0" marL="182880" rtl="0" algn="l">
              <a:spcBef>
                <a:spcPts val="480"/>
              </a:spcBef>
              <a:spcAft>
                <a:spcPts val="0"/>
              </a:spcAft>
              <a:buSzPts val="2040"/>
              <a:buNone/>
            </a:pPr>
            <a:r>
              <a:t/>
            </a:r>
            <a:endParaRPr/>
          </a:p>
          <a:p>
            <a:pPr indent="-182880" lvl="0" marL="182880" rtl="0" algn="l">
              <a:spcBef>
                <a:spcPts val="480"/>
              </a:spcBef>
              <a:spcAft>
                <a:spcPts val="0"/>
              </a:spcAft>
              <a:buSzPts val="2040"/>
              <a:buChar char="•"/>
            </a:pPr>
            <a:r>
              <a:rPr lang="en-US"/>
              <a:t>Source Type Heterogeneity</a:t>
            </a:r>
            <a:endParaRPr/>
          </a:p>
          <a:p>
            <a:pPr indent="-182880" lvl="1" marL="457200" rtl="0" algn="l">
              <a:spcBef>
                <a:spcPts val="400"/>
              </a:spcBef>
              <a:spcAft>
                <a:spcPts val="0"/>
              </a:spcAft>
              <a:buSzPts val="1700"/>
              <a:buChar char="•"/>
            </a:pPr>
            <a:r>
              <a:rPr lang="en-US"/>
              <a:t>Systems storing the data can be different</a:t>
            </a:r>
            <a:endParaRPr/>
          </a:p>
        </p:txBody>
      </p:sp>
      <p:pic>
        <p:nvPicPr>
          <p:cNvPr descr="A picture containing toiletry, cup&#10;&#10;Description automatically generated" id="285" name="Google Shape;285;p13"/>
          <p:cNvPicPr preferRelativeResize="0"/>
          <p:nvPr/>
        </p:nvPicPr>
        <p:blipFill rotWithShape="1">
          <a:blip r:embed="rId3">
            <a:alphaModFix/>
          </a:blip>
          <a:srcRect b="0" l="0" r="0" t="0"/>
          <a:stretch/>
        </p:blipFill>
        <p:spPr>
          <a:xfrm>
            <a:off x="2653624" y="4158672"/>
            <a:ext cx="7543322" cy="16977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4"/>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Approaches to Data Integration</a:t>
            </a:r>
            <a:endParaRPr/>
          </a:p>
        </p:txBody>
      </p:sp>
      <p:sp>
        <p:nvSpPr>
          <p:cNvPr id="291" name="Google Shape;291;p14"/>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a:t>Data Warehouses</a:t>
            </a:r>
            <a:endParaRPr/>
          </a:p>
          <a:p>
            <a:pPr indent="-182880" lvl="1" marL="457200" rtl="0" algn="l">
              <a:spcBef>
                <a:spcPts val="400"/>
              </a:spcBef>
              <a:spcAft>
                <a:spcPts val="0"/>
              </a:spcAft>
              <a:buSzPts val="1700"/>
              <a:buChar char="•"/>
            </a:pPr>
            <a:r>
              <a:rPr lang="en-US"/>
              <a:t>Usually utilized for static or slowly changing data</a:t>
            </a:r>
            <a:endParaRPr/>
          </a:p>
          <a:p>
            <a:pPr indent="-74929" lvl="1" marL="457200" rtl="0" algn="l">
              <a:spcBef>
                <a:spcPts val="400"/>
              </a:spcBef>
              <a:spcAft>
                <a:spcPts val="0"/>
              </a:spcAft>
              <a:buSzPts val="1700"/>
              <a:buNone/>
            </a:pPr>
            <a:r>
              <a:t/>
            </a:r>
            <a:endParaRPr/>
          </a:p>
          <a:p>
            <a:pPr indent="-182880" lvl="0" marL="182880" rtl="0" algn="l">
              <a:spcBef>
                <a:spcPts val="480"/>
              </a:spcBef>
              <a:spcAft>
                <a:spcPts val="0"/>
              </a:spcAft>
              <a:buSzPts val="2040"/>
              <a:buChar char="•"/>
            </a:pPr>
            <a:r>
              <a:rPr lang="en-US"/>
              <a:t>Virtual Data Integration </a:t>
            </a:r>
            <a:endParaRPr/>
          </a:p>
          <a:p>
            <a:pPr indent="-182880" lvl="1" marL="457200" rtl="0" algn="l">
              <a:spcBef>
                <a:spcPts val="400"/>
              </a:spcBef>
              <a:spcAft>
                <a:spcPts val="0"/>
              </a:spcAft>
              <a:buSzPts val="1700"/>
              <a:buChar char="•"/>
            </a:pPr>
            <a:r>
              <a:rPr lang="en-US"/>
              <a:t>Also called ‘Mediated Schema Integration’</a:t>
            </a:r>
            <a:endParaRPr/>
          </a:p>
          <a:p>
            <a:pPr indent="-182880" lvl="1" marL="457200" rtl="0" algn="l">
              <a:spcBef>
                <a:spcPts val="400"/>
              </a:spcBef>
              <a:spcAft>
                <a:spcPts val="0"/>
              </a:spcAft>
              <a:buSzPts val="1700"/>
              <a:buChar char="•"/>
            </a:pPr>
            <a:r>
              <a:rPr lang="en-US"/>
              <a:t>Usually used for web data sources which publish new content at a high rate</a:t>
            </a:r>
            <a:endParaRPr/>
          </a:p>
          <a:p>
            <a:pPr indent="-53339" lvl="0" marL="182880" rtl="0" algn="l">
              <a:spcBef>
                <a:spcPts val="480"/>
              </a:spcBef>
              <a:spcAft>
                <a:spcPts val="0"/>
              </a:spcAft>
              <a:buSzPts val="2040"/>
              <a:buNone/>
            </a:pPr>
            <a:r>
              <a:t/>
            </a:r>
            <a:endParaRPr/>
          </a:p>
        </p:txBody>
      </p:sp>
      <p:sp>
        <p:nvSpPr>
          <p:cNvPr id="292" name="Google Shape;292;p14"/>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93" name="Google Shape;293;p14"/>
          <p:cNvSpPr txBox="1"/>
          <p:nvPr/>
        </p:nvSpPr>
        <p:spPr>
          <a:xfrm>
            <a:off x="1828800" y="1828801"/>
            <a:ext cx="8153400" cy="4327525"/>
          </a:xfrm>
          <a:prstGeom prst="rect">
            <a:avLst/>
          </a:prstGeom>
          <a:noFill/>
          <a:ln>
            <a:noFill/>
          </a:ln>
        </p:spPr>
        <p:txBody>
          <a:bodyPr anchorCtr="0" anchor="t" bIns="45700" lIns="91425" spcFirstLastPara="1" rIns="91425" wrap="square" tIns="45700">
            <a:normAutofit/>
          </a:bodyPr>
          <a:lstStyle/>
          <a:p>
            <a:pPr indent="-144780" lvl="0" marL="365760" marR="0" rtl="0" algn="l">
              <a:spcBef>
                <a:spcPts val="0"/>
              </a:spcBef>
              <a:spcAft>
                <a:spcPts val="0"/>
              </a:spcAft>
              <a:buClr>
                <a:schemeClr val="accent1"/>
              </a:buClr>
              <a:buSzPts val="2040"/>
              <a:buFont typeface="Noto Sans Symbols"/>
              <a:buNone/>
            </a:pPr>
            <a:r>
              <a:t/>
            </a:r>
            <a:endParaRPr sz="24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15"/>
          <p:cNvSpPr/>
          <p:nvPr/>
        </p:nvSpPr>
        <p:spPr>
          <a:xfrm>
            <a:off x="7904612" y="2846193"/>
            <a:ext cx="2162175" cy="762000"/>
          </a:xfrm>
          <a:prstGeom prst="can">
            <a:avLst>
              <a:gd fmla="val 25000" name="adj"/>
            </a:avLst>
          </a:prstGeom>
          <a:noFill/>
          <a:ln cap="flat" cmpd="sng" w="9525">
            <a:solidFill>
              <a:srgbClr val="1D1B1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entury Schoolbook"/>
                <a:ea typeface="Century Schoolbook"/>
                <a:cs typeface="Century Schoolbook"/>
                <a:sym typeface="Century Schoolbook"/>
              </a:rPr>
              <a:t>Data Warehouse</a:t>
            </a:r>
            <a:endParaRPr/>
          </a:p>
        </p:txBody>
      </p:sp>
      <p:sp>
        <p:nvSpPr>
          <p:cNvPr id="300" name="Google Shape;300;p15"/>
          <p:cNvSpPr txBox="1"/>
          <p:nvPr/>
        </p:nvSpPr>
        <p:spPr>
          <a:xfrm>
            <a:off x="7293442" y="5832281"/>
            <a:ext cx="3657600" cy="3667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Data Sources</a:t>
            </a:r>
            <a:endParaRPr/>
          </a:p>
        </p:txBody>
      </p:sp>
      <p:sp>
        <p:nvSpPr>
          <p:cNvPr id="301" name="Google Shape;301;p15"/>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Traditional Data Integration Solution</a:t>
            </a:r>
            <a:endParaRPr/>
          </a:p>
        </p:txBody>
      </p:sp>
      <p:sp>
        <p:nvSpPr>
          <p:cNvPr id="302" name="Google Shape;302;p15"/>
          <p:cNvSpPr txBox="1"/>
          <p:nvPr>
            <p:ph idx="1" type="body"/>
          </p:nvPr>
        </p:nvSpPr>
        <p:spPr>
          <a:xfrm>
            <a:off x="351692" y="1673352"/>
            <a:ext cx="5642708" cy="4718304"/>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202"/>
              <a:buChar char="•"/>
            </a:pPr>
            <a:r>
              <a:rPr lang="en-US" sz="2590"/>
              <a:t>Data Warehouse</a:t>
            </a:r>
            <a:endParaRPr/>
          </a:p>
          <a:p>
            <a:pPr indent="-182880" lvl="1" marL="457200" rtl="0" algn="l">
              <a:lnSpc>
                <a:spcPct val="90000"/>
              </a:lnSpc>
              <a:spcBef>
                <a:spcPts val="388"/>
              </a:spcBef>
              <a:spcAft>
                <a:spcPts val="0"/>
              </a:spcAft>
              <a:buSzPts val="1651"/>
              <a:buChar char="•"/>
            </a:pPr>
            <a:r>
              <a:rPr lang="en-US" sz="1942"/>
              <a:t>The warehouse system extracts, transforms and loads data from heterogeneous sources into a single data source so data becomes easily queryable.</a:t>
            </a:r>
            <a:endParaRPr/>
          </a:p>
          <a:p>
            <a:pPr indent="-182880" lvl="0" marL="182880" rtl="0" algn="l">
              <a:lnSpc>
                <a:spcPct val="90000"/>
              </a:lnSpc>
              <a:spcBef>
                <a:spcPts val="518"/>
              </a:spcBef>
              <a:spcAft>
                <a:spcPts val="0"/>
              </a:spcAft>
              <a:buSzPts val="2202"/>
              <a:buChar char="•"/>
            </a:pPr>
            <a:r>
              <a:rPr lang="en-US" sz="2590"/>
              <a:t>Problems</a:t>
            </a:r>
            <a:endParaRPr/>
          </a:p>
          <a:p>
            <a:pPr indent="-182880" lvl="1" marL="457200" rtl="0" algn="l">
              <a:lnSpc>
                <a:spcPct val="90000"/>
              </a:lnSpc>
              <a:spcBef>
                <a:spcPts val="388"/>
              </a:spcBef>
              <a:spcAft>
                <a:spcPts val="0"/>
              </a:spcAft>
              <a:buSzPts val="1651"/>
              <a:buChar char="•"/>
            </a:pPr>
            <a:r>
              <a:rPr lang="en-US" sz="1942"/>
              <a:t>Data has to be cleaned due to different formats</a:t>
            </a:r>
            <a:endParaRPr/>
          </a:p>
          <a:p>
            <a:pPr indent="-182880" lvl="1" marL="457200" rtl="0" algn="l">
              <a:lnSpc>
                <a:spcPct val="90000"/>
              </a:lnSpc>
              <a:spcBef>
                <a:spcPts val="388"/>
              </a:spcBef>
              <a:spcAft>
                <a:spcPts val="0"/>
              </a:spcAft>
              <a:buSzPts val="1651"/>
              <a:buChar char="•"/>
            </a:pPr>
            <a:r>
              <a:rPr lang="en-US" sz="1942"/>
              <a:t>Requires a central storage system for all data</a:t>
            </a:r>
            <a:endParaRPr/>
          </a:p>
          <a:p>
            <a:pPr indent="-182880" lvl="1" marL="457200" rtl="0" algn="l">
              <a:lnSpc>
                <a:spcPct val="90000"/>
              </a:lnSpc>
              <a:spcBef>
                <a:spcPts val="388"/>
              </a:spcBef>
              <a:spcAft>
                <a:spcPts val="0"/>
              </a:spcAft>
              <a:buSzPts val="1651"/>
              <a:buChar char="•"/>
            </a:pPr>
            <a:r>
              <a:rPr lang="en-US" sz="1942"/>
              <a:t>Data needs to be updated periodically to maintain ‘fresh’ data.</a:t>
            </a:r>
            <a:endParaRPr/>
          </a:p>
          <a:p>
            <a:pPr indent="-182879" lvl="2" marL="731520" rtl="0" algn="l">
              <a:lnSpc>
                <a:spcPct val="90000"/>
              </a:lnSpc>
              <a:spcBef>
                <a:spcPts val="388"/>
              </a:spcBef>
              <a:spcAft>
                <a:spcPts val="0"/>
              </a:spcAft>
              <a:buSzPts val="1748"/>
              <a:buChar char="•"/>
            </a:pPr>
            <a:r>
              <a:rPr lang="en-US" sz="1942"/>
              <a:t> Data sources are autonomous, hence, content can change without notice.</a:t>
            </a:r>
            <a:endParaRPr/>
          </a:p>
          <a:p>
            <a:pPr indent="-182879" lvl="2" marL="731520" rtl="0" algn="l">
              <a:lnSpc>
                <a:spcPct val="90000"/>
              </a:lnSpc>
              <a:spcBef>
                <a:spcPts val="388"/>
              </a:spcBef>
              <a:spcAft>
                <a:spcPts val="0"/>
              </a:spcAft>
              <a:buSzPts val="1748"/>
              <a:buChar char="•"/>
            </a:pPr>
            <a:r>
              <a:rPr lang="en-US" sz="1942"/>
              <a:t> Expensive because of the large quantities of data and data cleaning costs.</a:t>
            </a:r>
            <a:endParaRPr/>
          </a:p>
          <a:p>
            <a:pPr indent="-63055" lvl="1" marL="457200" rtl="0" algn="l">
              <a:lnSpc>
                <a:spcPct val="90000"/>
              </a:lnSpc>
              <a:spcBef>
                <a:spcPts val="444"/>
              </a:spcBef>
              <a:spcAft>
                <a:spcPts val="0"/>
              </a:spcAft>
              <a:buSzPts val="1887"/>
              <a:buNone/>
            </a:pPr>
            <a:r>
              <a:t/>
            </a:r>
            <a:endParaRPr sz="2220"/>
          </a:p>
        </p:txBody>
      </p:sp>
      <p:sp>
        <p:nvSpPr>
          <p:cNvPr id="303" name="Google Shape;303;p15"/>
          <p:cNvSpPr txBox="1"/>
          <p:nvPr>
            <p:ph idx="2" type="body"/>
          </p:nvPr>
        </p:nvSpPr>
        <p:spPr>
          <a:xfrm>
            <a:off x="6197600" y="1673352"/>
            <a:ext cx="5384800" cy="4718304"/>
          </a:xfrm>
          <a:prstGeom prst="rect">
            <a:avLst/>
          </a:prstGeom>
          <a:noFill/>
          <a:ln>
            <a:noFill/>
          </a:ln>
        </p:spPr>
        <p:txBody>
          <a:bodyPr anchorCtr="0" anchor="t" bIns="45700" lIns="91425" spcFirstLastPara="1" rIns="91425" wrap="square" tIns="45700">
            <a:normAutofit/>
          </a:bodyPr>
          <a:lstStyle/>
          <a:p>
            <a:pPr indent="-43084" lvl="0" marL="182880" rtl="0" algn="l">
              <a:lnSpc>
                <a:spcPct val="90000"/>
              </a:lnSpc>
              <a:spcBef>
                <a:spcPts val="0"/>
              </a:spcBef>
              <a:spcAft>
                <a:spcPts val="0"/>
              </a:spcAft>
              <a:buSzPts val="2202"/>
              <a:buNone/>
            </a:pPr>
            <a:r>
              <a:t/>
            </a:r>
            <a:endParaRPr sz="2590"/>
          </a:p>
        </p:txBody>
      </p:sp>
      <p:sp>
        <p:nvSpPr>
          <p:cNvPr id="304" name="Google Shape;304;p15"/>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cxnSp>
        <p:nvCxnSpPr>
          <p:cNvPr id="305" name="Google Shape;305;p15"/>
          <p:cNvCxnSpPr/>
          <p:nvPr/>
        </p:nvCxnSpPr>
        <p:spPr>
          <a:xfrm flipH="1" rot="10800000">
            <a:off x="7856986" y="3912993"/>
            <a:ext cx="609600" cy="685800"/>
          </a:xfrm>
          <a:prstGeom prst="straightConnector1">
            <a:avLst/>
          </a:prstGeom>
          <a:noFill/>
          <a:ln cap="flat" cmpd="sng" w="9525">
            <a:solidFill>
              <a:srgbClr val="1D1B10"/>
            </a:solidFill>
            <a:prstDash val="solid"/>
            <a:round/>
            <a:headEnd len="med" w="med" type="none"/>
            <a:tailEnd len="med" w="med" type="triangle"/>
          </a:ln>
        </p:spPr>
      </p:cxnSp>
      <p:cxnSp>
        <p:nvCxnSpPr>
          <p:cNvPr id="306" name="Google Shape;306;p15"/>
          <p:cNvCxnSpPr/>
          <p:nvPr/>
        </p:nvCxnSpPr>
        <p:spPr>
          <a:xfrm rot="10800000">
            <a:off x="9076186" y="3912993"/>
            <a:ext cx="0" cy="685800"/>
          </a:xfrm>
          <a:prstGeom prst="straightConnector1">
            <a:avLst/>
          </a:prstGeom>
          <a:noFill/>
          <a:ln cap="flat" cmpd="sng" w="9525">
            <a:solidFill>
              <a:srgbClr val="1D1B10"/>
            </a:solidFill>
            <a:prstDash val="solid"/>
            <a:round/>
            <a:headEnd len="med" w="med" type="none"/>
            <a:tailEnd len="med" w="med" type="triangle"/>
          </a:ln>
        </p:spPr>
      </p:cxnSp>
      <p:cxnSp>
        <p:nvCxnSpPr>
          <p:cNvPr id="307" name="Google Shape;307;p15"/>
          <p:cNvCxnSpPr/>
          <p:nvPr/>
        </p:nvCxnSpPr>
        <p:spPr>
          <a:xfrm>
            <a:off x="9609586" y="3912993"/>
            <a:ext cx="609600" cy="609600"/>
          </a:xfrm>
          <a:prstGeom prst="straightConnector1">
            <a:avLst/>
          </a:prstGeom>
          <a:noFill/>
          <a:ln cap="flat" cmpd="sng" w="9525">
            <a:solidFill>
              <a:srgbClr val="1D1B10"/>
            </a:solidFill>
            <a:prstDash val="solid"/>
            <a:round/>
            <a:headEnd len="med" w="med" type="triangle"/>
            <a:tailEnd len="med" w="med" type="none"/>
          </a:ln>
        </p:spPr>
      </p:cxnSp>
      <p:sp>
        <p:nvSpPr>
          <p:cNvPr id="308" name="Google Shape;308;p15"/>
          <p:cNvSpPr/>
          <p:nvPr/>
        </p:nvSpPr>
        <p:spPr>
          <a:xfrm>
            <a:off x="7475986" y="4994081"/>
            <a:ext cx="838200" cy="609600"/>
          </a:xfrm>
          <a:prstGeom prst="can">
            <a:avLst>
              <a:gd fmla="val 25000" name="adj"/>
            </a:avLst>
          </a:prstGeom>
          <a:noFill/>
          <a:ln cap="flat" cmpd="sng" w="9525">
            <a:solidFill>
              <a:srgbClr val="1D1B1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entury Schoolbook"/>
                <a:ea typeface="Century Schoolbook"/>
                <a:cs typeface="Century Schoolbook"/>
                <a:sym typeface="Century Schoolbook"/>
              </a:rPr>
              <a:t>S1</a:t>
            </a:r>
            <a:endParaRPr/>
          </a:p>
        </p:txBody>
      </p:sp>
      <p:sp>
        <p:nvSpPr>
          <p:cNvPr id="309" name="Google Shape;309;p15"/>
          <p:cNvSpPr/>
          <p:nvPr/>
        </p:nvSpPr>
        <p:spPr>
          <a:xfrm>
            <a:off x="8695186" y="4994081"/>
            <a:ext cx="838200" cy="609600"/>
          </a:xfrm>
          <a:prstGeom prst="can">
            <a:avLst>
              <a:gd fmla="val 25000" name="adj"/>
            </a:avLst>
          </a:prstGeom>
          <a:noFill/>
          <a:ln cap="flat" cmpd="sng" w="9525">
            <a:solidFill>
              <a:srgbClr val="1D1B1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entury Schoolbook"/>
                <a:ea typeface="Century Schoolbook"/>
                <a:cs typeface="Century Schoolbook"/>
                <a:sym typeface="Century Schoolbook"/>
              </a:rPr>
              <a:t>S2</a:t>
            </a:r>
            <a:endParaRPr/>
          </a:p>
        </p:txBody>
      </p:sp>
      <p:sp>
        <p:nvSpPr>
          <p:cNvPr id="310" name="Google Shape;310;p15"/>
          <p:cNvSpPr/>
          <p:nvPr/>
        </p:nvSpPr>
        <p:spPr>
          <a:xfrm>
            <a:off x="9914386" y="4994081"/>
            <a:ext cx="838200" cy="609600"/>
          </a:xfrm>
          <a:prstGeom prst="can">
            <a:avLst>
              <a:gd fmla="val 25000" name="adj"/>
            </a:avLst>
          </a:prstGeom>
          <a:noFill/>
          <a:ln cap="flat" cmpd="sng" w="9525">
            <a:solidFill>
              <a:srgbClr val="1D1B1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entury Schoolbook"/>
                <a:ea typeface="Century Schoolbook"/>
                <a:cs typeface="Century Schoolbook"/>
                <a:sym typeface="Century Schoolbook"/>
              </a:rPr>
              <a:t>S3</a:t>
            </a:r>
            <a:endParaRPr/>
          </a:p>
        </p:txBody>
      </p:sp>
      <p:sp>
        <p:nvSpPr>
          <p:cNvPr id="311" name="Google Shape;311;p15"/>
          <p:cNvSpPr txBox="1"/>
          <p:nvPr/>
        </p:nvSpPr>
        <p:spPr>
          <a:xfrm>
            <a:off x="8139561" y="2019107"/>
            <a:ext cx="914400" cy="369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Query</a:t>
            </a:r>
            <a:endParaRPr/>
          </a:p>
        </p:txBody>
      </p:sp>
      <p:cxnSp>
        <p:nvCxnSpPr>
          <p:cNvPr id="312" name="Google Shape;312;p15"/>
          <p:cNvCxnSpPr/>
          <p:nvPr/>
        </p:nvCxnSpPr>
        <p:spPr>
          <a:xfrm>
            <a:off x="8520561" y="2465193"/>
            <a:ext cx="0" cy="304800"/>
          </a:xfrm>
          <a:prstGeom prst="straightConnector1">
            <a:avLst/>
          </a:prstGeom>
          <a:noFill/>
          <a:ln cap="flat" cmpd="sng" w="9525">
            <a:solidFill>
              <a:srgbClr val="1D1B10"/>
            </a:solidFill>
            <a:prstDash val="solid"/>
            <a:round/>
            <a:headEnd len="med" w="med" type="none"/>
            <a:tailEnd len="med" w="med" type="triangle"/>
          </a:ln>
        </p:spPr>
      </p:cxnSp>
      <p:pic>
        <p:nvPicPr>
          <p:cNvPr descr="C:\Users\Ronald\AppData\Local\Microsoft\Windows\Temporary Internet Files\Content.IE5\5TT119PS\MC900078622[1].wmf" id="313" name="Google Shape;313;p15"/>
          <p:cNvPicPr preferRelativeResize="0"/>
          <p:nvPr/>
        </p:nvPicPr>
        <p:blipFill rotWithShape="1">
          <a:blip r:embed="rId3">
            <a:alphaModFix/>
          </a:blip>
          <a:srcRect b="0" l="0" r="0" t="0"/>
          <a:stretch/>
        </p:blipFill>
        <p:spPr>
          <a:xfrm>
            <a:off x="7752211" y="1855593"/>
            <a:ext cx="387350" cy="827088"/>
          </a:xfrm>
          <a:prstGeom prst="rect">
            <a:avLst/>
          </a:prstGeom>
          <a:noFill/>
          <a:ln>
            <a:noFill/>
          </a:ln>
        </p:spPr>
      </p:pic>
      <p:cxnSp>
        <p:nvCxnSpPr>
          <p:cNvPr id="314" name="Google Shape;314;p15"/>
          <p:cNvCxnSpPr/>
          <p:nvPr/>
        </p:nvCxnSpPr>
        <p:spPr>
          <a:xfrm>
            <a:off x="9504811" y="2465193"/>
            <a:ext cx="0" cy="304800"/>
          </a:xfrm>
          <a:prstGeom prst="straightConnector1">
            <a:avLst/>
          </a:prstGeom>
          <a:noFill/>
          <a:ln cap="flat" cmpd="sng" w="9525">
            <a:solidFill>
              <a:srgbClr val="1D1B10"/>
            </a:solidFill>
            <a:prstDash val="solid"/>
            <a:round/>
            <a:headEnd len="med" w="med" type="triangle"/>
            <a:tailEnd len="med" w="med" type="none"/>
          </a:ln>
        </p:spPr>
      </p:cxnSp>
      <p:sp>
        <p:nvSpPr>
          <p:cNvPr id="315" name="Google Shape;315;p15"/>
          <p:cNvSpPr txBox="1"/>
          <p:nvPr/>
        </p:nvSpPr>
        <p:spPr>
          <a:xfrm>
            <a:off x="9047611" y="2007993"/>
            <a:ext cx="914400" cy="3698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Results</a:t>
            </a:r>
            <a:endParaRPr/>
          </a:p>
        </p:txBody>
      </p:sp>
      <p:graphicFrame>
        <p:nvGraphicFramePr>
          <p:cNvPr id="316" name="Google Shape;316;p15"/>
          <p:cNvGraphicFramePr/>
          <p:nvPr/>
        </p:nvGraphicFramePr>
        <p:xfrm>
          <a:off x="7613146" y="4827393"/>
          <a:ext cx="3000000" cy="3000000"/>
        </p:xfrm>
        <a:graphic>
          <a:graphicData uri="http://schemas.openxmlformats.org/drawingml/2006/table">
            <a:tbl>
              <a:tblPr bandRow="1" firstRow="1">
                <a:noFill/>
                <a:tableStyleId>{01FB9469-9F0F-4F4D-BCA3-D4A989D5FA19}</a:tableStyleId>
              </a:tblPr>
              <a:tblGrid>
                <a:gridCol w="208275"/>
                <a:gridCol w="208275"/>
                <a:gridCol w="208275"/>
              </a:tblGrid>
              <a:tr h="0">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366092"/>
                      </a:solidFill>
                      <a:prstDash val="solid"/>
                      <a:round/>
                      <a:headEnd len="sm" w="sm" type="none"/>
                      <a:tailEnd len="sm" w="sm" type="none"/>
                    </a:lnL>
                    <a:lnR cap="flat" cmpd="sng" w="12700">
                      <a:solidFill>
                        <a:srgbClr val="366092"/>
                      </a:solidFill>
                      <a:prstDash val="solid"/>
                      <a:round/>
                      <a:headEnd len="sm" w="sm" type="none"/>
                      <a:tailEnd len="sm" w="sm" type="none"/>
                    </a:lnR>
                    <a:lnT cap="flat" cmpd="sng" w="12700">
                      <a:solidFill>
                        <a:srgbClr val="366092"/>
                      </a:solidFill>
                      <a:prstDash val="solid"/>
                      <a:round/>
                      <a:headEnd len="sm" w="sm" type="none"/>
                      <a:tailEnd len="sm" w="sm" type="none"/>
                    </a:lnT>
                    <a:lnB cap="flat" cmpd="sng" w="12700">
                      <a:solidFill>
                        <a:srgbClr val="366092"/>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366092"/>
                      </a:solidFill>
                      <a:prstDash val="solid"/>
                      <a:round/>
                      <a:headEnd len="sm" w="sm" type="none"/>
                      <a:tailEnd len="sm" w="sm" type="none"/>
                    </a:lnL>
                    <a:lnR cap="flat" cmpd="sng" w="12700">
                      <a:solidFill>
                        <a:srgbClr val="366092"/>
                      </a:solidFill>
                      <a:prstDash val="solid"/>
                      <a:round/>
                      <a:headEnd len="sm" w="sm" type="none"/>
                      <a:tailEnd len="sm" w="sm" type="none"/>
                    </a:lnR>
                    <a:lnT cap="flat" cmpd="sng" w="12700">
                      <a:solidFill>
                        <a:srgbClr val="366092"/>
                      </a:solidFill>
                      <a:prstDash val="solid"/>
                      <a:round/>
                      <a:headEnd len="sm" w="sm" type="none"/>
                      <a:tailEnd len="sm" w="sm" type="none"/>
                    </a:lnT>
                    <a:lnB cap="flat" cmpd="sng" w="12700">
                      <a:solidFill>
                        <a:srgbClr val="366092"/>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366092"/>
                      </a:solidFill>
                      <a:prstDash val="solid"/>
                      <a:round/>
                      <a:headEnd len="sm" w="sm" type="none"/>
                      <a:tailEnd len="sm" w="sm" type="none"/>
                    </a:lnL>
                    <a:lnR cap="flat" cmpd="sng" w="12700">
                      <a:solidFill>
                        <a:srgbClr val="366092"/>
                      </a:solidFill>
                      <a:prstDash val="solid"/>
                      <a:round/>
                      <a:headEnd len="sm" w="sm" type="none"/>
                      <a:tailEnd len="sm" w="sm" type="none"/>
                    </a:lnR>
                    <a:lnT cap="flat" cmpd="sng" w="12700">
                      <a:solidFill>
                        <a:srgbClr val="366092"/>
                      </a:solidFill>
                      <a:prstDash val="solid"/>
                      <a:round/>
                      <a:headEnd len="sm" w="sm" type="none"/>
                      <a:tailEnd len="sm" w="sm" type="none"/>
                    </a:lnT>
                    <a:lnB cap="flat" cmpd="sng" w="12700">
                      <a:solidFill>
                        <a:srgbClr val="366092"/>
                      </a:solidFill>
                      <a:prstDash val="solid"/>
                      <a:round/>
                      <a:headEnd len="sm" w="sm" type="none"/>
                      <a:tailEnd len="sm" w="sm" type="none"/>
                    </a:lnB>
                  </a:tcPr>
                </a:tc>
              </a:tr>
              <a:tr h="0">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366092"/>
                      </a:solidFill>
                      <a:prstDash val="solid"/>
                      <a:round/>
                      <a:headEnd len="sm" w="sm" type="none"/>
                      <a:tailEnd len="sm" w="sm" type="none"/>
                    </a:lnL>
                    <a:lnR cap="flat" cmpd="sng" w="12700">
                      <a:solidFill>
                        <a:srgbClr val="366092"/>
                      </a:solidFill>
                      <a:prstDash val="solid"/>
                      <a:round/>
                      <a:headEnd len="sm" w="sm" type="none"/>
                      <a:tailEnd len="sm" w="sm" type="none"/>
                    </a:lnR>
                    <a:lnT cap="flat" cmpd="sng" w="12700">
                      <a:solidFill>
                        <a:srgbClr val="366092"/>
                      </a:solidFill>
                      <a:prstDash val="solid"/>
                      <a:round/>
                      <a:headEnd len="sm" w="sm" type="none"/>
                      <a:tailEnd len="sm" w="sm" type="none"/>
                    </a:lnT>
                    <a:lnB cap="flat" cmpd="sng" w="12700">
                      <a:solidFill>
                        <a:srgbClr val="366092"/>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366092"/>
                      </a:solidFill>
                      <a:prstDash val="solid"/>
                      <a:round/>
                      <a:headEnd len="sm" w="sm" type="none"/>
                      <a:tailEnd len="sm" w="sm" type="none"/>
                    </a:lnL>
                    <a:lnR cap="flat" cmpd="sng" w="12700">
                      <a:solidFill>
                        <a:srgbClr val="366092"/>
                      </a:solidFill>
                      <a:prstDash val="solid"/>
                      <a:round/>
                      <a:headEnd len="sm" w="sm" type="none"/>
                      <a:tailEnd len="sm" w="sm" type="none"/>
                    </a:lnR>
                    <a:lnT cap="flat" cmpd="sng" w="12700">
                      <a:solidFill>
                        <a:srgbClr val="366092"/>
                      </a:solidFill>
                      <a:prstDash val="solid"/>
                      <a:round/>
                      <a:headEnd len="sm" w="sm" type="none"/>
                      <a:tailEnd len="sm" w="sm" type="none"/>
                    </a:lnT>
                    <a:lnB cap="flat" cmpd="sng" w="12700">
                      <a:solidFill>
                        <a:srgbClr val="366092"/>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366092"/>
                      </a:solidFill>
                      <a:prstDash val="solid"/>
                      <a:round/>
                      <a:headEnd len="sm" w="sm" type="none"/>
                      <a:tailEnd len="sm" w="sm" type="none"/>
                    </a:lnL>
                    <a:lnR cap="flat" cmpd="sng" w="12700">
                      <a:solidFill>
                        <a:srgbClr val="366092"/>
                      </a:solidFill>
                      <a:prstDash val="solid"/>
                      <a:round/>
                      <a:headEnd len="sm" w="sm" type="none"/>
                      <a:tailEnd len="sm" w="sm" type="none"/>
                    </a:lnR>
                    <a:lnT cap="flat" cmpd="sng" w="12700">
                      <a:solidFill>
                        <a:srgbClr val="366092"/>
                      </a:solidFill>
                      <a:prstDash val="solid"/>
                      <a:round/>
                      <a:headEnd len="sm" w="sm" type="none"/>
                      <a:tailEnd len="sm" w="sm" type="none"/>
                    </a:lnT>
                    <a:lnB cap="flat" cmpd="sng" w="12700">
                      <a:solidFill>
                        <a:srgbClr val="366092"/>
                      </a:solidFill>
                      <a:prstDash val="solid"/>
                      <a:round/>
                      <a:headEnd len="sm" w="sm" type="none"/>
                      <a:tailEnd len="sm" w="sm" type="none"/>
                    </a:lnB>
                  </a:tcPr>
                </a:tc>
              </a:tr>
              <a:tr h="0">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366092"/>
                      </a:solidFill>
                      <a:prstDash val="solid"/>
                      <a:round/>
                      <a:headEnd len="sm" w="sm" type="none"/>
                      <a:tailEnd len="sm" w="sm" type="none"/>
                    </a:lnL>
                    <a:lnR cap="flat" cmpd="sng" w="12700">
                      <a:solidFill>
                        <a:srgbClr val="366092"/>
                      </a:solidFill>
                      <a:prstDash val="solid"/>
                      <a:round/>
                      <a:headEnd len="sm" w="sm" type="none"/>
                      <a:tailEnd len="sm" w="sm" type="none"/>
                    </a:lnR>
                    <a:lnT cap="flat" cmpd="sng" w="12700">
                      <a:solidFill>
                        <a:srgbClr val="366092"/>
                      </a:solidFill>
                      <a:prstDash val="solid"/>
                      <a:round/>
                      <a:headEnd len="sm" w="sm" type="none"/>
                      <a:tailEnd len="sm" w="sm" type="none"/>
                    </a:lnT>
                    <a:lnB cap="flat" cmpd="sng" w="12700">
                      <a:solidFill>
                        <a:srgbClr val="366092"/>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366092"/>
                      </a:solidFill>
                      <a:prstDash val="solid"/>
                      <a:round/>
                      <a:headEnd len="sm" w="sm" type="none"/>
                      <a:tailEnd len="sm" w="sm" type="none"/>
                    </a:lnL>
                    <a:lnR cap="flat" cmpd="sng" w="12700">
                      <a:solidFill>
                        <a:srgbClr val="366092"/>
                      </a:solidFill>
                      <a:prstDash val="solid"/>
                      <a:round/>
                      <a:headEnd len="sm" w="sm" type="none"/>
                      <a:tailEnd len="sm" w="sm" type="none"/>
                    </a:lnR>
                    <a:lnT cap="flat" cmpd="sng" w="12700">
                      <a:solidFill>
                        <a:srgbClr val="366092"/>
                      </a:solidFill>
                      <a:prstDash val="solid"/>
                      <a:round/>
                      <a:headEnd len="sm" w="sm" type="none"/>
                      <a:tailEnd len="sm" w="sm" type="none"/>
                    </a:lnT>
                    <a:lnB cap="flat" cmpd="sng" w="12700">
                      <a:solidFill>
                        <a:srgbClr val="366092"/>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366092"/>
                      </a:solidFill>
                      <a:prstDash val="solid"/>
                      <a:round/>
                      <a:headEnd len="sm" w="sm" type="none"/>
                      <a:tailEnd len="sm" w="sm" type="none"/>
                    </a:lnL>
                    <a:lnR cap="flat" cmpd="sng" w="12700">
                      <a:solidFill>
                        <a:srgbClr val="366092"/>
                      </a:solidFill>
                      <a:prstDash val="solid"/>
                      <a:round/>
                      <a:headEnd len="sm" w="sm" type="none"/>
                      <a:tailEnd len="sm" w="sm" type="none"/>
                    </a:lnR>
                    <a:lnT cap="flat" cmpd="sng" w="12700">
                      <a:solidFill>
                        <a:srgbClr val="366092"/>
                      </a:solidFill>
                      <a:prstDash val="solid"/>
                      <a:round/>
                      <a:headEnd len="sm" w="sm" type="none"/>
                      <a:tailEnd len="sm" w="sm" type="none"/>
                    </a:lnT>
                    <a:lnB cap="flat" cmpd="sng" w="12700">
                      <a:solidFill>
                        <a:srgbClr val="366092"/>
                      </a:solidFill>
                      <a:prstDash val="solid"/>
                      <a:round/>
                      <a:headEnd len="sm" w="sm" type="none"/>
                      <a:tailEnd len="sm" w="sm" type="none"/>
                    </a:lnB>
                  </a:tcPr>
                </a:tc>
              </a:tr>
            </a:tbl>
          </a:graphicData>
        </a:graphic>
      </p:graphicFrame>
      <p:graphicFrame>
        <p:nvGraphicFramePr>
          <p:cNvPr id="317" name="Google Shape;317;p15"/>
          <p:cNvGraphicFramePr/>
          <p:nvPr/>
        </p:nvGraphicFramePr>
        <p:xfrm>
          <a:off x="8771386" y="4857873"/>
          <a:ext cx="3000000" cy="3000000"/>
        </p:xfrm>
        <a:graphic>
          <a:graphicData uri="http://schemas.openxmlformats.org/drawingml/2006/table">
            <a:tbl>
              <a:tblPr bandRow="1" firstRow="1">
                <a:noFill/>
                <a:tableStyleId>{FE70404B-733C-4424-98E9-ADCE57469350}</a:tableStyleId>
              </a:tblPr>
              <a:tblGrid>
                <a:gridCol w="208275"/>
                <a:gridCol w="208275"/>
                <a:gridCol w="208275"/>
              </a:tblGrid>
              <a:tr h="0">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953734"/>
                      </a:solidFill>
                      <a:prstDash val="solid"/>
                      <a:round/>
                      <a:headEnd len="sm" w="sm" type="none"/>
                      <a:tailEnd len="sm" w="sm" type="none"/>
                    </a:lnL>
                    <a:lnR cap="flat" cmpd="sng" w="12700">
                      <a:solidFill>
                        <a:srgbClr val="953734"/>
                      </a:solidFill>
                      <a:prstDash val="solid"/>
                      <a:round/>
                      <a:headEnd len="sm" w="sm" type="none"/>
                      <a:tailEnd len="sm" w="sm" type="none"/>
                    </a:lnR>
                    <a:lnT cap="flat" cmpd="sng" w="12700">
                      <a:solidFill>
                        <a:srgbClr val="953734"/>
                      </a:solidFill>
                      <a:prstDash val="solid"/>
                      <a:round/>
                      <a:headEnd len="sm" w="sm" type="none"/>
                      <a:tailEnd len="sm" w="sm" type="none"/>
                    </a:lnT>
                    <a:lnB cap="flat" cmpd="sng" w="12700">
                      <a:solidFill>
                        <a:srgbClr val="953734"/>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953734"/>
                      </a:solidFill>
                      <a:prstDash val="solid"/>
                      <a:round/>
                      <a:headEnd len="sm" w="sm" type="none"/>
                      <a:tailEnd len="sm" w="sm" type="none"/>
                    </a:lnL>
                    <a:lnR cap="flat" cmpd="sng" w="12700">
                      <a:solidFill>
                        <a:srgbClr val="953734"/>
                      </a:solidFill>
                      <a:prstDash val="solid"/>
                      <a:round/>
                      <a:headEnd len="sm" w="sm" type="none"/>
                      <a:tailEnd len="sm" w="sm" type="none"/>
                    </a:lnR>
                    <a:lnT cap="flat" cmpd="sng" w="12700">
                      <a:solidFill>
                        <a:srgbClr val="953734"/>
                      </a:solidFill>
                      <a:prstDash val="solid"/>
                      <a:round/>
                      <a:headEnd len="sm" w="sm" type="none"/>
                      <a:tailEnd len="sm" w="sm" type="none"/>
                    </a:lnT>
                    <a:lnB cap="flat" cmpd="sng" w="12700">
                      <a:solidFill>
                        <a:srgbClr val="953734"/>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953734"/>
                      </a:solidFill>
                      <a:prstDash val="solid"/>
                      <a:round/>
                      <a:headEnd len="sm" w="sm" type="none"/>
                      <a:tailEnd len="sm" w="sm" type="none"/>
                    </a:lnL>
                    <a:lnR cap="flat" cmpd="sng" w="12700">
                      <a:solidFill>
                        <a:srgbClr val="953734"/>
                      </a:solidFill>
                      <a:prstDash val="solid"/>
                      <a:round/>
                      <a:headEnd len="sm" w="sm" type="none"/>
                      <a:tailEnd len="sm" w="sm" type="none"/>
                    </a:lnR>
                    <a:lnT cap="flat" cmpd="sng" w="12700">
                      <a:solidFill>
                        <a:srgbClr val="953734"/>
                      </a:solidFill>
                      <a:prstDash val="solid"/>
                      <a:round/>
                      <a:headEnd len="sm" w="sm" type="none"/>
                      <a:tailEnd len="sm" w="sm" type="none"/>
                    </a:lnT>
                    <a:lnB cap="flat" cmpd="sng" w="12700">
                      <a:solidFill>
                        <a:srgbClr val="953734"/>
                      </a:solidFill>
                      <a:prstDash val="solid"/>
                      <a:round/>
                      <a:headEnd len="sm" w="sm" type="none"/>
                      <a:tailEnd len="sm" w="sm" type="none"/>
                    </a:lnB>
                  </a:tcPr>
                </a:tc>
              </a:tr>
              <a:tr h="0">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953734"/>
                      </a:solidFill>
                      <a:prstDash val="solid"/>
                      <a:round/>
                      <a:headEnd len="sm" w="sm" type="none"/>
                      <a:tailEnd len="sm" w="sm" type="none"/>
                    </a:lnL>
                    <a:lnR cap="flat" cmpd="sng" w="12700">
                      <a:solidFill>
                        <a:srgbClr val="953734"/>
                      </a:solidFill>
                      <a:prstDash val="solid"/>
                      <a:round/>
                      <a:headEnd len="sm" w="sm" type="none"/>
                      <a:tailEnd len="sm" w="sm" type="none"/>
                    </a:lnR>
                    <a:lnT cap="flat" cmpd="sng" w="12700">
                      <a:solidFill>
                        <a:srgbClr val="953734"/>
                      </a:solidFill>
                      <a:prstDash val="solid"/>
                      <a:round/>
                      <a:headEnd len="sm" w="sm" type="none"/>
                      <a:tailEnd len="sm" w="sm" type="none"/>
                    </a:lnT>
                    <a:lnB cap="flat" cmpd="sng" w="12700">
                      <a:solidFill>
                        <a:srgbClr val="953734"/>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953734"/>
                      </a:solidFill>
                      <a:prstDash val="solid"/>
                      <a:round/>
                      <a:headEnd len="sm" w="sm" type="none"/>
                      <a:tailEnd len="sm" w="sm" type="none"/>
                    </a:lnL>
                    <a:lnR cap="flat" cmpd="sng" w="12700">
                      <a:solidFill>
                        <a:srgbClr val="953734"/>
                      </a:solidFill>
                      <a:prstDash val="solid"/>
                      <a:round/>
                      <a:headEnd len="sm" w="sm" type="none"/>
                      <a:tailEnd len="sm" w="sm" type="none"/>
                    </a:lnR>
                    <a:lnT cap="flat" cmpd="sng" w="12700">
                      <a:solidFill>
                        <a:srgbClr val="953734"/>
                      </a:solidFill>
                      <a:prstDash val="solid"/>
                      <a:round/>
                      <a:headEnd len="sm" w="sm" type="none"/>
                      <a:tailEnd len="sm" w="sm" type="none"/>
                    </a:lnT>
                    <a:lnB cap="flat" cmpd="sng" w="12700">
                      <a:solidFill>
                        <a:srgbClr val="953734"/>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953734"/>
                      </a:solidFill>
                      <a:prstDash val="solid"/>
                      <a:round/>
                      <a:headEnd len="sm" w="sm" type="none"/>
                      <a:tailEnd len="sm" w="sm" type="none"/>
                    </a:lnL>
                    <a:lnR cap="flat" cmpd="sng" w="12700">
                      <a:solidFill>
                        <a:srgbClr val="953734"/>
                      </a:solidFill>
                      <a:prstDash val="solid"/>
                      <a:round/>
                      <a:headEnd len="sm" w="sm" type="none"/>
                      <a:tailEnd len="sm" w="sm" type="none"/>
                    </a:lnR>
                    <a:lnT cap="flat" cmpd="sng" w="12700">
                      <a:solidFill>
                        <a:srgbClr val="953734"/>
                      </a:solidFill>
                      <a:prstDash val="solid"/>
                      <a:round/>
                      <a:headEnd len="sm" w="sm" type="none"/>
                      <a:tailEnd len="sm" w="sm" type="none"/>
                    </a:lnT>
                    <a:lnB cap="flat" cmpd="sng" w="12700">
                      <a:solidFill>
                        <a:srgbClr val="953734"/>
                      </a:solidFill>
                      <a:prstDash val="solid"/>
                      <a:round/>
                      <a:headEnd len="sm" w="sm" type="none"/>
                      <a:tailEnd len="sm" w="sm" type="none"/>
                    </a:lnB>
                  </a:tcPr>
                </a:tc>
              </a:tr>
              <a:tr h="0">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953734"/>
                      </a:solidFill>
                      <a:prstDash val="solid"/>
                      <a:round/>
                      <a:headEnd len="sm" w="sm" type="none"/>
                      <a:tailEnd len="sm" w="sm" type="none"/>
                    </a:lnL>
                    <a:lnR cap="flat" cmpd="sng" w="12700">
                      <a:solidFill>
                        <a:srgbClr val="953734"/>
                      </a:solidFill>
                      <a:prstDash val="solid"/>
                      <a:round/>
                      <a:headEnd len="sm" w="sm" type="none"/>
                      <a:tailEnd len="sm" w="sm" type="none"/>
                    </a:lnR>
                    <a:lnT cap="flat" cmpd="sng" w="12700">
                      <a:solidFill>
                        <a:srgbClr val="953734"/>
                      </a:solidFill>
                      <a:prstDash val="solid"/>
                      <a:round/>
                      <a:headEnd len="sm" w="sm" type="none"/>
                      <a:tailEnd len="sm" w="sm" type="none"/>
                    </a:lnT>
                    <a:lnB cap="flat" cmpd="sng" w="12700">
                      <a:solidFill>
                        <a:srgbClr val="953734"/>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953734"/>
                      </a:solidFill>
                      <a:prstDash val="solid"/>
                      <a:round/>
                      <a:headEnd len="sm" w="sm" type="none"/>
                      <a:tailEnd len="sm" w="sm" type="none"/>
                    </a:lnL>
                    <a:lnR cap="flat" cmpd="sng" w="12700">
                      <a:solidFill>
                        <a:srgbClr val="953734"/>
                      </a:solidFill>
                      <a:prstDash val="solid"/>
                      <a:round/>
                      <a:headEnd len="sm" w="sm" type="none"/>
                      <a:tailEnd len="sm" w="sm" type="none"/>
                    </a:lnR>
                    <a:lnT cap="flat" cmpd="sng" w="12700">
                      <a:solidFill>
                        <a:srgbClr val="953734"/>
                      </a:solidFill>
                      <a:prstDash val="solid"/>
                      <a:round/>
                      <a:headEnd len="sm" w="sm" type="none"/>
                      <a:tailEnd len="sm" w="sm" type="none"/>
                    </a:lnT>
                    <a:lnB cap="flat" cmpd="sng" w="12700">
                      <a:solidFill>
                        <a:srgbClr val="953734"/>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953734"/>
                      </a:solidFill>
                      <a:prstDash val="solid"/>
                      <a:round/>
                      <a:headEnd len="sm" w="sm" type="none"/>
                      <a:tailEnd len="sm" w="sm" type="none"/>
                    </a:lnL>
                    <a:lnR cap="flat" cmpd="sng" w="12700">
                      <a:solidFill>
                        <a:srgbClr val="953734"/>
                      </a:solidFill>
                      <a:prstDash val="solid"/>
                      <a:round/>
                      <a:headEnd len="sm" w="sm" type="none"/>
                      <a:tailEnd len="sm" w="sm" type="none"/>
                    </a:lnR>
                    <a:lnT cap="flat" cmpd="sng" w="12700">
                      <a:solidFill>
                        <a:srgbClr val="953734"/>
                      </a:solidFill>
                      <a:prstDash val="solid"/>
                      <a:round/>
                      <a:headEnd len="sm" w="sm" type="none"/>
                      <a:tailEnd len="sm" w="sm" type="none"/>
                    </a:lnT>
                    <a:lnB cap="flat" cmpd="sng" w="12700">
                      <a:solidFill>
                        <a:srgbClr val="953734"/>
                      </a:solidFill>
                      <a:prstDash val="solid"/>
                      <a:round/>
                      <a:headEnd len="sm" w="sm" type="none"/>
                      <a:tailEnd len="sm" w="sm" type="none"/>
                    </a:lnB>
                  </a:tcPr>
                </a:tc>
              </a:tr>
            </a:tbl>
          </a:graphicData>
        </a:graphic>
      </p:graphicFrame>
      <p:graphicFrame>
        <p:nvGraphicFramePr>
          <p:cNvPr id="318" name="Google Shape;318;p15"/>
          <p:cNvGraphicFramePr/>
          <p:nvPr/>
        </p:nvGraphicFramePr>
        <p:xfrm>
          <a:off x="9975346" y="4827393"/>
          <a:ext cx="3000000" cy="3000000"/>
        </p:xfrm>
        <a:graphic>
          <a:graphicData uri="http://schemas.openxmlformats.org/drawingml/2006/table">
            <a:tbl>
              <a:tblPr bandRow="1" firstRow="1">
                <a:noFill/>
                <a:tableStyleId>{FE70404B-733C-4424-98E9-ADCE57469350}</a:tableStyleId>
              </a:tblPr>
              <a:tblGrid>
                <a:gridCol w="208275"/>
                <a:gridCol w="208275"/>
                <a:gridCol w="208275"/>
              </a:tblGrid>
              <a:tr h="0">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4F6128"/>
                      </a:solidFill>
                      <a:prstDash val="solid"/>
                      <a:round/>
                      <a:headEnd len="sm" w="sm" type="none"/>
                      <a:tailEnd len="sm" w="sm" type="none"/>
                    </a:lnL>
                    <a:lnR cap="flat" cmpd="sng" w="12700">
                      <a:solidFill>
                        <a:srgbClr val="4F6128"/>
                      </a:solidFill>
                      <a:prstDash val="solid"/>
                      <a:round/>
                      <a:headEnd len="sm" w="sm" type="none"/>
                      <a:tailEnd len="sm" w="sm" type="none"/>
                    </a:lnR>
                    <a:lnT cap="flat" cmpd="sng" w="12700">
                      <a:solidFill>
                        <a:srgbClr val="4F6128"/>
                      </a:solidFill>
                      <a:prstDash val="solid"/>
                      <a:round/>
                      <a:headEnd len="sm" w="sm" type="none"/>
                      <a:tailEnd len="sm" w="sm" type="none"/>
                    </a:lnT>
                    <a:lnB cap="flat" cmpd="sng" w="12700">
                      <a:solidFill>
                        <a:srgbClr val="4F6128"/>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4F6128"/>
                      </a:solidFill>
                      <a:prstDash val="solid"/>
                      <a:round/>
                      <a:headEnd len="sm" w="sm" type="none"/>
                      <a:tailEnd len="sm" w="sm" type="none"/>
                    </a:lnL>
                    <a:lnR cap="flat" cmpd="sng" w="12700">
                      <a:solidFill>
                        <a:srgbClr val="4F6128"/>
                      </a:solidFill>
                      <a:prstDash val="solid"/>
                      <a:round/>
                      <a:headEnd len="sm" w="sm" type="none"/>
                      <a:tailEnd len="sm" w="sm" type="none"/>
                    </a:lnR>
                    <a:lnT cap="flat" cmpd="sng" w="12700">
                      <a:solidFill>
                        <a:srgbClr val="4F6128"/>
                      </a:solidFill>
                      <a:prstDash val="solid"/>
                      <a:round/>
                      <a:headEnd len="sm" w="sm" type="none"/>
                      <a:tailEnd len="sm" w="sm" type="none"/>
                    </a:lnT>
                    <a:lnB cap="flat" cmpd="sng" w="12700">
                      <a:solidFill>
                        <a:srgbClr val="4F6128"/>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4F6128"/>
                      </a:solidFill>
                      <a:prstDash val="solid"/>
                      <a:round/>
                      <a:headEnd len="sm" w="sm" type="none"/>
                      <a:tailEnd len="sm" w="sm" type="none"/>
                    </a:lnL>
                    <a:lnR cap="flat" cmpd="sng" w="12700">
                      <a:solidFill>
                        <a:srgbClr val="4F6128"/>
                      </a:solidFill>
                      <a:prstDash val="solid"/>
                      <a:round/>
                      <a:headEnd len="sm" w="sm" type="none"/>
                      <a:tailEnd len="sm" w="sm" type="none"/>
                    </a:lnR>
                    <a:lnT cap="flat" cmpd="sng" w="12700">
                      <a:solidFill>
                        <a:srgbClr val="4F6128"/>
                      </a:solidFill>
                      <a:prstDash val="solid"/>
                      <a:round/>
                      <a:headEnd len="sm" w="sm" type="none"/>
                      <a:tailEnd len="sm" w="sm" type="none"/>
                    </a:lnT>
                    <a:lnB cap="flat" cmpd="sng" w="12700">
                      <a:solidFill>
                        <a:srgbClr val="4F6128"/>
                      </a:solidFill>
                      <a:prstDash val="solid"/>
                      <a:round/>
                      <a:headEnd len="sm" w="sm" type="none"/>
                      <a:tailEnd len="sm" w="sm" type="none"/>
                    </a:lnB>
                  </a:tcPr>
                </a:tc>
              </a:tr>
              <a:tr h="0">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4F6128"/>
                      </a:solidFill>
                      <a:prstDash val="solid"/>
                      <a:round/>
                      <a:headEnd len="sm" w="sm" type="none"/>
                      <a:tailEnd len="sm" w="sm" type="none"/>
                    </a:lnL>
                    <a:lnR cap="flat" cmpd="sng" w="12700">
                      <a:solidFill>
                        <a:srgbClr val="4F6128"/>
                      </a:solidFill>
                      <a:prstDash val="solid"/>
                      <a:round/>
                      <a:headEnd len="sm" w="sm" type="none"/>
                      <a:tailEnd len="sm" w="sm" type="none"/>
                    </a:lnR>
                    <a:lnT cap="flat" cmpd="sng" w="12700">
                      <a:solidFill>
                        <a:srgbClr val="4F6128"/>
                      </a:solidFill>
                      <a:prstDash val="solid"/>
                      <a:round/>
                      <a:headEnd len="sm" w="sm" type="none"/>
                      <a:tailEnd len="sm" w="sm" type="none"/>
                    </a:lnT>
                    <a:lnB cap="flat" cmpd="sng" w="12700">
                      <a:solidFill>
                        <a:srgbClr val="4F6128"/>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4F6128"/>
                      </a:solidFill>
                      <a:prstDash val="solid"/>
                      <a:round/>
                      <a:headEnd len="sm" w="sm" type="none"/>
                      <a:tailEnd len="sm" w="sm" type="none"/>
                    </a:lnL>
                    <a:lnR cap="flat" cmpd="sng" w="12700">
                      <a:solidFill>
                        <a:srgbClr val="4F6128"/>
                      </a:solidFill>
                      <a:prstDash val="solid"/>
                      <a:round/>
                      <a:headEnd len="sm" w="sm" type="none"/>
                      <a:tailEnd len="sm" w="sm" type="none"/>
                    </a:lnR>
                    <a:lnT cap="flat" cmpd="sng" w="12700">
                      <a:solidFill>
                        <a:srgbClr val="4F6128"/>
                      </a:solidFill>
                      <a:prstDash val="solid"/>
                      <a:round/>
                      <a:headEnd len="sm" w="sm" type="none"/>
                      <a:tailEnd len="sm" w="sm" type="none"/>
                    </a:lnT>
                    <a:lnB cap="flat" cmpd="sng" w="12700">
                      <a:solidFill>
                        <a:srgbClr val="4F6128"/>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4F6128"/>
                      </a:solidFill>
                      <a:prstDash val="solid"/>
                      <a:round/>
                      <a:headEnd len="sm" w="sm" type="none"/>
                      <a:tailEnd len="sm" w="sm" type="none"/>
                    </a:lnL>
                    <a:lnR cap="flat" cmpd="sng" w="12700">
                      <a:solidFill>
                        <a:srgbClr val="4F6128"/>
                      </a:solidFill>
                      <a:prstDash val="solid"/>
                      <a:round/>
                      <a:headEnd len="sm" w="sm" type="none"/>
                      <a:tailEnd len="sm" w="sm" type="none"/>
                    </a:lnR>
                    <a:lnT cap="flat" cmpd="sng" w="12700">
                      <a:solidFill>
                        <a:srgbClr val="4F6128"/>
                      </a:solidFill>
                      <a:prstDash val="solid"/>
                      <a:round/>
                      <a:headEnd len="sm" w="sm" type="none"/>
                      <a:tailEnd len="sm" w="sm" type="none"/>
                    </a:lnT>
                    <a:lnB cap="flat" cmpd="sng" w="12700">
                      <a:solidFill>
                        <a:srgbClr val="4F6128"/>
                      </a:solidFill>
                      <a:prstDash val="solid"/>
                      <a:round/>
                      <a:headEnd len="sm" w="sm" type="none"/>
                      <a:tailEnd len="sm" w="sm" type="none"/>
                    </a:lnB>
                  </a:tcPr>
                </a:tc>
              </a:tr>
              <a:tr h="0">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4F6128"/>
                      </a:solidFill>
                      <a:prstDash val="solid"/>
                      <a:round/>
                      <a:headEnd len="sm" w="sm" type="none"/>
                      <a:tailEnd len="sm" w="sm" type="none"/>
                    </a:lnL>
                    <a:lnR cap="flat" cmpd="sng" w="12700">
                      <a:solidFill>
                        <a:srgbClr val="4F6128"/>
                      </a:solidFill>
                      <a:prstDash val="solid"/>
                      <a:round/>
                      <a:headEnd len="sm" w="sm" type="none"/>
                      <a:tailEnd len="sm" w="sm" type="none"/>
                    </a:lnR>
                    <a:lnT cap="flat" cmpd="sng" w="12700">
                      <a:solidFill>
                        <a:srgbClr val="4F6128"/>
                      </a:solidFill>
                      <a:prstDash val="solid"/>
                      <a:round/>
                      <a:headEnd len="sm" w="sm" type="none"/>
                      <a:tailEnd len="sm" w="sm" type="none"/>
                    </a:lnT>
                    <a:lnB cap="flat" cmpd="sng" w="12700">
                      <a:solidFill>
                        <a:srgbClr val="4F6128"/>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4F6128"/>
                      </a:solidFill>
                      <a:prstDash val="solid"/>
                      <a:round/>
                      <a:headEnd len="sm" w="sm" type="none"/>
                      <a:tailEnd len="sm" w="sm" type="none"/>
                    </a:lnL>
                    <a:lnR cap="flat" cmpd="sng" w="12700">
                      <a:solidFill>
                        <a:srgbClr val="4F6128"/>
                      </a:solidFill>
                      <a:prstDash val="solid"/>
                      <a:round/>
                      <a:headEnd len="sm" w="sm" type="none"/>
                      <a:tailEnd len="sm" w="sm" type="none"/>
                    </a:lnR>
                    <a:lnT cap="flat" cmpd="sng" w="12700">
                      <a:solidFill>
                        <a:srgbClr val="4F6128"/>
                      </a:solidFill>
                      <a:prstDash val="solid"/>
                      <a:round/>
                      <a:headEnd len="sm" w="sm" type="none"/>
                      <a:tailEnd len="sm" w="sm" type="none"/>
                    </a:lnT>
                    <a:lnB cap="flat" cmpd="sng" w="12700">
                      <a:solidFill>
                        <a:srgbClr val="4F6128"/>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4F6128"/>
                      </a:solidFill>
                      <a:prstDash val="solid"/>
                      <a:round/>
                      <a:headEnd len="sm" w="sm" type="none"/>
                      <a:tailEnd len="sm" w="sm" type="none"/>
                    </a:lnL>
                    <a:lnR cap="flat" cmpd="sng" w="12700">
                      <a:solidFill>
                        <a:srgbClr val="4F6128"/>
                      </a:solidFill>
                      <a:prstDash val="solid"/>
                      <a:round/>
                      <a:headEnd len="sm" w="sm" type="none"/>
                      <a:tailEnd len="sm" w="sm" type="none"/>
                    </a:lnR>
                    <a:lnT cap="flat" cmpd="sng" w="12700">
                      <a:solidFill>
                        <a:srgbClr val="4F6128"/>
                      </a:solidFill>
                      <a:prstDash val="solid"/>
                      <a:round/>
                      <a:headEnd len="sm" w="sm" type="none"/>
                      <a:tailEnd len="sm" w="sm" type="none"/>
                    </a:lnT>
                    <a:lnB cap="flat" cmpd="sng" w="12700">
                      <a:solidFill>
                        <a:srgbClr val="4F6128"/>
                      </a:solidFill>
                      <a:prstDash val="solid"/>
                      <a:round/>
                      <a:headEnd len="sm" w="sm" type="none"/>
                      <a:tailEnd len="sm" w="sm" type="none"/>
                    </a:lnB>
                  </a:tcPr>
                </a:tc>
              </a:tr>
            </a:tbl>
          </a:graphicData>
        </a:graphic>
      </p:graphicFrame>
      <p:graphicFrame>
        <p:nvGraphicFramePr>
          <p:cNvPr id="319" name="Google Shape;319;p15"/>
          <p:cNvGraphicFramePr/>
          <p:nvPr/>
        </p:nvGraphicFramePr>
        <p:xfrm>
          <a:off x="8361811" y="3455793"/>
          <a:ext cx="3000000" cy="3000000"/>
        </p:xfrm>
        <a:graphic>
          <a:graphicData uri="http://schemas.openxmlformats.org/drawingml/2006/table">
            <a:tbl>
              <a:tblPr bandRow="1" firstRow="1">
                <a:noFill/>
                <a:tableStyleId>{FE70404B-733C-4424-98E9-ADCE57469350}</a:tableStyleId>
              </a:tblPr>
              <a:tblGrid>
                <a:gridCol w="208275"/>
                <a:gridCol w="208275"/>
                <a:gridCol w="208275"/>
                <a:gridCol w="208275"/>
                <a:gridCol w="208275"/>
                <a:gridCol w="208275"/>
                <a:gridCol w="208275"/>
              </a:tblGrid>
              <a:tr h="0">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5F497A"/>
                      </a:solidFill>
                      <a:prstDash val="solid"/>
                      <a:round/>
                      <a:headEnd len="sm" w="sm" type="none"/>
                      <a:tailEnd len="sm" w="sm" type="none"/>
                    </a:lnL>
                    <a:lnR cap="flat" cmpd="sng" w="12700">
                      <a:solidFill>
                        <a:srgbClr val="5F497A"/>
                      </a:solidFill>
                      <a:prstDash val="solid"/>
                      <a:round/>
                      <a:headEnd len="sm" w="sm" type="none"/>
                      <a:tailEnd len="sm" w="sm" type="none"/>
                    </a:lnR>
                    <a:lnT cap="flat" cmpd="sng" w="12700">
                      <a:solidFill>
                        <a:srgbClr val="5F497A"/>
                      </a:solidFill>
                      <a:prstDash val="solid"/>
                      <a:round/>
                      <a:headEnd len="sm" w="sm" type="none"/>
                      <a:tailEnd len="sm" w="sm" type="none"/>
                    </a:lnT>
                    <a:lnB cap="flat" cmpd="sng" w="12700">
                      <a:solidFill>
                        <a:srgbClr val="5F497A"/>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5F497A"/>
                      </a:solidFill>
                      <a:prstDash val="solid"/>
                      <a:round/>
                      <a:headEnd len="sm" w="sm" type="none"/>
                      <a:tailEnd len="sm" w="sm" type="none"/>
                    </a:lnL>
                    <a:lnR cap="flat" cmpd="sng" w="12700">
                      <a:solidFill>
                        <a:srgbClr val="5F497A"/>
                      </a:solidFill>
                      <a:prstDash val="solid"/>
                      <a:round/>
                      <a:headEnd len="sm" w="sm" type="none"/>
                      <a:tailEnd len="sm" w="sm" type="none"/>
                    </a:lnR>
                    <a:lnT cap="flat" cmpd="sng" w="12700">
                      <a:solidFill>
                        <a:srgbClr val="5F497A"/>
                      </a:solidFill>
                      <a:prstDash val="solid"/>
                      <a:round/>
                      <a:headEnd len="sm" w="sm" type="none"/>
                      <a:tailEnd len="sm" w="sm" type="none"/>
                    </a:lnT>
                    <a:lnB cap="flat" cmpd="sng" w="12700">
                      <a:solidFill>
                        <a:srgbClr val="5F497A"/>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5F497A"/>
                      </a:solidFill>
                      <a:prstDash val="solid"/>
                      <a:round/>
                      <a:headEnd len="sm" w="sm" type="none"/>
                      <a:tailEnd len="sm" w="sm" type="none"/>
                    </a:lnL>
                    <a:lnR cap="flat" cmpd="sng" w="12700">
                      <a:solidFill>
                        <a:srgbClr val="5F497A"/>
                      </a:solidFill>
                      <a:prstDash val="solid"/>
                      <a:round/>
                      <a:headEnd len="sm" w="sm" type="none"/>
                      <a:tailEnd len="sm" w="sm" type="none"/>
                    </a:lnR>
                    <a:lnT cap="flat" cmpd="sng" w="12700">
                      <a:solidFill>
                        <a:srgbClr val="5F497A"/>
                      </a:solidFill>
                      <a:prstDash val="solid"/>
                      <a:round/>
                      <a:headEnd len="sm" w="sm" type="none"/>
                      <a:tailEnd len="sm" w="sm" type="none"/>
                    </a:lnT>
                    <a:lnB cap="flat" cmpd="sng" w="12700">
                      <a:solidFill>
                        <a:srgbClr val="5F497A"/>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5F497A"/>
                      </a:solidFill>
                      <a:prstDash val="solid"/>
                      <a:round/>
                      <a:headEnd len="sm" w="sm" type="none"/>
                      <a:tailEnd len="sm" w="sm" type="none"/>
                    </a:lnL>
                    <a:lnR cap="flat" cmpd="sng" w="12700">
                      <a:solidFill>
                        <a:srgbClr val="5F497A"/>
                      </a:solidFill>
                      <a:prstDash val="solid"/>
                      <a:round/>
                      <a:headEnd len="sm" w="sm" type="none"/>
                      <a:tailEnd len="sm" w="sm" type="none"/>
                    </a:lnR>
                    <a:lnT cap="flat" cmpd="sng" w="12700">
                      <a:solidFill>
                        <a:srgbClr val="5F497A"/>
                      </a:solidFill>
                      <a:prstDash val="solid"/>
                      <a:round/>
                      <a:headEnd len="sm" w="sm" type="none"/>
                      <a:tailEnd len="sm" w="sm" type="none"/>
                    </a:lnT>
                    <a:lnB cap="flat" cmpd="sng" w="12700">
                      <a:solidFill>
                        <a:srgbClr val="5F497A"/>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5F497A"/>
                      </a:solidFill>
                      <a:prstDash val="solid"/>
                      <a:round/>
                      <a:headEnd len="sm" w="sm" type="none"/>
                      <a:tailEnd len="sm" w="sm" type="none"/>
                    </a:lnL>
                    <a:lnR cap="flat" cmpd="sng" w="12700">
                      <a:solidFill>
                        <a:srgbClr val="5F497A"/>
                      </a:solidFill>
                      <a:prstDash val="solid"/>
                      <a:round/>
                      <a:headEnd len="sm" w="sm" type="none"/>
                      <a:tailEnd len="sm" w="sm" type="none"/>
                    </a:lnR>
                    <a:lnT cap="flat" cmpd="sng" w="12700">
                      <a:solidFill>
                        <a:srgbClr val="5F497A"/>
                      </a:solidFill>
                      <a:prstDash val="solid"/>
                      <a:round/>
                      <a:headEnd len="sm" w="sm" type="none"/>
                      <a:tailEnd len="sm" w="sm" type="none"/>
                    </a:lnT>
                    <a:lnB cap="flat" cmpd="sng" w="12700">
                      <a:solidFill>
                        <a:srgbClr val="5F497A"/>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5F497A"/>
                      </a:solidFill>
                      <a:prstDash val="solid"/>
                      <a:round/>
                      <a:headEnd len="sm" w="sm" type="none"/>
                      <a:tailEnd len="sm" w="sm" type="none"/>
                    </a:lnL>
                    <a:lnR cap="flat" cmpd="sng" w="12700">
                      <a:solidFill>
                        <a:srgbClr val="5F497A"/>
                      </a:solidFill>
                      <a:prstDash val="solid"/>
                      <a:round/>
                      <a:headEnd len="sm" w="sm" type="none"/>
                      <a:tailEnd len="sm" w="sm" type="none"/>
                    </a:lnR>
                    <a:lnT cap="flat" cmpd="sng" w="12700">
                      <a:solidFill>
                        <a:srgbClr val="5F497A"/>
                      </a:solidFill>
                      <a:prstDash val="solid"/>
                      <a:round/>
                      <a:headEnd len="sm" w="sm" type="none"/>
                      <a:tailEnd len="sm" w="sm" type="none"/>
                    </a:lnT>
                    <a:lnB cap="flat" cmpd="sng" w="12700">
                      <a:solidFill>
                        <a:srgbClr val="5F497A"/>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5F497A"/>
                      </a:solidFill>
                      <a:prstDash val="solid"/>
                      <a:round/>
                      <a:headEnd len="sm" w="sm" type="none"/>
                      <a:tailEnd len="sm" w="sm" type="none"/>
                    </a:lnL>
                    <a:lnR cap="flat" cmpd="sng" w="12700">
                      <a:solidFill>
                        <a:srgbClr val="5F497A"/>
                      </a:solidFill>
                      <a:prstDash val="solid"/>
                      <a:round/>
                      <a:headEnd len="sm" w="sm" type="none"/>
                      <a:tailEnd len="sm" w="sm" type="none"/>
                    </a:lnR>
                    <a:lnT cap="flat" cmpd="sng" w="12700">
                      <a:solidFill>
                        <a:srgbClr val="5F497A"/>
                      </a:solidFill>
                      <a:prstDash val="solid"/>
                      <a:round/>
                      <a:headEnd len="sm" w="sm" type="none"/>
                      <a:tailEnd len="sm" w="sm" type="none"/>
                    </a:lnT>
                    <a:lnB cap="flat" cmpd="sng" w="12700">
                      <a:solidFill>
                        <a:srgbClr val="5F497A"/>
                      </a:solidFill>
                      <a:prstDash val="solid"/>
                      <a:round/>
                      <a:headEnd len="sm" w="sm" type="none"/>
                      <a:tailEnd len="sm" w="sm" type="none"/>
                    </a:lnB>
                  </a:tcPr>
                </a:tc>
              </a:tr>
              <a:tr h="0">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5F497A"/>
                      </a:solidFill>
                      <a:prstDash val="solid"/>
                      <a:round/>
                      <a:headEnd len="sm" w="sm" type="none"/>
                      <a:tailEnd len="sm" w="sm" type="none"/>
                    </a:lnL>
                    <a:lnR cap="flat" cmpd="sng" w="12700">
                      <a:solidFill>
                        <a:srgbClr val="5F497A"/>
                      </a:solidFill>
                      <a:prstDash val="solid"/>
                      <a:round/>
                      <a:headEnd len="sm" w="sm" type="none"/>
                      <a:tailEnd len="sm" w="sm" type="none"/>
                    </a:lnR>
                    <a:lnT cap="flat" cmpd="sng" w="12700">
                      <a:solidFill>
                        <a:srgbClr val="5F497A"/>
                      </a:solidFill>
                      <a:prstDash val="solid"/>
                      <a:round/>
                      <a:headEnd len="sm" w="sm" type="none"/>
                      <a:tailEnd len="sm" w="sm" type="none"/>
                    </a:lnT>
                    <a:lnB cap="flat" cmpd="sng" w="12700">
                      <a:solidFill>
                        <a:srgbClr val="5F497A"/>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5F497A"/>
                      </a:solidFill>
                      <a:prstDash val="solid"/>
                      <a:round/>
                      <a:headEnd len="sm" w="sm" type="none"/>
                      <a:tailEnd len="sm" w="sm" type="none"/>
                    </a:lnL>
                    <a:lnR cap="flat" cmpd="sng" w="12700">
                      <a:solidFill>
                        <a:srgbClr val="5F497A"/>
                      </a:solidFill>
                      <a:prstDash val="solid"/>
                      <a:round/>
                      <a:headEnd len="sm" w="sm" type="none"/>
                      <a:tailEnd len="sm" w="sm" type="none"/>
                    </a:lnR>
                    <a:lnT cap="flat" cmpd="sng" w="12700">
                      <a:solidFill>
                        <a:srgbClr val="5F497A"/>
                      </a:solidFill>
                      <a:prstDash val="solid"/>
                      <a:round/>
                      <a:headEnd len="sm" w="sm" type="none"/>
                      <a:tailEnd len="sm" w="sm" type="none"/>
                    </a:lnT>
                    <a:lnB cap="flat" cmpd="sng" w="12700">
                      <a:solidFill>
                        <a:srgbClr val="5F497A"/>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5F497A"/>
                      </a:solidFill>
                      <a:prstDash val="solid"/>
                      <a:round/>
                      <a:headEnd len="sm" w="sm" type="none"/>
                      <a:tailEnd len="sm" w="sm" type="none"/>
                    </a:lnL>
                    <a:lnR cap="flat" cmpd="sng" w="12700">
                      <a:solidFill>
                        <a:srgbClr val="5F497A"/>
                      </a:solidFill>
                      <a:prstDash val="solid"/>
                      <a:round/>
                      <a:headEnd len="sm" w="sm" type="none"/>
                      <a:tailEnd len="sm" w="sm" type="none"/>
                    </a:lnR>
                    <a:lnT cap="flat" cmpd="sng" w="12700">
                      <a:solidFill>
                        <a:srgbClr val="5F497A"/>
                      </a:solidFill>
                      <a:prstDash val="solid"/>
                      <a:round/>
                      <a:headEnd len="sm" w="sm" type="none"/>
                      <a:tailEnd len="sm" w="sm" type="none"/>
                    </a:lnT>
                    <a:lnB cap="flat" cmpd="sng" w="12700">
                      <a:solidFill>
                        <a:srgbClr val="5F497A"/>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5F497A"/>
                      </a:solidFill>
                      <a:prstDash val="solid"/>
                      <a:round/>
                      <a:headEnd len="sm" w="sm" type="none"/>
                      <a:tailEnd len="sm" w="sm" type="none"/>
                    </a:lnL>
                    <a:lnR cap="flat" cmpd="sng" w="12700">
                      <a:solidFill>
                        <a:srgbClr val="5F497A"/>
                      </a:solidFill>
                      <a:prstDash val="solid"/>
                      <a:round/>
                      <a:headEnd len="sm" w="sm" type="none"/>
                      <a:tailEnd len="sm" w="sm" type="none"/>
                    </a:lnR>
                    <a:lnT cap="flat" cmpd="sng" w="12700">
                      <a:solidFill>
                        <a:srgbClr val="5F497A"/>
                      </a:solidFill>
                      <a:prstDash val="solid"/>
                      <a:round/>
                      <a:headEnd len="sm" w="sm" type="none"/>
                      <a:tailEnd len="sm" w="sm" type="none"/>
                    </a:lnT>
                    <a:lnB cap="flat" cmpd="sng" w="12700">
                      <a:solidFill>
                        <a:srgbClr val="5F497A"/>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5F497A"/>
                      </a:solidFill>
                      <a:prstDash val="solid"/>
                      <a:round/>
                      <a:headEnd len="sm" w="sm" type="none"/>
                      <a:tailEnd len="sm" w="sm" type="none"/>
                    </a:lnL>
                    <a:lnR cap="flat" cmpd="sng" w="12700">
                      <a:solidFill>
                        <a:srgbClr val="5F497A"/>
                      </a:solidFill>
                      <a:prstDash val="solid"/>
                      <a:round/>
                      <a:headEnd len="sm" w="sm" type="none"/>
                      <a:tailEnd len="sm" w="sm" type="none"/>
                    </a:lnR>
                    <a:lnT cap="flat" cmpd="sng" w="12700">
                      <a:solidFill>
                        <a:srgbClr val="5F497A"/>
                      </a:solidFill>
                      <a:prstDash val="solid"/>
                      <a:round/>
                      <a:headEnd len="sm" w="sm" type="none"/>
                      <a:tailEnd len="sm" w="sm" type="none"/>
                    </a:lnT>
                    <a:lnB cap="flat" cmpd="sng" w="12700">
                      <a:solidFill>
                        <a:srgbClr val="5F497A"/>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5F497A"/>
                      </a:solidFill>
                      <a:prstDash val="solid"/>
                      <a:round/>
                      <a:headEnd len="sm" w="sm" type="none"/>
                      <a:tailEnd len="sm" w="sm" type="none"/>
                    </a:lnL>
                    <a:lnR cap="flat" cmpd="sng" w="12700">
                      <a:solidFill>
                        <a:srgbClr val="5F497A"/>
                      </a:solidFill>
                      <a:prstDash val="solid"/>
                      <a:round/>
                      <a:headEnd len="sm" w="sm" type="none"/>
                      <a:tailEnd len="sm" w="sm" type="none"/>
                    </a:lnR>
                    <a:lnT cap="flat" cmpd="sng" w="12700">
                      <a:solidFill>
                        <a:srgbClr val="5F497A"/>
                      </a:solidFill>
                      <a:prstDash val="solid"/>
                      <a:round/>
                      <a:headEnd len="sm" w="sm" type="none"/>
                      <a:tailEnd len="sm" w="sm" type="none"/>
                    </a:lnT>
                    <a:lnB cap="flat" cmpd="sng" w="12700">
                      <a:solidFill>
                        <a:srgbClr val="5F497A"/>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5F497A"/>
                      </a:solidFill>
                      <a:prstDash val="solid"/>
                      <a:round/>
                      <a:headEnd len="sm" w="sm" type="none"/>
                      <a:tailEnd len="sm" w="sm" type="none"/>
                    </a:lnL>
                    <a:lnR cap="flat" cmpd="sng" w="12700">
                      <a:solidFill>
                        <a:srgbClr val="5F497A"/>
                      </a:solidFill>
                      <a:prstDash val="solid"/>
                      <a:round/>
                      <a:headEnd len="sm" w="sm" type="none"/>
                      <a:tailEnd len="sm" w="sm" type="none"/>
                    </a:lnR>
                    <a:lnT cap="flat" cmpd="sng" w="12700">
                      <a:solidFill>
                        <a:srgbClr val="5F497A"/>
                      </a:solidFill>
                      <a:prstDash val="solid"/>
                      <a:round/>
                      <a:headEnd len="sm" w="sm" type="none"/>
                      <a:tailEnd len="sm" w="sm" type="none"/>
                    </a:lnT>
                    <a:lnB cap="flat" cmpd="sng" w="12700">
                      <a:solidFill>
                        <a:srgbClr val="5F497A"/>
                      </a:solidFill>
                      <a:prstDash val="solid"/>
                      <a:round/>
                      <a:headEnd len="sm" w="sm" type="none"/>
                      <a:tailEnd len="sm" w="sm" type="none"/>
                    </a:lnB>
                  </a:tcPr>
                </a:tc>
              </a:tr>
              <a:tr h="0">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5F497A"/>
                      </a:solidFill>
                      <a:prstDash val="solid"/>
                      <a:round/>
                      <a:headEnd len="sm" w="sm" type="none"/>
                      <a:tailEnd len="sm" w="sm" type="none"/>
                    </a:lnL>
                    <a:lnR cap="flat" cmpd="sng" w="12700">
                      <a:solidFill>
                        <a:srgbClr val="5F497A"/>
                      </a:solidFill>
                      <a:prstDash val="solid"/>
                      <a:round/>
                      <a:headEnd len="sm" w="sm" type="none"/>
                      <a:tailEnd len="sm" w="sm" type="none"/>
                    </a:lnR>
                    <a:lnT cap="flat" cmpd="sng" w="12700">
                      <a:solidFill>
                        <a:srgbClr val="5F497A"/>
                      </a:solidFill>
                      <a:prstDash val="solid"/>
                      <a:round/>
                      <a:headEnd len="sm" w="sm" type="none"/>
                      <a:tailEnd len="sm" w="sm" type="none"/>
                    </a:lnT>
                    <a:lnB cap="flat" cmpd="sng" w="12700">
                      <a:solidFill>
                        <a:srgbClr val="5F497A"/>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5F497A"/>
                      </a:solidFill>
                      <a:prstDash val="solid"/>
                      <a:round/>
                      <a:headEnd len="sm" w="sm" type="none"/>
                      <a:tailEnd len="sm" w="sm" type="none"/>
                    </a:lnL>
                    <a:lnR cap="flat" cmpd="sng" w="12700">
                      <a:solidFill>
                        <a:srgbClr val="5F497A"/>
                      </a:solidFill>
                      <a:prstDash val="solid"/>
                      <a:round/>
                      <a:headEnd len="sm" w="sm" type="none"/>
                      <a:tailEnd len="sm" w="sm" type="none"/>
                    </a:lnR>
                    <a:lnT cap="flat" cmpd="sng" w="12700">
                      <a:solidFill>
                        <a:srgbClr val="5F497A"/>
                      </a:solidFill>
                      <a:prstDash val="solid"/>
                      <a:round/>
                      <a:headEnd len="sm" w="sm" type="none"/>
                      <a:tailEnd len="sm" w="sm" type="none"/>
                    </a:lnT>
                    <a:lnB cap="flat" cmpd="sng" w="12700">
                      <a:solidFill>
                        <a:srgbClr val="5F497A"/>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5F497A"/>
                      </a:solidFill>
                      <a:prstDash val="solid"/>
                      <a:round/>
                      <a:headEnd len="sm" w="sm" type="none"/>
                      <a:tailEnd len="sm" w="sm" type="none"/>
                    </a:lnL>
                    <a:lnR cap="flat" cmpd="sng" w="12700">
                      <a:solidFill>
                        <a:srgbClr val="5F497A"/>
                      </a:solidFill>
                      <a:prstDash val="solid"/>
                      <a:round/>
                      <a:headEnd len="sm" w="sm" type="none"/>
                      <a:tailEnd len="sm" w="sm" type="none"/>
                    </a:lnR>
                    <a:lnT cap="flat" cmpd="sng" w="12700">
                      <a:solidFill>
                        <a:srgbClr val="5F497A"/>
                      </a:solidFill>
                      <a:prstDash val="solid"/>
                      <a:round/>
                      <a:headEnd len="sm" w="sm" type="none"/>
                      <a:tailEnd len="sm" w="sm" type="none"/>
                    </a:lnT>
                    <a:lnB cap="flat" cmpd="sng" w="12700">
                      <a:solidFill>
                        <a:srgbClr val="5F497A"/>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5F497A"/>
                      </a:solidFill>
                      <a:prstDash val="solid"/>
                      <a:round/>
                      <a:headEnd len="sm" w="sm" type="none"/>
                      <a:tailEnd len="sm" w="sm" type="none"/>
                    </a:lnL>
                    <a:lnR cap="flat" cmpd="sng" w="12700">
                      <a:solidFill>
                        <a:srgbClr val="5F497A"/>
                      </a:solidFill>
                      <a:prstDash val="solid"/>
                      <a:round/>
                      <a:headEnd len="sm" w="sm" type="none"/>
                      <a:tailEnd len="sm" w="sm" type="none"/>
                    </a:lnR>
                    <a:lnT cap="flat" cmpd="sng" w="12700">
                      <a:solidFill>
                        <a:srgbClr val="5F497A"/>
                      </a:solidFill>
                      <a:prstDash val="solid"/>
                      <a:round/>
                      <a:headEnd len="sm" w="sm" type="none"/>
                      <a:tailEnd len="sm" w="sm" type="none"/>
                    </a:lnT>
                    <a:lnB cap="flat" cmpd="sng" w="12700">
                      <a:solidFill>
                        <a:srgbClr val="5F497A"/>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5F497A"/>
                      </a:solidFill>
                      <a:prstDash val="solid"/>
                      <a:round/>
                      <a:headEnd len="sm" w="sm" type="none"/>
                      <a:tailEnd len="sm" w="sm" type="none"/>
                    </a:lnL>
                    <a:lnR cap="flat" cmpd="sng" w="12700">
                      <a:solidFill>
                        <a:srgbClr val="5F497A"/>
                      </a:solidFill>
                      <a:prstDash val="solid"/>
                      <a:round/>
                      <a:headEnd len="sm" w="sm" type="none"/>
                      <a:tailEnd len="sm" w="sm" type="none"/>
                    </a:lnR>
                    <a:lnT cap="flat" cmpd="sng" w="12700">
                      <a:solidFill>
                        <a:srgbClr val="5F497A"/>
                      </a:solidFill>
                      <a:prstDash val="solid"/>
                      <a:round/>
                      <a:headEnd len="sm" w="sm" type="none"/>
                      <a:tailEnd len="sm" w="sm" type="none"/>
                    </a:lnT>
                    <a:lnB cap="flat" cmpd="sng" w="12700">
                      <a:solidFill>
                        <a:srgbClr val="5F497A"/>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5F497A"/>
                      </a:solidFill>
                      <a:prstDash val="solid"/>
                      <a:round/>
                      <a:headEnd len="sm" w="sm" type="none"/>
                      <a:tailEnd len="sm" w="sm" type="none"/>
                    </a:lnL>
                    <a:lnR cap="flat" cmpd="sng" w="12700">
                      <a:solidFill>
                        <a:srgbClr val="5F497A"/>
                      </a:solidFill>
                      <a:prstDash val="solid"/>
                      <a:round/>
                      <a:headEnd len="sm" w="sm" type="none"/>
                      <a:tailEnd len="sm" w="sm" type="none"/>
                    </a:lnR>
                    <a:lnT cap="flat" cmpd="sng" w="12700">
                      <a:solidFill>
                        <a:srgbClr val="5F497A"/>
                      </a:solidFill>
                      <a:prstDash val="solid"/>
                      <a:round/>
                      <a:headEnd len="sm" w="sm" type="none"/>
                      <a:tailEnd len="sm" w="sm" type="none"/>
                    </a:lnT>
                    <a:lnB cap="flat" cmpd="sng" w="12700">
                      <a:solidFill>
                        <a:srgbClr val="5F497A"/>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5F497A"/>
                      </a:solidFill>
                      <a:prstDash val="solid"/>
                      <a:round/>
                      <a:headEnd len="sm" w="sm" type="none"/>
                      <a:tailEnd len="sm" w="sm" type="none"/>
                    </a:lnL>
                    <a:lnR cap="flat" cmpd="sng" w="12700">
                      <a:solidFill>
                        <a:srgbClr val="5F497A"/>
                      </a:solidFill>
                      <a:prstDash val="solid"/>
                      <a:round/>
                      <a:headEnd len="sm" w="sm" type="none"/>
                      <a:tailEnd len="sm" w="sm" type="none"/>
                    </a:lnR>
                    <a:lnT cap="flat" cmpd="sng" w="12700">
                      <a:solidFill>
                        <a:srgbClr val="5F497A"/>
                      </a:solidFill>
                      <a:prstDash val="solid"/>
                      <a:round/>
                      <a:headEnd len="sm" w="sm" type="none"/>
                      <a:tailEnd len="sm" w="sm" type="none"/>
                    </a:lnT>
                    <a:lnB cap="flat" cmpd="sng" w="12700">
                      <a:solidFill>
                        <a:srgbClr val="5F497A"/>
                      </a:solidFill>
                      <a:prstDash val="solid"/>
                      <a:round/>
                      <a:headEnd len="sm" w="sm" type="none"/>
                      <a:tailEnd len="sm" w="sm" type="none"/>
                    </a:lnB>
                  </a:tcPr>
                </a:tc>
              </a:tr>
              <a:tr h="0">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5F497A"/>
                      </a:solidFill>
                      <a:prstDash val="solid"/>
                      <a:round/>
                      <a:headEnd len="sm" w="sm" type="none"/>
                      <a:tailEnd len="sm" w="sm" type="none"/>
                    </a:lnL>
                    <a:lnR cap="flat" cmpd="sng" w="12700">
                      <a:solidFill>
                        <a:srgbClr val="5F497A"/>
                      </a:solidFill>
                      <a:prstDash val="solid"/>
                      <a:round/>
                      <a:headEnd len="sm" w="sm" type="none"/>
                      <a:tailEnd len="sm" w="sm" type="none"/>
                    </a:lnR>
                    <a:lnT cap="flat" cmpd="sng" w="12700">
                      <a:solidFill>
                        <a:srgbClr val="5F497A"/>
                      </a:solidFill>
                      <a:prstDash val="solid"/>
                      <a:round/>
                      <a:headEnd len="sm" w="sm" type="none"/>
                      <a:tailEnd len="sm" w="sm" type="none"/>
                    </a:lnT>
                    <a:lnB cap="flat" cmpd="sng" w="12700">
                      <a:solidFill>
                        <a:srgbClr val="5F497A"/>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5F497A"/>
                      </a:solidFill>
                      <a:prstDash val="solid"/>
                      <a:round/>
                      <a:headEnd len="sm" w="sm" type="none"/>
                      <a:tailEnd len="sm" w="sm" type="none"/>
                    </a:lnL>
                    <a:lnR cap="flat" cmpd="sng" w="12700">
                      <a:solidFill>
                        <a:srgbClr val="5F497A"/>
                      </a:solidFill>
                      <a:prstDash val="solid"/>
                      <a:round/>
                      <a:headEnd len="sm" w="sm" type="none"/>
                      <a:tailEnd len="sm" w="sm" type="none"/>
                    </a:lnR>
                    <a:lnT cap="flat" cmpd="sng" w="12700">
                      <a:solidFill>
                        <a:srgbClr val="5F497A"/>
                      </a:solidFill>
                      <a:prstDash val="solid"/>
                      <a:round/>
                      <a:headEnd len="sm" w="sm" type="none"/>
                      <a:tailEnd len="sm" w="sm" type="none"/>
                    </a:lnT>
                    <a:lnB cap="flat" cmpd="sng" w="12700">
                      <a:solidFill>
                        <a:srgbClr val="5F497A"/>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5F497A"/>
                      </a:solidFill>
                      <a:prstDash val="solid"/>
                      <a:round/>
                      <a:headEnd len="sm" w="sm" type="none"/>
                      <a:tailEnd len="sm" w="sm" type="none"/>
                    </a:lnL>
                    <a:lnR cap="flat" cmpd="sng" w="12700">
                      <a:solidFill>
                        <a:srgbClr val="5F497A"/>
                      </a:solidFill>
                      <a:prstDash val="solid"/>
                      <a:round/>
                      <a:headEnd len="sm" w="sm" type="none"/>
                      <a:tailEnd len="sm" w="sm" type="none"/>
                    </a:lnR>
                    <a:lnT cap="flat" cmpd="sng" w="12700">
                      <a:solidFill>
                        <a:srgbClr val="5F497A"/>
                      </a:solidFill>
                      <a:prstDash val="solid"/>
                      <a:round/>
                      <a:headEnd len="sm" w="sm" type="none"/>
                      <a:tailEnd len="sm" w="sm" type="none"/>
                    </a:lnT>
                    <a:lnB cap="flat" cmpd="sng" w="12700">
                      <a:solidFill>
                        <a:srgbClr val="5F497A"/>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5F497A"/>
                      </a:solidFill>
                      <a:prstDash val="solid"/>
                      <a:round/>
                      <a:headEnd len="sm" w="sm" type="none"/>
                      <a:tailEnd len="sm" w="sm" type="none"/>
                    </a:lnL>
                    <a:lnR cap="flat" cmpd="sng" w="12700">
                      <a:solidFill>
                        <a:srgbClr val="5F497A"/>
                      </a:solidFill>
                      <a:prstDash val="solid"/>
                      <a:round/>
                      <a:headEnd len="sm" w="sm" type="none"/>
                      <a:tailEnd len="sm" w="sm" type="none"/>
                    </a:lnR>
                    <a:lnT cap="flat" cmpd="sng" w="12700">
                      <a:solidFill>
                        <a:srgbClr val="5F497A"/>
                      </a:solidFill>
                      <a:prstDash val="solid"/>
                      <a:round/>
                      <a:headEnd len="sm" w="sm" type="none"/>
                      <a:tailEnd len="sm" w="sm" type="none"/>
                    </a:lnT>
                    <a:lnB cap="flat" cmpd="sng" w="12700">
                      <a:solidFill>
                        <a:srgbClr val="5F497A"/>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5F497A"/>
                      </a:solidFill>
                      <a:prstDash val="solid"/>
                      <a:round/>
                      <a:headEnd len="sm" w="sm" type="none"/>
                      <a:tailEnd len="sm" w="sm" type="none"/>
                    </a:lnL>
                    <a:lnR cap="flat" cmpd="sng" w="12700">
                      <a:solidFill>
                        <a:srgbClr val="5F497A"/>
                      </a:solidFill>
                      <a:prstDash val="solid"/>
                      <a:round/>
                      <a:headEnd len="sm" w="sm" type="none"/>
                      <a:tailEnd len="sm" w="sm" type="none"/>
                    </a:lnR>
                    <a:lnT cap="flat" cmpd="sng" w="12700">
                      <a:solidFill>
                        <a:srgbClr val="5F497A"/>
                      </a:solidFill>
                      <a:prstDash val="solid"/>
                      <a:round/>
                      <a:headEnd len="sm" w="sm" type="none"/>
                      <a:tailEnd len="sm" w="sm" type="none"/>
                    </a:lnT>
                    <a:lnB cap="flat" cmpd="sng" w="12700">
                      <a:solidFill>
                        <a:srgbClr val="5F497A"/>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5F497A"/>
                      </a:solidFill>
                      <a:prstDash val="solid"/>
                      <a:round/>
                      <a:headEnd len="sm" w="sm" type="none"/>
                      <a:tailEnd len="sm" w="sm" type="none"/>
                    </a:lnL>
                    <a:lnR cap="flat" cmpd="sng" w="12700">
                      <a:solidFill>
                        <a:srgbClr val="5F497A"/>
                      </a:solidFill>
                      <a:prstDash val="solid"/>
                      <a:round/>
                      <a:headEnd len="sm" w="sm" type="none"/>
                      <a:tailEnd len="sm" w="sm" type="none"/>
                    </a:lnR>
                    <a:lnT cap="flat" cmpd="sng" w="12700">
                      <a:solidFill>
                        <a:srgbClr val="5F497A"/>
                      </a:solidFill>
                      <a:prstDash val="solid"/>
                      <a:round/>
                      <a:headEnd len="sm" w="sm" type="none"/>
                      <a:tailEnd len="sm" w="sm" type="none"/>
                    </a:lnT>
                    <a:lnB cap="flat" cmpd="sng" w="12700">
                      <a:solidFill>
                        <a:srgbClr val="5F497A"/>
                      </a:solidFill>
                      <a:prstDash val="solid"/>
                      <a:round/>
                      <a:headEnd len="sm" w="sm" type="none"/>
                      <a:tailEnd len="sm" w="sm" type="none"/>
                    </a:lnB>
                  </a:tcPr>
                </a:tc>
                <a:tc>
                  <a:txBody>
                    <a:bodyPr/>
                    <a:lstStyle/>
                    <a:p>
                      <a:pPr indent="0" lvl="0" marL="0" marR="0" rtl="0" algn="l">
                        <a:spcBef>
                          <a:spcPts val="0"/>
                        </a:spcBef>
                        <a:spcAft>
                          <a:spcPts val="0"/>
                        </a:spcAft>
                        <a:buNone/>
                      </a:pPr>
                      <a:r>
                        <a:t/>
                      </a:r>
                      <a:endParaRPr sz="100"/>
                    </a:p>
                  </a:txBody>
                  <a:tcPr marT="45725" marB="45725" marR="91450" marL="91450">
                    <a:lnL cap="flat" cmpd="sng" w="12700">
                      <a:solidFill>
                        <a:srgbClr val="5F497A"/>
                      </a:solidFill>
                      <a:prstDash val="solid"/>
                      <a:round/>
                      <a:headEnd len="sm" w="sm" type="none"/>
                      <a:tailEnd len="sm" w="sm" type="none"/>
                    </a:lnL>
                    <a:lnR cap="flat" cmpd="sng" w="12700">
                      <a:solidFill>
                        <a:srgbClr val="5F497A"/>
                      </a:solidFill>
                      <a:prstDash val="solid"/>
                      <a:round/>
                      <a:headEnd len="sm" w="sm" type="none"/>
                      <a:tailEnd len="sm" w="sm" type="none"/>
                    </a:lnR>
                    <a:lnT cap="flat" cmpd="sng" w="12700">
                      <a:solidFill>
                        <a:srgbClr val="5F497A"/>
                      </a:solidFill>
                      <a:prstDash val="solid"/>
                      <a:round/>
                      <a:headEnd len="sm" w="sm" type="none"/>
                      <a:tailEnd len="sm" w="sm" type="none"/>
                    </a:lnT>
                    <a:lnB cap="flat" cmpd="sng" w="12700">
                      <a:solidFill>
                        <a:srgbClr val="5F497A"/>
                      </a:solidFill>
                      <a:prstDash val="solid"/>
                      <a:round/>
                      <a:headEnd len="sm" w="sm" type="none"/>
                      <a:tailEnd len="sm" w="sm" type="none"/>
                    </a:lnB>
                  </a:tcPr>
                </a:tc>
              </a:tr>
            </a:tbl>
          </a:graphicData>
        </a:graphic>
      </p:graphicFrame>
      <p:sp>
        <p:nvSpPr>
          <p:cNvPr id="320" name="Google Shape;320;p15"/>
          <p:cNvSpPr txBox="1"/>
          <p:nvPr/>
        </p:nvSpPr>
        <p:spPr>
          <a:xfrm>
            <a:off x="7523611" y="3618373"/>
            <a:ext cx="8382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Global </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Schema</a:t>
            </a:r>
            <a:endParaRPr/>
          </a:p>
        </p:txBody>
      </p:sp>
      <p:sp>
        <p:nvSpPr>
          <p:cNvPr id="321" name="Google Shape;321;p15"/>
          <p:cNvSpPr txBox="1"/>
          <p:nvPr/>
        </p:nvSpPr>
        <p:spPr>
          <a:xfrm>
            <a:off x="7475986" y="4522594"/>
            <a:ext cx="83820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Schema</a:t>
            </a:r>
            <a:endParaRPr/>
          </a:p>
        </p:txBody>
      </p:sp>
      <p:sp>
        <p:nvSpPr>
          <p:cNvPr id="322" name="Google Shape;322;p15"/>
          <p:cNvSpPr txBox="1"/>
          <p:nvPr/>
        </p:nvSpPr>
        <p:spPr>
          <a:xfrm>
            <a:off x="8618986" y="4595817"/>
            <a:ext cx="83820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Schema</a:t>
            </a:r>
            <a:endParaRPr/>
          </a:p>
        </p:txBody>
      </p:sp>
      <p:sp>
        <p:nvSpPr>
          <p:cNvPr id="323" name="Google Shape;323;p15"/>
          <p:cNvSpPr txBox="1"/>
          <p:nvPr/>
        </p:nvSpPr>
        <p:spPr>
          <a:xfrm>
            <a:off x="9838186" y="4519617"/>
            <a:ext cx="83820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Schema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16"/>
          <p:cNvSpPr/>
          <p:nvPr/>
        </p:nvSpPr>
        <p:spPr>
          <a:xfrm>
            <a:off x="6985000" y="4445558"/>
            <a:ext cx="990600" cy="381000"/>
          </a:xfrm>
          <a:prstGeom prst="rect">
            <a:avLst/>
          </a:prstGeom>
          <a:noFill/>
          <a:ln cap="flat" cmpd="sng" w="9525">
            <a:solidFill>
              <a:srgbClr val="1E1C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1"/>
                </a:solidFill>
                <a:latin typeface="Calibri"/>
                <a:ea typeface="Calibri"/>
                <a:cs typeface="Calibri"/>
                <a:sym typeface="Calibri"/>
              </a:rPr>
              <a:t>Wrapper</a:t>
            </a:r>
            <a:endParaRPr/>
          </a:p>
        </p:txBody>
      </p:sp>
      <p:sp>
        <p:nvSpPr>
          <p:cNvPr id="329" name="Google Shape;329;p16"/>
          <p:cNvSpPr/>
          <p:nvPr/>
        </p:nvSpPr>
        <p:spPr>
          <a:xfrm>
            <a:off x="7366000" y="2769158"/>
            <a:ext cx="2819400" cy="1143000"/>
          </a:xfrm>
          <a:prstGeom prst="rect">
            <a:avLst/>
          </a:prstGeom>
          <a:noFill/>
          <a:ln cap="flat" cmpd="sng" w="9525">
            <a:solidFill>
              <a:srgbClr val="1E1C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 name="Google Shape;330;p16"/>
          <p:cNvSpPr txBox="1"/>
          <p:nvPr/>
        </p:nvSpPr>
        <p:spPr>
          <a:xfrm>
            <a:off x="7975601" y="3012047"/>
            <a:ext cx="1539875" cy="523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Mediator</a:t>
            </a:r>
            <a:endParaRPr/>
          </a:p>
        </p:txBody>
      </p:sp>
      <p:cxnSp>
        <p:nvCxnSpPr>
          <p:cNvPr id="331" name="Google Shape;331;p16"/>
          <p:cNvCxnSpPr/>
          <p:nvPr/>
        </p:nvCxnSpPr>
        <p:spPr>
          <a:xfrm flipH="1" rot="10800000">
            <a:off x="7442200" y="3912158"/>
            <a:ext cx="679450" cy="533400"/>
          </a:xfrm>
          <a:prstGeom prst="straightConnector1">
            <a:avLst/>
          </a:prstGeom>
          <a:noFill/>
          <a:ln cap="flat" cmpd="sng" w="9525">
            <a:solidFill>
              <a:srgbClr val="1E1C11"/>
            </a:solidFill>
            <a:prstDash val="solid"/>
            <a:round/>
            <a:headEnd len="med" w="med" type="triangle"/>
            <a:tailEnd len="med" w="med" type="triangle"/>
          </a:ln>
        </p:spPr>
      </p:cxnSp>
      <p:cxnSp>
        <p:nvCxnSpPr>
          <p:cNvPr id="332" name="Google Shape;332;p16"/>
          <p:cNvCxnSpPr/>
          <p:nvPr/>
        </p:nvCxnSpPr>
        <p:spPr>
          <a:xfrm rot="10800000">
            <a:off x="8813800" y="3912158"/>
            <a:ext cx="0" cy="533400"/>
          </a:xfrm>
          <a:prstGeom prst="straightConnector1">
            <a:avLst/>
          </a:prstGeom>
          <a:noFill/>
          <a:ln cap="flat" cmpd="sng" w="9525">
            <a:solidFill>
              <a:srgbClr val="1E1C11"/>
            </a:solidFill>
            <a:prstDash val="solid"/>
            <a:round/>
            <a:headEnd len="med" w="med" type="triangle"/>
            <a:tailEnd len="med" w="med" type="triangle"/>
          </a:ln>
        </p:spPr>
      </p:cxnSp>
      <p:cxnSp>
        <p:nvCxnSpPr>
          <p:cNvPr id="333" name="Google Shape;333;p16"/>
          <p:cNvCxnSpPr/>
          <p:nvPr/>
        </p:nvCxnSpPr>
        <p:spPr>
          <a:xfrm>
            <a:off x="9309100" y="3912158"/>
            <a:ext cx="876300" cy="533400"/>
          </a:xfrm>
          <a:prstGeom prst="straightConnector1">
            <a:avLst/>
          </a:prstGeom>
          <a:noFill/>
          <a:ln cap="flat" cmpd="sng" w="9525">
            <a:solidFill>
              <a:srgbClr val="1E1C11"/>
            </a:solidFill>
            <a:prstDash val="solid"/>
            <a:round/>
            <a:headEnd len="med" w="med" type="triangle"/>
            <a:tailEnd len="med" w="med" type="triangle"/>
          </a:ln>
        </p:spPr>
      </p:cxnSp>
      <p:cxnSp>
        <p:nvCxnSpPr>
          <p:cNvPr id="334" name="Google Shape;334;p16"/>
          <p:cNvCxnSpPr>
            <a:stCxn id="328" idx="2"/>
            <a:endCxn id="335" idx="1"/>
          </p:cNvCxnSpPr>
          <p:nvPr/>
        </p:nvCxnSpPr>
        <p:spPr>
          <a:xfrm>
            <a:off x="7480300" y="4826558"/>
            <a:ext cx="0" cy="457200"/>
          </a:xfrm>
          <a:prstGeom prst="straightConnector1">
            <a:avLst/>
          </a:prstGeom>
          <a:noFill/>
          <a:ln cap="flat" cmpd="sng" w="9525">
            <a:solidFill>
              <a:srgbClr val="1E1C11"/>
            </a:solidFill>
            <a:prstDash val="solid"/>
            <a:miter lim="800000"/>
            <a:headEnd len="med" w="med" type="none"/>
            <a:tailEnd len="med" w="med" type="none"/>
          </a:ln>
        </p:spPr>
      </p:cxnSp>
      <p:sp>
        <p:nvSpPr>
          <p:cNvPr id="336" name="Google Shape;336;p16"/>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Data Integration using Mediated Schema</a:t>
            </a:r>
            <a:endParaRPr/>
          </a:p>
        </p:txBody>
      </p:sp>
      <p:sp>
        <p:nvSpPr>
          <p:cNvPr id="337" name="Google Shape;337;p16"/>
          <p:cNvSpPr txBox="1"/>
          <p:nvPr>
            <p:ph idx="1" type="body"/>
          </p:nvPr>
        </p:nvSpPr>
        <p:spPr>
          <a:xfrm>
            <a:off x="609600" y="1673352"/>
            <a:ext cx="5384800" cy="4718304"/>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380"/>
              <a:buChar char="•"/>
            </a:pPr>
            <a:r>
              <a:rPr lang="en-US"/>
              <a:t>Mediated Schema Approach</a:t>
            </a:r>
            <a:endParaRPr/>
          </a:p>
          <a:p>
            <a:pPr indent="-182879" lvl="1" marL="457200" rtl="0" algn="l">
              <a:spcBef>
                <a:spcPts val="320"/>
              </a:spcBef>
              <a:spcAft>
                <a:spcPts val="0"/>
              </a:spcAft>
              <a:buSzPts val="1360"/>
              <a:buChar char="•"/>
            </a:pPr>
            <a:r>
              <a:rPr lang="en-US" sz="1600"/>
              <a:t>Mediator is a virtual view over the data (it does not store any data) </a:t>
            </a:r>
            <a:endParaRPr/>
          </a:p>
          <a:p>
            <a:pPr indent="-182879" lvl="2" marL="731520" rtl="0" algn="l">
              <a:spcBef>
                <a:spcPts val="320"/>
              </a:spcBef>
              <a:spcAft>
                <a:spcPts val="0"/>
              </a:spcAft>
              <a:buSzPts val="1440"/>
              <a:buChar char="•"/>
            </a:pPr>
            <a:r>
              <a:rPr lang="en-US" sz="1600"/>
              <a:t>Data is stored only at the sources </a:t>
            </a:r>
            <a:endParaRPr/>
          </a:p>
          <a:p>
            <a:pPr indent="-91439" lvl="2" marL="731520" rtl="0" algn="l">
              <a:spcBef>
                <a:spcPts val="320"/>
              </a:spcBef>
              <a:spcAft>
                <a:spcPts val="0"/>
              </a:spcAft>
              <a:buSzPts val="1440"/>
              <a:buNone/>
            </a:pPr>
            <a:r>
              <a:t/>
            </a:r>
            <a:endParaRPr sz="1600"/>
          </a:p>
          <a:p>
            <a:pPr indent="-182879" lvl="1" marL="457200" rtl="0" algn="l">
              <a:spcBef>
                <a:spcPts val="320"/>
              </a:spcBef>
              <a:spcAft>
                <a:spcPts val="0"/>
              </a:spcAft>
              <a:buSzPts val="1360"/>
              <a:buChar char="•"/>
            </a:pPr>
            <a:r>
              <a:rPr lang="en-US" sz="1600"/>
              <a:t>Mediator has a virtual schema that combines all schemas from the sources</a:t>
            </a:r>
            <a:endParaRPr/>
          </a:p>
          <a:p>
            <a:pPr indent="-96519" lvl="1" marL="457200" rtl="0" algn="l">
              <a:spcBef>
                <a:spcPts val="320"/>
              </a:spcBef>
              <a:spcAft>
                <a:spcPts val="0"/>
              </a:spcAft>
              <a:buSzPts val="1360"/>
              <a:buNone/>
            </a:pPr>
            <a:r>
              <a:t/>
            </a:r>
            <a:endParaRPr sz="1600"/>
          </a:p>
          <a:p>
            <a:pPr indent="-182879" lvl="1" marL="457200" rtl="0" algn="l">
              <a:spcBef>
                <a:spcPts val="320"/>
              </a:spcBef>
              <a:spcAft>
                <a:spcPts val="0"/>
              </a:spcAft>
              <a:buSzPts val="1360"/>
              <a:buChar char="•"/>
            </a:pPr>
            <a:r>
              <a:rPr lang="en-US" sz="1600"/>
              <a:t>The mapping takes place at query time</a:t>
            </a:r>
            <a:endParaRPr/>
          </a:p>
          <a:p>
            <a:pPr indent="-182879" lvl="2" marL="731520" rtl="0" algn="l">
              <a:spcBef>
                <a:spcPts val="320"/>
              </a:spcBef>
              <a:spcAft>
                <a:spcPts val="0"/>
              </a:spcAft>
              <a:buSzPts val="1440"/>
              <a:buChar char="•"/>
            </a:pPr>
            <a:r>
              <a:rPr lang="en-US" sz="1600"/>
              <a:t>This is unlike warehousing where mapping takes place at upload time </a:t>
            </a:r>
            <a:endParaRPr/>
          </a:p>
          <a:p>
            <a:pPr indent="-31750" lvl="0" marL="182880" rtl="0" algn="l">
              <a:spcBef>
                <a:spcPts val="560"/>
              </a:spcBef>
              <a:spcAft>
                <a:spcPts val="0"/>
              </a:spcAft>
              <a:buSzPts val="2380"/>
              <a:buNone/>
            </a:pPr>
            <a:r>
              <a:t/>
            </a:r>
            <a:endParaRPr/>
          </a:p>
        </p:txBody>
      </p:sp>
      <p:sp>
        <p:nvSpPr>
          <p:cNvPr id="338" name="Google Shape;338;p16"/>
          <p:cNvSpPr txBox="1"/>
          <p:nvPr>
            <p:ph idx="2" type="body"/>
          </p:nvPr>
        </p:nvSpPr>
        <p:spPr>
          <a:xfrm>
            <a:off x="6197600" y="1673352"/>
            <a:ext cx="5384800" cy="4718304"/>
          </a:xfrm>
          <a:prstGeom prst="rect">
            <a:avLst/>
          </a:prstGeom>
          <a:noFill/>
          <a:ln>
            <a:noFill/>
          </a:ln>
        </p:spPr>
        <p:txBody>
          <a:bodyPr anchorCtr="0" anchor="t" bIns="45700" lIns="91425" spcFirstLastPara="1" rIns="91425" wrap="square" tIns="45700">
            <a:normAutofit/>
          </a:bodyPr>
          <a:lstStyle/>
          <a:p>
            <a:pPr indent="-31750" lvl="0" marL="182880" rtl="0" algn="l">
              <a:spcBef>
                <a:spcPts val="0"/>
              </a:spcBef>
              <a:spcAft>
                <a:spcPts val="0"/>
              </a:spcAft>
              <a:buSzPts val="2380"/>
              <a:buNone/>
            </a:pPr>
            <a:r>
              <a:t/>
            </a:r>
            <a:endParaRPr/>
          </a:p>
        </p:txBody>
      </p:sp>
      <p:sp>
        <p:nvSpPr>
          <p:cNvPr id="339" name="Google Shape;339;p16"/>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35" name="Google Shape;335;p16"/>
          <p:cNvSpPr/>
          <p:nvPr/>
        </p:nvSpPr>
        <p:spPr>
          <a:xfrm>
            <a:off x="6985000" y="5283758"/>
            <a:ext cx="990600" cy="609600"/>
          </a:xfrm>
          <a:prstGeom prst="can">
            <a:avLst>
              <a:gd fmla="val 25000" name="adj"/>
            </a:avLst>
          </a:prstGeom>
          <a:noFill/>
          <a:ln cap="flat" cmpd="sng" w="9525">
            <a:solidFill>
              <a:srgbClr val="1E1C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1"/>
                </a:solidFill>
                <a:latin typeface="Century Schoolbook"/>
                <a:ea typeface="Century Schoolbook"/>
                <a:cs typeface="Century Schoolbook"/>
                <a:sym typeface="Century Schoolbook"/>
              </a:rPr>
              <a:t>S1</a:t>
            </a:r>
            <a:endParaRPr/>
          </a:p>
        </p:txBody>
      </p:sp>
      <p:sp>
        <p:nvSpPr>
          <p:cNvPr id="340" name="Google Shape;340;p16"/>
          <p:cNvSpPr/>
          <p:nvPr/>
        </p:nvSpPr>
        <p:spPr>
          <a:xfrm>
            <a:off x="8280400" y="4445558"/>
            <a:ext cx="990600" cy="381000"/>
          </a:xfrm>
          <a:prstGeom prst="rect">
            <a:avLst/>
          </a:prstGeom>
          <a:noFill/>
          <a:ln cap="flat" cmpd="sng" w="9525">
            <a:solidFill>
              <a:srgbClr val="1E1C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1"/>
                </a:solidFill>
                <a:latin typeface="Calibri"/>
                <a:ea typeface="Calibri"/>
                <a:cs typeface="Calibri"/>
                <a:sym typeface="Calibri"/>
              </a:rPr>
              <a:t>Wrapper</a:t>
            </a:r>
            <a:endParaRPr/>
          </a:p>
        </p:txBody>
      </p:sp>
      <p:cxnSp>
        <p:nvCxnSpPr>
          <p:cNvPr id="341" name="Google Shape;341;p16"/>
          <p:cNvCxnSpPr>
            <a:stCxn id="340" idx="2"/>
            <a:endCxn id="342" idx="1"/>
          </p:cNvCxnSpPr>
          <p:nvPr/>
        </p:nvCxnSpPr>
        <p:spPr>
          <a:xfrm>
            <a:off x="8775700" y="4826558"/>
            <a:ext cx="0" cy="457200"/>
          </a:xfrm>
          <a:prstGeom prst="straightConnector1">
            <a:avLst/>
          </a:prstGeom>
          <a:noFill/>
          <a:ln cap="flat" cmpd="sng" w="9525">
            <a:solidFill>
              <a:srgbClr val="1E1C11"/>
            </a:solidFill>
            <a:prstDash val="solid"/>
            <a:miter lim="800000"/>
            <a:headEnd len="med" w="med" type="none"/>
            <a:tailEnd len="med" w="med" type="none"/>
          </a:ln>
        </p:spPr>
      </p:cxnSp>
      <p:sp>
        <p:nvSpPr>
          <p:cNvPr id="342" name="Google Shape;342;p16"/>
          <p:cNvSpPr/>
          <p:nvPr/>
        </p:nvSpPr>
        <p:spPr>
          <a:xfrm>
            <a:off x="8280400" y="5283758"/>
            <a:ext cx="990600" cy="609600"/>
          </a:xfrm>
          <a:prstGeom prst="can">
            <a:avLst>
              <a:gd fmla="val 25000" name="adj"/>
            </a:avLst>
          </a:prstGeom>
          <a:noFill/>
          <a:ln cap="flat" cmpd="sng" w="9525">
            <a:solidFill>
              <a:srgbClr val="1E1C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1"/>
                </a:solidFill>
                <a:latin typeface="Century Schoolbook"/>
                <a:ea typeface="Century Schoolbook"/>
                <a:cs typeface="Century Schoolbook"/>
                <a:sym typeface="Century Schoolbook"/>
              </a:rPr>
              <a:t>S2</a:t>
            </a:r>
            <a:endParaRPr/>
          </a:p>
        </p:txBody>
      </p:sp>
      <p:sp>
        <p:nvSpPr>
          <p:cNvPr id="343" name="Google Shape;343;p16"/>
          <p:cNvSpPr/>
          <p:nvPr/>
        </p:nvSpPr>
        <p:spPr>
          <a:xfrm>
            <a:off x="9652000" y="4445558"/>
            <a:ext cx="990600" cy="381000"/>
          </a:xfrm>
          <a:prstGeom prst="rect">
            <a:avLst/>
          </a:prstGeom>
          <a:noFill/>
          <a:ln cap="flat" cmpd="sng" w="9525">
            <a:solidFill>
              <a:srgbClr val="1E1C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1"/>
                </a:solidFill>
                <a:latin typeface="Calibri"/>
                <a:ea typeface="Calibri"/>
                <a:cs typeface="Calibri"/>
                <a:sym typeface="Calibri"/>
              </a:rPr>
              <a:t>Wrapper</a:t>
            </a:r>
            <a:endParaRPr/>
          </a:p>
        </p:txBody>
      </p:sp>
      <p:cxnSp>
        <p:nvCxnSpPr>
          <p:cNvPr id="344" name="Google Shape;344;p16"/>
          <p:cNvCxnSpPr>
            <a:stCxn id="343" idx="2"/>
            <a:endCxn id="345" idx="1"/>
          </p:cNvCxnSpPr>
          <p:nvPr/>
        </p:nvCxnSpPr>
        <p:spPr>
          <a:xfrm>
            <a:off x="10147300" y="4826558"/>
            <a:ext cx="0" cy="457200"/>
          </a:xfrm>
          <a:prstGeom prst="straightConnector1">
            <a:avLst/>
          </a:prstGeom>
          <a:noFill/>
          <a:ln cap="flat" cmpd="sng" w="9525">
            <a:solidFill>
              <a:srgbClr val="1E1C11"/>
            </a:solidFill>
            <a:prstDash val="solid"/>
            <a:miter lim="800000"/>
            <a:headEnd len="med" w="med" type="none"/>
            <a:tailEnd len="med" w="med" type="none"/>
          </a:ln>
        </p:spPr>
      </p:cxnSp>
      <p:sp>
        <p:nvSpPr>
          <p:cNvPr id="345" name="Google Shape;345;p16"/>
          <p:cNvSpPr/>
          <p:nvPr/>
        </p:nvSpPr>
        <p:spPr>
          <a:xfrm>
            <a:off x="9652000" y="5283758"/>
            <a:ext cx="990600" cy="609600"/>
          </a:xfrm>
          <a:prstGeom prst="can">
            <a:avLst>
              <a:gd fmla="val 25000" name="adj"/>
            </a:avLst>
          </a:prstGeom>
          <a:noFill/>
          <a:ln cap="flat" cmpd="sng" w="9525">
            <a:solidFill>
              <a:srgbClr val="1E1C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1"/>
                </a:solidFill>
                <a:latin typeface="Century Schoolbook"/>
                <a:ea typeface="Century Schoolbook"/>
                <a:cs typeface="Century Schoolbook"/>
                <a:sym typeface="Century Schoolbook"/>
              </a:rPr>
              <a:t>S3</a:t>
            </a:r>
            <a:endParaRPr/>
          </a:p>
        </p:txBody>
      </p:sp>
      <p:sp>
        <p:nvSpPr>
          <p:cNvPr id="346" name="Google Shape;346;p16"/>
          <p:cNvSpPr/>
          <p:nvPr/>
        </p:nvSpPr>
        <p:spPr>
          <a:xfrm>
            <a:off x="5715000" y="1524000"/>
            <a:ext cx="4724400" cy="4876800"/>
          </a:xfrm>
          <a:prstGeom prst="rect">
            <a:avLst/>
          </a:prstGeom>
          <a:noFill/>
          <a:ln>
            <a:noFill/>
          </a:ln>
        </p:spPr>
        <p:txBody>
          <a:bodyPr anchorCtr="0" anchor="t" bIns="45700" lIns="91425" spcFirstLastPara="1" rIns="91425" wrap="square" tIns="45700">
            <a:noAutofit/>
          </a:bodyPr>
          <a:lstStyle/>
          <a:p>
            <a:pPr indent="-74613" lvl="1" marL="457200" marR="0" rtl="0" algn="l">
              <a:spcBef>
                <a:spcPts val="0"/>
              </a:spcBef>
              <a:spcAft>
                <a:spcPts val="0"/>
              </a:spcAft>
              <a:buClr>
                <a:schemeClr val="accent1"/>
              </a:buClr>
              <a:buSzPts val="1700"/>
              <a:buFont typeface="Noto Sans Symbols"/>
              <a:buNone/>
            </a:pPr>
            <a:r>
              <a:t/>
            </a:r>
            <a:endParaRPr b="0" i="0" sz="2000" u="none" cap="none" strike="noStrike">
              <a:solidFill>
                <a:schemeClr val="dk1"/>
              </a:solidFill>
              <a:latin typeface="Calibri"/>
              <a:ea typeface="Calibri"/>
              <a:cs typeface="Calibri"/>
              <a:sym typeface="Calibri"/>
            </a:endParaRPr>
          </a:p>
        </p:txBody>
      </p:sp>
      <p:sp>
        <p:nvSpPr>
          <p:cNvPr id="347" name="Google Shape;347;p16"/>
          <p:cNvSpPr txBox="1"/>
          <p:nvPr/>
        </p:nvSpPr>
        <p:spPr>
          <a:xfrm>
            <a:off x="7975600" y="2018272"/>
            <a:ext cx="914400" cy="369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Query</a:t>
            </a:r>
            <a:endParaRPr/>
          </a:p>
        </p:txBody>
      </p:sp>
      <p:cxnSp>
        <p:nvCxnSpPr>
          <p:cNvPr id="348" name="Google Shape;348;p16"/>
          <p:cNvCxnSpPr/>
          <p:nvPr/>
        </p:nvCxnSpPr>
        <p:spPr>
          <a:xfrm>
            <a:off x="8356600" y="2464358"/>
            <a:ext cx="0" cy="304800"/>
          </a:xfrm>
          <a:prstGeom prst="straightConnector1">
            <a:avLst/>
          </a:prstGeom>
          <a:noFill/>
          <a:ln cap="flat" cmpd="sng" w="9525">
            <a:solidFill>
              <a:srgbClr val="1E1C11"/>
            </a:solidFill>
            <a:prstDash val="solid"/>
            <a:round/>
            <a:headEnd len="med" w="med" type="none"/>
            <a:tailEnd len="med" w="med" type="triangle"/>
          </a:ln>
        </p:spPr>
      </p:cxnSp>
      <p:pic>
        <p:nvPicPr>
          <p:cNvPr descr="C:\Users\Ronald\AppData\Local\Microsoft\Windows\Temporary Internet Files\Content.IE5\5TT119PS\MC900078622[1].wmf" id="349" name="Google Shape;349;p16"/>
          <p:cNvPicPr preferRelativeResize="0"/>
          <p:nvPr/>
        </p:nvPicPr>
        <p:blipFill rotWithShape="1">
          <a:blip r:embed="rId3">
            <a:alphaModFix/>
          </a:blip>
          <a:srcRect b="0" l="0" r="0" t="0"/>
          <a:stretch/>
        </p:blipFill>
        <p:spPr>
          <a:xfrm>
            <a:off x="7588250" y="1854758"/>
            <a:ext cx="387350" cy="827088"/>
          </a:xfrm>
          <a:prstGeom prst="rect">
            <a:avLst/>
          </a:prstGeom>
          <a:noFill/>
          <a:ln>
            <a:noFill/>
          </a:ln>
        </p:spPr>
      </p:pic>
      <p:cxnSp>
        <p:nvCxnSpPr>
          <p:cNvPr id="350" name="Google Shape;350;p16"/>
          <p:cNvCxnSpPr/>
          <p:nvPr/>
        </p:nvCxnSpPr>
        <p:spPr>
          <a:xfrm>
            <a:off x="9728200" y="2464358"/>
            <a:ext cx="0" cy="304800"/>
          </a:xfrm>
          <a:prstGeom prst="straightConnector1">
            <a:avLst/>
          </a:prstGeom>
          <a:noFill/>
          <a:ln cap="flat" cmpd="sng" w="9525">
            <a:solidFill>
              <a:srgbClr val="1E1C11"/>
            </a:solidFill>
            <a:prstDash val="solid"/>
            <a:round/>
            <a:headEnd len="med" w="med" type="triangle"/>
            <a:tailEnd len="med" w="med" type="none"/>
          </a:ln>
        </p:spPr>
      </p:cxnSp>
      <p:sp>
        <p:nvSpPr>
          <p:cNvPr id="351" name="Google Shape;351;p16"/>
          <p:cNvSpPr txBox="1"/>
          <p:nvPr/>
        </p:nvSpPr>
        <p:spPr>
          <a:xfrm>
            <a:off x="9194800" y="2007158"/>
            <a:ext cx="914400" cy="3698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Results</a:t>
            </a:r>
            <a:endParaRPr/>
          </a:p>
        </p:txBody>
      </p:sp>
      <p:sp>
        <p:nvSpPr>
          <p:cNvPr id="352" name="Google Shape;352;p16"/>
          <p:cNvSpPr/>
          <p:nvPr/>
        </p:nvSpPr>
        <p:spPr>
          <a:xfrm>
            <a:off x="6985000" y="5131358"/>
            <a:ext cx="990600" cy="304800"/>
          </a:xfrm>
          <a:prstGeom prst="rect">
            <a:avLst/>
          </a:prstGeom>
          <a:gradFill>
            <a:gsLst>
              <a:gs pos="0">
                <a:srgbClr val="2B6AB7"/>
              </a:gs>
              <a:gs pos="34000">
                <a:srgbClr val="306BB2"/>
              </a:gs>
              <a:gs pos="70000">
                <a:srgbClr val="3577C9"/>
              </a:gs>
              <a:gs pos="100000">
                <a:schemeClr val="accent1"/>
              </a:gs>
            </a:gsLst>
            <a:path path="circle">
              <a:fillToRect b="50%" l="50%" r="50%" t="50%"/>
            </a:path>
            <a:tileRect/>
          </a:gradFill>
          <a:ln cap="flat" cmpd="sng" w="9525">
            <a:solidFill>
              <a:srgbClr val="1D1B10"/>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schema</a:t>
            </a:r>
            <a:endParaRPr/>
          </a:p>
        </p:txBody>
      </p:sp>
      <p:sp>
        <p:nvSpPr>
          <p:cNvPr id="353" name="Google Shape;353;p16"/>
          <p:cNvSpPr/>
          <p:nvPr/>
        </p:nvSpPr>
        <p:spPr>
          <a:xfrm>
            <a:off x="8280400" y="5131358"/>
            <a:ext cx="990600" cy="304800"/>
          </a:xfrm>
          <a:prstGeom prst="rect">
            <a:avLst/>
          </a:prstGeom>
          <a:gradFill>
            <a:gsLst>
              <a:gs pos="0">
                <a:srgbClr val="2B6AB7"/>
              </a:gs>
              <a:gs pos="34000">
                <a:srgbClr val="306BB2"/>
              </a:gs>
              <a:gs pos="70000">
                <a:srgbClr val="3577C9"/>
              </a:gs>
              <a:gs pos="100000">
                <a:schemeClr val="accent1"/>
              </a:gs>
            </a:gsLst>
            <a:path path="circle">
              <a:fillToRect b="50%" l="50%" r="50%" t="50%"/>
            </a:path>
            <a:tileRect/>
          </a:gradFill>
          <a:ln cap="flat" cmpd="sng" w="9525">
            <a:solidFill>
              <a:srgbClr val="1D1B10"/>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schema</a:t>
            </a:r>
            <a:endParaRPr/>
          </a:p>
        </p:txBody>
      </p:sp>
      <p:sp>
        <p:nvSpPr>
          <p:cNvPr id="354" name="Google Shape;354;p16"/>
          <p:cNvSpPr/>
          <p:nvPr/>
        </p:nvSpPr>
        <p:spPr>
          <a:xfrm>
            <a:off x="9652000" y="5131358"/>
            <a:ext cx="990600" cy="304800"/>
          </a:xfrm>
          <a:prstGeom prst="rect">
            <a:avLst/>
          </a:prstGeom>
          <a:gradFill>
            <a:gsLst>
              <a:gs pos="0">
                <a:srgbClr val="2B6AB7"/>
              </a:gs>
              <a:gs pos="34000">
                <a:srgbClr val="306BB2"/>
              </a:gs>
              <a:gs pos="70000">
                <a:srgbClr val="3577C9"/>
              </a:gs>
              <a:gs pos="100000">
                <a:schemeClr val="accent1"/>
              </a:gs>
            </a:gsLst>
            <a:path path="circle">
              <a:fillToRect b="50%" l="50%" r="50%" t="50%"/>
            </a:path>
            <a:tileRect/>
          </a:gradFill>
          <a:ln cap="flat" cmpd="sng" w="9525">
            <a:solidFill>
              <a:srgbClr val="1D1B10"/>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schema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17"/>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Data Integration using Mediated Schema</a:t>
            </a:r>
            <a:endParaRPr/>
          </a:p>
        </p:txBody>
      </p:sp>
      <p:sp>
        <p:nvSpPr>
          <p:cNvPr id="361" name="Google Shape;361;p17"/>
          <p:cNvSpPr txBox="1"/>
          <p:nvPr>
            <p:ph idx="1" type="body"/>
          </p:nvPr>
        </p:nvSpPr>
        <p:spPr>
          <a:xfrm>
            <a:off x="609600" y="1600200"/>
            <a:ext cx="5005388"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a:t>Query is mapped to multiple other queries</a:t>
            </a:r>
            <a:endParaRPr/>
          </a:p>
          <a:p>
            <a:pPr indent="-182880" lvl="0" marL="182880" rtl="0" algn="l">
              <a:spcBef>
                <a:spcPts val="480"/>
              </a:spcBef>
              <a:spcAft>
                <a:spcPts val="0"/>
              </a:spcAft>
              <a:buSzPts val="2040"/>
              <a:buChar char="•"/>
            </a:pPr>
            <a:r>
              <a:rPr lang="en-US"/>
              <a:t>Each query (or set of queries) are sent to the sources</a:t>
            </a:r>
            <a:endParaRPr/>
          </a:p>
          <a:p>
            <a:pPr indent="-182880" lvl="0" marL="182880" rtl="0" algn="l">
              <a:spcBef>
                <a:spcPts val="480"/>
              </a:spcBef>
              <a:spcAft>
                <a:spcPts val="0"/>
              </a:spcAft>
              <a:buSzPts val="2040"/>
              <a:buChar char="•"/>
            </a:pPr>
            <a:r>
              <a:rPr lang="en-US"/>
              <a:t>Sources evaluate the queries and return the results</a:t>
            </a:r>
            <a:endParaRPr/>
          </a:p>
          <a:p>
            <a:pPr indent="-182880" lvl="0" marL="182880" rtl="0" algn="l">
              <a:spcBef>
                <a:spcPts val="480"/>
              </a:spcBef>
              <a:spcAft>
                <a:spcPts val="0"/>
              </a:spcAft>
              <a:buSzPts val="2040"/>
              <a:buChar char="•"/>
            </a:pPr>
            <a:r>
              <a:rPr lang="en-US"/>
              <a:t>Results are merged (combined) together and passed to the end-user </a:t>
            </a:r>
            <a:endParaRPr/>
          </a:p>
        </p:txBody>
      </p:sp>
      <p:sp>
        <p:nvSpPr>
          <p:cNvPr id="362" name="Google Shape;362;p17"/>
          <p:cNvSpPr/>
          <p:nvPr/>
        </p:nvSpPr>
        <p:spPr>
          <a:xfrm>
            <a:off x="6985000" y="4445558"/>
            <a:ext cx="990600" cy="381000"/>
          </a:xfrm>
          <a:prstGeom prst="rect">
            <a:avLst/>
          </a:prstGeom>
          <a:noFill/>
          <a:ln cap="flat" cmpd="sng" w="9525">
            <a:solidFill>
              <a:srgbClr val="1E1C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1"/>
                </a:solidFill>
                <a:latin typeface="Calibri"/>
                <a:ea typeface="Calibri"/>
                <a:cs typeface="Calibri"/>
                <a:sym typeface="Calibri"/>
              </a:rPr>
              <a:t>Wrapper</a:t>
            </a:r>
            <a:endParaRPr/>
          </a:p>
        </p:txBody>
      </p:sp>
      <p:sp>
        <p:nvSpPr>
          <p:cNvPr id="363" name="Google Shape;363;p17"/>
          <p:cNvSpPr/>
          <p:nvPr/>
        </p:nvSpPr>
        <p:spPr>
          <a:xfrm>
            <a:off x="7366000" y="2769158"/>
            <a:ext cx="2819400" cy="1143000"/>
          </a:xfrm>
          <a:prstGeom prst="rect">
            <a:avLst/>
          </a:prstGeom>
          <a:noFill/>
          <a:ln cap="flat" cmpd="sng" w="9525">
            <a:solidFill>
              <a:srgbClr val="1E1C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 name="Google Shape;364;p17"/>
          <p:cNvSpPr txBox="1"/>
          <p:nvPr/>
        </p:nvSpPr>
        <p:spPr>
          <a:xfrm>
            <a:off x="7975601" y="3012047"/>
            <a:ext cx="1539875" cy="523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Mediator</a:t>
            </a:r>
            <a:endParaRPr/>
          </a:p>
        </p:txBody>
      </p:sp>
      <p:cxnSp>
        <p:nvCxnSpPr>
          <p:cNvPr id="365" name="Google Shape;365;p17"/>
          <p:cNvCxnSpPr/>
          <p:nvPr/>
        </p:nvCxnSpPr>
        <p:spPr>
          <a:xfrm flipH="1" rot="10800000">
            <a:off x="7442200" y="3912158"/>
            <a:ext cx="679450" cy="533400"/>
          </a:xfrm>
          <a:prstGeom prst="straightConnector1">
            <a:avLst/>
          </a:prstGeom>
          <a:noFill/>
          <a:ln cap="flat" cmpd="sng" w="9525">
            <a:solidFill>
              <a:srgbClr val="1E1C11"/>
            </a:solidFill>
            <a:prstDash val="solid"/>
            <a:round/>
            <a:headEnd len="med" w="med" type="triangle"/>
            <a:tailEnd len="med" w="med" type="triangle"/>
          </a:ln>
        </p:spPr>
      </p:cxnSp>
      <p:cxnSp>
        <p:nvCxnSpPr>
          <p:cNvPr id="366" name="Google Shape;366;p17"/>
          <p:cNvCxnSpPr/>
          <p:nvPr/>
        </p:nvCxnSpPr>
        <p:spPr>
          <a:xfrm rot="10800000">
            <a:off x="8813800" y="3912158"/>
            <a:ext cx="0" cy="533400"/>
          </a:xfrm>
          <a:prstGeom prst="straightConnector1">
            <a:avLst/>
          </a:prstGeom>
          <a:noFill/>
          <a:ln cap="flat" cmpd="sng" w="9525">
            <a:solidFill>
              <a:srgbClr val="1E1C11"/>
            </a:solidFill>
            <a:prstDash val="solid"/>
            <a:round/>
            <a:headEnd len="med" w="med" type="triangle"/>
            <a:tailEnd len="med" w="med" type="triangle"/>
          </a:ln>
        </p:spPr>
      </p:cxnSp>
      <p:cxnSp>
        <p:nvCxnSpPr>
          <p:cNvPr id="367" name="Google Shape;367;p17"/>
          <p:cNvCxnSpPr/>
          <p:nvPr/>
        </p:nvCxnSpPr>
        <p:spPr>
          <a:xfrm>
            <a:off x="9309100" y="3912158"/>
            <a:ext cx="876300" cy="533400"/>
          </a:xfrm>
          <a:prstGeom prst="straightConnector1">
            <a:avLst/>
          </a:prstGeom>
          <a:noFill/>
          <a:ln cap="flat" cmpd="sng" w="9525">
            <a:solidFill>
              <a:srgbClr val="1E1C11"/>
            </a:solidFill>
            <a:prstDash val="solid"/>
            <a:round/>
            <a:headEnd len="med" w="med" type="triangle"/>
            <a:tailEnd len="med" w="med" type="triangle"/>
          </a:ln>
        </p:spPr>
      </p:cxnSp>
      <p:cxnSp>
        <p:nvCxnSpPr>
          <p:cNvPr id="368" name="Google Shape;368;p17"/>
          <p:cNvCxnSpPr>
            <a:stCxn id="362" idx="2"/>
            <a:endCxn id="369" idx="1"/>
          </p:cNvCxnSpPr>
          <p:nvPr/>
        </p:nvCxnSpPr>
        <p:spPr>
          <a:xfrm>
            <a:off x="7480300" y="4826558"/>
            <a:ext cx="0" cy="457200"/>
          </a:xfrm>
          <a:prstGeom prst="straightConnector1">
            <a:avLst/>
          </a:prstGeom>
          <a:noFill/>
          <a:ln cap="flat" cmpd="sng" w="9525">
            <a:solidFill>
              <a:srgbClr val="1E1C11"/>
            </a:solidFill>
            <a:prstDash val="solid"/>
            <a:miter lim="800000"/>
            <a:headEnd len="med" w="med" type="none"/>
            <a:tailEnd len="med" w="med" type="none"/>
          </a:ln>
        </p:spPr>
      </p:cxnSp>
      <p:sp>
        <p:nvSpPr>
          <p:cNvPr id="369" name="Google Shape;369;p17"/>
          <p:cNvSpPr/>
          <p:nvPr/>
        </p:nvSpPr>
        <p:spPr>
          <a:xfrm>
            <a:off x="6985000" y="5283758"/>
            <a:ext cx="990600" cy="609600"/>
          </a:xfrm>
          <a:prstGeom prst="can">
            <a:avLst>
              <a:gd fmla="val 25000" name="adj"/>
            </a:avLst>
          </a:prstGeom>
          <a:noFill/>
          <a:ln cap="flat" cmpd="sng" w="9525">
            <a:solidFill>
              <a:srgbClr val="1E1C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1"/>
                </a:solidFill>
                <a:latin typeface="Century Schoolbook"/>
                <a:ea typeface="Century Schoolbook"/>
                <a:cs typeface="Century Schoolbook"/>
                <a:sym typeface="Century Schoolbook"/>
              </a:rPr>
              <a:t>S1</a:t>
            </a:r>
            <a:endParaRPr/>
          </a:p>
        </p:txBody>
      </p:sp>
      <p:sp>
        <p:nvSpPr>
          <p:cNvPr id="370" name="Google Shape;370;p17"/>
          <p:cNvSpPr/>
          <p:nvPr/>
        </p:nvSpPr>
        <p:spPr>
          <a:xfrm>
            <a:off x="8280400" y="4445558"/>
            <a:ext cx="990600" cy="381000"/>
          </a:xfrm>
          <a:prstGeom prst="rect">
            <a:avLst/>
          </a:prstGeom>
          <a:noFill/>
          <a:ln cap="flat" cmpd="sng" w="9525">
            <a:solidFill>
              <a:srgbClr val="1E1C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1"/>
                </a:solidFill>
                <a:latin typeface="Calibri"/>
                <a:ea typeface="Calibri"/>
                <a:cs typeface="Calibri"/>
                <a:sym typeface="Calibri"/>
              </a:rPr>
              <a:t>Wrapper</a:t>
            </a:r>
            <a:endParaRPr/>
          </a:p>
        </p:txBody>
      </p:sp>
      <p:cxnSp>
        <p:nvCxnSpPr>
          <p:cNvPr id="371" name="Google Shape;371;p17"/>
          <p:cNvCxnSpPr>
            <a:stCxn id="370" idx="2"/>
            <a:endCxn id="372" idx="1"/>
          </p:cNvCxnSpPr>
          <p:nvPr/>
        </p:nvCxnSpPr>
        <p:spPr>
          <a:xfrm>
            <a:off x="8775700" y="4826558"/>
            <a:ext cx="0" cy="457200"/>
          </a:xfrm>
          <a:prstGeom prst="straightConnector1">
            <a:avLst/>
          </a:prstGeom>
          <a:noFill/>
          <a:ln cap="flat" cmpd="sng" w="9525">
            <a:solidFill>
              <a:srgbClr val="1E1C11"/>
            </a:solidFill>
            <a:prstDash val="solid"/>
            <a:miter lim="800000"/>
            <a:headEnd len="med" w="med" type="none"/>
            <a:tailEnd len="med" w="med" type="none"/>
          </a:ln>
        </p:spPr>
      </p:cxnSp>
      <p:sp>
        <p:nvSpPr>
          <p:cNvPr id="372" name="Google Shape;372;p17"/>
          <p:cNvSpPr/>
          <p:nvPr/>
        </p:nvSpPr>
        <p:spPr>
          <a:xfrm>
            <a:off x="8280400" y="5283758"/>
            <a:ext cx="990600" cy="609600"/>
          </a:xfrm>
          <a:prstGeom prst="can">
            <a:avLst>
              <a:gd fmla="val 25000" name="adj"/>
            </a:avLst>
          </a:prstGeom>
          <a:noFill/>
          <a:ln cap="flat" cmpd="sng" w="9525">
            <a:solidFill>
              <a:srgbClr val="1E1C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1"/>
                </a:solidFill>
                <a:latin typeface="Century Schoolbook"/>
                <a:ea typeface="Century Schoolbook"/>
                <a:cs typeface="Century Schoolbook"/>
                <a:sym typeface="Century Schoolbook"/>
              </a:rPr>
              <a:t>S2</a:t>
            </a:r>
            <a:endParaRPr/>
          </a:p>
        </p:txBody>
      </p:sp>
      <p:sp>
        <p:nvSpPr>
          <p:cNvPr id="373" name="Google Shape;373;p17"/>
          <p:cNvSpPr/>
          <p:nvPr/>
        </p:nvSpPr>
        <p:spPr>
          <a:xfrm>
            <a:off x="9652000" y="4445558"/>
            <a:ext cx="990600" cy="381000"/>
          </a:xfrm>
          <a:prstGeom prst="rect">
            <a:avLst/>
          </a:prstGeom>
          <a:noFill/>
          <a:ln cap="flat" cmpd="sng" w="9525">
            <a:solidFill>
              <a:srgbClr val="1E1C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1"/>
                </a:solidFill>
                <a:latin typeface="Calibri"/>
                <a:ea typeface="Calibri"/>
                <a:cs typeface="Calibri"/>
                <a:sym typeface="Calibri"/>
              </a:rPr>
              <a:t>Wrapper</a:t>
            </a:r>
            <a:endParaRPr/>
          </a:p>
        </p:txBody>
      </p:sp>
      <p:cxnSp>
        <p:nvCxnSpPr>
          <p:cNvPr id="374" name="Google Shape;374;p17"/>
          <p:cNvCxnSpPr>
            <a:stCxn id="373" idx="2"/>
            <a:endCxn id="375" idx="1"/>
          </p:cNvCxnSpPr>
          <p:nvPr/>
        </p:nvCxnSpPr>
        <p:spPr>
          <a:xfrm>
            <a:off x="10147300" y="4826558"/>
            <a:ext cx="0" cy="457200"/>
          </a:xfrm>
          <a:prstGeom prst="straightConnector1">
            <a:avLst/>
          </a:prstGeom>
          <a:noFill/>
          <a:ln cap="flat" cmpd="sng" w="9525">
            <a:solidFill>
              <a:srgbClr val="1E1C11"/>
            </a:solidFill>
            <a:prstDash val="solid"/>
            <a:miter lim="800000"/>
            <a:headEnd len="med" w="med" type="none"/>
            <a:tailEnd len="med" w="med" type="none"/>
          </a:ln>
        </p:spPr>
      </p:cxnSp>
      <p:sp>
        <p:nvSpPr>
          <p:cNvPr id="375" name="Google Shape;375;p17"/>
          <p:cNvSpPr/>
          <p:nvPr/>
        </p:nvSpPr>
        <p:spPr>
          <a:xfrm>
            <a:off x="9652000" y="5283758"/>
            <a:ext cx="990600" cy="609600"/>
          </a:xfrm>
          <a:prstGeom prst="can">
            <a:avLst>
              <a:gd fmla="val 25000" name="adj"/>
            </a:avLst>
          </a:prstGeom>
          <a:noFill/>
          <a:ln cap="flat" cmpd="sng" w="9525">
            <a:solidFill>
              <a:srgbClr val="1E1C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1"/>
                </a:solidFill>
                <a:latin typeface="Century Schoolbook"/>
                <a:ea typeface="Century Schoolbook"/>
                <a:cs typeface="Century Schoolbook"/>
                <a:sym typeface="Century Schoolbook"/>
              </a:rPr>
              <a:t>S3</a:t>
            </a:r>
            <a:endParaRPr/>
          </a:p>
        </p:txBody>
      </p:sp>
      <p:sp>
        <p:nvSpPr>
          <p:cNvPr id="376" name="Google Shape;376;p17"/>
          <p:cNvSpPr txBox="1"/>
          <p:nvPr/>
        </p:nvSpPr>
        <p:spPr>
          <a:xfrm>
            <a:off x="7975600" y="2018272"/>
            <a:ext cx="914400" cy="369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Query</a:t>
            </a:r>
            <a:endParaRPr/>
          </a:p>
        </p:txBody>
      </p:sp>
      <p:cxnSp>
        <p:nvCxnSpPr>
          <p:cNvPr id="377" name="Google Shape;377;p17"/>
          <p:cNvCxnSpPr/>
          <p:nvPr/>
        </p:nvCxnSpPr>
        <p:spPr>
          <a:xfrm>
            <a:off x="8356600" y="2464358"/>
            <a:ext cx="0" cy="304800"/>
          </a:xfrm>
          <a:prstGeom prst="straightConnector1">
            <a:avLst/>
          </a:prstGeom>
          <a:noFill/>
          <a:ln cap="flat" cmpd="sng" w="9525">
            <a:solidFill>
              <a:srgbClr val="1E1C11"/>
            </a:solidFill>
            <a:prstDash val="solid"/>
            <a:round/>
            <a:headEnd len="med" w="med" type="none"/>
            <a:tailEnd len="med" w="med" type="triangle"/>
          </a:ln>
        </p:spPr>
      </p:cxnSp>
      <p:pic>
        <p:nvPicPr>
          <p:cNvPr descr="C:\Users\Ronald\AppData\Local\Microsoft\Windows\Temporary Internet Files\Content.IE5\5TT119PS\MC900078622[1].wmf" id="378" name="Google Shape;378;p17"/>
          <p:cNvPicPr preferRelativeResize="0"/>
          <p:nvPr/>
        </p:nvPicPr>
        <p:blipFill rotWithShape="1">
          <a:blip r:embed="rId3">
            <a:alphaModFix/>
          </a:blip>
          <a:srcRect b="0" l="0" r="0" t="0"/>
          <a:stretch/>
        </p:blipFill>
        <p:spPr>
          <a:xfrm>
            <a:off x="7588250" y="1854758"/>
            <a:ext cx="387350" cy="827088"/>
          </a:xfrm>
          <a:prstGeom prst="rect">
            <a:avLst/>
          </a:prstGeom>
          <a:noFill/>
          <a:ln>
            <a:noFill/>
          </a:ln>
        </p:spPr>
      </p:pic>
      <p:cxnSp>
        <p:nvCxnSpPr>
          <p:cNvPr id="379" name="Google Shape;379;p17"/>
          <p:cNvCxnSpPr/>
          <p:nvPr/>
        </p:nvCxnSpPr>
        <p:spPr>
          <a:xfrm>
            <a:off x="9728200" y="2464358"/>
            <a:ext cx="0" cy="304800"/>
          </a:xfrm>
          <a:prstGeom prst="straightConnector1">
            <a:avLst/>
          </a:prstGeom>
          <a:noFill/>
          <a:ln cap="flat" cmpd="sng" w="9525">
            <a:solidFill>
              <a:srgbClr val="1E1C11"/>
            </a:solidFill>
            <a:prstDash val="solid"/>
            <a:round/>
            <a:headEnd len="med" w="med" type="triangle"/>
            <a:tailEnd len="med" w="med" type="none"/>
          </a:ln>
        </p:spPr>
      </p:cxnSp>
      <p:sp>
        <p:nvSpPr>
          <p:cNvPr id="380" name="Google Shape;380;p17"/>
          <p:cNvSpPr txBox="1"/>
          <p:nvPr/>
        </p:nvSpPr>
        <p:spPr>
          <a:xfrm>
            <a:off x="9194800" y="2007158"/>
            <a:ext cx="914400" cy="3698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Results</a:t>
            </a:r>
            <a:endParaRPr/>
          </a:p>
        </p:txBody>
      </p:sp>
      <p:sp>
        <p:nvSpPr>
          <p:cNvPr id="381" name="Google Shape;381;p17"/>
          <p:cNvSpPr/>
          <p:nvPr/>
        </p:nvSpPr>
        <p:spPr>
          <a:xfrm>
            <a:off x="6985000" y="5131358"/>
            <a:ext cx="990600" cy="304800"/>
          </a:xfrm>
          <a:prstGeom prst="rect">
            <a:avLst/>
          </a:prstGeom>
          <a:gradFill>
            <a:gsLst>
              <a:gs pos="0">
                <a:srgbClr val="2B6AB7"/>
              </a:gs>
              <a:gs pos="34000">
                <a:srgbClr val="306BB2"/>
              </a:gs>
              <a:gs pos="70000">
                <a:srgbClr val="3577C9"/>
              </a:gs>
              <a:gs pos="100000">
                <a:schemeClr val="accent1"/>
              </a:gs>
            </a:gsLst>
            <a:path path="circle">
              <a:fillToRect b="50%" l="50%" r="50%" t="50%"/>
            </a:path>
            <a:tileRect/>
          </a:gradFill>
          <a:ln cap="flat" cmpd="sng" w="9525">
            <a:solidFill>
              <a:srgbClr val="1D1B10"/>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schema</a:t>
            </a:r>
            <a:endParaRPr/>
          </a:p>
        </p:txBody>
      </p:sp>
      <p:sp>
        <p:nvSpPr>
          <p:cNvPr id="382" name="Google Shape;382;p17"/>
          <p:cNvSpPr/>
          <p:nvPr/>
        </p:nvSpPr>
        <p:spPr>
          <a:xfrm>
            <a:off x="8280400" y="5131358"/>
            <a:ext cx="990600" cy="304800"/>
          </a:xfrm>
          <a:prstGeom prst="rect">
            <a:avLst/>
          </a:prstGeom>
          <a:gradFill>
            <a:gsLst>
              <a:gs pos="0">
                <a:srgbClr val="2B6AB7"/>
              </a:gs>
              <a:gs pos="34000">
                <a:srgbClr val="306BB2"/>
              </a:gs>
              <a:gs pos="70000">
                <a:srgbClr val="3577C9"/>
              </a:gs>
              <a:gs pos="100000">
                <a:schemeClr val="accent1"/>
              </a:gs>
            </a:gsLst>
            <a:path path="circle">
              <a:fillToRect b="50%" l="50%" r="50%" t="50%"/>
            </a:path>
            <a:tileRect/>
          </a:gradFill>
          <a:ln cap="flat" cmpd="sng" w="9525">
            <a:solidFill>
              <a:srgbClr val="1D1B10"/>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schema</a:t>
            </a:r>
            <a:endParaRPr/>
          </a:p>
        </p:txBody>
      </p:sp>
      <p:sp>
        <p:nvSpPr>
          <p:cNvPr id="383" name="Google Shape;383;p17"/>
          <p:cNvSpPr/>
          <p:nvPr/>
        </p:nvSpPr>
        <p:spPr>
          <a:xfrm>
            <a:off x="9652000" y="5131358"/>
            <a:ext cx="990600" cy="304800"/>
          </a:xfrm>
          <a:prstGeom prst="rect">
            <a:avLst/>
          </a:prstGeom>
          <a:gradFill>
            <a:gsLst>
              <a:gs pos="0">
                <a:srgbClr val="2B6AB7"/>
              </a:gs>
              <a:gs pos="34000">
                <a:srgbClr val="306BB2"/>
              </a:gs>
              <a:gs pos="70000">
                <a:srgbClr val="3577C9"/>
              </a:gs>
              <a:gs pos="100000">
                <a:schemeClr val="accent1"/>
              </a:gs>
            </a:gsLst>
            <a:path path="circle">
              <a:fillToRect b="50%" l="50%" r="50%" t="50%"/>
            </a:path>
            <a:tileRect/>
          </a:gradFill>
          <a:ln cap="flat" cmpd="sng" w="9525">
            <a:solidFill>
              <a:srgbClr val="1D1B10"/>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schema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18"/>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Problems in Data Integration</a:t>
            </a:r>
            <a:endParaRPr/>
          </a:p>
        </p:txBody>
      </p:sp>
      <p:sp>
        <p:nvSpPr>
          <p:cNvPr id="390" name="Google Shape;390;p18"/>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74929" lvl="0" marL="182880" rtl="0" algn="l">
              <a:spcBef>
                <a:spcPts val="0"/>
              </a:spcBef>
              <a:spcAft>
                <a:spcPts val="0"/>
              </a:spcAft>
              <a:buSzPts val="1700"/>
              <a:buNone/>
            </a:pPr>
            <a:r>
              <a:t/>
            </a:r>
            <a:endParaRPr sz="2000"/>
          </a:p>
          <a:p>
            <a:pPr indent="-182880" lvl="0" marL="182880" rtl="0" algn="l">
              <a:spcBef>
                <a:spcPts val="400"/>
              </a:spcBef>
              <a:spcAft>
                <a:spcPts val="0"/>
              </a:spcAft>
              <a:buSzPts val="1700"/>
              <a:buChar char="•"/>
            </a:pPr>
            <a:r>
              <a:rPr lang="en-US" sz="2000"/>
              <a:t>Data integration (whether building a data warehouse or mediated schema) usually involves the following phases. </a:t>
            </a:r>
            <a:endParaRPr/>
          </a:p>
          <a:p>
            <a:pPr indent="-182880" lvl="1" marL="457200" rtl="0" algn="l">
              <a:spcBef>
                <a:spcPts val="400"/>
              </a:spcBef>
              <a:spcAft>
                <a:spcPts val="0"/>
              </a:spcAft>
              <a:buSzPts val="1700"/>
              <a:buChar char="•"/>
            </a:pPr>
            <a:r>
              <a:rPr lang="en-US"/>
              <a:t>Source Selection </a:t>
            </a:r>
            <a:endParaRPr/>
          </a:p>
          <a:p>
            <a:pPr indent="-182880" lvl="1" marL="457200" rtl="0" algn="l">
              <a:spcBef>
                <a:spcPts val="400"/>
              </a:spcBef>
              <a:spcAft>
                <a:spcPts val="0"/>
              </a:spcAft>
              <a:buSzPts val="1700"/>
              <a:buChar char="•"/>
            </a:pPr>
            <a:r>
              <a:rPr lang="en-US"/>
              <a:t>Schema Mapping</a:t>
            </a:r>
            <a:endParaRPr/>
          </a:p>
          <a:p>
            <a:pPr indent="-182880" lvl="1" marL="457200" rtl="0" algn="l">
              <a:spcBef>
                <a:spcPts val="400"/>
              </a:spcBef>
              <a:spcAft>
                <a:spcPts val="0"/>
              </a:spcAft>
              <a:buSzPts val="1700"/>
              <a:buChar char="•"/>
            </a:pPr>
            <a:r>
              <a:rPr lang="en-US"/>
              <a:t>Records Linkage </a:t>
            </a:r>
            <a:endParaRPr/>
          </a:p>
          <a:p>
            <a:pPr indent="-182880" lvl="1" marL="457200" rtl="0" algn="l">
              <a:spcBef>
                <a:spcPts val="400"/>
              </a:spcBef>
              <a:spcAft>
                <a:spcPts val="0"/>
              </a:spcAft>
              <a:buSzPts val="1700"/>
              <a:buChar char="•"/>
            </a:pPr>
            <a:r>
              <a:rPr lang="en-US"/>
              <a:t>Data Fusion</a:t>
            </a:r>
            <a:endParaRPr/>
          </a:p>
        </p:txBody>
      </p:sp>
      <p:sp>
        <p:nvSpPr>
          <p:cNvPr id="391" name="Google Shape;391;p18"/>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19"/>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Source Selection Phase</a:t>
            </a:r>
            <a:endParaRPr/>
          </a:p>
        </p:txBody>
      </p:sp>
      <p:sp>
        <p:nvSpPr>
          <p:cNvPr id="397" name="Google Shape;397;p19"/>
          <p:cNvSpPr txBox="1"/>
          <p:nvPr>
            <p:ph idx="1" type="body"/>
          </p:nvPr>
        </p:nvSpPr>
        <p:spPr>
          <a:xfrm>
            <a:off x="609600" y="1673352"/>
            <a:ext cx="5384800" cy="4718304"/>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1700"/>
              <a:buChar char="•"/>
            </a:pPr>
            <a:r>
              <a:rPr lang="en-US" sz="2000"/>
              <a:t>Source Selection (Query Optimizer)</a:t>
            </a:r>
            <a:endParaRPr/>
          </a:p>
          <a:p>
            <a:pPr indent="-182879" lvl="1" marL="457200" rtl="0" algn="l">
              <a:spcBef>
                <a:spcPts val="320"/>
              </a:spcBef>
              <a:spcAft>
                <a:spcPts val="0"/>
              </a:spcAft>
              <a:buSzPts val="1360"/>
              <a:buChar char="•"/>
            </a:pPr>
            <a:r>
              <a:rPr lang="en-US" sz="1600"/>
              <a:t>Determine which sources are most relevant to the given query.</a:t>
            </a:r>
            <a:endParaRPr/>
          </a:p>
          <a:p>
            <a:pPr indent="-96519" lvl="1" marL="457200" rtl="0" algn="l">
              <a:spcBef>
                <a:spcPts val="320"/>
              </a:spcBef>
              <a:spcAft>
                <a:spcPts val="0"/>
              </a:spcAft>
              <a:buSzPts val="1360"/>
              <a:buNone/>
            </a:pPr>
            <a:r>
              <a:t/>
            </a:r>
            <a:endParaRPr sz="1600"/>
          </a:p>
          <a:p>
            <a:pPr indent="-182879" lvl="1" marL="457200" rtl="0" algn="l">
              <a:spcBef>
                <a:spcPts val="320"/>
              </a:spcBef>
              <a:spcAft>
                <a:spcPts val="0"/>
              </a:spcAft>
              <a:buSzPts val="1360"/>
              <a:buChar char="•"/>
            </a:pPr>
            <a:r>
              <a:rPr lang="en-US" sz="1600"/>
              <a:t>Determine the order of how sources should be accessed.</a:t>
            </a:r>
            <a:endParaRPr/>
          </a:p>
          <a:p>
            <a:pPr indent="-96519" lvl="1" marL="457200" rtl="0" algn="l">
              <a:spcBef>
                <a:spcPts val="320"/>
              </a:spcBef>
              <a:spcAft>
                <a:spcPts val="0"/>
              </a:spcAft>
              <a:buSzPts val="1360"/>
              <a:buNone/>
            </a:pPr>
            <a:r>
              <a:t/>
            </a:r>
            <a:endParaRPr sz="1600"/>
          </a:p>
          <a:p>
            <a:pPr indent="-182879" lvl="1" marL="457200" rtl="0" algn="l">
              <a:spcBef>
                <a:spcPts val="320"/>
              </a:spcBef>
              <a:spcAft>
                <a:spcPts val="0"/>
              </a:spcAft>
              <a:buSzPts val="1360"/>
              <a:buChar char="•"/>
            </a:pPr>
            <a:r>
              <a:rPr lang="en-US" sz="1600"/>
              <a:t>For this purpose, the query optimizer needs to access </a:t>
            </a:r>
            <a:r>
              <a:rPr lang="en-US" sz="1600" u="sng"/>
              <a:t>statistics about the coverage </a:t>
            </a:r>
            <a:r>
              <a:rPr lang="en-US" sz="1600"/>
              <a:t>of the sources, as well as the </a:t>
            </a:r>
            <a:r>
              <a:rPr lang="en-US" sz="1600" u="sng"/>
              <a:t>overlap between sources. </a:t>
            </a:r>
            <a:endParaRPr sz="1600"/>
          </a:p>
          <a:p>
            <a:pPr indent="-85724" lvl="0" marL="182880" rtl="0" algn="l">
              <a:spcBef>
                <a:spcPts val="360"/>
              </a:spcBef>
              <a:spcAft>
                <a:spcPts val="0"/>
              </a:spcAft>
              <a:buSzPts val="1530"/>
              <a:buNone/>
            </a:pPr>
            <a:r>
              <a:t/>
            </a:r>
            <a:endParaRPr sz="1800"/>
          </a:p>
        </p:txBody>
      </p:sp>
      <p:sp>
        <p:nvSpPr>
          <p:cNvPr id="398" name="Google Shape;398;p19"/>
          <p:cNvSpPr txBox="1"/>
          <p:nvPr>
            <p:ph idx="2" type="body"/>
          </p:nvPr>
        </p:nvSpPr>
        <p:spPr>
          <a:xfrm>
            <a:off x="6197600" y="1673352"/>
            <a:ext cx="5384800" cy="4718304"/>
          </a:xfrm>
          <a:prstGeom prst="rect">
            <a:avLst/>
          </a:prstGeom>
          <a:noFill/>
          <a:ln>
            <a:noFill/>
          </a:ln>
        </p:spPr>
        <p:txBody>
          <a:bodyPr anchorCtr="0" anchor="t" bIns="45700" lIns="91425" spcFirstLastPara="1" rIns="91425" wrap="square" tIns="45700">
            <a:normAutofit/>
          </a:bodyPr>
          <a:lstStyle/>
          <a:p>
            <a:pPr indent="-31750" lvl="0" marL="182880" rtl="0" algn="l">
              <a:spcBef>
                <a:spcPts val="0"/>
              </a:spcBef>
              <a:spcAft>
                <a:spcPts val="0"/>
              </a:spcAft>
              <a:buSzPts val="2380"/>
              <a:buNone/>
            </a:pPr>
            <a:r>
              <a:t/>
            </a:r>
            <a:endParaRPr/>
          </a:p>
        </p:txBody>
      </p:sp>
      <p:sp>
        <p:nvSpPr>
          <p:cNvPr id="399" name="Google Shape;399;p19"/>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00" name="Google Shape;400;p19"/>
          <p:cNvSpPr/>
          <p:nvPr/>
        </p:nvSpPr>
        <p:spPr>
          <a:xfrm>
            <a:off x="6981092" y="4573675"/>
            <a:ext cx="762000" cy="304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accent1"/>
                </a:solidFill>
                <a:latin typeface="Calibri"/>
                <a:ea typeface="Calibri"/>
                <a:cs typeface="Calibri"/>
                <a:sym typeface="Calibri"/>
              </a:rPr>
              <a:t>Wrapper</a:t>
            </a:r>
            <a:endParaRPr/>
          </a:p>
        </p:txBody>
      </p:sp>
      <p:sp>
        <p:nvSpPr>
          <p:cNvPr id="401" name="Google Shape;401;p19"/>
          <p:cNvSpPr txBox="1"/>
          <p:nvPr/>
        </p:nvSpPr>
        <p:spPr>
          <a:xfrm>
            <a:off x="7438292" y="1460589"/>
            <a:ext cx="914400" cy="369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Query</a:t>
            </a:r>
            <a:endParaRPr/>
          </a:p>
        </p:txBody>
      </p:sp>
      <p:cxnSp>
        <p:nvCxnSpPr>
          <p:cNvPr id="402" name="Google Shape;402;p19"/>
          <p:cNvCxnSpPr/>
          <p:nvPr/>
        </p:nvCxnSpPr>
        <p:spPr>
          <a:xfrm>
            <a:off x="7819292" y="1906675"/>
            <a:ext cx="0" cy="304800"/>
          </a:xfrm>
          <a:prstGeom prst="straightConnector1">
            <a:avLst/>
          </a:prstGeom>
          <a:noFill/>
          <a:ln cap="flat" cmpd="sng" w="9525">
            <a:solidFill>
              <a:schemeClr val="dk1"/>
            </a:solidFill>
            <a:prstDash val="solid"/>
            <a:round/>
            <a:headEnd len="med" w="med" type="none"/>
            <a:tailEnd len="med" w="med" type="triangle"/>
          </a:ln>
        </p:spPr>
      </p:cxnSp>
      <p:cxnSp>
        <p:nvCxnSpPr>
          <p:cNvPr id="403" name="Google Shape;403;p19"/>
          <p:cNvCxnSpPr>
            <a:stCxn id="400" idx="2"/>
            <a:endCxn id="404" idx="0"/>
          </p:cNvCxnSpPr>
          <p:nvPr/>
        </p:nvCxnSpPr>
        <p:spPr>
          <a:xfrm>
            <a:off x="7362092" y="4878475"/>
            <a:ext cx="0" cy="533400"/>
          </a:xfrm>
          <a:prstGeom prst="straightConnector1">
            <a:avLst/>
          </a:prstGeom>
          <a:noFill/>
          <a:ln cap="flat" cmpd="sng" w="25400">
            <a:solidFill>
              <a:srgbClr val="4F6128"/>
            </a:solidFill>
            <a:prstDash val="solid"/>
            <a:miter lim="800000"/>
            <a:headEnd len="med" w="med" type="none"/>
            <a:tailEnd len="med" w="med" type="none"/>
          </a:ln>
        </p:spPr>
      </p:cxnSp>
      <p:pic>
        <p:nvPicPr>
          <p:cNvPr descr="C:\Users\Ronald\AppData\Local\Microsoft\Windows\Temporary Internet Files\Content.IE5\5TT119PS\MC900078622[1].wmf" id="405" name="Google Shape;405;p19"/>
          <p:cNvPicPr preferRelativeResize="0"/>
          <p:nvPr/>
        </p:nvPicPr>
        <p:blipFill rotWithShape="1">
          <a:blip r:embed="rId3">
            <a:alphaModFix/>
          </a:blip>
          <a:srcRect b="0" l="0" r="0" t="0"/>
          <a:stretch/>
        </p:blipFill>
        <p:spPr>
          <a:xfrm>
            <a:off x="7050942" y="1297075"/>
            <a:ext cx="387350" cy="827088"/>
          </a:xfrm>
          <a:prstGeom prst="rect">
            <a:avLst/>
          </a:prstGeom>
          <a:noFill/>
          <a:ln>
            <a:noFill/>
          </a:ln>
        </p:spPr>
      </p:pic>
      <p:sp>
        <p:nvSpPr>
          <p:cNvPr id="406" name="Google Shape;406;p19"/>
          <p:cNvSpPr/>
          <p:nvPr/>
        </p:nvSpPr>
        <p:spPr>
          <a:xfrm>
            <a:off x="6981092" y="5488075"/>
            <a:ext cx="762000" cy="609600"/>
          </a:xfrm>
          <a:prstGeom prst="can">
            <a:avLst>
              <a:gd fmla="val 25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1"/>
                </a:solidFill>
                <a:latin typeface="Century Schoolbook"/>
                <a:ea typeface="Century Schoolbook"/>
                <a:cs typeface="Century Schoolbook"/>
                <a:sym typeface="Century Schoolbook"/>
              </a:rPr>
              <a:t>S1</a:t>
            </a:r>
            <a:endParaRPr/>
          </a:p>
        </p:txBody>
      </p:sp>
      <p:cxnSp>
        <p:nvCxnSpPr>
          <p:cNvPr id="407" name="Google Shape;407;p19"/>
          <p:cNvCxnSpPr>
            <a:stCxn id="408" idx="2"/>
            <a:endCxn id="409" idx="0"/>
          </p:cNvCxnSpPr>
          <p:nvPr/>
        </p:nvCxnSpPr>
        <p:spPr>
          <a:xfrm>
            <a:off x="8505092" y="4878475"/>
            <a:ext cx="0" cy="533400"/>
          </a:xfrm>
          <a:prstGeom prst="straightConnector1">
            <a:avLst/>
          </a:prstGeom>
          <a:noFill/>
          <a:ln cap="flat" cmpd="sng" w="25400">
            <a:solidFill>
              <a:srgbClr val="4F6128"/>
            </a:solidFill>
            <a:prstDash val="solid"/>
            <a:miter lim="800000"/>
            <a:headEnd len="med" w="med" type="none"/>
            <a:tailEnd len="med" w="med" type="none"/>
          </a:ln>
        </p:spPr>
      </p:cxnSp>
      <p:sp>
        <p:nvSpPr>
          <p:cNvPr id="410" name="Google Shape;410;p19"/>
          <p:cNvSpPr/>
          <p:nvPr/>
        </p:nvSpPr>
        <p:spPr>
          <a:xfrm>
            <a:off x="6828692" y="3964075"/>
            <a:ext cx="3276600" cy="1066800"/>
          </a:xfrm>
          <a:prstGeom prst="rect">
            <a:avLst/>
          </a:prstGeom>
          <a:noFill/>
          <a:ln cap="flat" cmpd="sng" w="25400">
            <a:solidFill>
              <a:schemeClr val="accent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411" name="Google Shape;411;p19"/>
          <p:cNvSpPr/>
          <p:nvPr/>
        </p:nvSpPr>
        <p:spPr>
          <a:xfrm>
            <a:off x="6904892" y="2516275"/>
            <a:ext cx="1143000" cy="9144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2"/>
                </a:solidFill>
                <a:latin typeface="Calibri"/>
                <a:ea typeface="Calibri"/>
                <a:cs typeface="Calibri"/>
                <a:sym typeface="Calibri"/>
              </a:rPr>
              <a:t>Query </a:t>
            </a:r>
            <a:endParaRPr/>
          </a:p>
          <a:p>
            <a:pPr indent="0" lvl="0" marL="0" marR="0" rtl="0" algn="ctr">
              <a:spcBef>
                <a:spcPts val="0"/>
              </a:spcBef>
              <a:spcAft>
                <a:spcPts val="0"/>
              </a:spcAft>
              <a:buNone/>
            </a:pPr>
            <a:r>
              <a:rPr b="1" lang="en-US" sz="1600">
                <a:solidFill>
                  <a:schemeClr val="accent2"/>
                </a:solidFill>
                <a:latin typeface="Calibri"/>
                <a:ea typeface="Calibri"/>
                <a:cs typeface="Calibri"/>
                <a:sym typeface="Calibri"/>
              </a:rPr>
              <a:t>Optimizer</a:t>
            </a:r>
            <a:endParaRPr/>
          </a:p>
        </p:txBody>
      </p:sp>
      <p:sp>
        <p:nvSpPr>
          <p:cNvPr id="412" name="Google Shape;412;p19"/>
          <p:cNvSpPr/>
          <p:nvPr/>
        </p:nvSpPr>
        <p:spPr>
          <a:xfrm>
            <a:off x="8505092" y="2973475"/>
            <a:ext cx="1828800" cy="381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2"/>
                </a:solidFill>
                <a:latin typeface="Calibri"/>
                <a:ea typeface="Calibri"/>
                <a:cs typeface="Calibri"/>
                <a:sym typeface="Calibri"/>
              </a:rPr>
              <a:t>Record-Linkage</a:t>
            </a:r>
            <a:endParaRPr/>
          </a:p>
        </p:txBody>
      </p:sp>
      <p:sp>
        <p:nvSpPr>
          <p:cNvPr id="413" name="Google Shape;413;p19"/>
          <p:cNvSpPr/>
          <p:nvPr/>
        </p:nvSpPr>
        <p:spPr>
          <a:xfrm>
            <a:off x="8505092" y="2363875"/>
            <a:ext cx="1828800" cy="381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2"/>
                </a:solidFill>
                <a:latin typeface="Calibri"/>
                <a:ea typeface="Calibri"/>
                <a:cs typeface="Calibri"/>
                <a:sym typeface="Calibri"/>
              </a:rPr>
              <a:t>Data Fusion</a:t>
            </a:r>
            <a:endParaRPr/>
          </a:p>
        </p:txBody>
      </p:sp>
      <p:cxnSp>
        <p:nvCxnSpPr>
          <p:cNvPr id="414" name="Google Shape;414;p19"/>
          <p:cNvCxnSpPr/>
          <p:nvPr/>
        </p:nvCxnSpPr>
        <p:spPr>
          <a:xfrm>
            <a:off x="9190892" y="1906675"/>
            <a:ext cx="0" cy="304800"/>
          </a:xfrm>
          <a:prstGeom prst="straightConnector1">
            <a:avLst/>
          </a:prstGeom>
          <a:noFill/>
          <a:ln cap="flat" cmpd="sng" w="9525">
            <a:solidFill>
              <a:schemeClr val="dk1"/>
            </a:solidFill>
            <a:prstDash val="solid"/>
            <a:round/>
            <a:headEnd len="med" w="med" type="triangle"/>
            <a:tailEnd len="med" w="med" type="none"/>
          </a:ln>
        </p:spPr>
      </p:cxnSp>
      <p:sp>
        <p:nvSpPr>
          <p:cNvPr id="415" name="Google Shape;415;p19"/>
          <p:cNvSpPr txBox="1"/>
          <p:nvPr/>
        </p:nvSpPr>
        <p:spPr>
          <a:xfrm>
            <a:off x="8657492" y="1449475"/>
            <a:ext cx="914400" cy="3698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Results</a:t>
            </a:r>
            <a:endParaRPr/>
          </a:p>
        </p:txBody>
      </p:sp>
      <p:cxnSp>
        <p:nvCxnSpPr>
          <p:cNvPr id="416" name="Google Shape;416;p19"/>
          <p:cNvCxnSpPr/>
          <p:nvPr/>
        </p:nvCxnSpPr>
        <p:spPr>
          <a:xfrm>
            <a:off x="7209692" y="3430675"/>
            <a:ext cx="0" cy="533400"/>
          </a:xfrm>
          <a:prstGeom prst="straightConnector1">
            <a:avLst/>
          </a:prstGeom>
          <a:noFill/>
          <a:ln cap="flat" cmpd="sng" w="31750">
            <a:solidFill>
              <a:srgbClr val="4F6128"/>
            </a:solidFill>
            <a:prstDash val="solid"/>
            <a:round/>
            <a:headEnd len="med" w="med" type="none"/>
            <a:tailEnd len="med" w="med" type="triangle"/>
          </a:ln>
        </p:spPr>
      </p:cxnSp>
      <p:sp>
        <p:nvSpPr>
          <p:cNvPr id="404" name="Google Shape;404;p19"/>
          <p:cNvSpPr/>
          <p:nvPr/>
        </p:nvSpPr>
        <p:spPr>
          <a:xfrm>
            <a:off x="6981092" y="5411875"/>
            <a:ext cx="762000" cy="228600"/>
          </a:xfrm>
          <a:prstGeom prst="rect">
            <a:avLst/>
          </a:prstGeom>
          <a:solidFill>
            <a:srgbClr val="B2A0C7"/>
          </a:solidFill>
          <a:ln cap="flat" cmpd="sng" w="9525">
            <a:solidFill>
              <a:srgbClr val="3F3151"/>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schema</a:t>
            </a:r>
            <a:endParaRPr/>
          </a:p>
        </p:txBody>
      </p:sp>
      <p:sp>
        <p:nvSpPr>
          <p:cNvPr id="417" name="Google Shape;417;p19"/>
          <p:cNvSpPr/>
          <p:nvPr/>
        </p:nvSpPr>
        <p:spPr>
          <a:xfrm>
            <a:off x="6904892" y="2516275"/>
            <a:ext cx="304800" cy="304800"/>
          </a:xfrm>
          <a:prstGeom prst="ellipse">
            <a:avLst/>
          </a:prstGeom>
          <a:solidFill>
            <a:srgbClr val="244061"/>
          </a:solidFill>
          <a:ln cap="flat" cmpd="sng" w="9525">
            <a:solidFill>
              <a:schemeClr val="accent6"/>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1</a:t>
            </a:r>
            <a:endParaRPr/>
          </a:p>
        </p:txBody>
      </p:sp>
      <p:cxnSp>
        <p:nvCxnSpPr>
          <p:cNvPr id="418" name="Google Shape;418;p19"/>
          <p:cNvCxnSpPr/>
          <p:nvPr/>
        </p:nvCxnSpPr>
        <p:spPr>
          <a:xfrm rot="10800000">
            <a:off x="9190892" y="2744875"/>
            <a:ext cx="0" cy="228600"/>
          </a:xfrm>
          <a:prstGeom prst="straightConnector1">
            <a:avLst/>
          </a:prstGeom>
          <a:noFill/>
          <a:ln cap="flat" cmpd="sng" w="31750">
            <a:solidFill>
              <a:srgbClr val="4F6128"/>
            </a:solidFill>
            <a:prstDash val="solid"/>
            <a:round/>
            <a:headEnd len="med" w="med" type="none"/>
            <a:tailEnd len="med" w="med" type="triangle"/>
          </a:ln>
        </p:spPr>
      </p:cxnSp>
      <p:sp>
        <p:nvSpPr>
          <p:cNvPr id="419" name="Google Shape;419;p19"/>
          <p:cNvSpPr/>
          <p:nvPr/>
        </p:nvSpPr>
        <p:spPr>
          <a:xfrm>
            <a:off x="10105292" y="4345075"/>
            <a:ext cx="9144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2"/>
                </a:solidFill>
                <a:latin typeface="Calibri"/>
                <a:ea typeface="Calibri"/>
                <a:cs typeface="Calibri"/>
                <a:sym typeface="Calibri"/>
              </a:rPr>
              <a:t>Schema </a:t>
            </a:r>
            <a:endParaRPr/>
          </a:p>
          <a:p>
            <a:pPr indent="0" lvl="0" marL="0" marR="0" rtl="0" algn="ctr">
              <a:spcBef>
                <a:spcPts val="0"/>
              </a:spcBef>
              <a:spcAft>
                <a:spcPts val="0"/>
              </a:spcAft>
              <a:buNone/>
            </a:pPr>
            <a:r>
              <a:rPr b="1" lang="en-US" sz="1600">
                <a:solidFill>
                  <a:schemeClr val="accent2"/>
                </a:solidFill>
                <a:latin typeface="Calibri"/>
                <a:ea typeface="Calibri"/>
                <a:cs typeface="Calibri"/>
                <a:sym typeface="Calibri"/>
              </a:rPr>
              <a:t>Mapping</a:t>
            </a:r>
            <a:endParaRPr/>
          </a:p>
        </p:txBody>
      </p:sp>
      <p:sp>
        <p:nvSpPr>
          <p:cNvPr id="420" name="Google Shape;420;p19"/>
          <p:cNvSpPr/>
          <p:nvPr/>
        </p:nvSpPr>
        <p:spPr>
          <a:xfrm>
            <a:off x="10257692" y="4192675"/>
            <a:ext cx="228600" cy="228600"/>
          </a:xfrm>
          <a:prstGeom prst="ellipse">
            <a:avLst/>
          </a:prstGeom>
          <a:solidFill>
            <a:schemeClr val="accent6"/>
          </a:solidFill>
          <a:ln cap="flat" cmpd="sng" w="9525">
            <a:solidFill>
              <a:srgbClr val="244061"/>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2</a:t>
            </a:r>
            <a:endParaRPr/>
          </a:p>
        </p:txBody>
      </p:sp>
      <p:sp>
        <p:nvSpPr>
          <p:cNvPr id="421" name="Google Shape;421;p19"/>
          <p:cNvSpPr/>
          <p:nvPr/>
        </p:nvSpPr>
        <p:spPr>
          <a:xfrm>
            <a:off x="8505092" y="3049675"/>
            <a:ext cx="228600" cy="228600"/>
          </a:xfrm>
          <a:prstGeom prst="ellipse">
            <a:avLst/>
          </a:prstGeom>
          <a:gradFill>
            <a:gsLst>
              <a:gs pos="0">
                <a:srgbClr val="F77B15"/>
              </a:gs>
              <a:gs pos="34000">
                <a:srgbClr val="F07B1C"/>
              </a:gs>
              <a:gs pos="70000">
                <a:srgbClr val="FF8A20"/>
              </a:gs>
              <a:gs pos="100000">
                <a:srgbClr val="F79545"/>
              </a:gs>
            </a:gsLst>
            <a:path path="circle">
              <a:fillToRect b="50%" l="50%" r="50%" t="50%"/>
            </a:path>
            <a:tileRect/>
          </a:gradFill>
          <a:ln cap="flat" cmpd="sng" w="9525">
            <a:solidFill>
              <a:schemeClr val="accent6"/>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3</a:t>
            </a:r>
            <a:endParaRPr/>
          </a:p>
        </p:txBody>
      </p:sp>
      <p:sp>
        <p:nvSpPr>
          <p:cNvPr id="422" name="Google Shape;422;p19"/>
          <p:cNvSpPr/>
          <p:nvPr/>
        </p:nvSpPr>
        <p:spPr>
          <a:xfrm>
            <a:off x="8505092" y="2440075"/>
            <a:ext cx="228600" cy="228600"/>
          </a:xfrm>
          <a:prstGeom prst="ellipse">
            <a:avLst/>
          </a:prstGeom>
          <a:gradFill>
            <a:gsLst>
              <a:gs pos="0">
                <a:srgbClr val="F77B15"/>
              </a:gs>
              <a:gs pos="34000">
                <a:srgbClr val="F07B1C"/>
              </a:gs>
              <a:gs pos="70000">
                <a:srgbClr val="FF8A20"/>
              </a:gs>
              <a:gs pos="100000">
                <a:srgbClr val="F79545"/>
              </a:gs>
            </a:gsLst>
            <a:path path="circle">
              <a:fillToRect b="50%" l="50%" r="50%" t="50%"/>
            </a:path>
            <a:tileRect/>
          </a:gradFill>
          <a:ln cap="flat" cmpd="sng" w="9525">
            <a:solidFill>
              <a:schemeClr val="accent6"/>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4</a:t>
            </a:r>
            <a:endParaRPr/>
          </a:p>
        </p:txBody>
      </p:sp>
      <p:cxnSp>
        <p:nvCxnSpPr>
          <p:cNvPr id="423" name="Google Shape;423;p19"/>
          <p:cNvCxnSpPr/>
          <p:nvPr/>
        </p:nvCxnSpPr>
        <p:spPr>
          <a:xfrm flipH="1" rot="10800000">
            <a:off x="7590692" y="3354475"/>
            <a:ext cx="1295400" cy="1219200"/>
          </a:xfrm>
          <a:prstGeom prst="straightConnector1">
            <a:avLst/>
          </a:prstGeom>
          <a:noFill/>
          <a:ln cap="flat" cmpd="sng" w="31750">
            <a:solidFill>
              <a:srgbClr val="4F6128"/>
            </a:solidFill>
            <a:prstDash val="solid"/>
            <a:round/>
            <a:headEnd len="med" w="med" type="none"/>
            <a:tailEnd len="med" w="med" type="triangle"/>
          </a:ln>
        </p:spPr>
      </p:cxnSp>
      <p:cxnSp>
        <p:nvCxnSpPr>
          <p:cNvPr id="424" name="Google Shape;424;p19"/>
          <p:cNvCxnSpPr/>
          <p:nvPr/>
        </p:nvCxnSpPr>
        <p:spPr>
          <a:xfrm flipH="1" rot="10800000">
            <a:off x="8581292" y="3354475"/>
            <a:ext cx="533400" cy="1219200"/>
          </a:xfrm>
          <a:prstGeom prst="straightConnector1">
            <a:avLst/>
          </a:prstGeom>
          <a:noFill/>
          <a:ln cap="flat" cmpd="sng" w="31750">
            <a:solidFill>
              <a:srgbClr val="4F6128"/>
            </a:solidFill>
            <a:prstDash val="solid"/>
            <a:round/>
            <a:headEnd len="med" w="med" type="none"/>
            <a:tailEnd len="med" w="med" type="triangle"/>
          </a:ln>
        </p:spPr>
      </p:cxnSp>
      <p:cxnSp>
        <p:nvCxnSpPr>
          <p:cNvPr id="425" name="Google Shape;425;p19"/>
          <p:cNvCxnSpPr/>
          <p:nvPr/>
        </p:nvCxnSpPr>
        <p:spPr>
          <a:xfrm rot="10800000">
            <a:off x="9267092" y="3354475"/>
            <a:ext cx="304800" cy="1219200"/>
          </a:xfrm>
          <a:prstGeom prst="straightConnector1">
            <a:avLst/>
          </a:prstGeom>
          <a:noFill/>
          <a:ln cap="flat" cmpd="sng" w="31750">
            <a:solidFill>
              <a:srgbClr val="4F6128"/>
            </a:solidFill>
            <a:prstDash val="solid"/>
            <a:round/>
            <a:headEnd len="med" w="med" type="none"/>
            <a:tailEnd len="med" w="med" type="triangle"/>
          </a:ln>
        </p:spPr>
      </p:cxnSp>
      <p:sp>
        <p:nvSpPr>
          <p:cNvPr id="426" name="Google Shape;426;p19"/>
          <p:cNvSpPr txBox="1"/>
          <p:nvPr/>
        </p:nvSpPr>
        <p:spPr>
          <a:xfrm rot="-5400000">
            <a:off x="6728551" y="3576983"/>
            <a:ext cx="56961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query</a:t>
            </a:r>
            <a:endParaRPr/>
          </a:p>
        </p:txBody>
      </p:sp>
      <p:sp>
        <p:nvSpPr>
          <p:cNvPr id="427" name="Google Shape;427;p19"/>
          <p:cNvSpPr/>
          <p:nvPr/>
        </p:nvSpPr>
        <p:spPr>
          <a:xfrm>
            <a:off x="6676292" y="2211475"/>
            <a:ext cx="4419600" cy="2971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600">
              <a:solidFill>
                <a:schemeClr val="accent2"/>
              </a:solidFill>
              <a:latin typeface="Calibri"/>
              <a:ea typeface="Calibri"/>
              <a:cs typeface="Calibri"/>
              <a:sym typeface="Calibri"/>
            </a:endParaRPr>
          </a:p>
        </p:txBody>
      </p:sp>
      <p:sp>
        <p:nvSpPr>
          <p:cNvPr id="408" name="Google Shape;408;p19"/>
          <p:cNvSpPr/>
          <p:nvPr/>
        </p:nvSpPr>
        <p:spPr>
          <a:xfrm>
            <a:off x="8124092" y="4573675"/>
            <a:ext cx="762000" cy="304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accent1"/>
                </a:solidFill>
                <a:latin typeface="Calibri"/>
                <a:ea typeface="Calibri"/>
                <a:cs typeface="Calibri"/>
                <a:sym typeface="Calibri"/>
              </a:rPr>
              <a:t>Wrapper</a:t>
            </a:r>
            <a:endParaRPr/>
          </a:p>
        </p:txBody>
      </p:sp>
      <p:sp>
        <p:nvSpPr>
          <p:cNvPr id="428" name="Google Shape;428;p19"/>
          <p:cNvSpPr/>
          <p:nvPr/>
        </p:nvSpPr>
        <p:spPr>
          <a:xfrm>
            <a:off x="9267092" y="4573675"/>
            <a:ext cx="762000" cy="304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accent1"/>
                </a:solidFill>
                <a:latin typeface="Calibri"/>
                <a:ea typeface="Calibri"/>
                <a:cs typeface="Calibri"/>
                <a:sym typeface="Calibri"/>
              </a:rPr>
              <a:t>Wrapper</a:t>
            </a:r>
            <a:endParaRPr/>
          </a:p>
        </p:txBody>
      </p:sp>
      <p:sp>
        <p:nvSpPr>
          <p:cNvPr id="429" name="Google Shape;429;p19"/>
          <p:cNvSpPr/>
          <p:nvPr/>
        </p:nvSpPr>
        <p:spPr>
          <a:xfrm>
            <a:off x="7666892" y="3964075"/>
            <a:ext cx="2057400" cy="381000"/>
          </a:xfrm>
          <a:prstGeom prst="rect">
            <a:avLst/>
          </a:prstGeom>
          <a:solidFill>
            <a:srgbClr val="B2A0C7"/>
          </a:solidFill>
          <a:ln cap="flat" cmpd="sng" w="9525">
            <a:solidFill>
              <a:srgbClr val="3F3151"/>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00000"/>
                </a:solidFill>
                <a:latin typeface="Arial"/>
                <a:ea typeface="Arial"/>
                <a:cs typeface="Arial"/>
                <a:sym typeface="Arial"/>
              </a:rPr>
              <a:t>Global Schema</a:t>
            </a:r>
            <a:endParaRPr/>
          </a:p>
        </p:txBody>
      </p:sp>
      <p:cxnSp>
        <p:nvCxnSpPr>
          <p:cNvPr id="430" name="Google Shape;430;p19"/>
          <p:cNvCxnSpPr>
            <a:stCxn id="428" idx="2"/>
          </p:cNvCxnSpPr>
          <p:nvPr/>
        </p:nvCxnSpPr>
        <p:spPr>
          <a:xfrm>
            <a:off x="9648092" y="4878475"/>
            <a:ext cx="0" cy="533400"/>
          </a:xfrm>
          <a:prstGeom prst="straightConnector1">
            <a:avLst/>
          </a:prstGeom>
          <a:noFill/>
          <a:ln cap="flat" cmpd="sng" w="25400">
            <a:solidFill>
              <a:srgbClr val="4F6128"/>
            </a:solidFill>
            <a:prstDash val="solid"/>
            <a:miter lim="800000"/>
            <a:headEnd len="med" w="med" type="none"/>
            <a:tailEnd len="med" w="med" type="none"/>
          </a:ln>
        </p:spPr>
      </p:cxnSp>
      <p:sp>
        <p:nvSpPr>
          <p:cNvPr id="431" name="Google Shape;431;p19"/>
          <p:cNvSpPr/>
          <p:nvPr/>
        </p:nvSpPr>
        <p:spPr>
          <a:xfrm>
            <a:off x="8124092" y="5488075"/>
            <a:ext cx="762000" cy="609600"/>
          </a:xfrm>
          <a:prstGeom prst="can">
            <a:avLst>
              <a:gd fmla="val 25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1"/>
                </a:solidFill>
                <a:latin typeface="Century Schoolbook"/>
                <a:ea typeface="Century Schoolbook"/>
                <a:cs typeface="Century Schoolbook"/>
                <a:sym typeface="Century Schoolbook"/>
              </a:rPr>
              <a:t>S2</a:t>
            </a:r>
            <a:endParaRPr/>
          </a:p>
        </p:txBody>
      </p:sp>
      <p:sp>
        <p:nvSpPr>
          <p:cNvPr id="409" name="Google Shape;409;p19"/>
          <p:cNvSpPr/>
          <p:nvPr/>
        </p:nvSpPr>
        <p:spPr>
          <a:xfrm>
            <a:off x="8124092" y="5411875"/>
            <a:ext cx="762000" cy="228600"/>
          </a:xfrm>
          <a:prstGeom prst="rect">
            <a:avLst/>
          </a:prstGeom>
          <a:solidFill>
            <a:srgbClr val="B2A0C7"/>
          </a:solidFill>
          <a:ln cap="flat" cmpd="sng" w="9525">
            <a:solidFill>
              <a:srgbClr val="3F3151"/>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schema</a:t>
            </a:r>
            <a:endParaRPr/>
          </a:p>
        </p:txBody>
      </p:sp>
      <p:sp>
        <p:nvSpPr>
          <p:cNvPr id="432" name="Google Shape;432;p19"/>
          <p:cNvSpPr/>
          <p:nvPr/>
        </p:nvSpPr>
        <p:spPr>
          <a:xfrm>
            <a:off x="9267092" y="5488075"/>
            <a:ext cx="762000" cy="609600"/>
          </a:xfrm>
          <a:prstGeom prst="can">
            <a:avLst>
              <a:gd fmla="val 25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1"/>
                </a:solidFill>
                <a:latin typeface="Century Schoolbook"/>
                <a:ea typeface="Century Schoolbook"/>
                <a:cs typeface="Century Schoolbook"/>
                <a:sym typeface="Century Schoolbook"/>
              </a:rPr>
              <a:t>S3</a:t>
            </a:r>
            <a:endParaRPr/>
          </a:p>
        </p:txBody>
      </p:sp>
      <p:sp>
        <p:nvSpPr>
          <p:cNvPr id="433" name="Google Shape;433;p19"/>
          <p:cNvSpPr/>
          <p:nvPr/>
        </p:nvSpPr>
        <p:spPr>
          <a:xfrm>
            <a:off x="9267092" y="5411875"/>
            <a:ext cx="762000" cy="228600"/>
          </a:xfrm>
          <a:prstGeom prst="rect">
            <a:avLst/>
          </a:prstGeom>
          <a:solidFill>
            <a:srgbClr val="B2A0C7"/>
          </a:solidFill>
          <a:ln cap="flat" cmpd="sng" w="9525">
            <a:solidFill>
              <a:srgbClr val="3F3151"/>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schema</a:t>
            </a:r>
            <a:endParaRPr/>
          </a:p>
        </p:txBody>
      </p:sp>
      <p:sp>
        <p:nvSpPr>
          <p:cNvPr id="434" name="Google Shape;434;p19"/>
          <p:cNvSpPr txBox="1"/>
          <p:nvPr/>
        </p:nvSpPr>
        <p:spPr>
          <a:xfrm>
            <a:off x="9419493" y="3430676"/>
            <a:ext cx="68480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answer</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 tuples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Outline</a:t>
            </a:r>
            <a:endParaRPr/>
          </a:p>
        </p:txBody>
      </p:sp>
      <p:sp>
        <p:nvSpPr>
          <p:cNvPr id="106" name="Google Shape;106;p2"/>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a:t>This week </a:t>
            </a:r>
            <a:endParaRPr/>
          </a:p>
          <a:p>
            <a:pPr indent="-182880" lvl="1" marL="457200" rtl="0" algn="l">
              <a:spcBef>
                <a:spcPts val="400"/>
              </a:spcBef>
              <a:spcAft>
                <a:spcPts val="0"/>
              </a:spcAft>
              <a:buSzPts val="1700"/>
              <a:buChar char="•"/>
            </a:pPr>
            <a:r>
              <a:rPr lang="en-US"/>
              <a:t>Data Integration </a:t>
            </a:r>
            <a:endParaRPr/>
          </a:p>
          <a:p>
            <a:pPr indent="-74929" lvl="1" marL="457200" rtl="0" algn="l">
              <a:spcBef>
                <a:spcPts val="400"/>
              </a:spcBef>
              <a:spcAft>
                <a:spcPts val="0"/>
              </a:spcAft>
              <a:buSzPts val="1700"/>
              <a:buNone/>
            </a:pPr>
            <a:r>
              <a:t/>
            </a:r>
            <a:endParaRPr/>
          </a:p>
          <a:p>
            <a:pPr indent="-74929" lvl="1" marL="457200" rtl="0" algn="l">
              <a:spcBef>
                <a:spcPts val="400"/>
              </a:spcBef>
              <a:spcAft>
                <a:spcPts val="0"/>
              </a:spcAft>
              <a:buSzPts val="1700"/>
              <a:buNone/>
            </a:pPr>
            <a:r>
              <a:t/>
            </a:r>
            <a:endParaRPr/>
          </a:p>
          <a:p>
            <a:pPr indent="-74929" lvl="1" marL="457200" rtl="0" algn="l">
              <a:spcBef>
                <a:spcPts val="400"/>
              </a:spcBef>
              <a:spcAft>
                <a:spcPts val="0"/>
              </a:spcAft>
              <a:buSzPts val="17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20"/>
          <p:cNvSpPr txBox="1"/>
          <p:nvPr>
            <p:ph type="title"/>
          </p:nvPr>
        </p:nvSpPr>
        <p:spPr>
          <a:xfrm>
            <a:off x="609600" y="343562"/>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Query Optimization</a:t>
            </a:r>
            <a:endParaRPr/>
          </a:p>
        </p:txBody>
      </p:sp>
      <p:sp>
        <p:nvSpPr>
          <p:cNvPr id="440" name="Google Shape;440;p20"/>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descr="yelp.jpg" id="441" name="Google Shape;441;p20"/>
          <p:cNvPicPr preferRelativeResize="0"/>
          <p:nvPr/>
        </p:nvPicPr>
        <p:blipFill rotWithShape="1">
          <a:blip r:embed="rId3">
            <a:alphaModFix/>
          </a:blip>
          <a:srcRect b="0" l="0" r="0" t="0"/>
          <a:stretch/>
        </p:blipFill>
        <p:spPr>
          <a:xfrm>
            <a:off x="1431053" y="4423786"/>
            <a:ext cx="1316182" cy="723900"/>
          </a:xfrm>
          <a:prstGeom prst="rect">
            <a:avLst/>
          </a:prstGeom>
          <a:noFill/>
          <a:ln>
            <a:noFill/>
          </a:ln>
        </p:spPr>
      </p:pic>
      <p:pic>
        <p:nvPicPr>
          <p:cNvPr descr="opentable.jpg" id="442" name="Google Shape;442;p20"/>
          <p:cNvPicPr preferRelativeResize="0"/>
          <p:nvPr/>
        </p:nvPicPr>
        <p:blipFill rotWithShape="1">
          <a:blip r:embed="rId4">
            <a:alphaModFix/>
          </a:blip>
          <a:srcRect b="0" l="0" r="0" t="0"/>
          <a:stretch/>
        </p:blipFill>
        <p:spPr>
          <a:xfrm>
            <a:off x="2650253" y="5719186"/>
            <a:ext cx="1193800" cy="583884"/>
          </a:xfrm>
          <a:prstGeom prst="rect">
            <a:avLst/>
          </a:prstGeom>
          <a:noFill/>
          <a:ln>
            <a:noFill/>
          </a:ln>
        </p:spPr>
      </p:pic>
      <p:pic>
        <p:nvPicPr>
          <p:cNvPr descr="urbanspoon.jpg" id="443" name="Google Shape;443;p20"/>
          <p:cNvPicPr preferRelativeResize="0"/>
          <p:nvPr/>
        </p:nvPicPr>
        <p:blipFill rotWithShape="1">
          <a:blip r:embed="rId5">
            <a:alphaModFix/>
          </a:blip>
          <a:srcRect b="0" l="0" r="0" t="0"/>
          <a:stretch/>
        </p:blipFill>
        <p:spPr>
          <a:xfrm>
            <a:off x="491253" y="4880986"/>
            <a:ext cx="939800" cy="939800"/>
          </a:xfrm>
          <a:prstGeom prst="rect">
            <a:avLst/>
          </a:prstGeom>
          <a:noFill/>
          <a:ln>
            <a:noFill/>
          </a:ln>
        </p:spPr>
      </p:pic>
      <p:pic>
        <p:nvPicPr>
          <p:cNvPr descr="yp.jpg" id="444" name="Google Shape;444;p20"/>
          <p:cNvPicPr preferRelativeResize="0"/>
          <p:nvPr/>
        </p:nvPicPr>
        <p:blipFill rotWithShape="1">
          <a:blip r:embed="rId6">
            <a:alphaModFix/>
          </a:blip>
          <a:srcRect b="0" l="0" r="0" t="0"/>
          <a:stretch/>
        </p:blipFill>
        <p:spPr>
          <a:xfrm>
            <a:off x="2802653" y="4423787"/>
            <a:ext cx="1282700" cy="668159"/>
          </a:xfrm>
          <a:prstGeom prst="rect">
            <a:avLst/>
          </a:prstGeom>
          <a:noFill/>
          <a:ln>
            <a:noFill/>
          </a:ln>
        </p:spPr>
      </p:pic>
      <p:pic>
        <p:nvPicPr>
          <p:cNvPr descr="yahoo_local.jpg" id="445" name="Google Shape;445;p20"/>
          <p:cNvPicPr preferRelativeResize="0"/>
          <p:nvPr/>
        </p:nvPicPr>
        <p:blipFill rotWithShape="1">
          <a:blip r:embed="rId7">
            <a:alphaModFix/>
          </a:blip>
          <a:srcRect b="0" l="0" r="0" t="0"/>
          <a:stretch/>
        </p:blipFill>
        <p:spPr>
          <a:xfrm>
            <a:off x="1507254" y="5109586"/>
            <a:ext cx="1906293" cy="525566"/>
          </a:xfrm>
          <a:prstGeom prst="rect">
            <a:avLst/>
          </a:prstGeom>
          <a:noFill/>
          <a:ln>
            <a:noFill/>
          </a:ln>
        </p:spPr>
      </p:pic>
      <p:pic>
        <p:nvPicPr>
          <p:cNvPr descr="zagat_big.png" id="446" name="Google Shape;446;p20"/>
          <p:cNvPicPr preferRelativeResize="0"/>
          <p:nvPr/>
        </p:nvPicPr>
        <p:blipFill rotWithShape="1">
          <a:blip r:embed="rId8">
            <a:alphaModFix/>
          </a:blip>
          <a:srcRect b="0" l="0" r="0" t="0"/>
          <a:stretch/>
        </p:blipFill>
        <p:spPr>
          <a:xfrm>
            <a:off x="3869453" y="5261986"/>
            <a:ext cx="838200" cy="838200"/>
          </a:xfrm>
          <a:prstGeom prst="rect">
            <a:avLst/>
          </a:prstGeom>
          <a:noFill/>
          <a:ln>
            <a:noFill/>
          </a:ln>
        </p:spPr>
      </p:pic>
      <p:pic>
        <p:nvPicPr>
          <p:cNvPr descr="citysearch_logo.png" id="447" name="Google Shape;447;p20"/>
          <p:cNvPicPr preferRelativeResize="0"/>
          <p:nvPr/>
        </p:nvPicPr>
        <p:blipFill rotWithShape="1">
          <a:blip r:embed="rId9">
            <a:alphaModFix/>
          </a:blip>
          <a:srcRect b="0" l="0" r="0" t="0"/>
          <a:stretch/>
        </p:blipFill>
        <p:spPr>
          <a:xfrm>
            <a:off x="516654" y="5947786"/>
            <a:ext cx="1939925" cy="378522"/>
          </a:xfrm>
          <a:prstGeom prst="rect">
            <a:avLst/>
          </a:prstGeom>
          <a:noFill/>
          <a:ln>
            <a:noFill/>
          </a:ln>
        </p:spPr>
      </p:pic>
      <p:pic>
        <p:nvPicPr>
          <p:cNvPr descr="BBB.jpg" id="448" name="Google Shape;448;p20"/>
          <p:cNvPicPr preferRelativeResize="0"/>
          <p:nvPr/>
        </p:nvPicPr>
        <p:blipFill rotWithShape="1">
          <a:blip r:embed="rId10">
            <a:alphaModFix/>
          </a:blip>
          <a:srcRect b="0" l="0" r="0" t="0"/>
          <a:stretch/>
        </p:blipFill>
        <p:spPr>
          <a:xfrm>
            <a:off x="4707653" y="5261987"/>
            <a:ext cx="838200" cy="1129181"/>
          </a:xfrm>
          <a:prstGeom prst="rect">
            <a:avLst/>
          </a:prstGeom>
          <a:noFill/>
          <a:ln>
            <a:noFill/>
          </a:ln>
        </p:spPr>
      </p:pic>
      <p:pic>
        <p:nvPicPr>
          <p:cNvPr descr="ratemds.jpg" id="449" name="Google Shape;449;p20"/>
          <p:cNvPicPr preferRelativeResize="0"/>
          <p:nvPr/>
        </p:nvPicPr>
        <p:blipFill rotWithShape="1">
          <a:blip r:embed="rId11">
            <a:alphaModFix/>
          </a:blip>
          <a:srcRect b="0" l="0" r="0" t="0"/>
          <a:stretch/>
        </p:blipFill>
        <p:spPr>
          <a:xfrm>
            <a:off x="7069854" y="5338186"/>
            <a:ext cx="2119745" cy="777240"/>
          </a:xfrm>
          <a:prstGeom prst="rect">
            <a:avLst/>
          </a:prstGeom>
          <a:noFill/>
          <a:ln>
            <a:noFill/>
          </a:ln>
        </p:spPr>
      </p:pic>
      <p:pic>
        <p:nvPicPr>
          <p:cNvPr descr="vitals.jpg" id="450" name="Google Shape;450;p20"/>
          <p:cNvPicPr preferRelativeResize="0"/>
          <p:nvPr/>
        </p:nvPicPr>
        <p:blipFill rotWithShape="1">
          <a:blip r:embed="rId12">
            <a:alphaModFix/>
          </a:blip>
          <a:srcRect b="0" l="0" r="0" t="0"/>
          <a:stretch/>
        </p:blipFill>
        <p:spPr>
          <a:xfrm>
            <a:off x="5622053" y="5835074"/>
            <a:ext cx="1823720" cy="569913"/>
          </a:xfrm>
          <a:prstGeom prst="rect">
            <a:avLst/>
          </a:prstGeom>
          <a:noFill/>
          <a:ln>
            <a:noFill/>
          </a:ln>
        </p:spPr>
      </p:pic>
      <p:pic>
        <p:nvPicPr>
          <p:cNvPr descr="healthgrades.jpg" id="451" name="Google Shape;451;p20"/>
          <p:cNvPicPr preferRelativeResize="0"/>
          <p:nvPr/>
        </p:nvPicPr>
        <p:blipFill rotWithShape="1">
          <a:blip r:embed="rId13">
            <a:alphaModFix/>
          </a:blip>
          <a:srcRect b="0" l="0" r="0" t="0"/>
          <a:stretch/>
        </p:blipFill>
        <p:spPr>
          <a:xfrm>
            <a:off x="5317253" y="4195186"/>
            <a:ext cx="2196108" cy="715272"/>
          </a:xfrm>
          <a:prstGeom prst="rect">
            <a:avLst/>
          </a:prstGeom>
          <a:noFill/>
          <a:ln>
            <a:noFill/>
          </a:ln>
        </p:spPr>
      </p:pic>
      <p:pic>
        <p:nvPicPr>
          <p:cNvPr descr="zoc doc.jpg" id="452" name="Google Shape;452;p20"/>
          <p:cNvPicPr preferRelativeResize="0"/>
          <p:nvPr/>
        </p:nvPicPr>
        <p:blipFill rotWithShape="1">
          <a:blip r:embed="rId14">
            <a:alphaModFix/>
          </a:blip>
          <a:srcRect b="0" l="0" r="0" t="0"/>
          <a:stretch/>
        </p:blipFill>
        <p:spPr>
          <a:xfrm>
            <a:off x="5469654" y="5185786"/>
            <a:ext cx="1360715" cy="476250"/>
          </a:xfrm>
          <a:prstGeom prst="rect">
            <a:avLst/>
          </a:prstGeom>
          <a:noFill/>
          <a:ln>
            <a:noFill/>
          </a:ln>
        </p:spPr>
      </p:pic>
      <p:pic>
        <p:nvPicPr>
          <p:cNvPr descr="lawyers.com_logo1.jpg" id="453" name="Google Shape;453;p20"/>
          <p:cNvPicPr preferRelativeResize="0"/>
          <p:nvPr/>
        </p:nvPicPr>
        <p:blipFill rotWithShape="1">
          <a:blip r:embed="rId15">
            <a:alphaModFix/>
          </a:blip>
          <a:srcRect b="0" l="0" r="0" t="0"/>
          <a:stretch/>
        </p:blipFill>
        <p:spPr>
          <a:xfrm>
            <a:off x="6841253" y="4804786"/>
            <a:ext cx="2368550" cy="513086"/>
          </a:xfrm>
          <a:prstGeom prst="rect">
            <a:avLst/>
          </a:prstGeom>
          <a:noFill/>
          <a:ln>
            <a:noFill/>
          </a:ln>
        </p:spPr>
      </p:pic>
      <p:pic>
        <p:nvPicPr>
          <p:cNvPr descr="C:\Users\Ronald\AppData\Local\Microsoft\Windows\Temporary Internet Files\Content.IE5\5TT119PS\MC900078622[1].wmf" id="454" name="Google Shape;454;p20"/>
          <p:cNvPicPr preferRelativeResize="0"/>
          <p:nvPr/>
        </p:nvPicPr>
        <p:blipFill rotWithShape="1">
          <a:blip r:embed="rId16">
            <a:alphaModFix/>
          </a:blip>
          <a:srcRect b="0" l="0" r="0" t="0"/>
          <a:stretch/>
        </p:blipFill>
        <p:spPr>
          <a:xfrm>
            <a:off x="2812208" y="2270745"/>
            <a:ext cx="387350" cy="827088"/>
          </a:xfrm>
          <a:prstGeom prst="rect">
            <a:avLst/>
          </a:prstGeom>
          <a:noFill/>
          <a:ln>
            <a:noFill/>
          </a:ln>
        </p:spPr>
      </p:pic>
      <p:sp>
        <p:nvSpPr>
          <p:cNvPr id="455" name="Google Shape;455;p20"/>
          <p:cNvSpPr/>
          <p:nvPr/>
        </p:nvSpPr>
        <p:spPr>
          <a:xfrm>
            <a:off x="231354" y="1567994"/>
            <a:ext cx="2286000" cy="762000"/>
          </a:xfrm>
          <a:prstGeom prst="wedgeEllipseCallout">
            <a:avLst>
              <a:gd fmla="val 49259" name="adj1"/>
              <a:gd fmla="val 97547" name="adj2"/>
            </a:avLst>
          </a:prstGeom>
          <a:solidFill>
            <a:srgbClr val="C2D59B"/>
          </a:solidFill>
          <a:ln cap="flat" cmpd="sng" w="9525">
            <a:solidFill>
              <a:schemeClr val="accent1"/>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Restaurants in Boston ?</a:t>
            </a:r>
            <a:endParaRPr/>
          </a:p>
        </p:txBody>
      </p:sp>
      <p:pic>
        <p:nvPicPr>
          <p:cNvPr descr="mirchantcircle.jpg" id="456" name="Google Shape;456;p20"/>
          <p:cNvPicPr preferRelativeResize="0"/>
          <p:nvPr/>
        </p:nvPicPr>
        <p:blipFill rotWithShape="1">
          <a:blip r:embed="rId17">
            <a:alphaModFix/>
          </a:blip>
          <a:srcRect b="0" l="0" r="0" t="0"/>
          <a:stretch/>
        </p:blipFill>
        <p:spPr>
          <a:xfrm>
            <a:off x="7984254" y="3810722"/>
            <a:ext cx="961571" cy="917864"/>
          </a:xfrm>
          <a:prstGeom prst="rect">
            <a:avLst/>
          </a:prstGeom>
          <a:noFill/>
          <a:ln>
            <a:noFill/>
          </a:ln>
        </p:spPr>
      </p:pic>
      <p:pic>
        <p:nvPicPr>
          <p:cNvPr descr="foursquare.jpg" id="457" name="Google Shape;457;p20"/>
          <p:cNvPicPr preferRelativeResize="0"/>
          <p:nvPr/>
        </p:nvPicPr>
        <p:blipFill rotWithShape="1">
          <a:blip r:embed="rId18">
            <a:alphaModFix/>
          </a:blip>
          <a:srcRect b="0" l="0" r="0" t="0"/>
          <a:stretch/>
        </p:blipFill>
        <p:spPr>
          <a:xfrm>
            <a:off x="1507253" y="3814187"/>
            <a:ext cx="1562100" cy="626605"/>
          </a:xfrm>
          <a:prstGeom prst="rect">
            <a:avLst/>
          </a:prstGeom>
          <a:noFill/>
          <a:ln>
            <a:noFill/>
          </a:ln>
        </p:spPr>
      </p:pic>
      <p:pic>
        <p:nvPicPr>
          <p:cNvPr descr="google.jpg" id="458" name="Google Shape;458;p20"/>
          <p:cNvPicPr preferRelativeResize="0"/>
          <p:nvPr/>
        </p:nvPicPr>
        <p:blipFill rotWithShape="1">
          <a:blip r:embed="rId19">
            <a:alphaModFix/>
          </a:blip>
          <a:srcRect b="0" l="0" r="0" t="0"/>
          <a:stretch/>
        </p:blipFill>
        <p:spPr>
          <a:xfrm>
            <a:off x="592853" y="3814186"/>
            <a:ext cx="914400" cy="914400"/>
          </a:xfrm>
          <a:prstGeom prst="rect">
            <a:avLst/>
          </a:prstGeom>
          <a:noFill/>
          <a:ln>
            <a:noFill/>
          </a:ln>
        </p:spPr>
      </p:pic>
      <p:pic>
        <p:nvPicPr>
          <p:cNvPr descr="facebook.jpg" id="459" name="Google Shape;459;p20"/>
          <p:cNvPicPr preferRelativeResize="0"/>
          <p:nvPr/>
        </p:nvPicPr>
        <p:blipFill rotWithShape="1">
          <a:blip r:embed="rId20">
            <a:alphaModFix/>
          </a:blip>
          <a:srcRect b="0" l="0" r="0" t="0"/>
          <a:stretch/>
        </p:blipFill>
        <p:spPr>
          <a:xfrm>
            <a:off x="4250453" y="4195186"/>
            <a:ext cx="711200" cy="915670"/>
          </a:xfrm>
          <a:prstGeom prst="rect">
            <a:avLst/>
          </a:prstGeom>
          <a:noFill/>
          <a:ln>
            <a:noFill/>
          </a:ln>
        </p:spPr>
      </p:pic>
      <p:sp>
        <p:nvSpPr>
          <p:cNvPr id="460" name="Google Shape;460;p20"/>
          <p:cNvSpPr/>
          <p:nvPr/>
        </p:nvSpPr>
        <p:spPr>
          <a:xfrm>
            <a:off x="5631608" y="1464946"/>
            <a:ext cx="5950792" cy="2708433"/>
          </a:xfrm>
          <a:prstGeom prst="rect">
            <a:avLst/>
          </a:prstGeom>
          <a:noFill/>
          <a:ln>
            <a:noFill/>
          </a:ln>
        </p:spPr>
        <p:txBody>
          <a:bodyPr anchorCtr="0" anchor="t" bIns="0" lIns="0" spcFirstLastPara="1" rIns="0" wrap="square" tIns="0">
            <a:spAutoFit/>
          </a:bodyPr>
          <a:lstStyle/>
          <a:p>
            <a:pPr indent="-285750" lvl="0" marL="285750" marR="0" rtl="0" algn="l">
              <a:spcBef>
                <a:spcPts val="0"/>
              </a:spcBef>
              <a:spcAft>
                <a:spcPts val="0"/>
              </a:spcAft>
              <a:buClr>
                <a:schemeClr val="dk2"/>
              </a:buClr>
              <a:buSzPts val="1600"/>
              <a:buFont typeface="Arial"/>
              <a:buChar char="•"/>
            </a:pPr>
            <a:r>
              <a:rPr lang="en-US" sz="1600">
                <a:solidFill>
                  <a:schemeClr val="dk2"/>
                </a:solidFill>
                <a:latin typeface="Arial"/>
                <a:ea typeface="Arial"/>
                <a:cs typeface="Arial"/>
                <a:sym typeface="Arial"/>
              </a:rPr>
              <a:t>Select </a:t>
            </a:r>
            <a:r>
              <a:rPr lang="en-US" sz="1600" u="sng">
                <a:solidFill>
                  <a:schemeClr val="dk2"/>
                </a:solidFill>
                <a:latin typeface="Arial"/>
                <a:ea typeface="Arial"/>
                <a:cs typeface="Arial"/>
                <a:sym typeface="Arial"/>
              </a:rPr>
              <a:t>relevant sources </a:t>
            </a:r>
            <a:r>
              <a:rPr lang="en-US" sz="1600">
                <a:solidFill>
                  <a:schemeClr val="dk2"/>
                </a:solidFill>
                <a:latin typeface="Arial"/>
                <a:ea typeface="Arial"/>
                <a:cs typeface="Arial"/>
                <a:sym typeface="Arial"/>
              </a:rPr>
              <a:t>for the given query.</a:t>
            </a:r>
            <a:endParaRPr/>
          </a:p>
          <a:p>
            <a:pPr indent="0" lvl="0" marL="0" marR="0" rtl="0" algn="l">
              <a:spcBef>
                <a:spcPts val="0"/>
              </a:spcBef>
              <a:spcAft>
                <a:spcPts val="0"/>
              </a:spcAft>
              <a:buNone/>
            </a:pPr>
            <a:r>
              <a:t/>
            </a:r>
            <a:endParaRPr sz="1600">
              <a:solidFill>
                <a:schemeClr val="dk2"/>
              </a:solidFill>
              <a:latin typeface="Arial"/>
              <a:ea typeface="Arial"/>
              <a:cs typeface="Arial"/>
              <a:sym typeface="Arial"/>
            </a:endParaRPr>
          </a:p>
          <a:p>
            <a:pPr indent="-285750" lvl="0" marL="285750" marR="0" rtl="0" algn="l">
              <a:spcBef>
                <a:spcPts val="0"/>
              </a:spcBef>
              <a:spcAft>
                <a:spcPts val="0"/>
              </a:spcAft>
              <a:buClr>
                <a:schemeClr val="dk2"/>
              </a:buClr>
              <a:buSzPts val="1600"/>
              <a:buFont typeface="Arial"/>
              <a:buChar char="•"/>
            </a:pPr>
            <a:r>
              <a:rPr lang="en-US" sz="1600">
                <a:solidFill>
                  <a:schemeClr val="dk2"/>
                </a:solidFill>
                <a:latin typeface="Arial"/>
                <a:ea typeface="Arial"/>
                <a:cs typeface="Arial"/>
                <a:sym typeface="Arial"/>
              </a:rPr>
              <a:t>Select </a:t>
            </a:r>
            <a:r>
              <a:rPr lang="en-US" sz="1600" u="sng">
                <a:solidFill>
                  <a:schemeClr val="dk2"/>
                </a:solidFill>
                <a:latin typeface="Arial"/>
                <a:ea typeface="Arial"/>
                <a:cs typeface="Arial"/>
                <a:sym typeface="Arial"/>
              </a:rPr>
              <a:t>order</a:t>
            </a:r>
            <a:r>
              <a:rPr lang="en-US" sz="1600">
                <a:solidFill>
                  <a:schemeClr val="dk2"/>
                </a:solidFill>
                <a:latin typeface="Arial"/>
                <a:ea typeface="Arial"/>
                <a:cs typeface="Arial"/>
                <a:sym typeface="Arial"/>
              </a:rPr>
              <a:t> in which to query sources.</a:t>
            </a:r>
            <a:endParaRPr/>
          </a:p>
          <a:p>
            <a:pPr indent="-184150" lvl="0" marL="285750" marR="0" rtl="0" algn="l">
              <a:spcBef>
                <a:spcPts val="0"/>
              </a:spcBef>
              <a:spcAft>
                <a:spcPts val="0"/>
              </a:spcAft>
              <a:buClr>
                <a:schemeClr val="dk1"/>
              </a:buClr>
              <a:buSzPts val="1600"/>
              <a:buFont typeface="Arial"/>
              <a:buNone/>
            </a:pPr>
            <a:r>
              <a:t/>
            </a:r>
            <a:endParaRPr sz="1600">
              <a:solidFill>
                <a:schemeClr val="dk2"/>
              </a:solidFill>
              <a:latin typeface="Arial"/>
              <a:ea typeface="Arial"/>
              <a:cs typeface="Arial"/>
              <a:sym typeface="Arial"/>
            </a:endParaRPr>
          </a:p>
          <a:p>
            <a:pPr indent="-285750" lvl="0" marL="285750" marR="0" rtl="0" algn="l">
              <a:spcBef>
                <a:spcPts val="0"/>
              </a:spcBef>
              <a:spcAft>
                <a:spcPts val="0"/>
              </a:spcAft>
              <a:buClr>
                <a:schemeClr val="dk2"/>
              </a:buClr>
              <a:buSzPts val="1600"/>
              <a:buFont typeface="Arial"/>
              <a:buChar char="•"/>
            </a:pPr>
            <a:r>
              <a:rPr lang="en-US" sz="1600">
                <a:solidFill>
                  <a:schemeClr val="dk2"/>
                </a:solidFill>
                <a:latin typeface="Arial"/>
                <a:ea typeface="Arial"/>
                <a:cs typeface="Arial"/>
                <a:sym typeface="Arial"/>
              </a:rPr>
              <a:t>Consider quality of data provided sources (knowledge acquired from previous queries)</a:t>
            </a:r>
            <a:endParaRPr/>
          </a:p>
          <a:p>
            <a:pPr indent="-285750" lvl="1" marL="742950" marR="0" rtl="0" algn="l">
              <a:spcBef>
                <a:spcPts val="0"/>
              </a:spcBef>
              <a:spcAft>
                <a:spcPts val="0"/>
              </a:spcAft>
              <a:buClr>
                <a:schemeClr val="dk2"/>
              </a:buClr>
              <a:buSzPts val="1600"/>
              <a:buFont typeface="Arial"/>
              <a:buChar char="•"/>
            </a:pPr>
            <a:r>
              <a:rPr b="0" i="0" lang="en-US" sz="1600" u="none" cap="none" strike="noStrike">
                <a:solidFill>
                  <a:schemeClr val="dk2"/>
                </a:solidFill>
                <a:latin typeface="Arial"/>
                <a:ea typeface="Arial"/>
                <a:cs typeface="Arial"/>
                <a:sym typeface="Arial"/>
              </a:rPr>
              <a:t>Coverage (# of answers)</a:t>
            </a:r>
            <a:endParaRPr/>
          </a:p>
          <a:p>
            <a:pPr indent="-285750" lvl="1" marL="742950" marR="0" rtl="0" algn="l">
              <a:spcBef>
                <a:spcPts val="0"/>
              </a:spcBef>
              <a:spcAft>
                <a:spcPts val="0"/>
              </a:spcAft>
              <a:buClr>
                <a:schemeClr val="dk2"/>
              </a:buClr>
              <a:buSzPts val="1600"/>
              <a:buFont typeface="Arial"/>
              <a:buChar char="•"/>
            </a:pPr>
            <a:r>
              <a:rPr b="0" i="0" lang="en-US" sz="1600" u="none" cap="none" strike="noStrike">
                <a:solidFill>
                  <a:schemeClr val="dk2"/>
                </a:solidFill>
                <a:latin typeface="Arial"/>
                <a:ea typeface="Arial"/>
                <a:cs typeface="Arial"/>
                <a:sym typeface="Arial"/>
              </a:rPr>
              <a:t>Completeness (# of attributes)</a:t>
            </a:r>
            <a:endParaRPr/>
          </a:p>
          <a:p>
            <a:pPr indent="-285750" lvl="1" marL="742950" marR="0" rtl="0" algn="l">
              <a:spcBef>
                <a:spcPts val="0"/>
              </a:spcBef>
              <a:spcAft>
                <a:spcPts val="0"/>
              </a:spcAft>
              <a:buClr>
                <a:schemeClr val="dk2"/>
              </a:buClr>
              <a:buSzPts val="1600"/>
              <a:buFont typeface="Arial"/>
              <a:buChar char="•"/>
            </a:pPr>
            <a:r>
              <a:rPr b="0" i="0" lang="en-US" sz="1600" u="none" cap="none" strike="noStrike">
                <a:solidFill>
                  <a:schemeClr val="dk2"/>
                </a:solidFill>
                <a:latin typeface="Arial"/>
                <a:ea typeface="Arial"/>
                <a:cs typeface="Arial"/>
                <a:sym typeface="Arial"/>
              </a:rPr>
              <a:t>Accuracy </a:t>
            </a:r>
            <a:endParaRPr/>
          </a:p>
          <a:p>
            <a:pPr indent="-285750" lvl="1" marL="742950" marR="0" rtl="0" algn="l">
              <a:spcBef>
                <a:spcPts val="0"/>
              </a:spcBef>
              <a:spcAft>
                <a:spcPts val="0"/>
              </a:spcAft>
              <a:buClr>
                <a:schemeClr val="dk2"/>
              </a:buClr>
              <a:buSzPts val="1600"/>
              <a:buFont typeface="Arial"/>
              <a:buChar char="•"/>
            </a:pPr>
            <a:r>
              <a:rPr b="0" i="0" lang="en-US" sz="1600" u="none" cap="none" strike="noStrike">
                <a:solidFill>
                  <a:schemeClr val="dk2"/>
                </a:solidFill>
                <a:latin typeface="Arial"/>
                <a:ea typeface="Arial"/>
                <a:cs typeface="Arial"/>
                <a:sym typeface="Arial"/>
              </a:rPr>
              <a:t>Freshness</a:t>
            </a:r>
            <a:endParaRPr/>
          </a:p>
          <a:p>
            <a:pPr indent="-184150" lvl="1" marL="742950" marR="0" rtl="0" algn="l">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21"/>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Schema Mapping Phase</a:t>
            </a:r>
            <a:endParaRPr/>
          </a:p>
        </p:txBody>
      </p:sp>
      <p:sp>
        <p:nvSpPr>
          <p:cNvPr id="466" name="Google Shape;466;p21"/>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67" name="Google Shape;467;p21"/>
          <p:cNvSpPr txBox="1"/>
          <p:nvPr>
            <p:ph idx="4294967295" type="body"/>
          </p:nvPr>
        </p:nvSpPr>
        <p:spPr>
          <a:xfrm>
            <a:off x="6248400" y="1768476"/>
            <a:ext cx="4267200" cy="4937125"/>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1700"/>
              <a:buChar char="•"/>
            </a:pPr>
            <a:r>
              <a:rPr lang="en-US" sz="2000"/>
              <a:t>Schema Mapping</a:t>
            </a:r>
            <a:endParaRPr/>
          </a:p>
          <a:p>
            <a:pPr indent="-182879" lvl="1" marL="457200" rtl="0" algn="l">
              <a:spcBef>
                <a:spcPts val="320"/>
              </a:spcBef>
              <a:spcAft>
                <a:spcPts val="0"/>
              </a:spcAft>
              <a:buSzPts val="1360"/>
              <a:buChar char="•"/>
            </a:pPr>
            <a:r>
              <a:rPr lang="en-US" sz="1600"/>
              <a:t>Since each source is independent and autonomous, it has its own schema.</a:t>
            </a:r>
            <a:endParaRPr/>
          </a:p>
          <a:p>
            <a:pPr indent="-96519" lvl="1" marL="457200" rtl="0" algn="l">
              <a:spcBef>
                <a:spcPts val="320"/>
              </a:spcBef>
              <a:spcAft>
                <a:spcPts val="0"/>
              </a:spcAft>
              <a:buSzPts val="1360"/>
              <a:buNone/>
            </a:pPr>
            <a:r>
              <a:t/>
            </a:r>
            <a:endParaRPr sz="1600"/>
          </a:p>
          <a:p>
            <a:pPr indent="-182879" lvl="1" marL="457200" rtl="0" algn="l">
              <a:spcBef>
                <a:spcPts val="320"/>
              </a:spcBef>
              <a:spcAft>
                <a:spcPts val="0"/>
              </a:spcAft>
              <a:buSzPts val="1360"/>
              <a:buChar char="•"/>
            </a:pPr>
            <a:r>
              <a:rPr b="1" lang="en-US" sz="1600"/>
              <a:t>Objective:</a:t>
            </a:r>
            <a:r>
              <a:rPr lang="en-US" sz="1600"/>
              <a:t> Generate a global virtual schema, and create a mapping between the global schema and the individual source schemas. </a:t>
            </a:r>
            <a:endParaRPr/>
          </a:p>
          <a:p>
            <a:pPr indent="-85725" lvl="1" marL="457200" rtl="0" algn="l">
              <a:spcBef>
                <a:spcPts val="360"/>
              </a:spcBef>
              <a:spcAft>
                <a:spcPts val="0"/>
              </a:spcAft>
              <a:buSzPts val="1530"/>
              <a:buNone/>
            </a:pPr>
            <a:r>
              <a:t/>
            </a:r>
            <a:endParaRPr sz="1800"/>
          </a:p>
          <a:p>
            <a:pPr indent="-53339" lvl="0" marL="182880" rtl="0" algn="l">
              <a:spcBef>
                <a:spcPts val="480"/>
              </a:spcBef>
              <a:spcAft>
                <a:spcPts val="0"/>
              </a:spcAft>
              <a:buSzPts val="2040"/>
              <a:buNone/>
            </a:pPr>
            <a:r>
              <a:t/>
            </a:r>
            <a:endParaRPr/>
          </a:p>
          <a:p>
            <a:pPr indent="-74929" lvl="1" marL="457200" rtl="0" algn="l">
              <a:spcBef>
                <a:spcPts val="400"/>
              </a:spcBef>
              <a:spcAft>
                <a:spcPts val="0"/>
              </a:spcAft>
              <a:buSzPts val="1700"/>
              <a:buNone/>
            </a:pPr>
            <a:r>
              <a:t/>
            </a:r>
            <a:endParaRPr/>
          </a:p>
        </p:txBody>
      </p:sp>
      <p:sp>
        <p:nvSpPr>
          <p:cNvPr id="468" name="Google Shape;468;p21"/>
          <p:cNvSpPr/>
          <p:nvPr/>
        </p:nvSpPr>
        <p:spPr>
          <a:xfrm>
            <a:off x="1092758" y="4800600"/>
            <a:ext cx="762000" cy="304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accent1"/>
                </a:solidFill>
                <a:latin typeface="Calibri"/>
                <a:ea typeface="Calibri"/>
                <a:cs typeface="Calibri"/>
                <a:sym typeface="Calibri"/>
              </a:rPr>
              <a:t>Wrapper</a:t>
            </a:r>
            <a:endParaRPr/>
          </a:p>
        </p:txBody>
      </p:sp>
      <p:sp>
        <p:nvSpPr>
          <p:cNvPr id="469" name="Google Shape;469;p21"/>
          <p:cNvSpPr txBox="1"/>
          <p:nvPr/>
        </p:nvSpPr>
        <p:spPr>
          <a:xfrm>
            <a:off x="1549958" y="1687514"/>
            <a:ext cx="914400" cy="369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Query</a:t>
            </a:r>
            <a:endParaRPr/>
          </a:p>
        </p:txBody>
      </p:sp>
      <p:cxnSp>
        <p:nvCxnSpPr>
          <p:cNvPr id="470" name="Google Shape;470;p21"/>
          <p:cNvCxnSpPr/>
          <p:nvPr/>
        </p:nvCxnSpPr>
        <p:spPr>
          <a:xfrm>
            <a:off x="1930958" y="2133600"/>
            <a:ext cx="0" cy="304800"/>
          </a:xfrm>
          <a:prstGeom prst="straightConnector1">
            <a:avLst/>
          </a:prstGeom>
          <a:noFill/>
          <a:ln cap="flat" cmpd="sng" w="9525">
            <a:solidFill>
              <a:schemeClr val="dk1"/>
            </a:solidFill>
            <a:prstDash val="solid"/>
            <a:round/>
            <a:headEnd len="med" w="med" type="none"/>
            <a:tailEnd len="med" w="med" type="triangle"/>
          </a:ln>
        </p:spPr>
      </p:cxnSp>
      <p:cxnSp>
        <p:nvCxnSpPr>
          <p:cNvPr id="471" name="Google Shape;471;p21"/>
          <p:cNvCxnSpPr>
            <a:stCxn id="468" idx="2"/>
            <a:endCxn id="472" idx="0"/>
          </p:cNvCxnSpPr>
          <p:nvPr/>
        </p:nvCxnSpPr>
        <p:spPr>
          <a:xfrm>
            <a:off x="1473758" y="5105400"/>
            <a:ext cx="0" cy="533400"/>
          </a:xfrm>
          <a:prstGeom prst="straightConnector1">
            <a:avLst/>
          </a:prstGeom>
          <a:noFill/>
          <a:ln cap="flat" cmpd="sng" w="25400">
            <a:solidFill>
              <a:srgbClr val="4F6128"/>
            </a:solidFill>
            <a:prstDash val="solid"/>
            <a:miter lim="800000"/>
            <a:headEnd len="med" w="med" type="none"/>
            <a:tailEnd len="med" w="med" type="none"/>
          </a:ln>
        </p:spPr>
      </p:cxnSp>
      <p:pic>
        <p:nvPicPr>
          <p:cNvPr descr="C:\Users\Ronald\AppData\Local\Microsoft\Windows\Temporary Internet Files\Content.IE5\5TT119PS\MC900078622[1].wmf" id="473" name="Google Shape;473;p21"/>
          <p:cNvPicPr preferRelativeResize="0"/>
          <p:nvPr/>
        </p:nvPicPr>
        <p:blipFill rotWithShape="1">
          <a:blip r:embed="rId3">
            <a:alphaModFix/>
          </a:blip>
          <a:srcRect b="0" l="0" r="0" t="0"/>
          <a:stretch/>
        </p:blipFill>
        <p:spPr>
          <a:xfrm>
            <a:off x="1162608" y="1524000"/>
            <a:ext cx="387350" cy="827088"/>
          </a:xfrm>
          <a:prstGeom prst="rect">
            <a:avLst/>
          </a:prstGeom>
          <a:noFill/>
          <a:ln>
            <a:noFill/>
          </a:ln>
        </p:spPr>
      </p:pic>
      <p:sp>
        <p:nvSpPr>
          <p:cNvPr id="474" name="Google Shape;474;p21"/>
          <p:cNvSpPr/>
          <p:nvPr/>
        </p:nvSpPr>
        <p:spPr>
          <a:xfrm>
            <a:off x="1092758" y="5715000"/>
            <a:ext cx="762000" cy="609600"/>
          </a:xfrm>
          <a:prstGeom prst="can">
            <a:avLst>
              <a:gd fmla="val 25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1"/>
                </a:solidFill>
                <a:latin typeface="Century Schoolbook"/>
                <a:ea typeface="Century Schoolbook"/>
                <a:cs typeface="Century Schoolbook"/>
                <a:sym typeface="Century Schoolbook"/>
              </a:rPr>
              <a:t>S1</a:t>
            </a:r>
            <a:endParaRPr/>
          </a:p>
        </p:txBody>
      </p:sp>
      <p:cxnSp>
        <p:nvCxnSpPr>
          <p:cNvPr id="475" name="Google Shape;475;p21"/>
          <p:cNvCxnSpPr>
            <a:stCxn id="476" idx="2"/>
            <a:endCxn id="477" idx="0"/>
          </p:cNvCxnSpPr>
          <p:nvPr/>
        </p:nvCxnSpPr>
        <p:spPr>
          <a:xfrm>
            <a:off x="2616758" y="5105400"/>
            <a:ext cx="0" cy="533400"/>
          </a:xfrm>
          <a:prstGeom prst="straightConnector1">
            <a:avLst/>
          </a:prstGeom>
          <a:noFill/>
          <a:ln cap="flat" cmpd="sng" w="25400">
            <a:solidFill>
              <a:srgbClr val="4F6128"/>
            </a:solidFill>
            <a:prstDash val="solid"/>
            <a:miter lim="800000"/>
            <a:headEnd len="med" w="med" type="none"/>
            <a:tailEnd len="med" w="med" type="none"/>
          </a:ln>
        </p:spPr>
      </p:cxnSp>
      <p:sp>
        <p:nvSpPr>
          <p:cNvPr id="478" name="Google Shape;478;p21"/>
          <p:cNvSpPr/>
          <p:nvPr/>
        </p:nvSpPr>
        <p:spPr>
          <a:xfrm>
            <a:off x="940358" y="4191000"/>
            <a:ext cx="3429000" cy="1066800"/>
          </a:xfrm>
          <a:prstGeom prst="rect">
            <a:avLst/>
          </a:prstGeom>
          <a:noFill/>
          <a:ln cap="flat" cmpd="sng" w="25400">
            <a:solidFill>
              <a:schemeClr val="accent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479" name="Google Shape;479;p21"/>
          <p:cNvSpPr/>
          <p:nvPr/>
        </p:nvSpPr>
        <p:spPr>
          <a:xfrm>
            <a:off x="1016558" y="2743200"/>
            <a:ext cx="1143000" cy="9144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2"/>
                </a:solidFill>
                <a:latin typeface="Calibri"/>
                <a:ea typeface="Calibri"/>
                <a:cs typeface="Calibri"/>
                <a:sym typeface="Calibri"/>
              </a:rPr>
              <a:t>Query </a:t>
            </a:r>
            <a:endParaRPr/>
          </a:p>
          <a:p>
            <a:pPr indent="0" lvl="0" marL="0" marR="0" rtl="0" algn="ctr">
              <a:spcBef>
                <a:spcPts val="0"/>
              </a:spcBef>
              <a:spcAft>
                <a:spcPts val="0"/>
              </a:spcAft>
              <a:buNone/>
            </a:pPr>
            <a:r>
              <a:rPr b="1" lang="en-US" sz="1600">
                <a:solidFill>
                  <a:schemeClr val="accent2"/>
                </a:solidFill>
                <a:latin typeface="Calibri"/>
                <a:ea typeface="Calibri"/>
                <a:cs typeface="Calibri"/>
                <a:sym typeface="Calibri"/>
              </a:rPr>
              <a:t>Optimizer</a:t>
            </a:r>
            <a:endParaRPr/>
          </a:p>
        </p:txBody>
      </p:sp>
      <p:sp>
        <p:nvSpPr>
          <p:cNvPr id="480" name="Google Shape;480;p21"/>
          <p:cNvSpPr/>
          <p:nvPr/>
        </p:nvSpPr>
        <p:spPr>
          <a:xfrm>
            <a:off x="2616758" y="3200400"/>
            <a:ext cx="1828800" cy="381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2"/>
                </a:solidFill>
                <a:latin typeface="Calibri"/>
                <a:ea typeface="Calibri"/>
                <a:cs typeface="Calibri"/>
                <a:sym typeface="Calibri"/>
              </a:rPr>
              <a:t>Record-Linkage</a:t>
            </a:r>
            <a:endParaRPr/>
          </a:p>
        </p:txBody>
      </p:sp>
      <p:sp>
        <p:nvSpPr>
          <p:cNvPr id="481" name="Google Shape;481;p21"/>
          <p:cNvSpPr/>
          <p:nvPr/>
        </p:nvSpPr>
        <p:spPr>
          <a:xfrm>
            <a:off x="2616758" y="2590800"/>
            <a:ext cx="1828800" cy="381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2"/>
                </a:solidFill>
                <a:latin typeface="Calibri"/>
                <a:ea typeface="Calibri"/>
                <a:cs typeface="Calibri"/>
                <a:sym typeface="Calibri"/>
              </a:rPr>
              <a:t>Data Fusion</a:t>
            </a:r>
            <a:endParaRPr/>
          </a:p>
        </p:txBody>
      </p:sp>
      <p:cxnSp>
        <p:nvCxnSpPr>
          <p:cNvPr id="482" name="Google Shape;482;p21"/>
          <p:cNvCxnSpPr/>
          <p:nvPr/>
        </p:nvCxnSpPr>
        <p:spPr>
          <a:xfrm>
            <a:off x="3302558" y="2133600"/>
            <a:ext cx="0" cy="304800"/>
          </a:xfrm>
          <a:prstGeom prst="straightConnector1">
            <a:avLst/>
          </a:prstGeom>
          <a:noFill/>
          <a:ln cap="flat" cmpd="sng" w="9525">
            <a:solidFill>
              <a:schemeClr val="dk1"/>
            </a:solidFill>
            <a:prstDash val="solid"/>
            <a:round/>
            <a:headEnd len="med" w="med" type="triangle"/>
            <a:tailEnd len="med" w="med" type="none"/>
          </a:ln>
        </p:spPr>
      </p:cxnSp>
      <p:sp>
        <p:nvSpPr>
          <p:cNvPr id="483" name="Google Shape;483;p21"/>
          <p:cNvSpPr txBox="1"/>
          <p:nvPr/>
        </p:nvSpPr>
        <p:spPr>
          <a:xfrm>
            <a:off x="2769158" y="1676400"/>
            <a:ext cx="914400" cy="3698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Results</a:t>
            </a:r>
            <a:endParaRPr/>
          </a:p>
        </p:txBody>
      </p:sp>
      <p:cxnSp>
        <p:nvCxnSpPr>
          <p:cNvPr id="484" name="Google Shape;484;p21"/>
          <p:cNvCxnSpPr/>
          <p:nvPr/>
        </p:nvCxnSpPr>
        <p:spPr>
          <a:xfrm>
            <a:off x="1321358" y="3657600"/>
            <a:ext cx="0" cy="533400"/>
          </a:xfrm>
          <a:prstGeom prst="straightConnector1">
            <a:avLst/>
          </a:prstGeom>
          <a:noFill/>
          <a:ln cap="flat" cmpd="sng" w="31750">
            <a:solidFill>
              <a:srgbClr val="4F6128"/>
            </a:solidFill>
            <a:prstDash val="solid"/>
            <a:round/>
            <a:headEnd len="med" w="med" type="none"/>
            <a:tailEnd len="med" w="med" type="triangle"/>
          </a:ln>
        </p:spPr>
      </p:cxnSp>
      <p:sp>
        <p:nvSpPr>
          <p:cNvPr id="472" name="Google Shape;472;p21"/>
          <p:cNvSpPr/>
          <p:nvPr/>
        </p:nvSpPr>
        <p:spPr>
          <a:xfrm>
            <a:off x="1092758" y="5638800"/>
            <a:ext cx="762000" cy="228600"/>
          </a:xfrm>
          <a:prstGeom prst="rect">
            <a:avLst/>
          </a:prstGeom>
          <a:solidFill>
            <a:srgbClr val="B2A0C7"/>
          </a:solidFill>
          <a:ln cap="flat" cmpd="sng" w="9525">
            <a:solidFill>
              <a:srgbClr val="3F3151"/>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schema</a:t>
            </a:r>
            <a:endParaRPr/>
          </a:p>
        </p:txBody>
      </p:sp>
      <p:sp>
        <p:nvSpPr>
          <p:cNvPr id="485" name="Google Shape;485;p21"/>
          <p:cNvSpPr/>
          <p:nvPr/>
        </p:nvSpPr>
        <p:spPr>
          <a:xfrm>
            <a:off x="1092758" y="2819400"/>
            <a:ext cx="228600" cy="228600"/>
          </a:xfrm>
          <a:prstGeom prst="ellipse">
            <a:avLst/>
          </a:prstGeom>
          <a:gradFill>
            <a:gsLst>
              <a:gs pos="0">
                <a:srgbClr val="F77B15"/>
              </a:gs>
              <a:gs pos="34000">
                <a:srgbClr val="F07B1C"/>
              </a:gs>
              <a:gs pos="70000">
                <a:srgbClr val="FF8A20"/>
              </a:gs>
              <a:gs pos="100000">
                <a:srgbClr val="F79545"/>
              </a:gs>
            </a:gsLst>
            <a:path path="circle">
              <a:fillToRect b="50%" l="50%" r="50%" t="50%"/>
            </a:path>
            <a:tileRect/>
          </a:gradFill>
          <a:ln cap="flat" cmpd="sng" w="9525">
            <a:solidFill>
              <a:schemeClr val="accent6"/>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1</a:t>
            </a:r>
            <a:endParaRPr/>
          </a:p>
        </p:txBody>
      </p:sp>
      <p:cxnSp>
        <p:nvCxnSpPr>
          <p:cNvPr id="486" name="Google Shape;486;p21"/>
          <p:cNvCxnSpPr/>
          <p:nvPr/>
        </p:nvCxnSpPr>
        <p:spPr>
          <a:xfrm rot="10800000">
            <a:off x="3302558" y="2971800"/>
            <a:ext cx="0" cy="228600"/>
          </a:xfrm>
          <a:prstGeom prst="straightConnector1">
            <a:avLst/>
          </a:prstGeom>
          <a:noFill/>
          <a:ln cap="flat" cmpd="sng" w="31750">
            <a:solidFill>
              <a:srgbClr val="4F6128"/>
            </a:solidFill>
            <a:prstDash val="solid"/>
            <a:round/>
            <a:headEnd len="med" w="med" type="none"/>
            <a:tailEnd len="med" w="med" type="triangle"/>
          </a:ln>
        </p:spPr>
      </p:cxnSp>
      <p:sp>
        <p:nvSpPr>
          <p:cNvPr id="487" name="Google Shape;487;p21"/>
          <p:cNvSpPr/>
          <p:nvPr/>
        </p:nvSpPr>
        <p:spPr>
          <a:xfrm>
            <a:off x="4445558" y="4572000"/>
            <a:ext cx="9144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2"/>
                </a:solidFill>
                <a:latin typeface="Calibri"/>
                <a:ea typeface="Calibri"/>
                <a:cs typeface="Calibri"/>
                <a:sym typeface="Calibri"/>
              </a:rPr>
              <a:t>Schema </a:t>
            </a:r>
            <a:endParaRPr/>
          </a:p>
          <a:p>
            <a:pPr indent="0" lvl="0" marL="0" marR="0" rtl="0" algn="ctr">
              <a:spcBef>
                <a:spcPts val="0"/>
              </a:spcBef>
              <a:spcAft>
                <a:spcPts val="0"/>
              </a:spcAft>
              <a:buNone/>
            </a:pPr>
            <a:r>
              <a:rPr b="1" lang="en-US" sz="1600">
                <a:solidFill>
                  <a:schemeClr val="accent2"/>
                </a:solidFill>
                <a:latin typeface="Calibri"/>
                <a:ea typeface="Calibri"/>
                <a:cs typeface="Calibri"/>
                <a:sym typeface="Calibri"/>
              </a:rPr>
              <a:t>Mapping</a:t>
            </a:r>
            <a:endParaRPr/>
          </a:p>
        </p:txBody>
      </p:sp>
      <p:sp>
        <p:nvSpPr>
          <p:cNvPr id="488" name="Google Shape;488;p21"/>
          <p:cNvSpPr/>
          <p:nvPr/>
        </p:nvSpPr>
        <p:spPr>
          <a:xfrm>
            <a:off x="4445558" y="4267200"/>
            <a:ext cx="228600" cy="228600"/>
          </a:xfrm>
          <a:prstGeom prst="ellipse">
            <a:avLst/>
          </a:prstGeom>
          <a:solidFill>
            <a:srgbClr val="244061"/>
          </a:solidFill>
          <a:ln cap="flat" cmpd="sng" w="9525">
            <a:solidFill>
              <a:srgbClr val="244061"/>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2</a:t>
            </a:r>
            <a:endParaRPr/>
          </a:p>
        </p:txBody>
      </p:sp>
      <p:sp>
        <p:nvSpPr>
          <p:cNvPr id="489" name="Google Shape;489;p21"/>
          <p:cNvSpPr/>
          <p:nvPr/>
        </p:nvSpPr>
        <p:spPr>
          <a:xfrm>
            <a:off x="2616758" y="3276600"/>
            <a:ext cx="228600" cy="228600"/>
          </a:xfrm>
          <a:prstGeom prst="ellipse">
            <a:avLst/>
          </a:prstGeom>
          <a:gradFill>
            <a:gsLst>
              <a:gs pos="0">
                <a:srgbClr val="F77B15"/>
              </a:gs>
              <a:gs pos="34000">
                <a:srgbClr val="F07B1C"/>
              </a:gs>
              <a:gs pos="70000">
                <a:srgbClr val="FF8A20"/>
              </a:gs>
              <a:gs pos="100000">
                <a:srgbClr val="F79545"/>
              </a:gs>
            </a:gsLst>
            <a:path path="circle">
              <a:fillToRect b="50%" l="50%" r="50%" t="50%"/>
            </a:path>
            <a:tileRect/>
          </a:gradFill>
          <a:ln cap="flat" cmpd="sng" w="9525">
            <a:solidFill>
              <a:schemeClr val="accent6"/>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3</a:t>
            </a:r>
            <a:endParaRPr/>
          </a:p>
        </p:txBody>
      </p:sp>
      <p:sp>
        <p:nvSpPr>
          <p:cNvPr id="490" name="Google Shape;490;p21"/>
          <p:cNvSpPr/>
          <p:nvPr/>
        </p:nvSpPr>
        <p:spPr>
          <a:xfrm>
            <a:off x="2616758" y="2667000"/>
            <a:ext cx="228600" cy="228600"/>
          </a:xfrm>
          <a:prstGeom prst="ellipse">
            <a:avLst/>
          </a:prstGeom>
          <a:gradFill>
            <a:gsLst>
              <a:gs pos="0">
                <a:srgbClr val="F77B15"/>
              </a:gs>
              <a:gs pos="34000">
                <a:srgbClr val="F07B1C"/>
              </a:gs>
              <a:gs pos="70000">
                <a:srgbClr val="FF8A20"/>
              </a:gs>
              <a:gs pos="100000">
                <a:srgbClr val="F79545"/>
              </a:gs>
            </a:gsLst>
            <a:path path="circle">
              <a:fillToRect b="50%" l="50%" r="50%" t="50%"/>
            </a:path>
            <a:tileRect/>
          </a:gradFill>
          <a:ln cap="flat" cmpd="sng" w="9525">
            <a:solidFill>
              <a:schemeClr val="accent6"/>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4</a:t>
            </a:r>
            <a:endParaRPr/>
          </a:p>
        </p:txBody>
      </p:sp>
      <p:cxnSp>
        <p:nvCxnSpPr>
          <p:cNvPr id="491" name="Google Shape;491;p21"/>
          <p:cNvCxnSpPr/>
          <p:nvPr/>
        </p:nvCxnSpPr>
        <p:spPr>
          <a:xfrm flipH="1" rot="10800000">
            <a:off x="1702358" y="3581400"/>
            <a:ext cx="1295400" cy="1219200"/>
          </a:xfrm>
          <a:prstGeom prst="straightConnector1">
            <a:avLst/>
          </a:prstGeom>
          <a:noFill/>
          <a:ln cap="flat" cmpd="sng" w="31750">
            <a:solidFill>
              <a:srgbClr val="4F6128"/>
            </a:solidFill>
            <a:prstDash val="solid"/>
            <a:round/>
            <a:headEnd len="med" w="med" type="none"/>
            <a:tailEnd len="med" w="med" type="triangle"/>
          </a:ln>
        </p:spPr>
      </p:cxnSp>
      <p:cxnSp>
        <p:nvCxnSpPr>
          <p:cNvPr id="492" name="Google Shape;492;p21"/>
          <p:cNvCxnSpPr/>
          <p:nvPr/>
        </p:nvCxnSpPr>
        <p:spPr>
          <a:xfrm flipH="1" rot="10800000">
            <a:off x="2692958" y="3581400"/>
            <a:ext cx="533400" cy="1219200"/>
          </a:xfrm>
          <a:prstGeom prst="straightConnector1">
            <a:avLst/>
          </a:prstGeom>
          <a:noFill/>
          <a:ln cap="flat" cmpd="sng" w="31750">
            <a:solidFill>
              <a:srgbClr val="4F6128"/>
            </a:solidFill>
            <a:prstDash val="solid"/>
            <a:round/>
            <a:headEnd len="med" w="med" type="none"/>
            <a:tailEnd len="med" w="med" type="triangle"/>
          </a:ln>
        </p:spPr>
      </p:cxnSp>
      <p:cxnSp>
        <p:nvCxnSpPr>
          <p:cNvPr id="493" name="Google Shape;493;p21"/>
          <p:cNvCxnSpPr/>
          <p:nvPr/>
        </p:nvCxnSpPr>
        <p:spPr>
          <a:xfrm rot="10800000">
            <a:off x="3378758" y="3581400"/>
            <a:ext cx="304800" cy="1219200"/>
          </a:xfrm>
          <a:prstGeom prst="straightConnector1">
            <a:avLst/>
          </a:prstGeom>
          <a:noFill/>
          <a:ln cap="flat" cmpd="sng" w="31750">
            <a:solidFill>
              <a:srgbClr val="4F6128"/>
            </a:solidFill>
            <a:prstDash val="solid"/>
            <a:round/>
            <a:headEnd len="med" w="med" type="none"/>
            <a:tailEnd len="med" w="med" type="triangle"/>
          </a:ln>
        </p:spPr>
      </p:cxnSp>
      <p:sp>
        <p:nvSpPr>
          <p:cNvPr id="494" name="Google Shape;494;p21"/>
          <p:cNvSpPr txBox="1"/>
          <p:nvPr/>
        </p:nvSpPr>
        <p:spPr>
          <a:xfrm rot="-5400000">
            <a:off x="840217" y="3803908"/>
            <a:ext cx="56961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query</a:t>
            </a:r>
            <a:endParaRPr/>
          </a:p>
        </p:txBody>
      </p:sp>
      <p:sp>
        <p:nvSpPr>
          <p:cNvPr id="495" name="Google Shape;495;p21"/>
          <p:cNvSpPr/>
          <p:nvPr/>
        </p:nvSpPr>
        <p:spPr>
          <a:xfrm>
            <a:off x="787958" y="2438400"/>
            <a:ext cx="4648200" cy="2971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600">
              <a:solidFill>
                <a:schemeClr val="accent2"/>
              </a:solidFill>
              <a:latin typeface="Calibri"/>
              <a:ea typeface="Calibri"/>
              <a:cs typeface="Calibri"/>
              <a:sym typeface="Calibri"/>
            </a:endParaRPr>
          </a:p>
        </p:txBody>
      </p:sp>
      <p:sp>
        <p:nvSpPr>
          <p:cNvPr id="476" name="Google Shape;476;p21"/>
          <p:cNvSpPr/>
          <p:nvPr/>
        </p:nvSpPr>
        <p:spPr>
          <a:xfrm>
            <a:off x="2235758" y="4800600"/>
            <a:ext cx="762000" cy="304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accent1"/>
                </a:solidFill>
                <a:latin typeface="Calibri"/>
                <a:ea typeface="Calibri"/>
                <a:cs typeface="Calibri"/>
                <a:sym typeface="Calibri"/>
              </a:rPr>
              <a:t>Wrapper</a:t>
            </a:r>
            <a:endParaRPr/>
          </a:p>
        </p:txBody>
      </p:sp>
      <p:sp>
        <p:nvSpPr>
          <p:cNvPr id="496" name="Google Shape;496;p21"/>
          <p:cNvSpPr/>
          <p:nvPr/>
        </p:nvSpPr>
        <p:spPr>
          <a:xfrm>
            <a:off x="3378758" y="4800600"/>
            <a:ext cx="762000" cy="304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accent1"/>
                </a:solidFill>
                <a:latin typeface="Calibri"/>
                <a:ea typeface="Calibri"/>
                <a:cs typeface="Calibri"/>
                <a:sym typeface="Calibri"/>
              </a:rPr>
              <a:t>Wrapper</a:t>
            </a:r>
            <a:endParaRPr/>
          </a:p>
        </p:txBody>
      </p:sp>
      <p:sp>
        <p:nvSpPr>
          <p:cNvPr id="497" name="Google Shape;497;p21"/>
          <p:cNvSpPr/>
          <p:nvPr/>
        </p:nvSpPr>
        <p:spPr>
          <a:xfrm>
            <a:off x="1778558" y="4191000"/>
            <a:ext cx="2057400" cy="381000"/>
          </a:xfrm>
          <a:prstGeom prst="rect">
            <a:avLst/>
          </a:prstGeom>
          <a:solidFill>
            <a:srgbClr val="B2A0C7"/>
          </a:solidFill>
          <a:ln cap="flat" cmpd="sng" w="9525">
            <a:solidFill>
              <a:srgbClr val="3F3151"/>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00000"/>
                </a:solidFill>
                <a:latin typeface="Arial"/>
                <a:ea typeface="Arial"/>
                <a:cs typeface="Arial"/>
                <a:sym typeface="Arial"/>
              </a:rPr>
              <a:t>Global Schema</a:t>
            </a:r>
            <a:endParaRPr/>
          </a:p>
        </p:txBody>
      </p:sp>
      <p:cxnSp>
        <p:nvCxnSpPr>
          <p:cNvPr id="498" name="Google Shape;498;p21"/>
          <p:cNvCxnSpPr>
            <a:stCxn id="496" idx="2"/>
          </p:cNvCxnSpPr>
          <p:nvPr/>
        </p:nvCxnSpPr>
        <p:spPr>
          <a:xfrm>
            <a:off x="3759758" y="5105400"/>
            <a:ext cx="0" cy="533400"/>
          </a:xfrm>
          <a:prstGeom prst="straightConnector1">
            <a:avLst/>
          </a:prstGeom>
          <a:noFill/>
          <a:ln cap="flat" cmpd="sng" w="25400">
            <a:solidFill>
              <a:srgbClr val="4F6128"/>
            </a:solidFill>
            <a:prstDash val="solid"/>
            <a:miter lim="800000"/>
            <a:headEnd len="med" w="med" type="none"/>
            <a:tailEnd len="med" w="med" type="none"/>
          </a:ln>
        </p:spPr>
      </p:cxnSp>
      <p:sp>
        <p:nvSpPr>
          <p:cNvPr id="499" name="Google Shape;499;p21"/>
          <p:cNvSpPr/>
          <p:nvPr/>
        </p:nvSpPr>
        <p:spPr>
          <a:xfrm>
            <a:off x="2235758" y="5715000"/>
            <a:ext cx="762000" cy="609600"/>
          </a:xfrm>
          <a:prstGeom prst="can">
            <a:avLst>
              <a:gd fmla="val 25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1"/>
                </a:solidFill>
                <a:latin typeface="Century Schoolbook"/>
                <a:ea typeface="Century Schoolbook"/>
                <a:cs typeface="Century Schoolbook"/>
                <a:sym typeface="Century Schoolbook"/>
              </a:rPr>
              <a:t>S2</a:t>
            </a:r>
            <a:endParaRPr/>
          </a:p>
        </p:txBody>
      </p:sp>
      <p:sp>
        <p:nvSpPr>
          <p:cNvPr id="477" name="Google Shape;477;p21"/>
          <p:cNvSpPr/>
          <p:nvPr/>
        </p:nvSpPr>
        <p:spPr>
          <a:xfrm>
            <a:off x="2235758" y="5638800"/>
            <a:ext cx="762000" cy="228600"/>
          </a:xfrm>
          <a:prstGeom prst="rect">
            <a:avLst/>
          </a:prstGeom>
          <a:solidFill>
            <a:srgbClr val="B2A0C7"/>
          </a:solidFill>
          <a:ln cap="flat" cmpd="sng" w="9525">
            <a:solidFill>
              <a:srgbClr val="3F3151"/>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schema</a:t>
            </a:r>
            <a:endParaRPr/>
          </a:p>
        </p:txBody>
      </p:sp>
      <p:sp>
        <p:nvSpPr>
          <p:cNvPr id="500" name="Google Shape;500;p21"/>
          <p:cNvSpPr/>
          <p:nvPr/>
        </p:nvSpPr>
        <p:spPr>
          <a:xfrm>
            <a:off x="3378758" y="5715000"/>
            <a:ext cx="762000" cy="609600"/>
          </a:xfrm>
          <a:prstGeom prst="can">
            <a:avLst>
              <a:gd fmla="val 25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1"/>
                </a:solidFill>
                <a:latin typeface="Century Schoolbook"/>
                <a:ea typeface="Century Schoolbook"/>
                <a:cs typeface="Century Schoolbook"/>
                <a:sym typeface="Century Schoolbook"/>
              </a:rPr>
              <a:t>S3</a:t>
            </a:r>
            <a:endParaRPr/>
          </a:p>
        </p:txBody>
      </p:sp>
      <p:sp>
        <p:nvSpPr>
          <p:cNvPr id="501" name="Google Shape;501;p21"/>
          <p:cNvSpPr/>
          <p:nvPr/>
        </p:nvSpPr>
        <p:spPr>
          <a:xfrm>
            <a:off x="3378758" y="5638800"/>
            <a:ext cx="762000" cy="228600"/>
          </a:xfrm>
          <a:prstGeom prst="rect">
            <a:avLst/>
          </a:prstGeom>
          <a:solidFill>
            <a:srgbClr val="B2A0C7"/>
          </a:solidFill>
          <a:ln cap="flat" cmpd="sng" w="9525">
            <a:solidFill>
              <a:srgbClr val="3F3151"/>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schema</a:t>
            </a:r>
            <a:endParaRPr/>
          </a:p>
        </p:txBody>
      </p:sp>
      <p:sp>
        <p:nvSpPr>
          <p:cNvPr id="502" name="Google Shape;502;p21"/>
          <p:cNvSpPr txBox="1"/>
          <p:nvPr/>
        </p:nvSpPr>
        <p:spPr>
          <a:xfrm>
            <a:off x="3531159" y="3657601"/>
            <a:ext cx="68480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answer</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 tuples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2000"/>
                                        <p:tgtEl>
                                          <p:spTgt spid="4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22"/>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Heterogeneity Problems</a:t>
            </a:r>
            <a:endParaRPr/>
          </a:p>
        </p:txBody>
      </p:sp>
      <p:sp>
        <p:nvSpPr>
          <p:cNvPr id="509" name="Google Shape;509;p22"/>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b="1" lang="en-US"/>
              <a:t>Schema Heterogeneity</a:t>
            </a:r>
            <a:endParaRPr/>
          </a:p>
          <a:p>
            <a:pPr indent="-182880" lvl="1" marL="457200" rtl="0" algn="l">
              <a:spcBef>
                <a:spcPts val="400"/>
              </a:spcBef>
              <a:spcAft>
                <a:spcPts val="0"/>
              </a:spcAft>
              <a:buSzPts val="1700"/>
              <a:buChar char="•"/>
            </a:pPr>
            <a:r>
              <a:rPr lang="en-US"/>
              <a:t>The structure of the tables storing the data can be different (even if storing the same data)</a:t>
            </a:r>
            <a:endParaRPr/>
          </a:p>
          <a:p>
            <a:pPr indent="-74929" lvl="1" marL="457200" rtl="0" algn="l">
              <a:spcBef>
                <a:spcPts val="400"/>
              </a:spcBef>
              <a:spcAft>
                <a:spcPts val="0"/>
              </a:spcAft>
              <a:buSzPts val="1700"/>
              <a:buNone/>
            </a:pPr>
            <a:r>
              <a:t/>
            </a:r>
            <a:endParaRPr/>
          </a:p>
          <a:p>
            <a:pPr indent="-182880" lvl="0" marL="182880" rtl="0" algn="l">
              <a:spcBef>
                <a:spcPts val="480"/>
              </a:spcBef>
              <a:spcAft>
                <a:spcPts val="0"/>
              </a:spcAft>
              <a:buSzPts val="2040"/>
              <a:buChar char="•"/>
            </a:pPr>
            <a:r>
              <a:rPr b="1" lang="en-US"/>
              <a:t>Data Type Heterogeneity</a:t>
            </a:r>
            <a:endParaRPr/>
          </a:p>
          <a:p>
            <a:pPr indent="-182880" lvl="1" marL="457200" rtl="0" algn="l">
              <a:spcBef>
                <a:spcPts val="400"/>
              </a:spcBef>
              <a:spcAft>
                <a:spcPts val="0"/>
              </a:spcAft>
              <a:buSzPts val="1700"/>
              <a:buChar char="•"/>
            </a:pPr>
            <a:r>
              <a:rPr lang="en-US"/>
              <a:t>Storing the same data (and values) but with different data types</a:t>
            </a:r>
            <a:endParaRPr/>
          </a:p>
          <a:p>
            <a:pPr indent="-182880" lvl="1" marL="457200" rtl="0" algn="l">
              <a:spcBef>
                <a:spcPts val="400"/>
              </a:spcBef>
              <a:spcAft>
                <a:spcPts val="0"/>
              </a:spcAft>
              <a:buSzPts val="1700"/>
              <a:buChar char="•"/>
            </a:pPr>
            <a:r>
              <a:rPr lang="en-US"/>
              <a:t>E.g., Storing the phone number as String or as Number</a:t>
            </a:r>
            <a:endParaRPr/>
          </a:p>
          <a:p>
            <a:pPr indent="-182880" lvl="1" marL="457200" rtl="0" algn="l">
              <a:spcBef>
                <a:spcPts val="400"/>
              </a:spcBef>
              <a:spcAft>
                <a:spcPts val="0"/>
              </a:spcAft>
              <a:buSzPts val="1700"/>
              <a:buChar char="•"/>
            </a:pPr>
            <a:r>
              <a:rPr lang="en-US"/>
              <a:t>E.g., Storing the name as fixed length or variable length  </a:t>
            </a:r>
            <a:endParaRPr/>
          </a:p>
          <a:p>
            <a:pPr indent="-74929" lvl="1" marL="457200" rtl="0" algn="l">
              <a:spcBef>
                <a:spcPts val="400"/>
              </a:spcBef>
              <a:spcAft>
                <a:spcPts val="0"/>
              </a:spcAft>
              <a:buSzPts val="1700"/>
              <a:buNone/>
            </a:pPr>
            <a:r>
              <a:t/>
            </a:r>
            <a:endParaRPr/>
          </a:p>
          <a:p>
            <a:pPr indent="-182880" lvl="0" marL="182880" rtl="0" algn="l">
              <a:spcBef>
                <a:spcPts val="480"/>
              </a:spcBef>
              <a:spcAft>
                <a:spcPts val="0"/>
              </a:spcAft>
              <a:buSzPts val="2040"/>
              <a:buChar char="•"/>
            </a:pPr>
            <a:r>
              <a:rPr b="1" lang="en-US"/>
              <a:t>Value Heterogeneity</a:t>
            </a:r>
            <a:endParaRPr/>
          </a:p>
          <a:p>
            <a:pPr indent="-182880" lvl="1" marL="457200" rtl="0" algn="l">
              <a:spcBef>
                <a:spcPts val="400"/>
              </a:spcBef>
              <a:spcAft>
                <a:spcPts val="0"/>
              </a:spcAft>
              <a:buSzPts val="1700"/>
              <a:buChar char="•"/>
            </a:pPr>
            <a:r>
              <a:rPr lang="en-US"/>
              <a:t>Same logical values stored in different ways</a:t>
            </a:r>
            <a:endParaRPr/>
          </a:p>
          <a:p>
            <a:pPr indent="-182880" lvl="1" marL="457200" rtl="0" algn="l">
              <a:spcBef>
                <a:spcPts val="400"/>
              </a:spcBef>
              <a:spcAft>
                <a:spcPts val="0"/>
              </a:spcAft>
              <a:buSzPts val="1700"/>
              <a:buChar char="•"/>
            </a:pPr>
            <a:r>
              <a:rPr lang="en-US"/>
              <a:t>E.g., ‘Prof’, ‘Prof.’, ‘Professor’</a:t>
            </a:r>
            <a:endParaRPr/>
          </a:p>
          <a:p>
            <a:pPr indent="-182880" lvl="1" marL="457200" rtl="0" algn="l">
              <a:spcBef>
                <a:spcPts val="400"/>
              </a:spcBef>
              <a:spcAft>
                <a:spcPts val="0"/>
              </a:spcAft>
              <a:buSzPts val="1700"/>
              <a:buChar char="•"/>
            </a:pPr>
            <a:r>
              <a:rPr lang="en-US"/>
              <a:t>E.g., ‘Right’, ‘R’, ‘1’ ……… ‘Left’, ‘L’, ‘-1’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23"/>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Heterogeneity Problems (Cont.)</a:t>
            </a:r>
            <a:endParaRPr/>
          </a:p>
        </p:txBody>
      </p:sp>
      <p:sp>
        <p:nvSpPr>
          <p:cNvPr id="516" name="Google Shape;516;p23"/>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a:t>Semantic Heterogeneity</a:t>
            </a:r>
            <a:endParaRPr/>
          </a:p>
          <a:p>
            <a:pPr indent="-182880" lvl="1" marL="457200" rtl="0" algn="l">
              <a:spcBef>
                <a:spcPts val="400"/>
              </a:spcBef>
              <a:spcAft>
                <a:spcPts val="0"/>
              </a:spcAft>
              <a:buSzPts val="1700"/>
              <a:buChar char="•"/>
            </a:pPr>
            <a:r>
              <a:rPr lang="en-US"/>
              <a:t>Same values in different sources can mean different things</a:t>
            </a:r>
            <a:endParaRPr/>
          </a:p>
          <a:p>
            <a:pPr indent="-182880" lvl="1" marL="457200" rtl="0" algn="l">
              <a:spcBef>
                <a:spcPts val="400"/>
              </a:spcBef>
              <a:spcAft>
                <a:spcPts val="0"/>
              </a:spcAft>
              <a:buSzPts val="1700"/>
              <a:buChar char="•"/>
            </a:pPr>
            <a:r>
              <a:rPr lang="en-US"/>
              <a:t>E.g., Column ‘Title’ in one database means ‘Job Title’ while in another database it means ‘Person Title’</a:t>
            </a:r>
            <a:endParaRPr/>
          </a:p>
        </p:txBody>
      </p:sp>
      <p:pic>
        <p:nvPicPr>
          <p:cNvPr id="517" name="Google Shape;517;p23"/>
          <p:cNvPicPr preferRelativeResize="0"/>
          <p:nvPr/>
        </p:nvPicPr>
        <p:blipFill rotWithShape="1">
          <a:blip r:embed="rId3">
            <a:alphaModFix/>
          </a:blip>
          <a:srcRect b="0" l="0" r="0" t="0"/>
          <a:stretch/>
        </p:blipFill>
        <p:spPr>
          <a:xfrm>
            <a:off x="2196723" y="4025899"/>
            <a:ext cx="2689602" cy="1889125"/>
          </a:xfrm>
          <a:prstGeom prst="rect">
            <a:avLst/>
          </a:prstGeom>
          <a:noFill/>
          <a:ln>
            <a:noFill/>
          </a:ln>
        </p:spPr>
      </p:pic>
      <p:sp>
        <p:nvSpPr>
          <p:cNvPr id="518" name="Google Shape;518;p23"/>
          <p:cNvSpPr/>
          <p:nvPr/>
        </p:nvSpPr>
        <p:spPr>
          <a:xfrm>
            <a:off x="6473448" y="3267075"/>
            <a:ext cx="3871912" cy="1547813"/>
          </a:xfrm>
          <a:prstGeom prst="wedgeRoundRectCallout">
            <a:avLst>
              <a:gd fmla="val -92789" name="adj1"/>
              <a:gd fmla="val 85371" name="adj2"/>
              <a:gd fmla="val 16667" name="adj3"/>
            </a:avLst>
          </a:prstGeom>
          <a:solidFill>
            <a:schemeClr val="accent1"/>
          </a:solidFill>
          <a:ln cap="flat" cmpd="sng" w="26425">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Data integration has to deal with all such issues and more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24"/>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Schema Matching Example</a:t>
            </a:r>
            <a:endParaRPr/>
          </a:p>
        </p:txBody>
      </p:sp>
      <p:sp>
        <p:nvSpPr>
          <p:cNvPr id="525" name="Google Shape;525;p24"/>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526" name="Google Shape;526;p24"/>
          <p:cNvGraphicFramePr/>
          <p:nvPr/>
        </p:nvGraphicFramePr>
        <p:xfrm>
          <a:off x="2590800" y="2254968"/>
          <a:ext cx="3000000" cy="3000000"/>
        </p:xfrm>
        <a:graphic>
          <a:graphicData uri="http://schemas.openxmlformats.org/drawingml/2006/table">
            <a:tbl>
              <a:tblPr bandRow="1" firstRow="1">
                <a:noFill/>
                <a:tableStyleId>{01FB9469-9F0F-4F4D-BCA3-D4A989D5FA19}</a:tableStyleId>
              </a:tblPr>
              <a:tblGrid>
                <a:gridCol w="948275"/>
                <a:gridCol w="1343375"/>
                <a:gridCol w="1213550"/>
                <a:gridCol w="1710275"/>
                <a:gridCol w="1337725"/>
              </a:tblGrid>
              <a:tr h="425600">
                <a:tc>
                  <a:txBody>
                    <a:bodyPr/>
                    <a:lstStyle/>
                    <a:p>
                      <a:pPr indent="0" lvl="0" marL="0" marR="0" rtl="0" algn="l">
                        <a:spcBef>
                          <a:spcPts val="0"/>
                        </a:spcBef>
                        <a:spcAft>
                          <a:spcPts val="0"/>
                        </a:spcAft>
                        <a:buNone/>
                      </a:pPr>
                      <a:r>
                        <a:rPr lang="en-US" sz="1200"/>
                        <a:t>Business</a:t>
                      </a:r>
                      <a:endParaRPr/>
                    </a:p>
                    <a:p>
                      <a:pPr indent="0" lvl="0" marL="0" marR="0" rtl="0" algn="l">
                        <a:spcBef>
                          <a:spcPts val="0"/>
                        </a:spcBef>
                        <a:spcAft>
                          <a:spcPts val="0"/>
                        </a:spcAft>
                        <a:buNone/>
                      </a:pPr>
                      <a:r>
                        <a:rPr lang="en-US" sz="1200"/>
                        <a:t>Name</a:t>
                      </a:r>
                      <a:endParaRPr/>
                    </a:p>
                  </a:txBody>
                  <a:tcPr marT="40075" marB="40075" marR="91450" marL="91450"/>
                </a:tc>
                <a:tc>
                  <a:txBody>
                    <a:bodyPr/>
                    <a:lstStyle/>
                    <a:p>
                      <a:pPr indent="0" lvl="0" marL="0" marR="0" rtl="0" algn="l">
                        <a:spcBef>
                          <a:spcPts val="0"/>
                        </a:spcBef>
                        <a:spcAft>
                          <a:spcPts val="0"/>
                        </a:spcAft>
                        <a:buNone/>
                      </a:pPr>
                      <a:r>
                        <a:rPr lang="en-US" sz="1200"/>
                        <a:t>Phone</a:t>
                      </a:r>
                      <a:endParaRPr/>
                    </a:p>
                  </a:txBody>
                  <a:tcPr marT="40075" marB="40075" marR="91450" marL="91450"/>
                </a:tc>
                <a:tc>
                  <a:txBody>
                    <a:bodyPr/>
                    <a:lstStyle/>
                    <a:p>
                      <a:pPr indent="0" lvl="0" marL="0" marR="0" rtl="0" algn="l">
                        <a:spcBef>
                          <a:spcPts val="0"/>
                        </a:spcBef>
                        <a:spcAft>
                          <a:spcPts val="0"/>
                        </a:spcAft>
                        <a:buNone/>
                      </a:pPr>
                      <a:r>
                        <a:rPr lang="en-US" sz="1200"/>
                        <a:t>Specialty</a:t>
                      </a:r>
                      <a:endParaRPr/>
                    </a:p>
                  </a:txBody>
                  <a:tcPr marT="40075" marB="40075" marR="91450" marL="91450"/>
                </a:tc>
                <a:tc>
                  <a:txBody>
                    <a:bodyPr/>
                    <a:lstStyle/>
                    <a:p>
                      <a:pPr indent="0" lvl="0" marL="0" marR="0" rtl="0" algn="l">
                        <a:spcBef>
                          <a:spcPts val="0"/>
                        </a:spcBef>
                        <a:spcAft>
                          <a:spcPts val="0"/>
                        </a:spcAft>
                        <a:buNone/>
                      </a:pPr>
                      <a:r>
                        <a:rPr lang="en-US" sz="1200"/>
                        <a:t>Address</a:t>
                      </a:r>
                      <a:endParaRPr/>
                    </a:p>
                  </a:txBody>
                  <a:tcPr marT="40075" marB="40075" marR="91450" marL="91450"/>
                </a:tc>
                <a:tc>
                  <a:txBody>
                    <a:bodyPr/>
                    <a:lstStyle/>
                    <a:p>
                      <a:pPr indent="0" lvl="0" marL="0" marR="0" rtl="0" algn="l">
                        <a:spcBef>
                          <a:spcPts val="0"/>
                        </a:spcBef>
                        <a:spcAft>
                          <a:spcPts val="0"/>
                        </a:spcAft>
                        <a:buNone/>
                      </a:pPr>
                      <a:r>
                        <a:rPr lang="en-US" sz="1200"/>
                        <a:t>Website</a:t>
                      </a:r>
                      <a:endParaRPr/>
                    </a:p>
                  </a:txBody>
                  <a:tcPr marT="40075" marB="40075" marR="91450" marL="91450"/>
                </a:tc>
              </a:tr>
              <a:tr h="392300">
                <a:tc>
                  <a:txBody>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Thai Boat</a:t>
                      </a:r>
                      <a:endParaRPr b="0" sz="1200"/>
                    </a:p>
                  </a:txBody>
                  <a:tcPr marT="40075" marB="40075" marR="91450" marL="91450"/>
                </a:tc>
                <a:tc>
                  <a:txBody>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(805) 594-1638</a:t>
                      </a:r>
                      <a:endParaRPr b="0" sz="1200"/>
                    </a:p>
                  </a:txBody>
                  <a:tcPr marT="40075" marB="40075" marR="91450" marL="91450"/>
                </a:tc>
                <a:tc>
                  <a:txBody>
                    <a:bodyPr/>
                    <a:lstStyle/>
                    <a:p>
                      <a:pPr indent="0" lvl="0" marL="0" marR="0" rtl="0" algn="l">
                        <a:spcBef>
                          <a:spcPts val="0"/>
                        </a:spcBef>
                        <a:spcAft>
                          <a:spcPts val="0"/>
                        </a:spcAft>
                        <a:buNone/>
                      </a:pPr>
                      <a:r>
                        <a:rPr b="0" lang="en-US" sz="1200"/>
                        <a:t>Asian</a:t>
                      </a:r>
                      <a:endParaRPr/>
                    </a:p>
                  </a:txBody>
                  <a:tcPr marT="40075" marB="40075" marR="91450" marL="91450"/>
                </a:tc>
                <a:tc>
                  <a:txBody>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3212 Broad St</a:t>
                      </a:r>
                      <a:endParaRPr/>
                    </a:p>
                    <a:p>
                      <a:pPr indent="0" lvl="0" marL="0" marR="0" rtl="0" algn="l">
                        <a:lnSpc>
                          <a:spcPct val="100000"/>
                        </a:lnSpc>
                        <a:spcBef>
                          <a:spcPts val="0"/>
                        </a:spcBef>
                        <a:spcAft>
                          <a:spcPts val="0"/>
                        </a:spcAft>
                        <a:buClr>
                          <a:schemeClr val="dk1"/>
                        </a:buClr>
                        <a:buSzPts val="1200"/>
                        <a:buFont typeface="Arial"/>
                        <a:buNone/>
                      </a:pPr>
                      <a:r>
                        <a:rPr b="0" lang="en-US" sz="1200">
                          <a:solidFill>
                            <a:schemeClr val="dk1"/>
                          </a:solidFill>
                          <a:latin typeface="Arial"/>
                          <a:ea typeface="Arial"/>
                          <a:cs typeface="Arial"/>
                          <a:sym typeface="Arial"/>
                        </a:rPr>
                        <a:t>San Luis Obispo, CA</a:t>
                      </a:r>
                      <a:endParaRPr b="0" sz="1200"/>
                    </a:p>
                  </a:txBody>
                  <a:tcPr marT="40075" marB="40075"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b="0" lang="en-US" sz="1200"/>
                        <a:t>thaiboatslo.com</a:t>
                      </a:r>
                      <a:endParaRPr b="0" sz="1200"/>
                    </a:p>
                  </a:txBody>
                  <a:tcPr marT="40075" marB="40075" marR="91450" marL="91450"/>
                </a:tc>
              </a:tr>
              <a:tr h="304800">
                <a:tc>
                  <a:txBody>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Jaffa Cafe</a:t>
                      </a:r>
                      <a:endParaRPr b="0" sz="1200"/>
                    </a:p>
                  </a:txBody>
                  <a:tcPr marT="40075" marB="40075" marR="91450" marL="91450"/>
                </a:tc>
                <a:tc>
                  <a:txBody>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(805) 543-2400</a:t>
                      </a:r>
                      <a:endParaRPr b="0" sz="1200"/>
                    </a:p>
                  </a:txBody>
                  <a:tcPr marT="40075" marB="40075" marR="91450" marL="91450"/>
                </a:tc>
                <a:tc>
                  <a:txBody>
                    <a:bodyPr/>
                    <a:lstStyle/>
                    <a:p>
                      <a:pPr indent="0" lvl="0" marL="0" marR="0" rtl="0" algn="l">
                        <a:spcBef>
                          <a:spcPts val="0"/>
                        </a:spcBef>
                        <a:spcAft>
                          <a:spcPts val="0"/>
                        </a:spcAft>
                        <a:buNone/>
                      </a:pPr>
                      <a:r>
                        <a:rPr b="0" lang="en-US" sz="1200"/>
                        <a:t>Mediterranean</a:t>
                      </a:r>
                      <a:endParaRPr/>
                    </a:p>
                  </a:txBody>
                  <a:tcPr marT="40075" marB="40075" marR="91450" marL="91450"/>
                </a:tc>
                <a:tc>
                  <a:txBody>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1308 Monterey St</a:t>
                      </a:r>
                      <a:endParaRPr/>
                    </a:p>
                    <a:p>
                      <a:pPr indent="0" lvl="0" marL="0" marR="0" rtl="0" algn="l">
                        <a:lnSpc>
                          <a:spcPct val="100000"/>
                        </a:lnSpc>
                        <a:spcBef>
                          <a:spcPts val="0"/>
                        </a:spcBef>
                        <a:spcAft>
                          <a:spcPts val="0"/>
                        </a:spcAft>
                        <a:buClr>
                          <a:schemeClr val="dk1"/>
                        </a:buClr>
                        <a:buSzPts val="1200"/>
                        <a:buFont typeface="Arial"/>
                        <a:buNone/>
                      </a:pPr>
                      <a:r>
                        <a:rPr b="0" lang="en-US" sz="1200">
                          <a:solidFill>
                            <a:schemeClr val="dk1"/>
                          </a:solidFill>
                          <a:latin typeface="Arial"/>
                          <a:ea typeface="Arial"/>
                          <a:cs typeface="Arial"/>
                          <a:sym typeface="Arial"/>
                        </a:rPr>
                        <a:t>San Luis Obispo, CA</a:t>
                      </a:r>
                      <a:endParaRPr b="0" sz="1200"/>
                    </a:p>
                  </a:txBody>
                  <a:tcPr marT="40075" marB="40075"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b="0" lang="en-US" sz="1200"/>
                        <a:t>jaffacafe.us</a:t>
                      </a:r>
                      <a:endParaRPr b="0" sz="1200"/>
                    </a:p>
                  </a:txBody>
                  <a:tcPr marT="40075" marB="40075" marR="91450" marL="91450"/>
                </a:tc>
              </a:tr>
              <a:tr h="272550">
                <a:tc>
                  <a:txBody>
                    <a:bodyPr/>
                    <a:lstStyle/>
                    <a:p>
                      <a:pPr indent="0" lvl="0" marL="0" marR="0" rtl="0" algn="l">
                        <a:spcBef>
                          <a:spcPts val="0"/>
                        </a:spcBef>
                        <a:spcAft>
                          <a:spcPts val="0"/>
                        </a:spcAft>
                        <a:buNone/>
                      </a:pPr>
                      <a:r>
                        <a:rPr b="0" lang="en-US" sz="1200"/>
                        <a:t>Taste</a:t>
                      </a:r>
                      <a:endParaRPr/>
                    </a:p>
                  </a:txBody>
                  <a:tcPr marT="40075" marB="40075" marR="91450" marL="91450"/>
                </a:tc>
                <a:tc>
                  <a:txBody>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(805) 541-5860</a:t>
                      </a:r>
                      <a:endParaRPr b="0" sz="1200"/>
                    </a:p>
                  </a:txBody>
                  <a:tcPr marT="40075" marB="40075" marR="91450" marL="91450"/>
                </a:tc>
                <a:tc>
                  <a:txBody>
                    <a:bodyPr/>
                    <a:lstStyle/>
                    <a:p>
                      <a:pPr indent="0" lvl="0" marL="0" marR="0" rtl="0" algn="l">
                        <a:spcBef>
                          <a:spcPts val="0"/>
                        </a:spcBef>
                        <a:spcAft>
                          <a:spcPts val="0"/>
                        </a:spcAft>
                        <a:buNone/>
                      </a:pPr>
                      <a:r>
                        <a:rPr b="0" lang="en-US" sz="1200"/>
                        <a:t>American, Burgers</a:t>
                      </a:r>
                      <a:endParaRPr/>
                    </a:p>
                  </a:txBody>
                  <a:tcPr marT="40075" marB="40075" marR="91450" marL="91450"/>
                </a:tc>
                <a:tc>
                  <a:txBody>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2900 Broad St</a:t>
                      </a:r>
                      <a:endParaRPr/>
                    </a:p>
                    <a:p>
                      <a:pPr indent="0" lvl="0" marL="0" marR="0" rtl="0" algn="l">
                        <a:spcBef>
                          <a:spcPts val="0"/>
                        </a:spcBef>
                        <a:spcAft>
                          <a:spcPts val="0"/>
                        </a:spcAft>
                        <a:buNone/>
                      </a:pPr>
                      <a:r>
                        <a:rPr b="0" lang="en-US" sz="1200">
                          <a:solidFill>
                            <a:schemeClr val="dk1"/>
                          </a:solidFill>
                          <a:latin typeface="Arial"/>
                          <a:ea typeface="Arial"/>
                          <a:cs typeface="Arial"/>
                          <a:sym typeface="Arial"/>
                        </a:rPr>
                        <a:t>San Luis Obispo, CA</a:t>
                      </a:r>
                      <a:endParaRPr b="0" sz="1200"/>
                    </a:p>
                  </a:txBody>
                  <a:tcPr marT="40075" marB="40075" marR="91450" marL="91450"/>
                </a:tc>
                <a:tc>
                  <a:txBody>
                    <a:bodyPr/>
                    <a:lstStyle/>
                    <a:p>
                      <a:pPr indent="0" lvl="0" marL="0" marR="0" rtl="0" algn="l">
                        <a:spcBef>
                          <a:spcPts val="0"/>
                        </a:spcBef>
                        <a:spcAft>
                          <a:spcPts val="0"/>
                        </a:spcAft>
                        <a:buNone/>
                      </a:pPr>
                      <a:r>
                        <a:rPr b="0" lang="en-US" sz="1200"/>
                        <a:t>taste2900.com</a:t>
                      </a:r>
                      <a:endParaRPr/>
                    </a:p>
                  </a:txBody>
                  <a:tcPr marT="40075" marB="40075" marR="91450" marL="91450"/>
                </a:tc>
              </a:tr>
            </a:tbl>
          </a:graphicData>
        </a:graphic>
      </p:graphicFrame>
      <p:sp>
        <p:nvSpPr>
          <p:cNvPr id="527" name="Google Shape;527;p24"/>
          <p:cNvSpPr txBox="1"/>
          <p:nvPr/>
        </p:nvSpPr>
        <p:spPr>
          <a:xfrm>
            <a:off x="685800" y="1633835"/>
            <a:ext cx="8382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Need to resolve differences in schema and data representation.</a:t>
            </a:r>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graphicFrame>
        <p:nvGraphicFramePr>
          <p:cNvPr id="528" name="Google Shape;528;p24"/>
          <p:cNvGraphicFramePr/>
          <p:nvPr/>
        </p:nvGraphicFramePr>
        <p:xfrm>
          <a:off x="3048000" y="4419600"/>
          <a:ext cx="3000000" cy="3000000"/>
        </p:xfrm>
        <a:graphic>
          <a:graphicData uri="http://schemas.openxmlformats.org/drawingml/2006/table">
            <a:tbl>
              <a:tblPr bandRow="1" firstRow="1">
                <a:noFill/>
                <a:tableStyleId>{FE70404B-733C-4424-98E9-ADCE57469350}</a:tableStyleId>
              </a:tblPr>
              <a:tblGrid>
                <a:gridCol w="955975"/>
                <a:gridCol w="1274625"/>
                <a:gridCol w="1354275"/>
                <a:gridCol w="1433950"/>
                <a:gridCol w="1274625"/>
                <a:gridCol w="716975"/>
              </a:tblGrid>
              <a:tr h="425600">
                <a:tc>
                  <a:txBody>
                    <a:bodyPr/>
                    <a:lstStyle/>
                    <a:p>
                      <a:pPr indent="0" lvl="0" marL="0" marR="0" rtl="0" algn="l">
                        <a:spcBef>
                          <a:spcPts val="0"/>
                        </a:spcBef>
                        <a:spcAft>
                          <a:spcPts val="0"/>
                        </a:spcAft>
                        <a:buNone/>
                      </a:pPr>
                      <a:r>
                        <a:rPr b="0" lang="en-US" sz="1200"/>
                        <a:t>Listing</a:t>
                      </a:r>
                      <a:endParaRPr/>
                    </a:p>
                    <a:p>
                      <a:pPr indent="0" lvl="0" marL="0" marR="0" rtl="0" algn="l">
                        <a:spcBef>
                          <a:spcPts val="0"/>
                        </a:spcBef>
                        <a:spcAft>
                          <a:spcPts val="0"/>
                        </a:spcAft>
                        <a:buNone/>
                      </a:pPr>
                      <a:r>
                        <a:rPr b="0" lang="en-US" sz="1200"/>
                        <a:t>Name</a:t>
                      </a:r>
                      <a:endParaRPr/>
                    </a:p>
                  </a:txBody>
                  <a:tcPr marT="40075" marB="40075" marR="91450" marL="91450"/>
                </a:tc>
                <a:tc>
                  <a:txBody>
                    <a:bodyPr/>
                    <a:lstStyle/>
                    <a:p>
                      <a:pPr indent="0" lvl="0" marL="0" marR="0" rtl="0" algn="l">
                        <a:spcBef>
                          <a:spcPts val="0"/>
                        </a:spcBef>
                        <a:spcAft>
                          <a:spcPts val="0"/>
                        </a:spcAft>
                        <a:buNone/>
                      </a:pPr>
                      <a:r>
                        <a:rPr b="0" lang="en-US" sz="1200"/>
                        <a:t>Phone</a:t>
                      </a:r>
                      <a:endParaRPr/>
                    </a:p>
                  </a:txBody>
                  <a:tcPr marT="40075" marB="40075" marR="91450" marL="91450"/>
                </a:tc>
                <a:tc>
                  <a:txBody>
                    <a:bodyPr/>
                    <a:lstStyle/>
                    <a:p>
                      <a:pPr indent="0" lvl="0" marL="0" marR="0" rtl="0" algn="l">
                        <a:spcBef>
                          <a:spcPts val="0"/>
                        </a:spcBef>
                        <a:spcAft>
                          <a:spcPts val="0"/>
                        </a:spcAft>
                        <a:buNone/>
                      </a:pPr>
                      <a:r>
                        <a:rPr b="0" lang="en-US" sz="1200"/>
                        <a:t>Cuisine</a:t>
                      </a:r>
                      <a:endParaRPr/>
                    </a:p>
                  </a:txBody>
                  <a:tcPr marT="40075" marB="40075" marR="91450" marL="91450"/>
                </a:tc>
                <a:tc>
                  <a:txBody>
                    <a:bodyPr/>
                    <a:lstStyle/>
                    <a:p>
                      <a:pPr indent="0" lvl="0" marL="0" marR="0" rtl="0" algn="l">
                        <a:spcBef>
                          <a:spcPts val="0"/>
                        </a:spcBef>
                        <a:spcAft>
                          <a:spcPts val="0"/>
                        </a:spcAft>
                        <a:buNone/>
                      </a:pPr>
                      <a:r>
                        <a:rPr b="0" lang="en-US" sz="1200"/>
                        <a:t>Street</a:t>
                      </a:r>
                      <a:endParaRPr/>
                    </a:p>
                    <a:p>
                      <a:pPr indent="0" lvl="0" marL="0" marR="0" rtl="0" algn="l">
                        <a:spcBef>
                          <a:spcPts val="0"/>
                        </a:spcBef>
                        <a:spcAft>
                          <a:spcPts val="0"/>
                        </a:spcAft>
                        <a:buNone/>
                      </a:pPr>
                      <a:r>
                        <a:rPr b="0" lang="en-US" sz="1200"/>
                        <a:t>Address</a:t>
                      </a:r>
                      <a:endParaRPr/>
                    </a:p>
                  </a:txBody>
                  <a:tcPr marT="40075" marB="40075" marR="91450" marL="91450"/>
                </a:tc>
                <a:tc>
                  <a:txBody>
                    <a:bodyPr/>
                    <a:lstStyle/>
                    <a:p>
                      <a:pPr indent="0" lvl="0" marL="0" marR="0" rtl="0" algn="l">
                        <a:spcBef>
                          <a:spcPts val="0"/>
                        </a:spcBef>
                        <a:spcAft>
                          <a:spcPts val="0"/>
                        </a:spcAft>
                        <a:buNone/>
                      </a:pPr>
                      <a:r>
                        <a:rPr b="0" lang="en-US" sz="1200"/>
                        <a:t>City</a:t>
                      </a:r>
                      <a:endParaRPr/>
                    </a:p>
                  </a:txBody>
                  <a:tcPr marT="40075" marB="40075" marR="91450" marL="91450"/>
                </a:tc>
                <a:tc>
                  <a:txBody>
                    <a:bodyPr/>
                    <a:lstStyle/>
                    <a:p>
                      <a:pPr indent="0" lvl="0" marL="0" marR="0" rtl="0" algn="l">
                        <a:spcBef>
                          <a:spcPts val="0"/>
                        </a:spcBef>
                        <a:spcAft>
                          <a:spcPts val="0"/>
                        </a:spcAft>
                        <a:buNone/>
                      </a:pPr>
                      <a:r>
                        <a:rPr b="0" lang="en-US" sz="1200"/>
                        <a:t>State</a:t>
                      </a:r>
                      <a:endParaRPr/>
                    </a:p>
                  </a:txBody>
                  <a:tcPr marT="40075" marB="40075" marR="91450" marL="91450"/>
                </a:tc>
              </a:tr>
              <a:tr h="331325">
                <a:tc>
                  <a:txBody>
                    <a:bodyPr/>
                    <a:lstStyle/>
                    <a:p>
                      <a:pPr indent="0" lvl="0" marL="0" marR="0" rtl="0" algn="l">
                        <a:spcBef>
                          <a:spcPts val="0"/>
                        </a:spcBef>
                        <a:spcAft>
                          <a:spcPts val="0"/>
                        </a:spcAft>
                        <a:buNone/>
                      </a:pPr>
                      <a:r>
                        <a:rPr b="0" lang="en-US" sz="1200"/>
                        <a:t>Thai Boat</a:t>
                      </a:r>
                      <a:endParaRPr b="0" sz="1200"/>
                    </a:p>
                  </a:txBody>
                  <a:tcPr marT="40075" marB="40075" marR="91450" marL="91450"/>
                </a:tc>
                <a:tc>
                  <a:txBody>
                    <a:bodyPr/>
                    <a:lstStyle/>
                    <a:p>
                      <a:pPr indent="0" lvl="0" marL="0" marR="0" rtl="0" algn="l">
                        <a:spcBef>
                          <a:spcPts val="0"/>
                        </a:spcBef>
                        <a:spcAft>
                          <a:spcPts val="0"/>
                        </a:spcAft>
                        <a:buNone/>
                      </a:pPr>
                      <a:r>
                        <a:rPr b="0" lang="en-US" sz="1200"/>
                        <a:t>805-594-1638</a:t>
                      </a:r>
                      <a:endParaRPr b="0" sz="1200"/>
                    </a:p>
                  </a:txBody>
                  <a:tcPr marT="40075" marB="40075" marR="91450" marL="91450"/>
                </a:tc>
                <a:tc>
                  <a:txBody>
                    <a:bodyPr/>
                    <a:lstStyle/>
                    <a:p>
                      <a:pPr indent="0" lvl="0" marL="0" marR="0" rtl="0" algn="l">
                        <a:spcBef>
                          <a:spcPts val="0"/>
                        </a:spcBef>
                        <a:spcAft>
                          <a:spcPts val="0"/>
                        </a:spcAft>
                        <a:buNone/>
                      </a:pPr>
                      <a:r>
                        <a:rPr b="0" lang="en-US" sz="1200"/>
                        <a:t>Thai</a:t>
                      </a:r>
                      <a:endParaRPr/>
                    </a:p>
                  </a:txBody>
                  <a:tcPr marT="40075" marB="40075" marR="91450" marL="91450"/>
                </a:tc>
                <a:tc>
                  <a:txBody>
                    <a:bodyPr/>
                    <a:lstStyle/>
                    <a:p>
                      <a:pPr indent="0" lvl="0" marL="0" marR="0" rtl="0" algn="l">
                        <a:spcBef>
                          <a:spcPts val="0"/>
                        </a:spcBef>
                        <a:spcAft>
                          <a:spcPts val="0"/>
                        </a:spcAft>
                        <a:buNone/>
                      </a:pPr>
                      <a:r>
                        <a:rPr b="0" lang="en-US" sz="1200"/>
                        <a:t>3212 Broad St #100</a:t>
                      </a:r>
                      <a:endParaRPr b="0" sz="1200"/>
                    </a:p>
                  </a:txBody>
                  <a:tcPr marT="40075" marB="40075" marR="91450" marL="91450"/>
                </a:tc>
                <a:tc>
                  <a:txBody>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San Luis Obispo</a:t>
                      </a:r>
                      <a:endParaRPr b="0" sz="1200"/>
                    </a:p>
                  </a:txBody>
                  <a:tcPr marT="40075" marB="40075" marR="91450" marL="91450"/>
                </a:tc>
                <a:tc>
                  <a:txBody>
                    <a:bodyPr/>
                    <a:lstStyle/>
                    <a:p>
                      <a:pPr indent="0" lvl="0" marL="0" marR="0" rtl="0" algn="l">
                        <a:spcBef>
                          <a:spcPts val="0"/>
                        </a:spcBef>
                        <a:spcAft>
                          <a:spcPts val="0"/>
                        </a:spcAft>
                        <a:buNone/>
                      </a:pPr>
                      <a:r>
                        <a:rPr b="0" lang="en-US" sz="1200"/>
                        <a:t>CA</a:t>
                      </a:r>
                      <a:endParaRPr/>
                    </a:p>
                  </a:txBody>
                  <a:tcPr marT="40075" marB="40075" marR="91450" marL="91450"/>
                </a:tc>
              </a:tr>
              <a:tr h="304800">
                <a:tc>
                  <a:txBody>
                    <a:bodyPr/>
                    <a:lstStyle/>
                    <a:p>
                      <a:pPr indent="0" lvl="0" marL="0" marR="0" rtl="0" algn="l">
                        <a:spcBef>
                          <a:spcPts val="0"/>
                        </a:spcBef>
                        <a:spcAft>
                          <a:spcPts val="0"/>
                        </a:spcAft>
                        <a:buNone/>
                      </a:pPr>
                      <a:r>
                        <a:rPr b="0" lang="en-US" sz="1200"/>
                        <a:t>Jaffa Cafe</a:t>
                      </a:r>
                      <a:endParaRPr b="0" sz="1200"/>
                    </a:p>
                  </a:txBody>
                  <a:tcPr marT="40075" marB="40075" marR="91450" marL="91450"/>
                </a:tc>
                <a:tc>
                  <a:txBody>
                    <a:bodyPr/>
                    <a:lstStyle/>
                    <a:p>
                      <a:pPr indent="0" lvl="0" marL="0" marR="0" rtl="0" algn="l">
                        <a:spcBef>
                          <a:spcPts val="0"/>
                        </a:spcBef>
                        <a:spcAft>
                          <a:spcPts val="0"/>
                        </a:spcAft>
                        <a:buNone/>
                      </a:pPr>
                      <a:r>
                        <a:rPr b="0" lang="en-US" sz="1200"/>
                        <a:t>805-543-2449</a:t>
                      </a:r>
                      <a:endParaRPr b="0" sz="1200"/>
                    </a:p>
                  </a:txBody>
                  <a:tcPr marT="40075" marB="40075" marR="91450" marL="91450"/>
                </a:tc>
                <a:tc>
                  <a:txBody>
                    <a:bodyPr/>
                    <a:lstStyle/>
                    <a:p>
                      <a:pPr indent="0" lvl="0" marL="0" marR="0" rtl="0" algn="l">
                        <a:spcBef>
                          <a:spcPts val="0"/>
                        </a:spcBef>
                        <a:spcAft>
                          <a:spcPts val="0"/>
                        </a:spcAft>
                        <a:buNone/>
                      </a:pPr>
                      <a:r>
                        <a:rPr b="0" lang="en-US" sz="1200"/>
                        <a:t>Lebanese</a:t>
                      </a:r>
                      <a:endParaRPr/>
                    </a:p>
                  </a:txBody>
                  <a:tcPr marT="40075" marB="40075" marR="91450" marL="91450"/>
                </a:tc>
                <a:tc>
                  <a:txBody>
                    <a:bodyPr/>
                    <a:lstStyle/>
                    <a:p>
                      <a:pPr indent="0" lvl="0" marL="0" marR="0" rtl="0" algn="l">
                        <a:spcBef>
                          <a:spcPts val="0"/>
                        </a:spcBef>
                        <a:spcAft>
                          <a:spcPts val="0"/>
                        </a:spcAft>
                        <a:buNone/>
                      </a:pPr>
                      <a:r>
                        <a:rPr b="0" lang="en-US" sz="1200"/>
                        <a:t>1308 Monterey St</a:t>
                      </a:r>
                      <a:endParaRPr b="0" sz="1200"/>
                    </a:p>
                  </a:txBody>
                  <a:tcPr marT="40075" marB="40075" marR="91450" marL="91450"/>
                </a:tc>
                <a:tc>
                  <a:txBody>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San Luis Obispo</a:t>
                      </a:r>
                      <a:endParaRPr b="0" sz="1200"/>
                    </a:p>
                  </a:txBody>
                  <a:tcPr marT="40075" marB="40075" marR="91450" marL="91450"/>
                </a:tc>
                <a:tc>
                  <a:txBody>
                    <a:bodyPr/>
                    <a:lstStyle/>
                    <a:p>
                      <a:pPr indent="0" lvl="0" marL="0" marR="0" rtl="0" algn="l">
                        <a:spcBef>
                          <a:spcPts val="0"/>
                        </a:spcBef>
                        <a:spcAft>
                          <a:spcPts val="0"/>
                        </a:spcAft>
                        <a:buNone/>
                      </a:pPr>
                      <a:r>
                        <a:rPr b="0" lang="en-US" sz="1200"/>
                        <a:t>CA</a:t>
                      </a:r>
                      <a:endParaRPr/>
                    </a:p>
                  </a:txBody>
                  <a:tcPr marT="40075" marB="40075" marR="91450" marL="91450"/>
                </a:tc>
              </a:tr>
              <a:tr h="272550">
                <a:tc>
                  <a:txBody>
                    <a:bodyPr/>
                    <a:lstStyle/>
                    <a:p>
                      <a:pPr indent="0" lvl="0" marL="0" marR="0" rtl="0" algn="l">
                        <a:spcBef>
                          <a:spcPts val="0"/>
                        </a:spcBef>
                        <a:spcAft>
                          <a:spcPts val="0"/>
                        </a:spcAft>
                        <a:buNone/>
                      </a:pPr>
                      <a:r>
                        <a:rPr b="0" lang="en-US" sz="1200"/>
                        <a:t>Taste</a:t>
                      </a:r>
                      <a:endParaRPr/>
                    </a:p>
                  </a:txBody>
                  <a:tcPr marT="40075" marB="40075" marR="91450" marL="91450"/>
                </a:tc>
                <a:tc>
                  <a:txBody>
                    <a:bodyPr/>
                    <a:lstStyle/>
                    <a:p>
                      <a:pPr indent="0" lvl="0" marL="0" marR="0" rtl="0" algn="l">
                        <a:spcBef>
                          <a:spcPts val="0"/>
                        </a:spcBef>
                        <a:spcAft>
                          <a:spcPts val="0"/>
                        </a:spcAft>
                        <a:buNone/>
                      </a:pPr>
                      <a:r>
                        <a:rPr b="0" lang="en-US" sz="1200"/>
                        <a:t>805-541-5860</a:t>
                      </a:r>
                      <a:endParaRPr b="0" sz="1200"/>
                    </a:p>
                  </a:txBody>
                  <a:tcPr marT="40075" marB="40075" marR="91450" marL="91450"/>
                </a:tc>
                <a:tc>
                  <a:txBody>
                    <a:bodyPr/>
                    <a:lstStyle/>
                    <a:p>
                      <a:pPr indent="0" lvl="0" marL="0" marR="0" rtl="0" algn="l">
                        <a:spcBef>
                          <a:spcPts val="0"/>
                        </a:spcBef>
                        <a:spcAft>
                          <a:spcPts val="0"/>
                        </a:spcAft>
                        <a:buNone/>
                      </a:pPr>
                      <a:r>
                        <a:rPr b="0" lang="en-US" sz="1200"/>
                        <a:t>American</a:t>
                      </a:r>
                      <a:endParaRPr/>
                    </a:p>
                  </a:txBody>
                  <a:tcPr marT="40075" marB="40075" marR="91450" marL="91450"/>
                </a:tc>
                <a:tc>
                  <a:txBody>
                    <a:bodyPr/>
                    <a:lstStyle/>
                    <a:p>
                      <a:pPr indent="0" lvl="0" marL="0" marR="0" rtl="0" algn="l">
                        <a:spcBef>
                          <a:spcPts val="0"/>
                        </a:spcBef>
                        <a:spcAft>
                          <a:spcPts val="0"/>
                        </a:spcAft>
                        <a:buNone/>
                      </a:pPr>
                      <a:r>
                        <a:rPr b="0" lang="en-US" sz="1200"/>
                        <a:t>2900 Broad St</a:t>
                      </a:r>
                      <a:endParaRPr b="0" sz="1200"/>
                    </a:p>
                  </a:txBody>
                  <a:tcPr marT="40075" marB="40075" marR="91450" marL="91450"/>
                </a:tc>
                <a:tc>
                  <a:txBody>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San Luis Obispo</a:t>
                      </a:r>
                      <a:endParaRPr b="0" sz="1200"/>
                    </a:p>
                  </a:txBody>
                  <a:tcPr marT="40075" marB="40075" marR="91450" marL="91450"/>
                </a:tc>
                <a:tc>
                  <a:txBody>
                    <a:bodyPr/>
                    <a:lstStyle/>
                    <a:p>
                      <a:pPr indent="0" lvl="0" marL="0" marR="0" rtl="0" algn="l">
                        <a:spcBef>
                          <a:spcPts val="0"/>
                        </a:spcBef>
                        <a:spcAft>
                          <a:spcPts val="0"/>
                        </a:spcAft>
                        <a:buNone/>
                      </a:pPr>
                      <a:r>
                        <a:rPr b="0" lang="en-US" sz="1200"/>
                        <a:t>CA</a:t>
                      </a:r>
                      <a:endParaRPr/>
                    </a:p>
                  </a:txBody>
                  <a:tcPr marT="40075" marB="40075" marR="91450" marL="91450"/>
                </a:tc>
              </a:tr>
              <a:tr h="272550">
                <a:tc>
                  <a:txBody>
                    <a:bodyPr/>
                    <a:lstStyle/>
                    <a:p>
                      <a:pPr indent="0" lvl="0" marL="0" marR="0" rtl="0" algn="l">
                        <a:spcBef>
                          <a:spcPts val="0"/>
                        </a:spcBef>
                        <a:spcAft>
                          <a:spcPts val="0"/>
                        </a:spcAft>
                        <a:buNone/>
                      </a:pPr>
                      <a:r>
                        <a:rPr b="0" lang="en-US" sz="1200"/>
                        <a:t>Oasis</a:t>
                      </a:r>
                      <a:endParaRPr/>
                    </a:p>
                  </a:txBody>
                  <a:tcPr marT="40075" marB="40075" marR="91450" marL="91450"/>
                </a:tc>
                <a:tc>
                  <a:txBody>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805-543-1155</a:t>
                      </a:r>
                      <a:endParaRPr b="0" sz="1200"/>
                    </a:p>
                  </a:txBody>
                  <a:tcPr marT="40075" marB="40075" marR="91450" marL="91450"/>
                </a:tc>
                <a:tc>
                  <a:txBody>
                    <a:bodyPr/>
                    <a:lstStyle/>
                    <a:p>
                      <a:pPr indent="0" lvl="0" marL="0" marR="0" rtl="0" algn="l">
                        <a:spcBef>
                          <a:spcPts val="0"/>
                        </a:spcBef>
                        <a:spcAft>
                          <a:spcPts val="0"/>
                        </a:spcAft>
                        <a:buNone/>
                      </a:pPr>
                      <a:r>
                        <a:rPr b="0" lang="en-US" sz="1200"/>
                        <a:t>Greek</a:t>
                      </a:r>
                      <a:endParaRPr/>
                    </a:p>
                  </a:txBody>
                  <a:tcPr marT="40075" marB="40075" marR="91450" marL="91450"/>
                </a:tc>
                <a:tc>
                  <a:txBody>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675 Higuera St</a:t>
                      </a:r>
                      <a:endParaRPr/>
                    </a:p>
                  </a:txBody>
                  <a:tcPr marT="40075" marB="40075" marR="91450" marL="91450"/>
                </a:tc>
                <a:tc>
                  <a:txBody>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San Luis Obispo</a:t>
                      </a:r>
                      <a:endParaRPr b="0" sz="1200"/>
                    </a:p>
                  </a:txBody>
                  <a:tcPr marT="40075" marB="40075" marR="91450" marL="91450"/>
                </a:tc>
                <a:tc>
                  <a:txBody>
                    <a:bodyPr/>
                    <a:lstStyle/>
                    <a:p>
                      <a:pPr indent="0" lvl="0" marL="0" marR="0" rtl="0" algn="l">
                        <a:spcBef>
                          <a:spcPts val="0"/>
                        </a:spcBef>
                        <a:spcAft>
                          <a:spcPts val="0"/>
                        </a:spcAft>
                        <a:buNone/>
                      </a:pPr>
                      <a:r>
                        <a:rPr b="0" lang="en-US" sz="1200"/>
                        <a:t>CA</a:t>
                      </a:r>
                      <a:endParaRPr/>
                    </a:p>
                  </a:txBody>
                  <a:tcPr marT="40075" marB="40075" marR="91450" marL="91450"/>
                </a:tc>
              </a:tr>
            </a:tbl>
          </a:graphicData>
        </a:graphic>
      </p:graphicFrame>
      <p:sp>
        <p:nvSpPr>
          <p:cNvPr id="529" name="Google Shape;529;p24"/>
          <p:cNvSpPr/>
          <p:nvPr/>
        </p:nvSpPr>
        <p:spPr>
          <a:xfrm>
            <a:off x="6096000" y="2178768"/>
            <a:ext cx="1676400" cy="533400"/>
          </a:xfrm>
          <a:prstGeom prst="frame">
            <a:avLst>
              <a:gd fmla="val 12500" name="adj1"/>
            </a:avLst>
          </a:prstGeom>
          <a:solidFill>
            <a:srgbClr val="76923C"/>
          </a:solidFill>
          <a:ln cap="flat" cmpd="sng" w="9525">
            <a:solidFill>
              <a:srgbClr val="C2D59B"/>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30" name="Google Shape;530;p24"/>
          <p:cNvSpPr/>
          <p:nvPr/>
        </p:nvSpPr>
        <p:spPr>
          <a:xfrm>
            <a:off x="6629400" y="4343400"/>
            <a:ext cx="3429000" cy="533400"/>
          </a:xfrm>
          <a:prstGeom prst="frame">
            <a:avLst>
              <a:gd fmla="val 12500" name="adj1"/>
            </a:avLst>
          </a:prstGeom>
          <a:solidFill>
            <a:srgbClr val="76923C"/>
          </a:solidFill>
          <a:ln cap="flat" cmpd="sng" w="9525">
            <a:solidFill>
              <a:srgbClr val="C2D59B"/>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31" name="Google Shape;531;p24"/>
          <p:cNvSpPr/>
          <p:nvPr/>
        </p:nvSpPr>
        <p:spPr>
          <a:xfrm>
            <a:off x="4876800" y="2178768"/>
            <a:ext cx="1219200" cy="533400"/>
          </a:xfrm>
          <a:prstGeom prst="frame">
            <a:avLst>
              <a:gd fmla="val 12500" name="adj1"/>
            </a:avLst>
          </a:prstGeom>
          <a:solidFill>
            <a:schemeClr val="accent4"/>
          </a:solidFill>
          <a:ln cap="flat" cmpd="sng" w="9525">
            <a:solidFill>
              <a:srgbClr val="E5DFEC"/>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32" name="Google Shape;532;p24"/>
          <p:cNvSpPr/>
          <p:nvPr/>
        </p:nvSpPr>
        <p:spPr>
          <a:xfrm>
            <a:off x="5257800" y="4343400"/>
            <a:ext cx="1371600" cy="533400"/>
          </a:xfrm>
          <a:prstGeom prst="frame">
            <a:avLst>
              <a:gd fmla="val 12500" name="adj1"/>
            </a:avLst>
          </a:prstGeom>
          <a:solidFill>
            <a:schemeClr val="accent4"/>
          </a:solidFill>
          <a:ln cap="flat" cmpd="sng" w="9525">
            <a:solidFill>
              <a:srgbClr val="E5DFEC"/>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33" name="Google Shape;533;p24"/>
          <p:cNvSpPr txBox="1"/>
          <p:nvPr/>
        </p:nvSpPr>
        <p:spPr>
          <a:xfrm>
            <a:off x="2057401" y="2286000"/>
            <a:ext cx="4670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S1</a:t>
            </a:r>
            <a:endParaRPr/>
          </a:p>
        </p:txBody>
      </p:sp>
      <p:sp>
        <p:nvSpPr>
          <p:cNvPr id="534" name="Google Shape;534;p24"/>
          <p:cNvSpPr txBox="1"/>
          <p:nvPr/>
        </p:nvSpPr>
        <p:spPr>
          <a:xfrm>
            <a:off x="2514601" y="4419600"/>
            <a:ext cx="4670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S2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25"/>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Challenges in Schema Matching</a:t>
            </a:r>
            <a:endParaRPr/>
          </a:p>
        </p:txBody>
      </p:sp>
      <p:pic>
        <p:nvPicPr>
          <p:cNvPr id="540" name="Google Shape;540;p25"/>
          <p:cNvPicPr preferRelativeResize="0"/>
          <p:nvPr/>
        </p:nvPicPr>
        <p:blipFill rotWithShape="1">
          <a:blip r:embed="rId3">
            <a:alphaModFix/>
          </a:blip>
          <a:srcRect b="0" l="0" r="0" t="0"/>
          <a:stretch/>
        </p:blipFill>
        <p:spPr>
          <a:xfrm>
            <a:off x="2860431" y="1805185"/>
            <a:ext cx="6061319" cy="471284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26"/>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Schema Mapping Approaches (Cont.)</a:t>
            </a:r>
            <a:endParaRPr/>
          </a:p>
        </p:txBody>
      </p:sp>
      <p:sp>
        <p:nvSpPr>
          <p:cNvPr id="546" name="Google Shape;546;p26"/>
          <p:cNvSpPr txBox="1"/>
          <p:nvPr>
            <p:ph idx="1" type="body"/>
          </p:nvPr>
        </p:nvSpPr>
        <p:spPr>
          <a:xfrm>
            <a:off x="679939" y="1524000"/>
            <a:ext cx="10972800" cy="4876800"/>
          </a:xfrm>
          <a:prstGeom prst="rect">
            <a:avLst/>
          </a:prstGeom>
          <a:noFill/>
          <a:ln>
            <a:noFill/>
          </a:ln>
        </p:spPr>
        <p:txBody>
          <a:bodyPr anchorCtr="0" anchor="t" bIns="45700" lIns="91425" spcFirstLastPara="1" rIns="91425" wrap="square" tIns="45700">
            <a:normAutofit/>
          </a:bodyPr>
          <a:lstStyle/>
          <a:p>
            <a:pPr indent="-274319" lvl="0" marL="365760" rtl="0" algn="l">
              <a:spcBef>
                <a:spcPts val="0"/>
              </a:spcBef>
              <a:spcAft>
                <a:spcPts val="0"/>
              </a:spcAft>
              <a:buSzPts val="1700"/>
              <a:buFont typeface="Noto Sans Symbols"/>
              <a:buChar char="⚫"/>
            </a:pPr>
            <a:r>
              <a:rPr lang="en-US" sz="2000"/>
              <a:t>Current Approaches</a:t>
            </a:r>
            <a:endParaRPr/>
          </a:p>
          <a:p>
            <a:pPr indent="-274320" lvl="1" marL="640080" rtl="0" algn="l">
              <a:spcBef>
                <a:spcPts val="320"/>
              </a:spcBef>
              <a:spcAft>
                <a:spcPts val="0"/>
              </a:spcAft>
              <a:buSzPts val="1360"/>
              <a:buFont typeface="Noto Sans Symbols"/>
              <a:buChar char="⚫"/>
            </a:pPr>
            <a:r>
              <a:rPr lang="en-US" sz="1600"/>
              <a:t>Manual or Semi-Supervised Schema Matching</a:t>
            </a:r>
            <a:endParaRPr/>
          </a:p>
          <a:p>
            <a:pPr indent="-187960" lvl="1" marL="640080" rtl="0" algn="l">
              <a:spcBef>
                <a:spcPts val="320"/>
              </a:spcBef>
              <a:spcAft>
                <a:spcPts val="0"/>
              </a:spcAft>
              <a:buSzPts val="1360"/>
              <a:buFont typeface="Noto Sans Symbols"/>
              <a:buNone/>
            </a:pPr>
            <a:r>
              <a:t/>
            </a:r>
            <a:endParaRPr sz="1600"/>
          </a:p>
          <a:p>
            <a:pPr indent="-274319" lvl="0" marL="365760" rtl="0" algn="l">
              <a:spcBef>
                <a:spcPts val="400"/>
              </a:spcBef>
              <a:spcAft>
                <a:spcPts val="0"/>
              </a:spcAft>
              <a:buSzPts val="1700"/>
              <a:buFont typeface="Noto Sans Symbols"/>
              <a:buChar char="⚫"/>
            </a:pPr>
            <a:r>
              <a:rPr lang="en-US" sz="2000"/>
              <a:t>Schema Matching Approaches </a:t>
            </a:r>
            <a:endParaRPr/>
          </a:p>
          <a:p>
            <a:pPr indent="-274320" lvl="1" marL="640080" rtl="0" algn="l">
              <a:spcBef>
                <a:spcPts val="400"/>
              </a:spcBef>
              <a:spcAft>
                <a:spcPts val="0"/>
              </a:spcAft>
              <a:buSzPts val="1700"/>
              <a:buFont typeface="Noto Sans Symbols"/>
              <a:buChar char="⚫"/>
            </a:pPr>
            <a:r>
              <a:rPr lang="en-US">
                <a:solidFill>
                  <a:schemeClr val="accent1"/>
                </a:solidFill>
              </a:rPr>
              <a:t>Linguistic approach</a:t>
            </a:r>
            <a:endParaRPr/>
          </a:p>
          <a:p>
            <a:pPr indent="-274319" lvl="2" marL="914400" rtl="0" algn="l">
              <a:spcBef>
                <a:spcPts val="360"/>
              </a:spcBef>
              <a:spcAft>
                <a:spcPts val="0"/>
              </a:spcAft>
              <a:buSzPts val="1620"/>
              <a:buFont typeface="Noto Sans Symbols"/>
              <a:buChar char="⚫"/>
            </a:pPr>
            <a:r>
              <a:rPr lang="en-US"/>
              <a:t>Find semantically similar schema elements</a:t>
            </a:r>
            <a:endParaRPr/>
          </a:p>
          <a:p>
            <a:pPr indent="-274319" lvl="2" marL="914400" rtl="0" algn="l">
              <a:spcBef>
                <a:spcPts val="360"/>
              </a:spcBef>
              <a:spcAft>
                <a:spcPts val="0"/>
              </a:spcAft>
              <a:buSzPts val="1620"/>
              <a:buFont typeface="Noto Sans Symbols"/>
              <a:buChar char="⚫"/>
            </a:pPr>
            <a:r>
              <a:rPr lang="en-US"/>
              <a:t>Ex. S1.make = S2.brand</a:t>
            </a:r>
            <a:endParaRPr/>
          </a:p>
          <a:p>
            <a:pPr indent="-274319" lvl="2" marL="914400" rtl="0" algn="l">
              <a:spcBef>
                <a:spcPts val="360"/>
              </a:spcBef>
              <a:spcAft>
                <a:spcPts val="0"/>
              </a:spcAft>
              <a:buSzPts val="1620"/>
              <a:buFont typeface="Noto Sans Symbols"/>
              <a:buChar char="⚫"/>
            </a:pPr>
            <a:r>
              <a:rPr lang="en-US"/>
              <a:t>How is similarity defined?</a:t>
            </a:r>
            <a:endParaRPr/>
          </a:p>
          <a:p>
            <a:pPr indent="-274319" lvl="3" marL="1188720" rtl="0" algn="l">
              <a:spcBef>
                <a:spcPts val="320"/>
              </a:spcBef>
              <a:spcAft>
                <a:spcPts val="0"/>
              </a:spcAft>
              <a:buSzPts val="1600"/>
              <a:buFont typeface="Noto Sans Symbols"/>
              <a:buChar char="⚫"/>
            </a:pPr>
            <a:r>
              <a:rPr lang="en-US"/>
              <a:t>Equality of names</a:t>
            </a:r>
            <a:endParaRPr/>
          </a:p>
          <a:p>
            <a:pPr indent="-274319" lvl="3" marL="1188720" rtl="0" algn="l">
              <a:spcBef>
                <a:spcPts val="320"/>
              </a:spcBef>
              <a:spcAft>
                <a:spcPts val="0"/>
              </a:spcAft>
              <a:buSzPts val="1600"/>
              <a:buFont typeface="Noto Sans Symbols"/>
              <a:buChar char="⚫"/>
            </a:pPr>
            <a:r>
              <a:rPr lang="en-US"/>
              <a:t>Equality of names after stemming, deals with prefixes/suffixes</a:t>
            </a:r>
            <a:endParaRPr/>
          </a:p>
          <a:p>
            <a:pPr indent="-274319" lvl="3" marL="1188720" rtl="0" algn="l">
              <a:spcBef>
                <a:spcPts val="320"/>
              </a:spcBef>
              <a:spcAft>
                <a:spcPts val="0"/>
              </a:spcAft>
              <a:buSzPts val="1600"/>
              <a:buFont typeface="Noto Sans Symbols"/>
              <a:buChar char="⚫"/>
            </a:pPr>
            <a:r>
              <a:rPr lang="en-US"/>
              <a:t>Equality of synonyms</a:t>
            </a:r>
            <a:endParaRPr/>
          </a:p>
          <a:p>
            <a:pPr indent="-274319" lvl="3" marL="1188720" rtl="0" algn="l">
              <a:spcBef>
                <a:spcPts val="320"/>
              </a:spcBef>
              <a:spcAft>
                <a:spcPts val="0"/>
              </a:spcAft>
              <a:buSzPts val="1600"/>
              <a:buFont typeface="Noto Sans Symbols"/>
              <a:buChar char="⚫"/>
            </a:pPr>
            <a:r>
              <a:rPr lang="en-US"/>
              <a:t>Similarity of names based on common substring (edit-distance)</a:t>
            </a:r>
            <a:endParaRPr/>
          </a:p>
          <a:p>
            <a:pPr indent="-274319" lvl="3" marL="1188720" rtl="0" algn="l">
              <a:spcBef>
                <a:spcPts val="320"/>
              </a:spcBef>
              <a:spcAft>
                <a:spcPts val="0"/>
              </a:spcAft>
              <a:buSzPts val="1600"/>
              <a:buFont typeface="Noto Sans Symbols"/>
              <a:buChar char="⚫"/>
            </a:pPr>
            <a:r>
              <a:rPr lang="en-US"/>
              <a:t>User provided name matches </a:t>
            </a:r>
            <a:endParaRPr/>
          </a:p>
          <a:p>
            <a:pPr indent="-172719" lvl="3" marL="1188720" rtl="0" algn="l">
              <a:spcBef>
                <a:spcPts val="320"/>
              </a:spcBef>
              <a:spcAft>
                <a:spcPts val="0"/>
              </a:spcAft>
              <a:buSzPts val="1600"/>
              <a:buFont typeface="Noto Sans Symbols"/>
              <a:buNone/>
            </a:pPr>
            <a:r>
              <a:t/>
            </a:r>
            <a:endParaRPr/>
          </a:p>
          <a:p>
            <a:pPr indent="-171450" lvl="2" marL="914400" rtl="0" algn="l">
              <a:spcBef>
                <a:spcPts val="360"/>
              </a:spcBef>
              <a:spcAft>
                <a:spcPts val="0"/>
              </a:spcAft>
              <a:buSzPts val="1620"/>
              <a:buFont typeface="Noto Sans Symbols"/>
              <a:buNone/>
            </a:pPr>
            <a:r>
              <a:t/>
            </a:r>
            <a:endParaRPr/>
          </a:p>
          <a:p>
            <a:pPr indent="-172719" lvl="3" marL="1188720" rtl="0" algn="l">
              <a:spcBef>
                <a:spcPts val="320"/>
              </a:spcBef>
              <a:spcAft>
                <a:spcPts val="0"/>
              </a:spcAft>
              <a:buSzPts val="1600"/>
              <a:buFont typeface="Noto Sans Symbols"/>
              <a:buNone/>
            </a:pPr>
            <a:r>
              <a:t/>
            </a:r>
            <a:endParaRPr/>
          </a:p>
          <a:p>
            <a:pPr indent="-172719" lvl="3" marL="1188720" rtl="0" algn="l">
              <a:spcBef>
                <a:spcPts val="320"/>
              </a:spcBef>
              <a:spcAft>
                <a:spcPts val="0"/>
              </a:spcAft>
              <a:buSzPts val="1600"/>
              <a:buFont typeface="Noto Sans Symbols"/>
              <a:buNone/>
            </a:pPr>
            <a:r>
              <a:t/>
            </a:r>
            <a:endParaRPr/>
          </a:p>
          <a:p>
            <a:pPr indent="-53339" lvl="0" marL="182880" rtl="0" algn="l">
              <a:spcBef>
                <a:spcPts val="480"/>
              </a:spcBef>
              <a:spcAft>
                <a:spcPts val="0"/>
              </a:spcAft>
              <a:buSzPts val="2040"/>
              <a:buNone/>
            </a:pPr>
            <a:r>
              <a:t/>
            </a:r>
            <a:endParaRPr/>
          </a:p>
        </p:txBody>
      </p:sp>
      <p:sp>
        <p:nvSpPr>
          <p:cNvPr id="547" name="Google Shape;547;p26"/>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48" name="Google Shape;548;p26"/>
          <p:cNvSpPr txBox="1"/>
          <p:nvPr/>
        </p:nvSpPr>
        <p:spPr>
          <a:xfrm>
            <a:off x="1828800" y="1600201"/>
            <a:ext cx="8153400" cy="4556125"/>
          </a:xfrm>
          <a:prstGeom prst="rect">
            <a:avLst/>
          </a:prstGeom>
          <a:noFill/>
          <a:ln>
            <a:noFill/>
          </a:ln>
        </p:spPr>
        <p:txBody>
          <a:bodyPr anchorCtr="0" anchor="t" bIns="45700" lIns="91425" spcFirstLastPara="1" rIns="91425" wrap="square" tIns="45700">
            <a:normAutofit/>
          </a:bodyPr>
          <a:lstStyle/>
          <a:p>
            <a:pPr indent="-172719" lvl="3" marL="1188720" marR="0" rtl="0" algn="l">
              <a:spcBef>
                <a:spcPts val="0"/>
              </a:spcBef>
              <a:spcAft>
                <a:spcPts val="0"/>
              </a:spcAft>
              <a:buClr>
                <a:schemeClr val="accent1"/>
              </a:buClr>
              <a:buSzPts val="1600"/>
              <a:buFont typeface="Noto Sans Symbols"/>
              <a:buNone/>
            </a:pPr>
            <a:r>
              <a:t/>
            </a:r>
            <a:endParaRPr b="0" i="0" sz="1600" u="none" cap="none" strike="noStrike">
              <a:solidFill>
                <a:schemeClr val="dk1"/>
              </a:solidFill>
              <a:latin typeface="Arial"/>
              <a:ea typeface="Arial"/>
              <a:cs typeface="Arial"/>
              <a:sym typeface="Arial"/>
            </a:endParaRPr>
          </a:p>
          <a:p>
            <a:pPr indent="-172719" lvl="3" marL="1188720" marR="0" rtl="0" algn="l">
              <a:spcBef>
                <a:spcPts val="320"/>
              </a:spcBef>
              <a:spcAft>
                <a:spcPts val="0"/>
              </a:spcAft>
              <a:buClr>
                <a:schemeClr val="accent1"/>
              </a:buClr>
              <a:buSzPts val="1600"/>
              <a:buFont typeface="Noto Sans Symbols"/>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27"/>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Schema Mapping Approaches (Cont.)</a:t>
            </a:r>
            <a:endParaRPr/>
          </a:p>
        </p:txBody>
      </p:sp>
      <p:sp>
        <p:nvSpPr>
          <p:cNvPr id="554" name="Google Shape;554;p27"/>
          <p:cNvSpPr txBox="1"/>
          <p:nvPr>
            <p:ph idx="1" type="body"/>
          </p:nvPr>
        </p:nvSpPr>
        <p:spPr>
          <a:xfrm>
            <a:off x="679939" y="1524000"/>
            <a:ext cx="5217941" cy="4876800"/>
          </a:xfrm>
          <a:prstGeom prst="rect">
            <a:avLst/>
          </a:prstGeom>
          <a:noFill/>
          <a:ln>
            <a:noFill/>
          </a:ln>
        </p:spPr>
        <p:txBody>
          <a:bodyPr anchorCtr="0" anchor="t" bIns="45700" lIns="91425" spcFirstLastPara="1" rIns="91425" wrap="square" tIns="45700">
            <a:normAutofit/>
          </a:bodyPr>
          <a:lstStyle/>
          <a:p>
            <a:pPr indent="-274319" lvl="0" marL="365760" rtl="0" algn="l">
              <a:spcBef>
                <a:spcPts val="0"/>
              </a:spcBef>
              <a:spcAft>
                <a:spcPts val="0"/>
              </a:spcAft>
              <a:buSzPts val="1700"/>
              <a:buFont typeface="Noto Sans Symbols"/>
              <a:buChar char="⚫"/>
            </a:pPr>
            <a:r>
              <a:rPr lang="en-US" sz="2000"/>
              <a:t>Schema Matching Approaches </a:t>
            </a:r>
            <a:endParaRPr/>
          </a:p>
          <a:p>
            <a:pPr indent="-171450" lvl="2" marL="914400" rtl="0" algn="l">
              <a:spcBef>
                <a:spcPts val="360"/>
              </a:spcBef>
              <a:spcAft>
                <a:spcPts val="0"/>
              </a:spcAft>
              <a:buSzPts val="1620"/>
              <a:buFont typeface="Noto Sans Symbols"/>
              <a:buNone/>
            </a:pPr>
            <a:r>
              <a:t/>
            </a:r>
            <a:endParaRPr/>
          </a:p>
          <a:p>
            <a:pPr indent="-274320" lvl="1" marL="640080" rtl="0" algn="l">
              <a:spcBef>
                <a:spcPts val="400"/>
              </a:spcBef>
              <a:spcAft>
                <a:spcPts val="0"/>
              </a:spcAft>
              <a:buSzPts val="1700"/>
              <a:buFont typeface="Noto Sans Symbols"/>
              <a:buChar char="⚫"/>
            </a:pPr>
            <a:r>
              <a:rPr lang="en-US">
                <a:solidFill>
                  <a:srgbClr val="4F81BD"/>
                </a:solidFill>
              </a:rPr>
              <a:t>Constraint-based approach</a:t>
            </a:r>
            <a:endParaRPr/>
          </a:p>
          <a:p>
            <a:pPr indent="-274319" lvl="2" marL="914400" rtl="0" algn="l">
              <a:spcBef>
                <a:spcPts val="360"/>
              </a:spcBef>
              <a:spcAft>
                <a:spcPts val="0"/>
              </a:spcAft>
              <a:buSzPts val="1620"/>
              <a:buFont typeface="Noto Sans Symbols"/>
              <a:buChar char="⚫"/>
            </a:pPr>
            <a:r>
              <a:rPr lang="en-US"/>
              <a:t>Utilize contains to determine similar schema elements</a:t>
            </a:r>
            <a:endParaRPr/>
          </a:p>
          <a:p>
            <a:pPr indent="-274319" lvl="3" marL="1188720" rtl="0" algn="l">
              <a:spcBef>
                <a:spcPts val="320"/>
              </a:spcBef>
              <a:spcAft>
                <a:spcPts val="0"/>
              </a:spcAft>
              <a:buSzPts val="1600"/>
              <a:buFont typeface="Noto Sans Symbols"/>
              <a:buChar char="⚫"/>
            </a:pPr>
            <a:r>
              <a:rPr lang="en-US"/>
              <a:t>Data types</a:t>
            </a:r>
            <a:endParaRPr/>
          </a:p>
          <a:p>
            <a:pPr indent="-274319" lvl="3" marL="1188720" rtl="0" algn="l">
              <a:spcBef>
                <a:spcPts val="320"/>
              </a:spcBef>
              <a:spcAft>
                <a:spcPts val="0"/>
              </a:spcAft>
              <a:buSzPts val="1600"/>
              <a:buFont typeface="Noto Sans Symbols"/>
              <a:buChar char="⚫"/>
            </a:pPr>
            <a:r>
              <a:rPr lang="en-US"/>
              <a:t>Uniqueness-constraints</a:t>
            </a:r>
            <a:endParaRPr/>
          </a:p>
          <a:p>
            <a:pPr indent="-274319" lvl="3" marL="1188720" rtl="0" algn="l">
              <a:spcBef>
                <a:spcPts val="320"/>
              </a:spcBef>
              <a:spcAft>
                <a:spcPts val="0"/>
              </a:spcAft>
              <a:buSzPts val="1600"/>
              <a:buFont typeface="Noto Sans Symbols"/>
              <a:buChar char="⚫"/>
            </a:pPr>
            <a:r>
              <a:rPr lang="en-US"/>
              <a:t>Value-range constraints</a:t>
            </a:r>
            <a:endParaRPr/>
          </a:p>
          <a:p>
            <a:pPr indent="-274319" lvl="3" marL="1188720" rtl="0" algn="l">
              <a:spcBef>
                <a:spcPts val="320"/>
              </a:spcBef>
              <a:spcAft>
                <a:spcPts val="0"/>
              </a:spcAft>
              <a:buSzPts val="1600"/>
              <a:buFont typeface="Noto Sans Symbols"/>
              <a:buChar char="⚫"/>
            </a:pPr>
            <a:r>
              <a:rPr lang="en-US"/>
              <a:t>Relationship-types</a:t>
            </a:r>
            <a:endParaRPr/>
          </a:p>
          <a:p>
            <a:pPr indent="-172719" lvl="3" marL="1188720" rtl="0" algn="l">
              <a:spcBef>
                <a:spcPts val="320"/>
              </a:spcBef>
              <a:spcAft>
                <a:spcPts val="0"/>
              </a:spcAft>
              <a:buSzPts val="1600"/>
              <a:buFont typeface="Noto Sans Symbols"/>
              <a:buNone/>
            </a:pPr>
            <a:r>
              <a:t/>
            </a:r>
            <a:endParaRPr/>
          </a:p>
          <a:p>
            <a:pPr indent="-172719" lvl="3" marL="1188720" rtl="0" algn="l">
              <a:spcBef>
                <a:spcPts val="320"/>
              </a:spcBef>
              <a:spcAft>
                <a:spcPts val="0"/>
              </a:spcAft>
              <a:buSzPts val="1600"/>
              <a:buFont typeface="Noto Sans Symbols"/>
              <a:buNone/>
            </a:pPr>
            <a:r>
              <a:t/>
            </a:r>
            <a:endParaRPr/>
          </a:p>
          <a:p>
            <a:pPr indent="-53339" lvl="0" marL="182880" rtl="0" algn="l">
              <a:spcBef>
                <a:spcPts val="480"/>
              </a:spcBef>
              <a:spcAft>
                <a:spcPts val="0"/>
              </a:spcAft>
              <a:buSzPts val="2040"/>
              <a:buNone/>
            </a:pPr>
            <a:r>
              <a:t/>
            </a:r>
            <a:endParaRPr/>
          </a:p>
        </p:txBody>
      </p:sp>
      <p:sp>
        <p:nvSpPr>
          <p:cNvPr id="555" name="Google Shape;555;p27"/>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56" name="Google Shape;556;p27"/>
          <p:cNvSpPr txBox="1"/>
          <p:nvPr/>
        </p:nvSpPr>
        <p:spPr>
          <a:xfrm>
            <a:off x="1828800" y="1600201"/>
            <a:ext cx="8153400" cy="4556125"/>
          </a:xfrm>
          <a:prstGeom prst="rect">
            <a:avLst/>
          </a:prstGeom>
          <a:noFill/>
          <a:ln>
            <a:noFill/>
          </a:ln>
        </p:spPr>
        <p:txBody>
          <a:bodyPr anchorCtr="0" anchor="t" bIns="45700" lIns="91425" spcFirstLastPara="1" rIns="91425" wrap="square" tIns="45700">
            <a:normAutofit/>
          </a:bodyPr>
          <a:lstStyle/>
          <a:p>
            <a:pPr indent="-172719" lvl="3" marL="1188720" marR="0" rtl="0" algn="l">
              <a:spcBef>
                <a:spcPts val="0"/>
              </a:spcBef>
              <a:spcAft>
                <a:spcPts val="0"/>
              </a:spcAft>
              <a:buClr>
                <a:schemeClr val="accent1"/>
              </a:buClr>
              <a:buSzPts val="1600"/>
              <a:buFont typeface="Noto Sans Symbols"/>
              <a:buNone/>
            </a:pPr>
            <a:r>
              <a:t/>
            </a:r>
            <a:endParaRPr b="0" i="0" sz="1600" u="none" cap="none" strike="noStrike">
              <a:solidFill>
                <a:schemeClr val="dk1"/>
              </a:solidFill>
              <a:latin typeface="Arial"/>
              <a:ea typeface="Arial"/>
              <a:cs typeface="Arial"/>
              <a:sym typeface="Arial"/>
            </a:endParaRPr>
          </a:p>
          <a:p>
            <a:pPr indent="-172719" lvl="3" marL="1188720" marR="0" rtl="0" algn="l">
              <a:spcBef>
                <a:spcPts val="320"/>
              </a:spcBef>
              <a:spcAft>
                <a:spcPts val="0"/>
              </a:spcAft>
              <a:buClr>
                <a:schemeClr val="accent1"/>
              </a:buClr>
              <a:buSzPts val="1600"/>
              <a:buFont typeface="Noto Sans Symbols"/>
              <a:buNone/>
            </a:pPr>
            <a:r>
              <a:t/>
            </a:r>
            <a:endParaRPr b="0" i="0" sz="1600" u="none" cap="none" strike="noStrike">
              <a:solidFill>
                <a:schemeClr val="dk1"/>
              </a:solidFill>
              <a:latin typeface="Arial"/>
              <a:ea typeface="Arial"/>
              <a:cs typeface="Arial"/>
              <a:sym typeface="Arial"/>
            </a:endParaRPr>
          </a:p>
        </p:txBody>
      </p:sp>
      <p:sp>
        <p:nvSpPr>
          <p:cNvPr id="557" name="Google Shape;557;p27"/>
          <p:cNvSpPr txBox="1"/>
          <p:nvPr/>
        </p:nvSpPr>
        <p:spPr>
          <a:xfrm>
            <a:off x="679939" y="6215260"/>
            <a:ext cx="75438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244061"/>
                </a:solidFill>
                <a:latin typeface="Arial"/>
                <a:ea typeface="Arial"/>
                <a:cs typeface="Arial"/>
                <a:sym typeface="Arial"/>
              </a:rPr>
              <a:t>* A Survey of Approaches to Automatic Schema Matching by E. Rahm , P. Bernstein</a:t>
            </a:r>
            <a:endParaRPr/>
          </a:p>
        </p:txBody>
      </p:sp>
      <p:sp>
        <p:nvSpPr>
          <p:cNvPr id="558" name="Google Shape;558;p27"/>
          <p:cNvSpPr txBox="1"/>
          <p:nvPr/>
        </p:nvSpPr>
        <p:spPr>
          <a:xfrm>
            <a:off x="3817620" y="-388620"/>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559" name="Google Shape;559;p27"/>
          <p:cNvPicPr preferRelativeResize="0"/>
          <p:nvPr/>
        </p:nvPicPr>
        <p:blipFill rotWithShape="1">
          <a:blip r:embed="rId3">
            <a:alphaModFix/>
          </a:blip>
          <a:srcRect b="0" l="0" r="0" t="0"/>
          <a:stretch/>
        </p:blipFill>
        <p:spPr>
          <a:xfrm>
            <a:off x="6007100" y="1851032"/>
            <a:ext cx="4864100" cy="3187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28"/>
          <p:cNvSpPr txBox="1"/>
          <p:nvPr>
            <p:ph type="title"/>
          </p:nvPr>
        </p:nvSpPr>
        <p:spPr>
          <a:xfrm>
            <a:off x="609600" y="369888"/>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Record Linkage Phase</a:t>
            </a:r>
            <a:endParaRPr/>
          </a:p>
        </p:txBody>
      </p:sp>
      <p:sp>
        <p:nvSpPr>
          <p:cNvPr id="566" name="Google Shape;566;p28"/>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67" name="Google Shape;567;p28"/>
          <p:cNvSpPr txBox="1"/>
          <p:nvPr>
            <p:ph idx="4294967295" type="body"/>
          </p:nvPr>
        </p:nvSpPr>
        <p:spPr>
          <a:xfrm>
            <a:off x="6248400" y="1768476"/>
            <a:ext cx="4191000" cy="4937125"/>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1700"/>
              <a:buChar char="•"/>
            </a:pPr>
            <a:r>
              <a:rPr lang="en-US" sz="2000"/>
              <a:t>Record Linkage (duplicate detection or entity resolution)</a:t>
            </a:r>
            <a:endParaRPr/>
          </a:p>
          <a:p>
            <a:pPr indent="-182879" lvl="1" marL="457200" rtl="0" algn="l">
              <a:spcBef>
                <a:spcPts val="320"/>
              </a:spcBef>
              <a:spcAft>
                <a:spcPts val="0"/>
              </a:spcAft>
              <a:buSzPts val="1360"/>
              <a:buChar char="•"/>
            </a:pPr>
            <a:r>
              <a:rPr b="1" lang="en-US" sz="1600"/>
              <a:t>Input: </a:t>
            </a:r>
            <a:r>
              <a:rPr lang="en-US" sz="1600"/>
              <a:t>List of records from sources. </a:t>
            </a:r>
            <a:endParaRPr/>
          </a:p>
          <a:p>
            <a:pPr indent="-96519" lvl="1" marL="457200" rtl="0" algn="l">
              <a:spcBef>
                <a:spcPts val="320"/>
              </a:spcBef>
              <a:spcAft>
                <a:spcPts val="0"/>
              </a:spcAft>
              <a:buSzPts val="1360"/>
              <a:buNone/>
            </a:pPr>
            <a:r>
              <a:t/>
            </a:r>
            <a:endParaRPr sz="1600"/>
          </a:p>
          <a:p>
            <a:pPr indent="-182879" lvl="1" marL="457200" rtl="0" algn="l">
              <a:spcBef>
                <a:spcPts val="320"/>
              </a:spcBef>
              <a:spcAft>
                <a:spcPts val="0"/>
              </a:spcAft>
              <a:buSzPts val="1360"/>
              <a:buChar char="•"/>
            </a:pPr>
            <a:r>
              <a:rPr b="1" lang="en-US" sz="1600"/>
              <a:t>Output: </a:t>
            </a:r>
            <a:r>
              <a:rPr lang="en-US" sz="1600"/>
              <a:t>For each real-world object, it assigns a object-ID to the record. </a:t>
            </a:r>
            <a:endParaRPr/>
          </a:p>
          <a:p>
            <a:pPr indent="-96519" lvl="1" marL="457200" rtl="0" algn="l">
              <a:spcBef>
                <a:spcPts val="320"/>
              </a:spcBef>
              <a:spcAft>
                <a:spcPts val="0"/>
              </a:spcAft>
              <a:buSzPts val="1360"/>
              <a:buNone/>
            </a:pPr>
            <a:r>
              <a:t/>
            </a:r>
            <a:endParaRPr sz="1600"/>
          </a:p>
          <a:p>
            <a:pPr indent="-182879" lvl="1" marL="457200" rtl="0" algn="l">
              <a:spcBef>
                <a:spcPts val="320"/>
              </a:spcBef>
              <a:spcAft>
                <a:spcPts val="0"/>
              </a:spcAft>
              <a:buSzPts val="1360"/>
              <a:buChar char="•"/>
            </a:pPr>
            <a:r>
              <a:rPr b="1" lang="en-US" sz="1600"/>
              <a:t>Objective: </a:t>
            </a:r>
            <a:r>
              <a:rPr lang="en-US" sz="1600"/>
              <a:t>Finds records from different sources that may represent the same real-world object. </a:t>
            </a:r>
            <a:endParaRPr/>
          </a:p>
          <a:p>
            <a:pPr indent="-85724" lvl="0" marL="182880" rtl="0" algn="l">
              <a:spcBef>
                <a:spcPts val="360"/>
              </a:spcBef>
              <a:spcAft>
                <a:spcPts val="0"/>
              </a:spcAft>
              <a:buSzPts val="1530"/>
              <a:buNone/>
            </a:pPr>
            <a:r>
              <a:t/>
            </a:r>
            <a:endParaRPr sz="1800"/>
          </a:p>
        </p:txBody>
      </p:sp>
      <p:sp>
        <p:nvSpPr>
          <p:cNvPr id="568" name="Google Shape;568;p28"/>
          <p:cNvSpPr/>
          <p:nvPr/>
        </p:nvSpPr>
        <p:spPr>
          <a:xfrm>
            <a:off x="914400" y="4824883"/>
            <a:ext cx="762000" cy="304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accent1"/>
                </a:solidFill>
                <a:latin typeface="Calibri"/>
                <a:ea typeface="Calibri"/>
                <a:cs typeface="Calibri"/>
                <a:sym typeface="Calibri"/>
              </a:rPr>
              <a:t>Wrapper</a:t>
            </a:r>
            <a:endParaRPr/>
          </a:p>
        </p:txBody>
      </p:sp>
      <p:sp>
        <p:nvSpPr>
          <p:cNvPr id="569" name="Google Shape;569;p28"/>
          <p:cNvSpPr txBox="1"/>
          <p:nvPr/>
        </p:nvSpPr>
        <p:spPr>
          <a:xfrm>
            <a:off x="1371600" y="1711797"/>
            <a:ext cx="914400" cy="369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Query</a:t>
            </a:r>
            <a:endParaRPr/>
          </a:p>
        </p:txBody>
      </p:sp>
      <p:cxnSp>
        <p:nvCxnSpPr>
          <p:cNvPr id="570" name="Google Shape;570;p28"/>
          <p:cNvCxnSpPr/>
          <p:nvPr/>
        </p:nvCxnSpPr>
        <p:spPr>
          <a:xfrm>
            <a:off x="1752600" y="2157883"/>
            <a:ext cx="0" cy="304800"/>
          </a:xfrm>
          <a:prstGeom prst="straightConnector1">
            <a:avLst/>
          </a:prstGeom>
          <a:noFill/>
          <a:ln cap="flat" cmpd="sng" w="9525">
            <a:solidFill>
              <a:schemeClr val="dk1"/>
            </a:solidFill>
            <a:prstDash val="solid"/>
            <a:round/>
            <a:headEnd len="med" w="med" type="none"/>
            <a:tailEnd len="med" w="med" type="triangle"/>
          </a:ln>
        </p:spPr>
      </p:cxnSp>
      <p:cxnSp>
        <p:nvCxnSpPr>
          <p:cNvPr id="571" name="Google Shape;571;p28"/>
          <p:cNvCxnSpPr>
            <a:stCxn id="568" idx="2"/>
            <a:endCxn id="572" idx="0"/>
          </p:cNvCxnSpPr>
          <p:nvPr/>
        </p:nvCxnSpPr>
        <p:spPr>
          <a:xfrm>
            <a:off x="1295400" y="5129683"/>
            <a:ext cx="0" cy="533400"/>
          </a:xfrm>
          <a:prstGeom prst="straightConnector1">
            <a:avLst/>
          </a:prstGeom>
          <a:noFill/>
          <a:ln cap="flat" cmpd="sng" w="25400">
            <a:solidFill>
              <a:srgbClr val="4F6128"/>
            </a:solidFill>
            <a:prstDash val="solid"/>
            <a:miter lim="800000"/>
            <a:headEnd len="med" w="med" type="none"/>
            <a:tailEnd len="med" w="med" type="none"/>
          </a:ln>
        </p:spPr>
      </p:cxnSp>
      <p:pic>
        <p:nvPicPr>
          <p:cNvPr descr="C:\Users\Ronald\AppData\Local\Microsoft\Windows\Temporary Internet Files\Content.IE5\5TT119PS\MC900078622[1].wmf" id="573" name="Google Shape;573;p28"/>
          <p:cNvPicPr preferRelativeResize="0"/>
          <p:nvPr/>
        </p:nvPicPr>
        <p:blipFill rotWithShape="1">
          <a:blip r:embed="rId3">
            <a:alphaModFix/>
          </a:blip>
          <a:srcRect b="0" l="0" r="0" t="0"/>
          <a:stretch/>
        </p:blipFill>
        <p:spPr>
          <a:xfrm>
            <a:off x="984250" y="1548283"/>
            <a:ext cx="387350" cy="827088"/>
          </a:xfrm>
          <a:prstGeom prst="rect">
            <a:avLst/>
          </a:prstGeom>
          <a:noFill/>
          <a:ln>
            <a:noFill/>
          </a:ln>
        </p:spPr>
      </p:pic>
      <p:sp>
        <p:nvSpPr>
          <p:cNvPr id="574" name="Google Shape;574;p28"/>
          <p:cNvSpPr/>
          <p:nvPr/>
        </p:nvSpPr>
        <p:spPr>
          <a:xfrm>
            <a:off x="914400" y="5739283"/>
            <a:ext cx="762000" cy="609600"/>
          </a:xfrm>
          <a:prstGeom prst="can">
            <a:avLst>
              <a:gd fmla="val 25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1"/>
                </a:solidFill>
                <a:latin typeface="Century Schoolbook"/>
                <a:ea typeface="Century Schoolbook"/>
                <a:cs typeface="Century Schoolbook"/>
                <a:sym typeface="Century Schoolbook"/>
              </a:rPr>
              <a:t>S1</a:t>
            </a:r>
            <a:endParaRPr/>
          </a:p>
        </p:txBody>
      </p:sp>
      <p:cxnSp>
        <p:nvCxnSpPr>
          <p:cNvPr id="575" name="Google Shape;575;p28"/>
          <p:cNvCxnSpPr>
            <a:stCxn id="576" idx="2"/>
            <a:endCxn id="577" idx="0"/>
          </p:cNvCxnSpPr>
          <p:nvPr/>
        </p:nvCxnSpPr>
        <p:spPr>
          <a:xfrm>
            <a:off x="2438400" y="5129683"/>
            <a:ext cx="0" cy="533400"/>
          </a:xfrm>
          <a:prstGeom prst="straightConnector1">
            <a:avLst/>
          </a:prstGeom>
          <a:noFill/>
          <a:ln cap="flat" cmpd="sng" w="25400">
            <a:solidFill>
              <a:srgbClr val="4F6128"/>
            </a:solidFill>
            <a:prstDash val="solid"/>
            <a:miter lim="800000"/>
            <a:headEnd len="med" w="med" type="none"/>
            <a:tailEnd len="med" w="med" type="none"/>
          </a:ln>
        </p:spPr>
      </p:cxnSp>
      <p:sp>
        <p:nvSpPr>
          <p:cNvPr id="578" name="Google Shape;578;p28"/>
          <p:cNvSpPr/>
          <p:nvPr/>
        </p:nvSpPr>
        <p:spPr>
          <a:xfrm>
            <a:off x="762000" y="4215283"/>
            <a:ext cx="3429000" cy="1066800"/>
          </a:xfrm>
          <a:prstGeom prst="rect">
            <a:avLst/>
          </a:prstGeom>
          <a:noFill/>
          <a:ln cap="flat" cmpd="sng" w="25400">
            <a:solidFill>
              <a:schemeClr val="accent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579" name="Google Shape;579;p28"/>
          <p:cNvSpPr/>
          <p:nvPr/>
        </p:nvSpPr>
        <p:spPr>
          <a:xfrm>
            <a:off x="838200" y="2767483"/>
            <a:ext cx="1143000" cy="9144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2"/>
                </a:solidFill>
                <a:latin typeface="Calibri"/>
                <a:ea typeface="Calibri"/>
                <a:cs typeface="Calibri"/>
                <a:sym typeface="Calibri"/>
              </a:rPr>
              <a:t>Query </a:t>
            </a:r>
            <a:endParaRPr/>
          </a:p>
          <a:p>
            <a:pPr indent="0" lvl="0" marL="0" marR="0" rtl="0" algn="ctr">
              <a:spcBef>
                <a:spcPts val="0"/>
              </a:spcBef>
              <a:spcAft>
                <a:spcPts val="0"/>
              </a:spcAft>
              <a:buNone/>
            </a:pPr>
            <a:r>
              <a:rPr b="1" lang="en-US" sz="1600">
                <a:solidFill>
                  <a:schemeClr val="accent2"/>
                </a:solidFill>
                <a:latin typeface="Calibri"/>
                <a:ea typeface="Calibri"/>
                <a:cs typeface="Calibri"/>
                <a:sym typeface="Calibri"/>
              </a:rPr>
              <a:t>Optimizer</a:t>
            </a:r>
            <a:endParaRPr/>
          </a:p>
        </p:txBody>
      </p:sp>
      <p:sp>
        <p:nvSpPr>
          <p:cNvPr id="580" name="Google Shape;580;p28"/>
          <p:cNvSpPr/>
          <p:nvPr/>
        </p:nvSpPr>
        <p:spPr>
          <a:xfrm>
            <a:off x="2438400" y="3224683"/>
            <a:ext cx="1828800" cy="381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2"/>
                </a:solidFill>
                <a:latin typeface="Calibri"/>
                <a:ea typeface="Calibri"/>
                <a:cs typeface="Calibri"/>
                <a:sym typeface="Calibri"/>
              </a:rPr>
              <a:t>Record-Linkage</a:t>
            </a:r>
            <a:endParaRPr/>
          </a:p>
        </p:txBody>
      </p:sp>
      <p:sp>
        <p:nvSpPr>
          <p:cNvPr id="581" name="Google Shape;581;p28"/>
          <p:cNvSpPr/>
          <p:nvPr/>
        </p:nvSpPr>
        <p:spPr>
          <a:xfrm>
            <a:off x="2438400" y="2615083"/>
            <a:ext cx="1828800" cy="381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2"/>
                </a:solidFill>
                <a:latin typeface="Calibri"/>
                <a:ea typeface="Calibri"/>
                <a:cs typeface="Calibri"/>
                <a:sym typeface="Calibri"/>
              </a:rPr>
              <a:t>Data Fusion</a:t>
            </a:r>
            <a:endParaRPr/>
          </a:p>
        </p:txBody>
      </p:sp>
      <p:cxnSp>
        <p:nvCxnSpPr>
          <p:cNvPr id="582" name="Google Shape;582;p28"/>
          <p:cNvCxnSpPr/>
          <p:nvPr/>
        </p:nvCxnSpPr>
        <p:spPr>
          <a:xfrm>
            <a:off x="3124200" y="2157883"/>
            <a:ext cx="0" cy="304800"/>
          </a:xfrm>
          <a:prstGeom prst="straightConnector1">
            <a:avLst/>
          </a:prstGeom>
          <a:noFill/>
          <a:ln cap="flat" cmpd="sng" w="9525">
            <a:solidFill>
              <a:schemeClr val="dk1"/>
            </a:solidFill>
            <a:prstDash val="solid"/>
            <a:round/>
            <a:headEnd len="med" w="med" type="triangle"/>
            <a:tailEnd len="med" w="med" type="none"/>
          </a:ln>
        </p:spPr>
      </p:cxnSp>
      <p:sp>
        <p:nvSpPr>
          <p:cNvPr id="583" name="Google Shape;583;p28"/>
          <p:cNvSpPr txBox="1"/>
          <p:nvPr/>
        </p:nvSpPr>
        <p:spPr>
          <a:xfrm>
            <a:off x="2590800" y="1700683"/>
            <a:ext cx="914400" cy="3698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Results</a:t>
            </a:r>
            <a:endParaRPr/>
          </a:p>
        </p:txBody>
      </p:sp>
      <p:cxnSp>
        <p:nvCxnSpPr>
          <p:cNvPr id="584" name="Google Shape;584;p28"/>
          <p:cNvCxnSpPr/>
          <p:nvPr/>
        </p:nvCxnSpPr>
        <p:spPr>
          <a:xfrm>
            <a:off x="1143000" y="3681883"/>
            <a:ext cx="0" cy="533400"/>
          </a:xfrm>
          <a:prstGeom prst="straightConnector1">
            <a:avLst/>
          </a:prstGeom>
          <a:noFill/>
          <a:ln cap="flat" cmpd="sng" w="31750">
            <a:solidFill>
              <a:srgbClr val="4F6128"/>
            </a:solidFill>
            <a:prstDash val="solid"/>
            <a:round/>
            <a:headEnd len="med" w="med" type="none"/>
            <a:tailEnd len="med" w="med" type="triangle"/>
          </a:ln>
        </p:spPr>
      </p:cxnSp>
      <p:sp>
        <p:nvSpPr>
          <p:cNvPr id="572" name="Google Shape;572;p28"/>
          <p:cNvSpPr/>
          <p:nvPr/>
        </p:nvSpPr>
        <p:spPr>
          <a:xfrm>
            <a:off x="914400" y="5663083"/>
            <a:ext cx="762000" cy="228600"/>
          </a:xfrm>
          <a:prstGeom prst="rect">
            <a:avLst/>
          </a:prstGeom>
          <a:solidFill>
            <a:srgbClr val="B2A0C7"/>
          </a:solidFill>
          <a:ln cap="flat" cmpd="sng" w="9525">
            <a:solidFill>
              <a:srgbClr val="3F3151"/>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schema</a:t>
            </a:r>
            <a:endParaRPr/>
          </a:p>
        </p:txBody>
      </p:sp>
      <p:sp>
        <p:nvSpPr>
          <p:cNvPr id="585" name="Google Shape;585;p28"/>
          <p:cNvSpPr/>
          <p:nvPr/>
        </p:nvSpPr>
        <p:spPr>
          <a:xfrm>
            <a:off x="914400" y="2843683"/>
            <a:ext cx="228600" cy="228600"/>
          </a:xfrm>
          <a:prstGeom prst="ellipse">
            <a:avLst/>
          </a:prstGeom>
          <a:gradFill>
            <a:gsLst>
              <a:gs pos="0">
                <a:srgbClr val="F77B15"/>
              </a:gs>
              <a:gs pos="34000">
                <a:srgbClr val="F07B1C"/>
              </a:gs>
              <a:gs pos="70000">
                <a:srgbClr val="FF8A20"/>
              </a:gs>
              <a:gs pos="100000">
                <a:srgbClr val="F79545"/>
              </a:gs>
            </a:gsLst>
            <a:path path="circle">
              <a:fillToRect b="50%" l="50%" r="50%" t="50%"/>
            </a:path>
            <a:tileRect/>
          </a:gradFill>
          <a:ln cap="flat" cmpd="sng" w="9525">
            <a:solidFill>
              <a:schemeClr val="accent6"/>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1</a:t>
            </a:r>
            <a:endParaRPr/>
          </a:p>
        </p:txBody>
      </p:sp>
      <p:cxnSp>
        <p:nvCxnSpPr>
          <p:cNvPr id="586" name="Google Shape;586;p28"/>
          <p:cNvCxnSpPr/>
          <p:nvPr/>
        </p:nvCxnSpPr>
        <p:spPr>
          <a:xfrm rot="10800000">
            <a:off x="3124200" y="2996083"/>
            <a:ext cx="0" cy="228600"/>
          </a:xfrm>
          <a:prstGeom prst="straightConnector1">
            <a:avLst/>
          </a:prstGeom>
          <a:noFill/>
          <a:ln cap="flat" cmpd="sng" w="31750">
            <a:solidFill>
              <a:srgbClr val="4F6128"/>
            </a:solidFill>
            <a:prstDash val="solid"/>
            <a:round/>
            <a:headEnd len="med" w="med" type="none"/>
            <a:tailEnd len="med" w="med" type="triangle"/>
          </a:ln>
        </p:spPr>
      </p:cxnSp>
      <p:sp>
        <p:nvSpPr>
          <p:cNvPr id="587" name="Google Shape;587;p28"/>
          <p:cNvSpPr/>
          <p:nvPr/>
        </p:nvSpPr>
        <p:spPr>
          <a:xfrm>
            <a:off x="4267200" y="4596283"/>
            <a:ext cx="9144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2"/>
                </a:solidFill>
                <a:latin typeface="Calibri"/>
                <a:ea typeface="Calibri"/>
                <a:cs typeface="Calibri"/>
                <a:sym typeface="Calibri"/>
              </a:rPr>
              <a:t>Schema </a:t>
            </a:r>
            <a:endParaRPr/>
          </a:p>
          <a:p>
            <a:pPr indent="0" lvl="0" marL="0" marR="0" rtl="0" algn="ctr">
              <a:spcBef>
                <a:spcPts val="0"/>
              </a:spcBef>
              <a:spcAft>
                <a:spcPts val="0"/>
              </a:spcAft>
              <a:buNone/>
            </a:pPr>
            <a:r>
              <a:rPr b="1" lang="en-US" sz="1600">
                <a:solidFill>
                  <a:schemeClr val="accent2"/>
                </a:solidFill>
                <a:latin typeface="Calibri"/>
                <a:ea typeface="Calibri"/>
                <a:cs typeface="Calibri"/>
                <a:sym typeface="Calibri"/>
              </a:rPr>
              <a:t>Mapping</a:t>
            </a:r>
            <a:endParaRPr/>
          </a:p>
        </p:txBody>
      </p:sp>
      <p:sp>
        <p:nvSpPr>
          <p:cNvPr id="588" name="Google Shape;588;p28"/>
          <p:cNvSpPr/>
          <p:nvPr/>
        </p:nvSpPr>
        <p:spPr>
          <a:xfrm>
            <a:off x="4267200" y="4291483"/>
            <a:ext cx="228600" cy="228600"/>
          </a:xfrm>
          <a:prstGeom prst="ellipse">
            <a:avLst/>
          </a:prstGeom>
          <a:solidFill>
            <a:schemeClr val="accent6"/>
          </a:solidFill>
          <a:ln cap="flat" cmpd="sng" w="9525">
            <a:solidFill>
              <a:srgbClr val="974806"/>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2</a:t>
            </a:r>
            <a:endParaRPr/>
          </a:p>
        </p:txBody>
      </p:sp>
      <p:sp>
        <p:nvSpPr>
          <p:cNvPr id="589" name="Google Shape;589;p28"/>
          <p:cNvSpPr/>
          <p:nvPr/>
        </p:nvSpPr>
        <p:spPr>
          <a:xfrm>
            <a:off x="2362200" y="3300883"/>
            <a:ext cx="304800" cy="304800"/>
          </a:xfrm>
          <a:prstGeom prst="ellipse">
            <a:avLst/>
          </a:prstGeom>
          <a:solidFill>
            <a:srgbClr val="244061"/>
          </a:solidFill>
          <a:ln cap="flat" cmpd="sng" w="9525">
            <a:solidFill>
              <a:srgbClr val="244061"/>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3</a:t>
            </a:r>
            <a:endParaRPr/>
          </a:p>
        </p:txBody>
      </p:sp>
      <p:sp>
        <p:nvSpPr>
          <p:cNvPr id="590" name="Google Shape;590;p28"/>
          <p:cNvSpPr/>
          <p:nvPr/>
        </p:nvSpPr>
        <p:spPr>
          <a:xfrm>
            <a:off x="2438400" y="2691283"/>
            <a:ext cx="228600" cy="228600"/>
          </a:xfrm>
          <a:prstGeom prst="ellipse">
            <a:avLst/>
          </a:prstGeom>
          <a:gradFill>
            <a:gsLst>
              <a:gs pos="0">
                <a:srgbClr val="F77B15"/>
              </a:gs>
              <a:gs pos="34000">
                <a:srgbClr val="F07B1C"/>
              </a:gs>
              <a:gs pos="70000">
                <a:srgbClr val="FF8A20"/>
              </a:gs>
              <a:gs pos="100000">
                <a:srgbClr val="F79545"/>
              </a:gs>
            </a:gsLst>
            <a:path path="circle">
              <a:fillToRect b="50%" l="50%" r="50%" t="50%"/>
            </a:path>
            <a:tileRect/>
          </a:gradFill>
          <a:ln cap="flat" cmpd="sng" w="9525">
            <a:solidFill>
              <a:schemeClr val="accent6"/>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4</a:t>
            </a:r>
            <a:endParaRPr/>
          </a:p>
        </p:txBody>
      </p:sp>
      <p:cxnSp>
        <p:nvCxnSpPr>
          <p:cNvPr id="591" name="Google Shape;591;p28"/>
          <p:cNvCxnSpPr/>
          <p:nvPr/>
        </p:nvCxnSpPr>
        <p:spPr>
          <a:xfrm flipH="1" rot="10800000">
            <a:off x="1524000" y="3605683"/>
            <a:ext cx="1295400" cy="1219200"/>
          </a:xfrm>
          <a:prstGeom prst="straightConnector1">
            <a:avLst/>
          </a:prstGeom>
          <a:noFill/>
          <a:ln cap="flat" cmpd="sng" w="31750">
            <a:solidFill>
              <a:srgbClr val="4F6128"/>
            </a:solidFill>
            <a:prstDash val="solid"/>
            <a:round/>
            <a:headEnd len="med" w="med" type="none"/>
            <a:tailEnd len="med" w="med" type="triangle"/>
          </a:ln>
        </p:spPr>
      </p:cxnSp>
      <p:cxnSp>
        <p:nvCxnSpPr>
          <p:cNvPr id="592" name="Google Shape;592;p28"/>
          <p:cNvCxnSpPr/>
          <p:nvPr/>
        </p:nvCxnSpPr>
        <p:spPr>
          <a:xfrm flipH="1" rot="10800000">
            <a:off x="2514600" y="3605683"/>
            <a:ext cx="533400" cy="1219200"/>
          </a:xfrm>
          <a:prstGeom prst="straightConnector1">
            <a:avLst/>
          </a:prstGeom>
          <a:noFill/>
          <a:ln cap="flat" cmpd="sng" w="31750">
            <a:solidFill>
              <a:srgbClr val="4F6128"/>
            </a:solidFill>
            <a:prstDash val="solid"/>
            <a:round/>
            <a:headEnd len="med" w="med" type="none"/>
            <a:tailEnd len="med" w="med" type="triangle"/>
          </a:ln>
        </p:spPr>
      </p:cxnSp>
      <p:cxnSp>
        <p:nvCxnSpPr>
          <p:cNvPr id="593" name="Google Shape;593;p28"/>
          <p:cNvCxnSpPr/>
          <p:nvPr/>
        </p:nvCxnSpPr>
        <p:spPr>
          <a:xfrm rot="10800000">
            <a:off x="3200400" y="3605683"/>
            <a:ext cx="304800" cy="1219200"/>
          </a:xfrm>
          <a:prstGeom prst="straightConnector1">
            <a:avLst/>
          </a:prstGeom>
          <a:noFill/>
          <a:ln cap="flat" cmpd="sng" w="31750">
            <a:solidFill>
              <a:srgbClr val="4F6128"/>
            </a:solidFill>
            <a:prstDash val="solid"/>
            <a:round/>
            <a:headEnd len="med" w="med" type="none"/>
            <a:tailEnd len="med" w="med" type="triangle"/>
          </a:ln>
        </p:spPr>
      </p:cxnSp>
      <p:sp>
        <p:nvSpPr>
          <p:cNvPr id="594" name="Google Shape;594;p28"/>
          <p:cNvSpPr txBox="1"/>
          <p:nvPr/>
        </p:nvSpPr>
        <p:spPr>
          <a:xfrm rot="-5400000">
            <a:off x="661859" y="3828191"/>
            <a:ext cx="56961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query</a:t>
            </a:r>
            <a:endParaRPr/>
          </a:p>
        </p:txBody>
      </p:sp>
      <p:sp>
        <p:nvSpPr>
          <p:cNvPr id="595" name="Google Shape;595;p28"/>
          <p:cNvSpPr/>
          <p:nvPr/>
        </p:nvSpPr>
        <p:spPr>
          <a:xfrm>
            <a:off x="609600" y="2462683"/>
            <a:ext cx="4648200" cy="2971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600">
              <a:solidFill>
                <a:schemeClr val="accent2"/>
              </a:solidFill>
              <a:latin typeface="Calibri"/>
              <a:ea typeface="Calibri"/>
              <a:cs typeface="Calibri"/>
              <a:sym typeface="Calibri"/>
            </a:endParaRPr>
          </a:p>
        </p:txBody>
      </p:sp>
      <p:sp>
        <p:nvSpPr>
          <p:cNvPr id="576" name="Google Shape;576;p28"/>
          <p:cNvSpPr/>
          <p:nvPr/>
        </p:nvSpPr>
        <p:spPr>
          <a:xfrm>
            <a:off x="2057400" y="4824883"/>
            <a:ext cx="762000" cy="304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accent1"/>
                </a:solidFill>
                <a:latin typeface="Calibri"/>
                <a:ea typeface="Calibri"/>
                <a:cs typeface="Calibri"/>
                <a:sym typeface="Calibri"/>
              </a:rPr>
              <a:t>Wrapper</a:t>
            </a:r>
            <a:endParaRPr/>
          </a:p>
        </p:txBody>
      </p:sp>
      <p:sp>
        <p:nvSpPr>
          <p:cNvPr id="596" name="Google Shape;596;p28"/>
          <p:cNvSpPr/>
          <p:nvPr/>
        </p:nvSpPr>
        <p:spPr>
          <a:xfrm>
            <a:off x="3200400" y="4824883"/>
            <a:ext cx="762000" cy="304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accent1"/>
                </a:solidFill>
                <a:latin typeface="Calibri"/>
                <a:ea typeface="Calibri"/>
                <a:cs typeface="Calibri"/>
                <a:sym typeface="Calibri"/>
              </a:rPr>
              <a:t>Wrapper</a:t>
            </a:r>
            <a:endParaRPr/>
          </a:p>
        </p:txBody>
      </p:sp>
      <p:sp>
        <p:nvSpPr>
          <p:cNvPr id="597" name="Google Shape;597;p28"/>
          <p:cNvSpPr/>
          <p:nvPr/>
        </p:nvSpPr>
        <p:spPr>
          <a:xfrm>
            <a:off x="1600200" y="4215283"/>
            <a:ext cx="2057400" cy="381000"/>
          </a:xfrm>
          <a:prstGeom prst="rect">
            <a:avLst/>
          </a:prstGeom>
          <a:solidFill>
            <a:srgbClr val="B2A0C7"/>
          </a:solidFill>
          <a:ln cap="flat" cmpd="sng" w="9525">
            <a:solidFill>
              <a:srgbClr val="3F3151"/>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00000"/>
                </a:solidFill>
                <a:latin typeface="Arial"/>
                <a:ea typeface="Arial"/>
                <a:cs typeface="Arial"/>
                <a:sym typeface="Arial"/>
              </a:rPr>
              <a:t>Global Schema</a:t>
            </a:r>
            <a:endParaRPr/>
          </a:p>
        </p:txBody>
      </p:sp>
      <p:cxnSp>
        <p:nvCxnSpPr>
          <p:cNvPr id="598" name="Google Shape;598;p28"/>
          <p:cNvCxnSpPr>
            <a:stCxn id="596" idx="2"/>
          </p:cNvCxnSpPr>
          <p:nvPr/>
        </p:nvCxnSpPr>
        <p:spPr>
          <a:xfrm>
            <a:off x="3581400" y="5129683"/>
            <a:ext cx="0" cy="533400"/>
          </a:xfrm>
          <a:prstGeom prst="straightConnector1">
            <a:avLst/>
          </a:prstGeom>
          <a:noFill/>
          <a:ln cap="flat" cmpd="sng" w="25400">
            <a:solidFill>
              <a:srgbClr val="4F6128"/>
            </a:solidFill>
            <a:prstDash val="solid"/>
            <a:miter lim="800000"/>
            <a:headEnd len="med" w="med" type="none"/>
            <a:tailEnd len="med" w="med" type="none"/>
          </a:ln>
        </p:spPr>
      </p:cxnSp>
      <p:sp>
        <p:nvSpPr>
          <p:cNvPr id="599" name="Google Shape;599;p28"/>
          <p:cNvSpPr/>
          <p:nvPr/>
        </p:nvSpPr>
        <p:spPr>
          <a:xfrm>
            <a:off x="2057400" y="5739283"/>
            <a:ext cx="762000" cy="609600"/>
          </a:xfrm>
          <a:prstGeom prst="can">
            <a:avLst>
              <a:gd fmla="val 25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1"/>
                </a:solidFill>
                <a:latin typeface="Century Schoolbook"/>
                <a:ea typeface="Century Schoolbook"/>
                <a:cs typeface="Century Schoolbook"/>
                <a:sym typeface="Century Schoolbook"/>
              </a:rPr>
              <a:t>S2</a:t>
            </a:r>
            <a:endParaRPr/>
          </a:p>
        </p:txBody>
      </p:sp>
      <p:sp>
        <p:nvSpPr>
          <p:cNvPr id="577" name="Google Shape;577;p28"/>
          <p:cNvSpPr/>
          <p:nvPr/>
        </p:nvSpPr>
        <p:spPr>
          <a:xfrm>
            <a:off x="2057400" y="5663083"/>
            <a:ext cx="762000" cy="228600"/>
          </a:xfrm>
          <a:prstGeom prst="rect">
            <a:avLst/>
          </a:prstGeom>
          <a:solidFill>
            <a:srgbClr val="B2A0C7"/>
          </a:solidFill>
          <a:ln cap="flat" cmpd="sng" w="9525">
            <a:solidFill>
              <a:srgbClr val="3F3151"/>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schema</a:t>
            </a:r>
            <a:endParaRPr/>
          </a:p>
        </p:txBody>
      </p:sp>
      <p:sp>
        <p:nvSpPr>
          <p:cNvPr id="600" name="Google Shape;600;p28"/>
          <p:cNvSpPr/>
          <p:nvPr/>
        </p:nvSpPr>
        <p:spPr>
          <a:xfrm>
            <a:off x="3200400" y="5739283"/>
            <a:ext cx="762000" cy="609600"/>
          </a:xfrm>
          <a:prstGeom prst="can">
            <a:avLst>
              <a:gd fmla="val 25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1"/>
                </a:solidFill>
                <a:latin typeface="Century Schoolbook"/>
                <a:ea typeface="Century Schoolbook"/>
                <a:cs typeface="Century Schoolbook"/>
                <a:sym typeface="Century Schoolbook"/>
              </a:rPr>
              <a:t>S3</a:t>
            </a:r>
            <a:endParaRPr/>
          </a:p>
        </p:txBody>
      </p:sp>
      <p:sp>
        <p:nvSpPr>
          <p:cNvPr id="601" name="Google Shape;601;p28"/>
          <p:cNvSpPr/>
          <p:nvPr/>
        </p:nvSpPr>
        <p:spPr>
          <a:xfrm>
            <a:off x="3200400" y="5663083"/>
            <a:ext cx="762000" cy="228600"/>
          </a:xfrm>
          <a:prstGeom prst="rect">
            <a:avLst/>
          </a:prstGeom>
          <a:solidFill>
            <a:srgbClr val="B2A0C7"/>
          </a:solidFill>
          <a:ln cap="flat" cmpd="sng" w="9525">
            <a:solidFill>
              <a:srgbClr val="3F3151"/>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schema</a:t>
            </a:r>
            <a:endParaRPr/>
          </a:p>
        </p:txBody>
      </p:sp>
      <p:sp>
        <p:nvSpPr>
          <p:cNvPr id="602" name="Google Shape;602;p28"/>
          <p:cNvSpPr txBox="1"/>
          <p:nvPr/>
        </p:nvSpPr>
        <p:spPr>
          <a:xfrm>
            <a:off x="3352801" y="3681884"/>
            <a:ext cx="68480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answer</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 tuples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6" name="Shape 606"/>
        <p:cNvGrpSpPr/>
        <p:nvPr/>
      </p:nvGrpSpPr>
      <p:grpSpPr>
        <a:xfrm>
          <a:off x="0" y="0"/>
          <a:ext cx="0" cy="0"/>
          <a:chOff x="0" y="0"/>
          <a:chExt cx="0" cy="0"/>
        </a:xfrm>
      </p:grpSpPr>
      <p:sp>
        <p:nvSpPr>
          <p:cNvPr id="607" name="Google Shape;607;p29"/>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Record Linkage Example</a:t>
            </a:r>
            <a:endParaRPr/>
          </a:p>
        </p:txBody>
      </p:sp>
      <p:sp>
        <p:nvSpPr>
          <p:cNvPr id="608" name="Google Shape;608;p29"/>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09" name="Google Shape;609;p29"/>
          <p:cNvSpPr txBox="1"/>
          <p:nvPr/>
        </p:nvSpPr>
        <p:spPr>
          <a:xfrm>
            <a:off x="1828800" y="1473876"/>
            <a:ext cx="8305800" cy="203132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entury Schoolbook"/>
                <a:ea typeface="Century Schoolbook"/>
                <a:cs typeface="Century Schoolbook"/>
                <a:sym typeface="Century Schoolbook"/>
              </a:rPr>
              <a:t>Link records that correspond to the same ‘object’</a:t>
            </a:r>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graphicFrame>
        <p:nvGraphicFramePr>
          <p:cNvPr id="610" name="Google Shape;610;p29"/>
          <p:cNvGraphicFramePr/>
          <p:nvPr/>
        </p:nvGraphicFramePr>
        <p:xfrm>
          <a:off x="2590800" y="2189672"/>
          <a:ext cx="3000000" cy="3000000"/>
        </p:xfrm>
        <a:graphic>
          <a:graphicData uri="http://schemas.openxmlformats.org/drawingml/2006/table">
            <a:tbl>
              <a:tblPr bandRow="1" firstRow="1">
                <a:noFill/>
                <a:tableStyleId>{01FB9469-9F0F-4F4D-BCA3-D4A989D5FA19}</a:tableStyleId>
              </a:tblPr>
              <a:tblGrid>
                <a:gridCol w="948275"/>
                <a:gridCol w="1343375"/>
                <a:gridCol w="1213550"/>
                <a:gridCol w="1710275"/>
                <a:gridCol w="1337725"/>
              </a:tblGrid>
              <a:tr h="425600">
                <a:tc>
                  <a:txBody>
                    <a:bodyPr/>
                    <a:lstStyle/>
                    <a:p>
                      <a:pPr indent="0" lvl="0" marL="0" marR="0" rtl="0" algn="l">
                        <a:spcBef>
                          <a:spcPts val="0"/>
                        </a:spcBef>
                        <a:spcAft>
                          <a:spcPts val="0"/>
                        </a:spcAft>
                        <a:buNone/>
                      </a:pPr>
                      <a:r>
                        <a:rPr lang="en-US" sz="1200"/>
                        <a:t>Business</a:t>
                      </a:r>
                      <a:endParaRPr/>
                    </a:p>
                    <a:p>
                      <a:pPr indent="0" lvl="0" marL="0" marR="0" rtl="0" algn="l">
                        <a:spcBef>
                          <a:spcPts val="0"/>
                        </a:spcBef>
                        <a:spcAft>
                          <a:spcPts val="0"/>
                        </a:spcAft>
                        <a:buNone/>
                      </a:pPr>
                      <a:r>
                        <a:rPr lang="en-US" sz="1200"/>
                        <a:t>Name</a:t>
                      </a:r>
                      <a:endParaRPr/>
                    </a:p>
                  </a:txBody>
                  <a:tcPr marT="40075" marB="40075" marR="91450" marL="91450"/>
                </a:tc>
                <a:tc>
                  <a:txBody>
                    <a:bodyPr/>
                    <a:lstStyle/>
                    <a:p>
                      <a:pPr indent="0" lvl="0" marL="0" marR="0" rtl="0" algn="l">
                        <a:spcBef>
                          <a:spcPts val="0"/>
                        </a:spcBef>
                        <a:spcAft>
                          <a:spcPts val="0"/>
                        </a:spcAft>
                        <a:buNone/>
                      </a:pPr>
                      <a:r>
                        <a:rPr lang="en-US" sz="1200"/>
                        <a:t>Phone</a:t>
                      </a:r>
                      <a:endParaRPr/>
                    </a:p>
                  </a:txBody>
                  <a:tcPr marT="40075" marB="40075" marR="91450" marL="91450"/>
                </a:tc>
                <a:tc>
                  <a:txBody>
                    <a:bodyPr/>
                    <a:lstStyle/>
                    <a:p>
                      <a:pPr indent="0" lvl="0" marL="0" marR="0" rtl="0" algn="l">
                        <a:spcBef>
                          <a:spcPts val="0"/>
                        </a:spcBef>
                        <a:spcAft>
                          <a:spcPts val="0"/>
                        </a:spcAft>
                        <a:buNone/>
                      </a:pPr>
                      <a:r>
                        <a:rPr lang="en-US" sz="1200"/>
                        <a:t>Specialty</a:t>
                      </a:r>
                      <a:endParaRPr/>
                    </a:p>
                  </a:txBody>
                  <a:tcPr marT="40075" marB="40075" marR="91450" marL="91450"/>
                </a:tc>
                <a:tc>
                  <a:txBody>
                    <a:bodyPr/>
                    <a:lstStyle/>
                    <a:p>
                      <a:pPr indent="0" lvl="0" marL="0" marR="0" rtl="0" algn="l">
                        <a:spcBef>
                          <a:spcPts val="0"/>
                        </a:spcBef>
                        <a:spcAft>
                          <a:spcPts val="0"/>
                        </a:spcAft>
                        <a:buNone/>
                      </a:pPr>
                      <a:r>
                        <a:rPr lang="en-US" sz="1200"/>
                        <a:t>Address</a:t>
                      </a:r>
                      <a:endParaRPr/>
                    </a:p>
                  </a:txBody>
                  <a:tcPr marT="40075" marB="40075" marR="91450" marL="91450"/>
                </a:tc>
                <a:tc>
                  <a:txBody>
                    <a:bodyPr/>
                    <a:lstStyle/>
                    <a:p>
                      <a:pPr indent="0" lvl="0" marL="0" marR="0" rtl="0" algn="l">
                        <a:spcBef>
                          <a:spcPts val="0"/>
                        </a:spcBef>
                        <a:spcAft>
                          <a:spcPts val="0"/>
                        </a:spcAft>
                        <a:buNone/>
                      </a:pPr>
                      <a:r>
                        <a:rPr lang="en-US" sz="1200"/>
                        <a:t>Website</a:t>
                      </a:r>
                      <a:endParaRPr/>
                    </a:p>
                  </a:txBody>
                  <a:tcPr marT="40075" marB="40075" marR="91450" marL="91450"/>
                </a:tc>
              </a:tr>
              <a:tr h="392300">
                <a:tc>
                  <a:txBody>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Thai Boat</a:t>
                      </a:r>
                      <a:endParaRPr b="0" sz="1200"/>
                    </a:p>
                  </a:txBody>
                  <a:tcPr marT="40075" marB="40075" marR="91450" marL="91450"/>
                </a:tc>
                <a:tc>
                  <a:txBody>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(805) 594-1638</a:t>
                      </a:r>
                      <a:endParaRPr b="0" sz="1200"/>
                    </a:p>
                  </a:txBody>
                  <a:tcPr marT="40075" marB="40075" marR="91450" marL="91450"/>
                </a:tc>
                <a:tc>
                  <a:txBody>
                    <a:bodyPr/>
                    <a:lstStyle/>
                    <a:p>
                      <a:pPr indent="0" lvl="0" marL="0" marR="0" rtl="0" algn="l">
                        <a:spcBef>
                          <a:spcPts val="0"/>
                        </a:spcBef>
                        <a:spcAft>
                          <a:spcPts val="0"/>
                        </a:spcAft>
                        <a:buNone/>
                      </a:pPr>
                      <a:r>
                        <a:rPr b="0" lang="en-US" sz="1200"/>
                        <a:t>Asian</a:t>
                      </a:r>
                      <a:endParaRPr/>
                    </a:p>
                  </a:txBody>
                  <a:tcPr marT="40075" marB="40075" marR="91450" marL="91450"/>
                </a:tc>
                <a:tc>
                  <a:txBody>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3212 Broad St</a:t>
                      </a:r>
                      <a:endParaRPr/>
                    </a:p>
                    <a:p>
                      <a:pPr indent="0" lvl="0" marL="0" marR="0" rtl="0" algn="l">
                        <a:lnSpc>
                          <a:spcPct val="100000"/>
                        </a:lnSpc>
                        <a:spcBef>
                          <a:spcPts val="0"/>
                        </a:spcBef>
                        <a:spcAft>
                          <a:spcPts val="0"/>
                        </a:spcAft>
                        <a:buClr>
                          <a:schemeClr val="dk1"/>
                        </a:buClr>
                        <a:buSzPts val="1200"/>
                        <a:buFont typeface="Arial"/>
                        <a:buNone/>
                      </a:pPr>
                      <a:r>
                        <a:rPr b="0" lang="en-US" sz="1200">
                          <a:solidFill>
                            <a:schemeClr val="dk1"/>
                          </a:solidFill>
                          <a:latin typeface="Arial"/>
                          <a:ea typeface="Arial"/>
                          <a:cs typeface="Arial"/>
                          <a:sym typeface="Arial"/>
                        </a:rPr>
                        <a:t>San Luis Obispo, CA</a:t>
                      </a:r>
                      <a:endParaRPr b="0" sz="1200"/>
                    </a:p>
                  </a:txBody>
                  <a:tcPr marT="40075" marB="40075"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b="0" lang="en-US" sz="1200"/>
                        <a:t>thaiboatslo.com</a:t>
                      </a:r>
                      <a:endParaRPr b="0" sz="1200"/>
                    </a:p>
                  </a:txBody>
                  <a:tcPr marT="40075" marB="40075" marR="91450" marL="91450"/>
                </a:tc>
              </a:tr>
              <a:tr h="304800">
                <a:tc>
                  <a:txBody>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Jaffa </a:t>
                      </a:r>
                      <a:endParaRPr b="0" sz="1200"/>
                    </a:p>
                  </a:txBody>
                  <a:tcPr marT="40075" marB="40075" marR="91450" marL="91450"/>
                </a:tc>
                <a:tc>
                  <a:txBody>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(805) 543-2400</a:t>
                      </a:r>
                      <a:endParaRPr b="0" sz="1200"/>
                    </a:p>
                  </a:txBody>
                  <a:tcPr marT="40075" marB="40075" marR="91450" marL="91450"/>
                </a:tc>
                <a:tc>
                  <a:txBody>
                    <a:bodyPr/>
                    <a:lstStyle/>
                    <a:p>
                      <a:pPr indent="0" lvl="0" marL="0" marR="0" rtl="0" algn="l">
                        <a:spcBef>
                          <a:spcPts val="0"/>
                        </a:spcBef>
                        <a:spcAft>
                          <a:spcPts val="0"/>
                        </a:spcAft>
                        <a:buNone/>
                      </a:pPr>
                      <a:r>
                        <a:rPr b="0" lang="en-US" sz="1200"/>
                        <a:t>Mediterranean</a:t>
                      </a:r>
                      <a:endParaRPr/>
                    </a:p>
                  </a:txBody>
                  <a:tcPr marT="40075" marB="40075" marR="91450" marL="91450"/>
                </a:tc>
                <a:tc>
                  <a:txBody>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1308 Monterey St</a:t>
                      </a:r>
                      <a:endParaRPr/>
                    </a:p>
                    <a:p>
                      <a:pPr indent="0" lvl="0" marL="0" marR="0" rtl="0" algn="l">
                        <a:lnSpc>
                          <a:spcPct val="100000"/>
                        </a:lnSpc>
                        <a:spcBef>
                          <a:spcPts val="0"/>
                        </a:spcBef>
                        <a:spcAft>
                          <a:spcPts val="0"/>
                        </a:spcAft>
                        <a:buClr>
                          <a:schemeClr val="dk1"/>
                        </a:buClr>
                        <a:buSzPts val="1200"/>
                        <a:buFont typeface="Arial"/>
                        <a:buNone/>
                      </a:pPr>
                      <a:r>
                        <a:rPr b="0" lang="en-US" sz="1200">
                          <a:solidFill>
                            <a:schemeClr val="dk1"/>
                          </a:solidFill>
                          <a:latin typeface="Arial"/>
                          <a:ea typeface="Arial"/>
                          <a:cs typeface="Arial"/>
                          <a:sym typeface="Arial"/>
                        </a:rPr>
                        <a:t>San Luis Obispo, CA</a:t>
                      </a:r>
                      <a:endParaRPr b="0" sz="1200"/>
                    </a:p>
                  </a:txBody>
                  <a:tcPr marT="40075" marB="40075"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b="0" lang="en-US" sz="1200"/>
                        <a:t>jaffacafe.us</a:t>
                      </a:r>
                      <a:endParaRPr b="0" sz="1200"/>
                    </a:p>
                  </a:txBody>
                  <a:tcPr marT="40075" marB="40075" marR="91450" marL="91450"/>
                </a:tc>
              </a:tr>
              <a:tr h="272550">
                <a:tc>
                  <a:txBody>
                    <a:bodyPr/>
                    <a:lstStyle/>
                    <a:p>
                      <a:pPr indent="0" lvl="0" marL="0" marR="0" rtl="0" algn="l">
                        <a:spcBef>
                          <a:spcPts val="0"/>
                        </a:spcBef>
                        <a:spcAft>
                          <a:spcPts val="0"/>
                        </a:spcAft>
                        <a:buNone/>
                      </a:pPr>
                      <a:r>
                        <a:rPr b="0" lang="en-US" sz="1200"/>
                        <a:t>Taste</a:t>
                      </a:r>
                      <a:endParaRPr/>
                    </a:p>
                  </a:txBody>
                  <a:tcPr marT="40075" marB="40075" marR="91450" marL="91450"/>
                </a:tc>
                <a:tc>
                  <a:txBody>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(805) 541-5860</a:t>
                      </a:r>
                      <a:endParaRPr b="0" sz="1200"/>
                    </a:p>
                  </a:txBody>
                  <a:tcPr marT="40075" marB="40075" marR="91450" marL="91450"/>
                </a:tc>
                <a:tc>
                  <a:txBody>
                    <a:bodyPr/>
                    <a:lstStyle/>
                    <a:p>
                      <a:pPr indent="0" lvl="0" marL="0" marR="0" rtl="0" algn="l">
                        <a:spcBef>
                          <a:spcPts val="0"/>
                        </a:spcBef>
                        <a:spcAft>
                          <a:spcPts val="0"/>
                        </a:spcAft>
                        <a:buNone/>
                      </a:pPr>
                      <a:r>
                        <a:rPr b="0" lang="en-US" sz="1200"/>
                        <a:t>American</a:t>
                      </a:r>
                      <a:r>
                        <a:rPr b="0" lang="en-US" sz="1200"/>
                        <a:t> Cafe</a:t>
                      </a:r>
                      <a:endParaRPr b="0" sz="1200"/>
                    </a:p>
                  </a:txBody>
                  <a:tcPr marT="40075" marB="40075" marR="91450" marL="91450"/>
                </a:tc>
                <a:tc>
                  <a:txBody>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2900 Broad St</a:t>
                      </a:r>
                      <a:endParaRPr/>
                    </a:p>
                    <a:p>
                      <a:pPr indent="0" lvl="0" marL="0" marR="0" rtl="0" algn="l">
                        <a:spcBef>
                          <a:spcPts val="0"/>
                        </a:spcBef>
                        <a:spcAft>
                          <a:spcPts val="0"/>
                        </a:spcAft>
                        <a:buNone/>
                      </a:pPr>
                      <a:r>
                        <a:rPr b="0" lang="en-US" sz="1200">
                          <a:solidFill>
                            <a:schemeClr val="dk1"/>
                          </a:solidFill>
                          <a:latin typeface="Arial"/>
                          <a:ea typeface="Arial"/>
                          <a:cs typeface="Arial"/>
                          <a:sym typeface="Arial"/>
                        </a:rPr>
                        <a:t>San Luis Obispo, CA</a:t>
                      </a:r>
                      <a:endParaRPr b="0" sz="1200"/>
                    </a:p>
                  </a:txBody>
                  <a:tcPr marT="40075" marB="40075" marR="91450" marL="91450"/>
                </a:tc>
                <a:tc>
                  <a:txBody>
                    <a:bodyPr/>
                    <a:lstStyle/>
                    <a:p>
                      <a:pPr indent="0" lvl="0" marL="0" marR="0" rtl="0" algn="l">
                        <a:spcBef>
                          <a:spcPts val="0"/>
                        </a:spcBef>
                        <a:spcAft>
                          <a:spcPts val="0"/>
                        </a:spcAft>
                        <a:buNone/>
                      </a:pPr>
                      <a:r>
                        <a:rPr b="0" lang="en-US" sz="1200"/>
                        <a:t>taste2900.com</a:t>
                      </a:r>
                      <a:endParaRPr/>
                    </a:p>
                  </a:txBody>
                  <a:tcPr marT="40075" marB="40075" marR="91450" marL="91450"/>
                </a:tc>
              </a:tr>
            </a:tbl>
          </a:graphicData>
        </a:graphic>
      </p:graphicFrame>
      <p:graphicFrame>
        <p:nvGraphicFramePr>
          <p:cNvPr id="611" name="Google Shape;611;p29"/>
          <p:cNvGraphicFramePr/>
          <p:nvPr/>
        </p:nvGraphicFramePr>
        <p:xfrm>
          <a:off x="3048000" y="4354304"/>
          <a:ext cx="3000000" cy="3000000"/>
        </p:xfrm>
        <a:graphic>
          <a:graphicData uri="http://schemas.openxmlformats.org/drawingml/2006/table">
            <a:tbl>
              <a:tblPr bandRow="1" firstRow="1">
                <a:noFill/>
                <a:tableStyleId>{FE70404B-733C-4424-98E9-ADCE57469350}</a:tableStyleId>
              </a:tblPr>
              <a:tblGrid>
                <a:gridCol w="955975"/>
                <a:gridCol w="1274625"/>
                <a:gridCol w="1354275"/>
                <a:gridCol w="1433950"/>
                <a:gridCol w="1274625"/>
                <a:gridCol w="716975"/>
              </a:tblGrid>
              <a:tr h="425600">
                <a:tc>
                  <a:txBody>
                    <a:bodyPr/>
                    <a:lstStyle/>
                    <a:p>
                      <a:pPr indent="0" lvl="0" marL="0" marR="0" rtl="0" algn="l">
                        <a:spcBef>
                          <a:spcPts val="0"/>
                        </a:spcBef>
                        <a:spcAft>
                          <a:spcPts val="0"/>
                        </a:spcAft>
                        <a:buNone/>
                      </a:pPr>
                      <a:r>
                        <a:rPr b="0" lang="en-US" sz="1200"/>
                        <a:t>Listing</a:t>
                      </a:r>
                      <a:endParaRPr/>
                    </a:p>
                    <a:p>
                      <a:pPr indent="0" lvl="0" marL="0" marR="0" rtl="0" algn="l">
                        <a:spcBef>
                          <a:spcPts val="0"/>
                        </a:spcBef>
                        <a:spcAft>
                          <a:spcPts val="0"/>
                        </a:spcAft>
                        <a:buNone/>
                      </a:pPr>
                      <a:r>
                        <a:rPr b="0" lang="en-US" sz="1200"/>
                        <a:t>Name</a:t>
                      </a:r>
                      <a:endParaRPr/>
                    </a:p>
                  </a:txBody>
                  <a:tcPr marT="40075" marB="40075" marR="91450" marL="91450"/>
                </a:tc>
                <a:tc>
                  <a:txBody>
                    <a:bodyPr/>
                    <a:lstStyle/>
                    <a:p>
                      <a:pPr indent="0" lvl="0" marL="0" marR="0" rtl="0" algn="l">
                        <a:spcBef>
                          <a:spcPts val="0"/>
                        </a:spcBef>
                        <a:spcAft>
                          <a:spcPts val="0"/>
                        </a:spcAft>
                        <a:buNone/>
                      </a:pPr>
                      <a:r>
                        <a:rPr b="0" lang="en-US" sz="1200"/>
                        <a:t>Phone</a:t>
                      </a:r>
                      <a:endParaRPr/>
                    </a:p>
                  </a:txBody>
                  <a:tcPr marT="40075" marB="40075" marR="91450" marL="91450"/>
                </a:tc>
                <a:tc>
                  <a:txBody>
                    <a:bodyPr/>
                    <a:lstStyle/>
                    <a:p>
                      <a:pPr indent="0" lvl="0" marL="0" marR="0" rtl="0" algn="l">
                        <a:spcBef>
                          <a:spcPts val="0"/>
                        </a:spcBef>
                        <a:spcAft>
                          <a:spcPts val="0"/>
                        </a:spcAft>
                        <a:buNone/>
                      </a:pPr>
                      <a:r>
                        <a:rPr b="0" lang="en-US" sz="1200"/>
                        <a:t>Cuisine</a:t>
                      </a:r>
                      <a:endParaRPr/>
                    </a:p>
                  </a:txBody>
                  <a:tcPr marT="40075" marB="40075" marR="91450" marL="91450"/>
                </a:tc>
                <a:tc>
                  <a:txBody>
                    <a:bodyPr/>
                    <a:lstStyle/>
                    <a:p>
                      <a:pPr indent="0" lvl="0" marL="0" marR="0" rtl="0" algn="l">
                        <a:spcBef>
                          <a:spcPts val="0"/>
                        </a:spcBef>
                        <a:spcAft>
                          <a:spcPts val="0"/>
                        </a:spcAft>
                        <a:buNone/>
                      </a:pPr>
                      <a:r>
                        <a:rPr b="0" lang="en-US" sz="1200"/>
                        <a:t>Street</a:t>
                      </a:r>
                      <a:endParaRPr/>
                    </a:p>
                    <a:p>
                      <a:pPr indent="0" lvl="0" marL="0" marR="0" rtl="0" algn="l">
                        <a:spcBef>
                          <a:spcPts val="0"/>
                        </a:spcBef>
                        <a:spcAft>
                          <a:spcPts val="0"/>
                        </a:spcAft>
                        <a:buNone/>
                      </a:pPr>
                      <a:r>
                        <a:rPr b="0" lang="en-US" sz="1200"/>
                        <a:t>Address</a:t>
                      </a:r>
                      <a:endParaRPr/>
                    </a:p>
                  </a:txBody>
                  <a:tcPr marT="40075" marB="40075" marR="91450" marL="91450"/>
                </a:tc>
                <a:tc>
                  <a:txBody>
                    <a:bodyPr/>
                    <a:lstStyle/>
                    <a:p>
                      <a:pPr indent="0" lvl="0" marL="0" marR="0" rtl="0" algn="l">
                        <a:spcBef>
                          <a:spcPts val="0"/>
                        </a:spcBef>
                        <a:spcAft>
                          <a:spcPts val="0"/>
                        </a:spcAft>
                        <a:buNone/>
                      </a:pPr>
                      <a:r>
                        <a:rPr b="0" lang="en-US" sz="1200"/>
                        <a:t>City</a:t>
                      </a:r>
                      <a:endParaRPr/>
                    </a:p>
                  </a:txBody>
                  <a:tcPr marT="40075" marB="40075" marR="91450" marL="91450"/>
                </a:tc>
                <a:tc>
                  <a:txBody>
                    <a:bodyPr/>
                    <a:lstStyle/>
                    <a:p>
                      <a:pPr indent="0" lvl="0" marL="0" marR="0" rtl="0" algn="l">
                        <a:spcBef>
                          <a:spcPts val="0"/>
                        </a:spcBef>
                        <a:spcAft>
                          <a:spcPts val="0"/>
                        </a:spcAft>
                        <a:buNone/>
                      </a:pPr>
                      <a:r>
                        <a:rPr b="0" lang="en-US" sz="1200"/>
                        <a:t>State</a:t>
                      </a:r>
                      <a:endParaRPr/>
                    </a:p>
                  </a:txBody>
                  <a:tcPr marT="40075" marB="40075" marR="91450" marL="91450"/>
                </a:tc>
              </a:tr>
              <a:tr h="331325">
                <a:tc>
                  <a:txBody>
                    <a:bodyPr/>
                    <a:lstStyle/>
                    <a:p>
                      <a:pPr indent="0" lvl="0" marL="0" marR="0" rtl="0" algn="l">
                        <a:spcBef>
                          <a:spcPts val="0"/>
                        </a:spcBef>
                        <a:spcAft>
                          <a:spcPts val="0"/>
                        </a:spcAft>
                        <a:buNone/>
                      </a:pPr>
                      <a:r>
                        <a:rPr b="0" lang="en-US" sz="1200"/>
                        <a:t>Thai Boat</a:t>
                      </a:r>
                      <a:endParaRPr b="0" sz="1200"/>
                    </a:p>
                  </a:txBody>
                  <a:tcPr marT="40075" marB="40075" marR="91450" marL="91450"/>
                </a:tc>
                <a:tc>
                  <a:txBody>
                    <a:bodyPr/>
                    <a:lstStyle/>
                    <a:p>
                      <a:pPr indent="0" lvl="0" marL="0" marR="0" rtl="0" algn="l">
                        <a:spcBef>
                          <a:spcPts val="0"/>
                        </a:spcBef>
                        <a:spcAft>
                          <a:spcPts val="0"/>
                        </a:spcAft>
                        <a:buNone/>
                      </a:pPr>
                      <a:r>
                        <a:rPr b="0" lang="en-US" sz="1200"/>
                        <a:t>805-594-1638</a:t>
                      </a:r>
                      <a:endParaRPr b="0" sz="1200"/>
                    </a:p>
                  </a:txBody>
                  <a:tcPr marT="40075" marB="40075" marR="91450" marL="91450"/>
                </a:tc>
                <a:tc>
                  <a:txBody>
                    <a:bodyPr/>
                    <a:lstStyle/>
                    <a:p>
                      <a:pPr indent="0" lvl="0" marL="0" marR="0" rtl="0" algn="l">
                        <a:spcBef>
                          <a:spcPts val="0"/>
                        </a:spcBef>
                        <a:spcAft>
                          <a:spcPts val="0"/>
                        </a:spcAft>
                        <a:buNone/>
                      </a:pPr>
                      <a:r>
                        <a:rPr b="0" lang="en-US" sz="1200"/>
                        <a:t>Thai</a:t>
                      </a:r>
                      <a:endParaRPr/>
                    </a:p>
                  </a:txBody>
                  <a:tcPr marT="40075" marB="40075" marR="91450" marL="91450"/>
                </a:tc>
                <a:tc>
                  <a:txBody>
                    <a:bodyPr/>
                    <a:lstStyle/>
                    <a:p>
                      <a:pPr indent="0" lvl="0" marL="0" marR="0" rtl="0" algn="l">
                        <a:spcBef>
                          <a:spcPts val="0"/>
                        </a:spcBef>
                        <a:spcAft>
                          <a:spcPts val="0"/>
                        </a:spcAft>
                        <a:buNone/>
                      </a:pPr>
                      <a:r>
                        <a:rPr b="0" lang="en-US" sz="1200"/>
                        <a:t>3212 Broad St #100</a:t>
                      </a:r>
                      <a:endParaRPr b="0" sz="1200"/>
                    </a:p>
                  </a:txBody>
                  <a:tcPr marT="40075" marB="40075" marR="91450" marL="91450"/>
                </a:tc>
                <a:tc>
                  <a:txBody>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San Luis Obispo</a:t>
                      </a:r>
                      <a:endParaRPr b="0" sz="1200"/>
                    </a:p>
                  </a:txBody>
                  <a:tcPr marT="40075" marB="40075" marR="91450" marL="91450"/>
                </a:tc>
                <a:tc>
                  <a:txBody>
                    <a:bodyPr/>
                    <a:lstStyle/>
                    <a:p>
                      <a:pPr indent="0" lvl="0" marL="0" marR="0" rtl="0" algn="l">
                        <a:spcBef>
                          <a:spcPts val="0"/>
                        </a:spcBef>
                        <a:spcAft>
                          <a:spcPts val="0"/>
                        </a:spcAft>
                        <a:buNone/>
                      </a:pPr>
                      <a:r>
                        <a:rPr b="0" lang="en-US" sz="1200"/>
                        <a:t>CA</a:t>
                      </a:r>
                      <a:endParaRPr/>
                    </a:p>
                  </a:txBody>
                  <a:tcPr marT="40075" marB="40075" marR="91450" marL="91450"/>
                </a:tc>
              </a:tr>
              <a:tr h="304800">
                <a:tc>
                  <a:txBody>
                    <a:bodyPr/>
                    <a:lstStyle/>
                    <a:p>
                      <a:pPr indent="0" lvl="0" marL="0" marR="0" rtl="0" algn="l">
                        <a:spcBef>
                          <a:spcPts val="0"/>
                        </a:spcBef>
                        <a:spcAft>
                          <a:spcPts val="0"/>
                        </a:spcAft>
                        <a:buNone/>
                      </a:pPr>
                      <a:r>
                        <a:rPr b="0" lang="en-US" sz="1200"/>
                        <a:t>Jaffa Cafe</a:t>
                      </a:r>
                      <a:endParaRPr b="0" sz="1200"/>
                    </a:p>
                  </a:txBody>
                  <a:tcPr marT="40075" marB="40075" marR="91450" marL="91450"/>
                </a:tc>
                <a:tc>
                  <a:txBody>
                    <a:bodyPr/>
                    <a:lstStyle/>
                    <a:p>
                      <a:pPr indent="0" lvl="0" marL="0" marR="0" rtl="0" algn="l">
                        <a:spcBef>
                          <a:spcPts val="0"/>
                        </a:spcBef>
                        <a:spcAft>
                          <a:spcPts val="0"/>
                        </a:spcAft>
                        <a:buNone/>
                      </a:pPr>
                      <a:r>
                        <a:rPr b="0" lang="en-US" sz="1200"/>
                        <a:t>805-543-2449</a:t>
                      </a:r>
                      <a:endParaRPr b="0" sz="1200"/>
                    </a:p>
                  </a:txBody>
                  <a:tcPr marT="40075" marB="40075" marR="91450" marL="91450"/>
                </a:tc>
                <a:tc>
                  <a:txBody>
                    <a:bodyPr/>
                    <a:lstStyle/>
                    <a:p>
                      <a:pPr indent="0" lvl="0" marL="0" marR="0" rtl="0" algn="l">
                        <a:spcBef>
                          <a:spcPts val="0"/>
                        </a:spcBef>
                        <a:spcAft>
                          <a:spcPts val="0"/>
                        </a:spcAft>
                        <a:buNone/>
                      </a:pPr>
                      <a:r>
                        <a:rPr b="0" lang="en-US" sz="1200"/>
                        <a:t>Lebanese</a:t>
                      </a:r>
                      <a:endParaRPr/>
                    </a:p>
                  </a:txBody>
                  <a:tcPr marT="40075" marB="40075" marR="91450" marL="91450"/>
                </a:tc>
                <a:tc>
                  <a:txBody>
                    <a:bodyPr/>
                    <a:lstStyle/>
                    <a:p>
                      <a:pPr indent="0" lvl="0" marL="0" marR="0" rtl="0" algn="l">
                        <a:spcBef>
                          <a:spcPts val="0"/>
                        </a:spcBef>
                        <a:spcAft>
                          <a:spcPts val="0"/>
                        </a:spcAft>
                        <a:buNone/>
                      </a:pPr>
                      <a:r>
                        <a:rPr b="0" lang="en-US" sz="1200"/>
                        <a:t>1308 Monterey St</a:t>
                      </a:r>
                      <a:endParaRPr b="0" sz="1200"/>
                    </a:p>
                  </a:txBody>
                  <a:tcPr marT="40075" marB="40075" marR="91450" marL="91450"/>
                </a:tc>
                <a:tc>
                  <a:txBody>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San Luis Obispo</a:t>
                      </a:r>
                      <a:endParaRPr b="0" sz="1200"/>
                    </a:p>
                  </a:txBody>
                  <a:tcPr marT="40075" marB="40075" marR="91450" marL="91450"/>
                </a:tc>
                <a:tc>
                  <a:txBody>
                    <a:bodyPr/>
                    <a:lstStyle/>
                    <a:p>
                      <a:pPr indent="0" lvl="0" marL="0" marR="0" rtl="0" algn="l">
                        <a:spcBef>
                          <a:spcPts val="0"/>
                        </a:spcBef>
                        <a:spcAft>
                          <a:spcPts val="0"/>
                        </a:spcAft>
                        <a:buNone/>
                      </a:pPr>
                      <a:r>
                        <a:rPr b="0" lang="en-US" sz="1200"/>
                        <a:t>CA</a:t>
                      </a:r>
                      <a:endParaRPr/>
                    </a:p>
                  </a:txBody>
                  <a:tcPr marT="40075" marB="40075" marR="91450" marL="91450"/>
                </a:tc>
              </a:tr>
              <a:tr h="272550">
                <a:tc>
                  <a:txBody>
                    <a:bodyPr/>
                    <a:lstStyle/>
                    <a:p>
                      <a:pPr indent="0" lvl="0" marL="0" marR="0" rtl="0" algn="l">
                        <a:spcBef>
                          <a:spcPts val="0"/>
                        </a:spcBef>
                        <a:spcAft>
                          <a:spcPts val="0"/>
                        </a:spcAft>
                        <a:buNone/>
                      </a:pPr>
                      <a:r>
                        <a:rPr b="0" lang="en-US" sz="1200"/>
                        <a:t>Taste</a:t>
                      </a:r>
                      <a:endParaRPr/>
                    </a:p>
                  </a:txBody>
                  <a:tcPr marT="40075" marB="40075" marR="91450" marL="91450"/>
                </a:tc>
                <a:tc>
                  <a:txBody>
                    <a:bodyPr/>
                    <a:lstStyle/>
                    <a:p>
                      <a:pPr indent="0" lvl="0" marL="0" marR="0" rtl="0" algn="l">
                        <a:spcBef>
                          <a:spcPts val="0"/>
                        </a:spcBef>
                        <a:spcAft>
                          <a:spcPts val="0"/>
                        </a:spcAft>
                        <a:buNone/>
                      </a:pPr>
                      <a:r>
                        <a:rPr b="0" lang="en-US" sz="1200"/>
                        <a:t>805-541-5860</a:t>
                      </a:r>
                      <a:endParaRPr b="0" sz="1200"/>
                    </a:p>
                  </a:txBody>
                  <a:tcPr marT="40075" marB="40075" marR="91450" marL="91450"/>
                </a:tc>
                <a:tc>
                  <a:txBody>
                    <a:bodyPr/>
                    <a:lstStyle/>
                    <a:p>
                      <a:pPr indent="0" lvl="0" marL="0" marR="0" rtl="0" algn="l">
                        <a:spcBef>
                          <a:spcPts val="0"/>
                        </a:spcBef>
                        <a:spcAft>
                          <a:spcPts val="0"/>
                        </a:spcAft>
                        <a:buNone/>
                      </a:pPr>
                      <a:r>
                        <a:rPr b="0" lang="en-US" sz="1200"/>
                        <a:t>American</a:t>
                      </a:r>
                      <a:endParaRPr/>
                    </a:p>
                  </a:txBody>
                  <a:tcPr marT="40075" marB="40075" marR="91450" marL="91450"/>
                </a:tc>
                <a:tc>
                  <a:txBody>
                    <a:bodyPr/>
                    <a:lstStyle/>
                    <a:p>
                      <a:pPr indent="0" lvl="0" marL="0" marR="0" rtl="0" algn="l">
                        <a:spcBef>
                          <a:spcPts val="0"/>
                        </a:spcBef>
                        <a:spcAft>
                          <a:spcPts val="0"/>
                        </a:spcAft>
                        <a:buNone/>
                      </a:pPr>
                      <a:r>
                        <a:rPr b="0" lang="en-US" sz="1200"/>
                        <a:t>2900 Broad St</a:t>
                      </a:r>
                      <a:endParaRPr b="0" sz="1200"/>
                    </a:p>
                  </a:txBody>
                  <a:tcPr marT="40075" marB="40075" marR="91450" marL="91450"/>
                </a:tc>
                <a:tc>
                  <a:txBody>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San Luis Obispo</a:t>
                      </a:r>
                      <a:endParaRPr b="0" sz="1200"/>
                    </a:p>
                  </a:txBody>
                  <a:tcPr marT="40075" marB="40075" marR="91450" marL="91450"/>
                </a:tc>
                <a:tc>
                  <a:txBody>
                    <a:bodyPr/>
                    <a:lstStyle/>
                    <a:p>
                      <a:pPr indent="0" lvl="0" marL="0" marR="0" rtl="0" algn="l">
                        <a:spcBef>
                          <a:spcPts val="0"/>
                        </a:spcBef>
                        <a:spcAft>
                          <a:spcPts val="0"/>
                        </a:spcAft>
                        <a:buNone/>
                      </a:pPr>
                      <a:r>
                        <a:rPr b="0" lang="en-US" sz="1200"/>
                        <a:t>CA</a:t>
                      </a:r>
                      <a:endParaRPr/>
                    </a:p>
                  </a:txBody>
                  <a:tcPr marT="40075" marB="40075" marR="91450" marL="91450"/>
                </a:tc>
              </a:tr>
              <a:tr h="272550">
                <a:tc>
                  <a:txBody>
                    <a:bodyPr/>
                    <a:lstStyle/>
                    <a:p>
                      <a:pPr indent="0" lvl="0" marL="0" marR="0" rtl="0" algn="l">
                        <a:spcBef>
                          <a:spcPts val="0"/>
                        </a:spcBef>
                        <a:spcAft>
                          <a:spcPts val="0"/>
                        </a:spcAft>
                        <a:buNone/>
                      </a:pPr>
                      <a:r>
                        <a:rPr b="0" lang="en-US" sz="1200"/>
                        <a:t>Oasis</a:t>
                      </a:r>
                      <a:endParaRPr/>
                    </a:p>
                  </a:txBody>
                  <a:tcPr marT="40075" marB="40075" marR="91450" marL="91450"/>
                </a:tc>
                <a:tc>
                  <a:txBody>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805-543-1155</a:t>
                      </a:r>
                      <a:endParaRPr b="0" sz="1200"/>
                    </a:p>
                  </a:txBody>
                  <a:tcPr marT="40075" marB="40075" marR="91450" marL="91450"/>
                </a:tc>
                <a:tc>
                  <a:txBody>
                    <a:bodyPr/>
                    <a:lstStyle/>
                    <a:p>
                      <a:pPr indent="0" lvl="0" marL="0" marR="0" rtl="0" algn="l">
                        <a:spcBef>
                          <a:spcPts val="0"/>
                        </a:spcBef>
                        <a:spcAft>
                          <a:spcPts val="0"/>
                        </a:spcAft>
                        <a:buNone/>
                      </a:pPr>
                      <a:r>
                        <a:rPr b="0" lang="en-US" sz="1200"/>
                        <a:t>Greek</a:t>
                      </a:r>
                      <a:endParaRPr/>
                    </a:p>
                  </a:txBody>
                  <a:tcPr marT="40075" marB="40075" marR="91450" marL="91450"/>
                </a:tc>
                <a:tc>
                  <a:txBody>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675 Higuera St</a:t>
                      </a:r>
                      <a:endParaRPr/>
                    </a:p>
                  </a:txBody>
                  <a:tcPr marT="40075" marB="40075" marR="91450" marL="91450"/>
                </a:tc>
                <a:tc>
                  <a:txBody>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San Luis Obispo</a:t>
                      </a:r>
                      <a:endParaRPr b="0" sz="1200"/>
                    </a:p>
                  </a:txBody>
                  <a:tcPr marT="40075" marB="40075" marR="91450" marL="91450"/>
                </a:tc>
                <a:tc>
                  <a:txBody>
                    <a:bodyPr/>
                    <a:lstStyle/>
                    <a:p>
                      <a:pPr indent="0" lvl="0" marL="0" marR="0" rtl="0" algn="l">
                        <a:spcBef>
                          <a:spcPts val="0"/>
                        </a:spcBef>
                        <a:spcAft>
                          <a:spcPts val="0"/>
                        </a:spcAft>
                        <a:buNone/>
                      </a:pPr>
                      <a:r>
                        <a:rPr b="0" lang="en-US" sz="1200"/>
                        <a:t>CA</a:t>
                      </a:r>
                      <a:endParaRPr/>
                    </a:p>
                  </a:txBody>
                  <a:tcPr marT="40075" marB="40075" marR="91450" marL="91450"/>
                </a:tc>
              </a:tr>
            </a:tbl>
          </a:graphicData>
        </a:graphic>
      </p:graphicFrame>
      <p:sp>
        <p:nvSpPr>
          <p:cNvPr id="612" name="Google Shape;612;p29"/>
          <p:cNvSpPr txBox="1"/>
          <p:nvPr/>
        </p:nvSpPr>
        <p:spPr>
          <a:xfrm>
            <a:off x="2057401" y="2220704"/>
            <a:ext cx="4670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S1</a:t>
            </a:r>
            <a:endParaRPr/>
          </a:p>
        </p:txBody>
      </p:sp>
      <p:sp>
        <p:nvSpPr>
          <p:cNvPr id="613" name="Google Shape;613;p29"/>
          <p:cNvSpPr txBox="1"/>
          <p:nvPr/>
        </p:nvSpPr>
        <p:spPr>
          <a:xfrm>
            <a:off x="2514601" y="4354304"/>
            <a:ext cx="4670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S2</a:t>
            </a:r>
            <a:endParaRPr/>
          </a:p>
        </p:txBody>
      </p:sp>
      <p:cxnSp>
        <p:nvCxnSpPr>
          <p:cNvPr id="614" name="Google Shape;614;p29"/>
          <p:cNvCxnSpPr/>
          <p:nvPr/>
        </p:nvCxnSpPr>
        <p:spPr>
          <a:xfrm rot="10800000">
            <a:off x="2286000" y="2819400"/>
            <a:ext cx="304800" cy="0"/>
          </a:xfrm>
          <a:prstGeom prst="straightConnector1">
            <a:avLst/>
          </a:prstGeom>
          <a:noFill/>
          <a:ln cap="flat" cmpd="sng" w="33650">
            <a:solidFill>
              <a:schemeClr val="accent6"/>
            </a:solidFill>
            <a:prstDash val="solid"/>
            <a:round/>
            <a:headEnd len="sm" w="sm" type="none"/>
            <a:tailEnd len="sm" w="sm" type="none"/>
          </a:ln>
        </p:spPr>
      </p:cxnSp>
      <p:cxnSp>
        <p:nvCxnSpPr>
          <p:cNvPr id="615" name="Google Shape;615;p29"/>
          <p:cNvCxnSpPr/>
          <p:nvPr/>
        </p:nvCxnSpPr>
        <p:spPr>
          <a:xfrm rot="10800000">
            <a:off x="2286000" y="5029200"/>
            <a:ext cx="762000" cy="0"/>
          </a:xfrm>
          <a:prstGeom prst="straightConnector1">
            <a:avLst/>
          </a:prstGeom>
          <a:noFill/>
          <a:ln cap="flat" cmpd="sng" w="33650">
            <a:solidFill>
              <a:schemeClr val="accent6"/>
            </a:solidFill>
            <a:prstDash val="solid"/>
            <a:round/>
            <a:headEnd len="sm" w="sm" type="none"/>
            <a:tailEnd len="sm" w="sm" type="none"/>
          </a:ln>
        </p:spPr>
      </p:cxnSp>
      <p:cxnSp>
        <p:nvCxnSpPr>
          <p:cNvPr id="616" name="Google Shape;616;p29"/>
          <p:cNvCxnSpPr/>
          <p:nvPr/>
        </p:nvCxnSpPr>
        <p:spPr>
          <a:xfrm rot="10800000">
            <a:off x="2286000" y="2819400"/>
            <a:ext cx="0" cy="2209800"/>
          </a:xfrm>
          <a:prstGeom prst="straightConnector1">
            <a:avLst/>
          </a:prstGeom>
          <a:noFill/>
          <a:ln cap="flat" cmpd="sng" w="33650">
            <a:solidFill>
              <a:schemeClr val="accent6"/>
            </a:solidFill>
            <a:prstDash val="solid"/>
            <a:round/>
            <a:headEnd len="sm" w="sm" type="none"/>
            <a:tailEnd len="sm" w="sm" type="none"/>
          </a:ln>
        </p:spPr>
      </p:cxnSp>
      <p:cxnSp>
        <p:nvCxnSpPr>
          <p:cNvPr id="617" name="Google Shape;617;p29"/>
          <p:cNvCxnSpPr/>
          <p:nvPr/>
        </p:nvCxnSpPr>
        <p:spPr>
          <a:xfrm rot="10800000">
            <a:off x="2057400" y="3276600"/>
            <a:ext cx="533400" cy="0"/>
          </a:xfrm>
          <a:prstGeom prst="straightConnector1">
            <a:avLst/>
          </a:prstGeom>
          <a:noFill/>
          <a:ln cap="flat" cmpd="sng" w="33650">
            <a:solidFill>
              <a:schemeClr val="accent4"/>
            </a:solidFill>
            <a:prstDash val="solid"/>
            <a:round/>
            <a:headEnd len="sm" w="sm" type="none"/>
            <a:tailEnd len="sm" w="sm" type="none"/>
          </a:ln>
        </p:spPr>
      </p:cxnSp>
      <p:cxnSp>
        <p:nvCxnSpPr>
          <p:cNvPr id="618" name="Google Shape;618;p29"/>
          <p:cNvCxnSpPr/>
          <p:nvPr/>
        </p:nvCxnSpPr>
        <p:spPr>
          <a:xfrm rot="10800000">
            <a:off x="2057400" y="5410200"/>
            <a:ext cx="990600" cy="0"/>
          </a:xfrm>
          <a:prstGeom prst="straightConnector1">
            <a:avLst/>
          </a:prstGeom>
          <a:noFill/>
          <a:ln cap="flat" cmpd="sng" w="33650">
            <a:solidFill>
              <a:schemeClr val="accent4"/>
            </a:solidFill>
            <a:prstDash val="solid"/>
            <a:round/>
            <a:headEnd len="sm" w="sm" type="none"/>
            <a:tailEnd len="sm" w="sm" type="none"/>
          </a:ln>
        </p:spPr>
      </p:cxnSp>
      <p:cxnSp>
        <p:nvCxnSpPr>
          <p:cNvPr id="619" name="Google Shape;619;p29"/>
          <p:cNvCxnSpPr/>
          <p:nvPr/>
        </p:nvCxnSpPr>
        <p:spPr>
          <a:xfrm rot="10800000">
            <a:off x="2057400" y="3276600"/>
            <a:ext cx="0" cy="2133600"/>
          </a:xfrm>
          <a:prstGeom prst="straightConnector1">
            <a:avLst/>
          </a:prstGeom>
          <a:noFill/>
          <a:ln cap="flat" cmpd="sng" w="33650">
            <a:solidFill>
              <a:schemeClr val="accent4"/>
            </a:solidFill>
            <a:prstDash val="solid"/>
            <a:round/>
            <a:headEnd len="sm" w="sm" type="none"/>
            <a:tailEnd len="sm" w="sm" type="none"/>
          </a:ln>
        </p:spPr>
      </p:cxnSp>
      <p:cxnSp>
        <p:nvCxnSpPr>
          <p:cNvPr id="620" name="Google Shape;620;p29"/>
          <p:cNvCxnSpPr/>
          <p:nvPr/>
        </p:nvCxnSpPr>
        <p:spPr>
          <a:xfrm rot="10800000">
            <a:off x="1828800" y="3733800"/>
            <a:ext cx="762000" cy="0"/>
          </a:xfrm>
          <a:prstGeom prst="straightConnector1">
            <a:avLst/>
          </a:prstGeom>
          <a:noFill/>
          <a:ln cap="flat" cmpd="sng" w="33650">
            <a:solidFill>
              <a:schemeClr val="accent5"/>
            </a:solidFill>
            <a:prstDash val="solid"/>
            <a:round/>
            <a:headEnd len="sm" w="sm" type="none"/>
            <a:tailEnd len="sm" w="sm" type="none"/>
          </a:ln>
        </p:spPr>
      </p:cxnSp>
      <p:cxnSp>
        <p:nvCxnSpPr>
          <p:cNvPr id="621" name="Google Shape;621;p29"/>
          <p:cNvCxnSpPr/>
          <p:nvPr/>
        </p:nvCxnSpPr>
        <p:spPr>
          <a:xfrm rot="10800000">
            <a:off x="1828800" y="5715000"/>
            <a:ext cx="1219200" cy="0"/>
          </a:xfrm>
          <a:prstGeom prst="straightConnector1">
            <a:avLst/>
          </a:prstGeom>
          <a:noFill/>
          <a:ln cap="flat" cmpd="sng" w="33650">
            <a:solidFill>
              <a:schemeClr val="accent5"/>
            </a:solidFill>
            <a:prstDash val="solid"/>
            <a:round/>
            <a:headEnd len="sm" w="sm" type="none"/>
            <a:tailEnd len="sm" w="sm" type="none"/>
          </a:ln>
        </p:spPr>
      </p:cxnSp>
      <p:cxnSp>
        <p:nvCxnSpPr>
          <p:cNvPr id="622" name="Google Shape;622;p29"/>
          <p:cNvCxnSpPr/>
          <p:nvPr/>
        </p:nvCxnSpPr>
        <p:spPr>
          <a:xfrm rot="10800000">
            <a:off x="1828800" y="3733800"/>
            <a:ext cx="0" cy="1981200"/>
          </a:xfrm>
          <a:prstGeom prst="straightConnector1">
            <a:avLst/>
          </a:prstGeom>
          <a:noFill/>
          <a:ln cap="flat" cmpd="sng" w="33650">
            <a:solidFill>
              <a:schemeClr val="accent5"/>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3"/>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Reading Assignment</a:t>
            </a:r>
            <a:endParaRPr/>
          </a:p>
        </p:txBody>
      </p:sp>
      <p:sp>
        <p:nvSpPr>
          <p:cNvPr id="113" name="Google Shape;113;p3"/>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a:t>Papers </a:t>
            </a:r>
            <a:endParaRPr/>
          </a:p>
          <a:p>
            <a:pPr indent="-182880" lvl="1" marL="457200" rtl="0" algn="l">
              <a:spcBef>
                <a:spcPts val="400"/>
              </a:spcBef>
              <a:spcAft>
                <a:spcPts val="0"/>
              </a:spcAft>
              <a:buSzPts val="1700"/>
              <a:buChar char="•"/>
            </a:pPr>
            <a:r>
              <a:rPr lang="en-US"/>
              <a:t>Data Fusion: Resolving Conflicts from Multiple Sources by Luna Dong et. al. </a:t>
            </a:r>
            <a:r>
              <a:rPr lang="en-US" u="sng">
                <a:solidFill>
                  <a:schemeClr val="hlink"/>
                </a:solidFill>
                <a:hlinkClick r:id="rId3"/>
              </a:rPr>
              <a:t>[PDF]</a:t>
            </a:r>
            <a:endParaRPr/>
          </a:p>
          <a:p>
            <a:pPr indent="-74929" lvl="1" marL="457200" rtl="0" algn="l">
              <a:spcBef>
                <a:spcPts val="400"/>
              </a:spcBef>
              <a:spcAft>
                <a:spcPts val="0"/>
              </a:spcAft>
              <a:buSzPts val="1700"/>
              <a:buNone/>
            </a:pPr>
            <a:r>
              <a:t/>
            </a:r>
            <a:endParaRPr/>
          </a:p>
          <a:p>
            <a:pPr indent="-53339" lvl="0" marL="182880" rtl="0" algn="l">
              <a:spcBef>
                <a:spcPts val="480"/>
              </a:spcBef>
              <a:spcAft>
                <a:spcPts val="0"/>
              </a:spcAft>
              <a:buSzPts val="2040"/>
              <a:buNone/>
            </a:pPr>
            <a:r>
              <a:t/>
            </a:r>
            <a:endParaRPr/>
          </a:p>
          <a:p>
            <a:pPr indent="-53339" lvl="0" marL="182880" rtl="0" algn="l">
              <a:spcBef>
                <a:spcPts val="480"/>
              </a:spcBef>
              <a:spcAft>
                <a:spcPts val="0"/>
              </a:spcAft>
              <a:buSzPts val="2040"/>
              <a:buNone/>
            </a:pPr>
            <a:r>
              <a:t/>
            </a:r>
            <a:endParaRPr/>
          </a:p>
          <a:p>
            <a:pPr indent="-182880" lvl="0" marL="182880" rtl="0" algn="l">
              <a:spcBef>
                <a:spcPts val="480"/>
              </a:spcBef>
              <a:spcAft>
                <a:spcPts val="0"/>
              </a:spcAft>
              <a:buSzPts val="2040"/>
              <a:buChar char="•"/>
            </a:pPr>
            <a:r>
              <a:rPr lang="en-US"/>
              <a:t>Data Preprocessing / Cleaning </a:t>
            </a:r>
            <a:endParaRPr/>
          </a:p>
          <a:p>
            <a:pPr indent="-182880" lvl="1" marL="457200" rtl="0" algn="l">
              <a:spcBef>
                <a:spcPts val="400"/>
              </a:spcBef>
              <a:spcAft>
                <a:spcPts val="0"/>
              </a:spcAft>
              <a:buSzPts val="1700"/>
              <a:buChar char="•"/>
            </a:pPr>
            <a:r>
              <a:rPr lang="en-US"/>
              <a:t>Chapter 2 from  Data Mining : Concepts and Techniques  </a:t>
            </a:r>
            <a:r>
              <a:rPr lang="en-US" u="sng">
                <a:solidFill>
                  <a:schemeClr val="hlink"/>
                </a:solidFill>
                <a:hlinkClick r:id="rId4"/>
              </a:rPr>
              <a:t>[PDF]</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p30"/>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Reasons for mismatching</a:t>
            </a:r>
            <a:endParaRPr/>
          </a:p>
        </p:txBody>
      </p:sp>
      <p:sp>
        <p:nvSpPr>
          <p:cNvPr id="628" name="Google Shape;628;p30"/>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a:t>Misspelling</a:t>
            </a:r>
            <a:endParaRPr/>
          </a:p>
          <a:p>
            <a:pPr indent="-182880" lvl="1" marL="457200" rtl="0" algn="l">
              <a:spcBef>
                <a:spcPts val="400"/>
              </a:spcBef>
              <a:spcAft>
                <a:spcPts val="0"/>
              </a:spcAft>
              <a:buSzPts val="1700"/>
              <a:buChar char="•"/>
            </a:pPr>
            <a:r>
              <a:rPr lang="en-US"/>
              <a:t>“Smith”, “Smeth”, “Snith”</a:t>
            </a:r>
            <a:endParaRPr/>
          </a:p>
          <a:p>
            <a:pPr indent="-182880" lvl="0" marL="182880" rtl="0" algn="l">
              <a:spcBef>
                <a:spcPts val="480"/>
              </a:spcBef>
              <a:spcAft>
                <a:spcPts val="0"/>
              </a:spcAft>
              <a:buSzPts val="2040"/>
              <a:buChar char="•"/>
            </a:pPr>
            <a:r>
              <a:rPr lang="en-US"/>
              <a:t>Variant names, synonyms, and abbreviations</a:t>
            </a:r>
            <a:endParaRPr/>
          </a:p>
          <a:p>
            <a:pPr indent="-182880" lvl="1" marL="457200" rtl="0" algn="l">
              <a:spcBef>
                <a:spcPts val="400"/>
              </a:spcBef>
              <a:spcAft>
                <a:spcPts val="0"/>
              </a:spcAft>
              <a:buSzPts val="1700"/>
              <a:buChar char="•"/>
            </a:pPr>
            <a:r>
              <a:rPr lang="en-US"/>
              <a:t>“St.”, “St”, “Street”…..“Prof”, “Professor”….”car”, “vehicle”</a:t>
            </a:r>
            <a:endParaRPr/>
          </a:p>
          <a:p>
            <a:pPr indent="-182880" lvl="0" marL="182880" rtl="0" algn="l">
              <a:spcBef>
                <a:spcPts val="480"/>
              </a:spcBef>
              <a:spcAft>
                <a:spcPts val="0"/>
              </a:spcAft>
              <a:buSzPts val="2040"/>
              <a:buChar char="•"/>
            </a:pPr>
            <a:r>
              <a:rPr lang="en-US"/>
              <a:t>Different systems</a:t>
            </a:r>
            <a:endParaRPr/>
          </a:p>
          <a:p>
            <a:pPr indent="-182880" lvl="1" marL="457200" rtl="0" algn="l">
              <a:spcBef>
                <a:spcPts val="400"/>
              </a:spcBef>
              <a:spcAft>
                <a:spcPts val="0"/>
              </a:spcAft>
              <a:buSzPts val="1700"/>
              <a:buChar char="•"/>
            </a:pPr>
            <a:r>
              <a:rPr lang="en-US"/>
              <a:t>“Chin Le”, “Le, Chin”… “10/02/2000”, “10-02-2000”, “02-10-2000”</a:t>
            </a:r>
            <a:endParaRPr/>
          </a:p>
          <a:p>
            <a:pPr indent="-74929" lvl="1" marL="457200" rtl="0" algn="l">
              <a:spcBef>
                <a:spcPts val="400"/>
              </a:spcBef>
              <a:spcAft>
                <a:spcPts val="0"/>
              </a:spcAft>
              <a:buSzPts val="1700"/>
              <a:buNone/>
            </a:pPr>
            <a:r>
              <a:t/>
            </a:r>
            <a:endParaRPr/>
          </a:p>
          <a:p>
            <a:pPr indent="-182880" lvl="0" marL="182880" rtl="0" algn="l">
              <a:spcBef>
                <a:spcPts val="480"/>
              </a:spcBef>
              <a:spcAft>
                <a:spcPts val="0"/>
              </a:spcAft>
              <a:buSzPts val="2040"/>
              <a:buChar char="•"/>
            </a:pPr>
            <a:r>
              <a:rPr lang="en-US"/>
              <a:t>Different domains</a:t>
            </a:r>
            <a:endParaRPr/>
          </a:p>
          <a:p>
            <a:pPr indent="-182880" lvl="1" marL="457200" rtl="0" algn="l">
              <a:spcBef>
                <a:spcPts val="400"/>
              </a:spcBef>
              <a:spcAft>
                <a:spcPts val="0"/>
              </a:spcAft>
              <a:buSzPts val="1700"/>
              <a:buChar char="•"/>
            </a:pPr>
            <a:r>
              <a:rPr lang="en-US"/>
              <a:t>“YES/NO”, “1/0”, “T/F”</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31"/>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MECHANISMS FOR ENTITY RESOLUTION</a:t>
            </a:r>
            <a:endParaRPr/>
          </a:p>
        </p:txBody>
      </p:sp>
      <p:sp>
        <p:nvSpPr>
          <p:cNvPr id="635" name="Google Shape;635;p31"/>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a:t>Edit Distance</a:t>
            </a:r>
            <a:endParaRPr/>
          </a:p>
          <a:p>
            <a:pPr indent="-182880" lvl="1" marL="457200" rtl="0" algn="l">
              <a:spcBef>
                <a:spcPts val="400"/>
              </a:spcBef>
              <a:spcAft>
                <a:spcPts val="0"/>
              </a:spcAft>
              <a:buSzPts val="1700"/>
              <a:buChar char="•"/>
            </a:pPr>
            <a:r>
              <a:rPr lang="en-US"/>
              <a:t>Compare string fields using edit distance function</a:t>
            </a:r>
            <a:endParaRPr/>
          </a:p>
          <a:p>
            <a:pPr indent="-182880" lvl="1" marL="457200" rtl="0" algn="l">
              <a:spcBef>
                <a:spcPts val="400"/>
              </a:spcBef>
              <a:spcAft>
                <a:spcPts val="0"/>
              </a:spcAft>
              <a:buSzPts val="1700"/>
              <a:buChar char="•"/>
            </a:pPr>
            <a:r>
              <a:rPr lang="en-US"/>
              <a:t>Can assign different weights to different fields</a:t>
            </a:r>
            <a:endParaRPr/>
          </a:p>
          <a:p>
            <a:pPr indent="-74929" lvl="1" marL="457200" rtl="0" algn="l">
              <a:spcBef>
                <a:spcPts val="400"/>
              </a:spcBef>
              <a:spcAft>
                <a:spcPts val="0"/>
              </a:spcAft>
              <a:buSzPts val="1700"/>
              <a:buNone/>
            </a:pPr>
            <a:r>
              <a:t/>
            </a:r>
            <a:endParaRPr/>
          </a:p>
          <a:p>
            <a:pPr indent="-182880" lvl="0" marL="182880" rtl="0" algn="l">
              <a:spcBef>
                <a:spcPts val="480"/>
              </a:spcBef>
              <a:spcAft>
                <a:spcPts val="0"/>
              </a:spcAft>
              <a:buSzPts val="2040"/>
              <a:buChar char="•"/>
            </a:pPr>
            <a:r>
              <a:rPr lang="en-US"/>
              <a:t>Normalization &amp; Ontology</a:t>
            </a:r>
            <a:endParaRPr/>
          </a:p>
          <a:p>
            <a:pPr indent="-182880" lvl="1" marL="457200" rtl="0" algn="l">
              <a:spcBef>
                <a:spcPts val="400"/>
              </a:spcBef>
              <a:spcAft>
                <a:spcPts val="0"/>
              </a:spcAft>
              <a:buSzPts val="1700"/>
              <a:buChar char="•"/>
            </a:pPr>
            <a:r>
              <a:rPr lang="en-US"/>
              <a:t>Using a dictionary, replace all abbreviations with a standard forms </a:t>
            </a:r>
            <a:endParaRPr/>
          </a:p>
          <a:p>
            <a:pPr indent="-182880" lvl="1" marL="457200" rtl="0" algn="l">
              <a:spcBef>
                <a:spcPts val="400"/>
              </a:spcBef>
              <a:spcAft>
                <a:spcPts val="0"/>
              </a:spcAft>
              <a:buSzPts val="1700"/>
              <a:buChar char="•"/>
            </a:pPr>
            <a:r>
              <a:rPr lang="en-US"/>
              <a:t>Ontology helps in synonyms </a:t>
            </a:r>
            <a:endParaRPr/>
          </a:p>
          <a:p>
            <a:pPr indent="-74929" lvl="1" marL="457200" rtl="0" algn="l">
              <a:spcBef>
                <a:spcPts val="400"/>
              </a:spcBef>
              <a:spcAft>
                <a:spcPts val="0"/>
              </a:spcAft>
              <a:buSzPts val="1700"/>
              <a:buNone/>
            </a:pPr>
            <a:r>
              <a:t/>
            </a:r>
            <a:endParaRPr/>
          </a:p>
          <a:p>
            <a:pPr indent="-182880" lvl="0" marL="182880" rtl="0" algn="l">
              <a:spcBef>
                <a:spcPts val="480"/>
              </a:spcBef>
              <a:spcAft>
                <a:spcPts val="0"/>
              </a:spcAft>
              <a:buSzPts val="2040"/>
              <a:buChar char="•"/>
            </a:pPr>
            <a:r>
              <a:rPr lang="en-US"/>
              <a:t>Clustering and Partitioning</a:t>
            </a:r>
            <a:endParaRPr/>
          </a:p>
          <a:p>
            <a:pPr indent="-182880" lvl="1" marL="457200" rtl="0" algn="l">
              <a:spcBef>
                <a:spcPts val="400"/>
              </a:spcBef>
              <a:spcAft>
                <a:spcPts val="0"/>
              </a:spcAft>
              <a:buSzPts val="1700"/>
              <a:buChar char="•"/>
            </a:pPr>
            <a:r>
              <a:rPr lang="en-US"/>
              <a:t>Run a clustering-based algorithm over the returned records</a:t>
            </a:r>
            <a:endParaRPr/>
          </a:p>
          <a:p>
            <a:pPr indent="-182880" lvl="1" marL="457200" rtl="0" algn="l">
              <a:spcBef>
                <a:spcPts val="400"/>
              </a:spcBef>
              <a:spcAft>
                <a:spcPts val="0"/>
              </a:spcAft>
              <a:buSzPts val="1700"/>
              <a:buChar char="•"/>
            </a:pPr>
            <a:r>
              <a:rPr lang="en-US"/>
              <a:t>Tuples belonging to the same cluster can be further tested for matching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Google Shape;640;p32"/>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Data Fusion Phase</a:t>
            </a:r>
            <a:endParaRPr/>
          </a:p>
        </p:txBody>
      </p:sp>
      <p:sp>
        <p:nvSpPr>
          <p:cNvPr id="641" name="Google Shape;641;p32"/>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42" name="Google Shape;642;p32"/>
          <p:cNvSpPr txBox="1"/>
          <p:nvPr>
            <p:ph idx="4294967295" type="body"/>
          </p:nvPr>
        </p:nvSpPr>
        <p:spPr>
          <a:xfrm>
            <a:off x="6172200" y="1768476"/>
            <a:ext cx="4343400" cy="3794125"/>
          </a:xfrm>
          <a:prstGeom prst="rect">
            <a:avLst/>
          </a:prstGeom>
          <a:noFill/>
          <a:ln>
            <a:noFill/>
          </a:ln>
        </p:spPr>
        <p:txBody>
          <a:bodyPr anchorCtr="0" anchor="t" bIns="45700" lIns="91425" spcFirstLastPara="1" rIns="91425" wrap="square" tIns="45700">
            <a:normAutofit/>
          </a:bodyPr>
          <a:lstStyle/>
          <a:p>
            <a:pPr indent="-182880" lvl="0" marL="182880" rtl="0" algn="l">
              <a:lnSpc>
                <a:spcPct val="80000"/>
              </a:lnSpc>
              <a:spcBef>
                <a:spcPts val="0"/>
              </a:spcBef>
              <a:spcAft>
                <a:spcPts val="0"/>
              </a:spcAft>
              <a:buSzPts val="1445"/>
              <a:buChar char="•"/>
            </a:pPr>
            <a:r>
              <a:rPr lang="en-US" sz="1700"/>
              <a:t>Data Fusion</a:t>
            </a:r>
            <a:endParaRPr/>
          </a:p>
          <a:p>
            <a:pPr indent="-91122" lvl="0" marL="182880" rtl="0" algn="l">
              <a:lnSpc>
                <a:spcPct val="80000"/>
              </a:lnSpc>
              <a:spcBef>
                <a:spcPts val="340"/>
              </a:spcBef>
              <a:spcAft>
                <a:spcPts val="0"/>
              </a:spcAft>
              <a:buSzPts val="1445"/>
              <a:buNone/>
            </a:pPr>
            <a:r>
              <a:t/>
            </a:r>
            <a:endParaRPr sz="1700"/>
          </a:p>
          <a:p>
            <a:pPr indent="-91122" lvl="0" marL="182880" rtl="0" algn="l">
              <a:lnSpc>
                <a:spcPct val="80000"/>
              </a:lnSpc>
              <a:spcBef>
                <a:spcPts val="340"/>
              </a:spcBef>
              <a:spcAft>
                <a:spcPts val="0"/>
              </a:spcAft>
              <a:buSzPts val="1445"/>
              <a:buNone/>
            </a:pPr>
            <a:r>
              <a:t/>
            </a:r>
            <a:endParaRPr sz="1700"/>
          </a:p>
          <a:p>
            <a:pPr indent="-182880" lvl="1" marL="457200" rtl="0" algn="l">
              <a:lnSpc>
                <a:spcPct val="80000"/>
              </a:lnSpc>
              <a:spcBef>
                <a:spcPts val="272"/>
              </a:spcBef>
              <a:spcAft>
                <a:spcPts val="0"/>
              </a:spcAft>
              <a:buSzPts val="1156"/>
              <a:buChar char="•"/>
            </a:pPr>
            <a:r>
              <a:rPr b="1" lang="en-US" sz="1360"/>
              <a:t>Input: </a:t>
            </a:r>
            <a:r>
              <a:rPr lang="en-US" sz="1360"/>
              <a:t>Receives list of records (with object-ID) from record-linkage phase. </a:t>
            </a:r>
            <a:endParaRPr/>
          </a:p>
          <a:p>
            <a:pPr indent="-109473" lvl="0" marL="182880" rtl="0" algn="l">
              <a:lnSpc>
                <a:spcPct val="80000"/>
              </a:lnSpc>
              <a:spcBef>
                <a:spcPts val="272"/>
              </a:spcBef>
              <a:spcAft>
                <a:spcPts val="0"/>
              </a:spcAft>
              <a:buSzPts val="1156"/>
              <a:buNone/>
            </a:pPr>
            <a:r>
              <a:t/>
            </a:r>
            <a:endParaRPr sz="1360"/>
          </a:p>
          <a:p>
            <a:pPr indent="-182880" lvl="1" marL="457200" rtl="0" algn="l">
              <a:lnSpc>
                <a:spcPct val="80000"/>
              </a:lnSpc>
              <a:spcBef>
                <a:spcPts val="272"/>
              </a:spcBef>
              <a:spcAft>
                <a:spcPts val="0"/>
              </a:spcAft>
              <a:buSzPts val="1156"/>
              <a:buChar char="•"/>
            </a:pPr>
            <a:r>
              <a:rPr b="1" lang="en-US" sz="1360"/>
              <a:t>Output: </a:t>
            </a:r>
            <a:r>
              <a:rPr lang="en-US" sz="1360"/>
              <a:t>Concise, complete, and consistent record list (answer list). </a:t>
            </a:r>
            <a:endParaRPr/>
          </a:p>
          <a:p>
            <a:pPr indent="-109473" lvl="0" marL="182880" rtl="0" algn="l">
              <a:lnSpc>
                <a:spcPct val="80000"/>
              </a:lnSpc>
              <a:spcBef>
                <a:spcPts val="272"/>
              </a:spcBef>
              <a:spcAft>
                <a:spcPts val="0"/>
              </a:spcAft>
              <a:buSzPts val="1156"/>
              <a:buNone/>
            </a:pPr>
            <a:r>
              <a:t/>
            </a:r>
            <a:endParaRPr sz="1360"/>
          </a:p>
          <a:p>
            <a:pPr indent="-182880" lvl="1" marL="457200" rtl="0" algn="l">
              <a:lnSpc>
                <a:spcPct val="80000"/>
              </a:lnSpc>
              <a:spcBef>
                <a:spcPts val="272"/>
              </a:spcBef>
              <a:spcAft>
                <a:spcPts val="0"/>
              </a:spcAft>
              <a:buSzPts val="1156"/>
              <a:buChar char="•"/>
            </a:pPr>
            <a:r>
              <a:rPr b="1" lang="en-US" sz="1360"/>
              <a:t>Objective: </a:t>
            </a:r>
            <a:r>
              <a:rPr lang="en-US" sz="1360"/>
              <a:t>Fuse records from different sources that relate to the same real-world object and resolve inconsistencies and conflicts. </a:t>
            </a:r>
            <a:endParaRPr/>
          </a:p>
          <a:p>
            <a:pPr indent="-109473" lvl="1" marL="457200" rtl="0" algn="l">
              <a:lnSpc>
                <a:spcPct val="80000"/>
              </a:lnSpc>
              <a:spcBef>
                <a:spcPts val="272"/>
              </a:spcBef>
              <a:spcAft>
                <a:spcPts val="0"/>
              </a:spcAft>
              <a:buSzPts val="1156"/>
              <a:buNone/>
            </a:pPr>
            <a:r>
              <a:t/>
            </a:r>
            <a:endParaRPr sz="1360"/>
          </a:p>
          <a:p>
            <a:pPr indent="-182880" lvl="1" marL="457200" rtl="0" algn="l">
              <a:lnSpc>
                <a:spcPct val="80000"/>
              </a:lnSpc>
              <a:spcBef>
                <a:spcPts val="272"/>
              </a:spcBef>
              <a:spcAft>
                <a:spcPts val="0"/>
              </a:spcAft>
              <a:buSzPts val="1156"/>
              <a:buChar char="•"/>
            </a:pPr>
            <a:r>
              <a:rPr lang="en-US" sz="1360"/>
              <a:t> Also known as: data merging, consolidation, entity resolution, finding representatives/survivors, instance-level conflict resolution</a:t>
            </a:r>
            <a:endParaRPr/>
          </a:p>
          <a:p>
            <a:pPr indent="-72770" lvl="0" marL="182880" rtl="0" algn="l">
              <a:lnSpc>
                <a:spcPct val="80000"/>
              </a:lnSpc>
              <a:spcBef>
                <a:spcPts val="408"/>
              </a:spcBef>
              <a:spcAft>
                <a:spcPts val="0"/>
              </a:spcAft>
              <a:buSzPts val="1734"/>
              <a:buNone/>
            </a:pPr>
            <a:r>
              <a:t/>
            </a:r>
            <a:endParaRPr sz="2040"/>
          </a:p>
        </p:txBody>
      </p:sp>
      <p:sp>
        <p:nvSpPr>
          <p:cNvPr id="643" name="Google Shape;643;p32"/>
          <p:cNvSpPr/>
          <p:nvPr/>
        </p:nvSpPr>
        <p:spPr>
          <a:xfrm>
            <a:off x="1072662" y="4800600"/>
            <a:ext cx="762000" cy="304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accent1"/>
                </a:solidFill>
                <a:latin typeface="Calibri"/>
                <a:ea typeface="Calibri"/>
                <a:cs typeface="Calibri"/>
                <a:sym typeface="Calibri"/>
              </a:rPr>
              <a:t>Wrapper</a:t>
            </a:r>
            <a:endParaRPr/>
          </a:p>
        </p:txBody>
      </p:sp>
      <p:sp>
        <p:nvSpPr>
          <p:cNvPr id="644" name="Google Shape;644;p32"/>
          <p:cNvSpPr txBox="1"/>
          <p:nvPr/>
        </p:nvSpPr>
        <p:spPr>
          <a:xfrm>
            <a:off x="1529862" y="1687514"/>
            <a:ext cx="914400" cy="369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Query</a:t>
            </a:r>
            <a:endParaRPr/>
          </a:p>
        </p:txBody>
      </p:sp>
      <p:cxnSp>
        <p:nvCxnSpPr>
          <p:cNvPr id="645" name="Google Shape;645;p32"/>
          <p:cNvCxnSpPr/>
          <p:nvPr/>
        </p:nvCxnSpPr>
        <p:spPr>
          <a:xfrm>
            <a:off x="1910862" y="2133600"/>
            <a:ext cx="0" cy="304800"/>
          </a:xfrm>
          <a:prstGeom prst="straightConnector1">
            <a:avLst/>
          </a:prstGeom>
          <a:noFill/>
          <a:ln cap="flat" cmpd="sng" w="9525">
            <a:solidFill>
              <a:schemeClr val="dk1"/>
            </a:solidFill>
            <a:prstDash val="solid"/>
            <a:round/>
            <a:headEnd len="med" w="med" type="none"/>
            <a:tailEnd len="med" w="med" type="triangle"/>
          </a:ln>
        </p:spPr>
      </p:cxnSp>
      <p:cxnSp>
        <p:nvCxnSpPr>
          <p:cNvPr id="646" name="Google Shape;646;p32"/>
          <p:cNvCxnSpPr>
            <a:stCxn id="643" idx="2"/>
            <a:endCxn id="647" idx="0"/>
          </p:cNvCxnSpPr>
          <p:nvPr/>
        </p:nvCxnSpPr>
        <p:spPr>
          <a:xfrm>
            <a:off x="1453662" y="5105400"/>
            <a:ext cx="0" cy="533400"/>
          </a:xfrm>
          <a:prstGeom prst="straightConnector1">
            <a:avLst/>
          </a:prstGeom>
          <a:noFill/>
          <a:ln cap="flat" cmpd="sng" w="25400">
            <a:solidFill>
              <a:srgbClr val="4F6128"/>
            </a:solidFill>
            <a:prstDash val="solid"/>
            <a:miter lim="800000"/>
            <a:headEnd len="med" w="med" type="none"/>
            <a:tailEnd len="med" w="med" type="none"/>
          </a:ln>
        </p:spPr>
      </p:cxnSp>
      <p:pic>
        <p:nvPicPr>
          <p:cNvPr descr="C:\Users\Ronald\AppData\Local\Microsoft\Windows\Temporary Internet Files\Content.IE5\5TT119PS\MC900078622[1].wmf" id="648" name="Google Shape;648;p32"/>
          <p:cNvPicPr preferRelativeResize="0"/>
          <p:nvPr/>
        </p:nvPicPr>
        <p:blipFill rotWithShape="1">
          <a:blip r:embed="rId3">
            <a:alphaModFix/>
          </a:blip>
          <a:srcRect b="0" l="0" r="0" t="0"/>
          <a:stretch/>
        </p:blipFill>
        <p:spPr>
          <a:xfrm>
            <a:off x="1142512" y="1524000"/>
            <a:ext cx="387350" cy="827088"/>
          </a:xfrm>
          <a:prstGeom prst="rect">
            <a:avLst/>
          </a:prstGeom>
          <a:noFill/>
          <a:ln>
            <a:noFill/>
          </a:ln>
        </p:spPr>
      </p:pic>
      <p:sp>
        <p:nvSpPr>
          <p:cNvPr id="649" name="Google Shape;649;p32"/>
          <p:cNvSpPr/>
          <p:nvPr/>
        </p:nvSpPr>
        <p:spPr>
          <a:xfrm>
            <a:off x="1072662" y="5715000"/>
            <a:ext cx="762000" cy="609600"/>
          </a:xfrm>
          <a:prstGeom prst="can">
            <a:avLst>
              <a:gd fmla="val 25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1"/>
                </a:solidFill>
                <a:latin typeface="Century Schoolbook"/>
                <a:ea typeface="Century Schoolbook"/>
                <a:cs typeface="Century Schoolbook"/>
                <a:sym typeface="Century Schoolbook"/>
              </a:rPr>
              <a:t>S1</a:t>
            </a:r>
            <a:endParaRPr/>
          </a:p>
        </p:txBody>
      </p:sp>
      <p:cxnSp>
        <p:nvCxnSpPr>
          <p:cNvPr id="650" name="Google Shape;650;p32"/>
          <p:cNvCxnSpPr>
            <a:stCxn id="651" idx="2"/>
            <a:endCxn id="652" idx="0"/>
          </p:cNvCxnSpPr>
          <p:nvPr/>
        </p:nvCxnSpPr>
        <p:spPr>
          <a:xfrm>
            <a:off x="2596662" y="5105400"/>
            <a:ext cx="0" cy="533400"/>
          </a:xfrm>
          <a:prstGeom prst="straightConnector1">
            <a:avLst/>
          </a:prstGeom>
          <a:noFill/>
          <a:ln cap="flat" cmpd="sng" w="25400">
            <a:solidFill>
              <a:srgbClr val="4F6128"/>
            </a:solidFill>
            <a:prstDash val="solid"/>
            <a:miter lim="800000"/>
            <a:headEnd len="med" w="med" type="none"/>
            <a:tailEnd len="med" w="med" type="none"/>
          </a:ln>
        </p:spPr>
      </p:cxnSp>
      <p:sp>
        <p:nvSpPr>
          <p:cNvPr id="653" name="Google Shape;653;p32"/>
          <p:cNvSpPr/>
          <p:nvPr/>
        </p:nvSpPr>
        <p:spPr>
          <a:xfrm>
            <a:off x="920262" y="4191000"/>
            <a:ext cx="3429000" cy="1066800"/>
          </a:xfrm>
          <a:prstGeom prst="rect">
            <a:avLst/>
          </a:prstGeom>
          <a:noFill/>
          <a:ln cap="flat" cmpd="sng" w="25400">
            <a:solidFill>
              <a:schemeClr val="accent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654" name="Google Shape;654;p32"/>
          <p:cNvSpPr/>
          <p:nvPr/>
        </p:nvSpPr>
        <p:spPr>
          <a:xfrm>
            <a:off x="996462" y="2743200"/>
            <a:ext cx="1143000" cy="9144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2"/>
                </a:solidFill>
                <a:latin typeface="Calibri"/>
                <a:ea typeface="Calibri"/>
                <a:cs typeface="Calibri"/>
                <a:sym typeface="Calibri"/>
              </a:rPr>
              <a:t>Query </a:t>
            </a:r>
            <a:endParaRPr/>
          </a:p>
          <a:p>
            <a:pPr indent="0" lvl="0" marL="0" marR="0" rtl="0" algn="ctr">
              <a:spcBef>
                <a:spcPts val="0"/>
              </a:spcBef>
              <a:spcAft>
                <a:spcPts val="0"/>
              </a:spcAft>
              <a:buNone/>
            </a:pPr>
            <a:r>
              <a:rPr b="1" lang="en-US" sz="1600">
                <a:solidFill>
                  <a:schemeClr val="accent2"/>
                </a:solidFill>
                <a:latin typeface="Calibri"/>
                <a:ea typeface="Calibri"/>
                <a:cs typeface="Calibri"/>
                <a:sym typeface="Calibri"/>
              </a:rPr>
              <a:t>Optimizer</a:t>
            </a:r>
            <a:endParaRPr/>
          </a:p>
        </p:txBody>
      </p:sp>
      <p:sp>
        <p:nvSpPr>
          <p:cNvPr id="655" name="Google Shape;655;p32"/>
          <p:cNvSpPr/>
          <p:nvPr/>
        </p:nvSpPr>
        <p:spPr>
          <a:xfrm>
            <a:off x="2596662" y="3200400"/>
            <a:ext cx="1828800" cy="381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2"/>
                </a:solidFill>
                <a:latin typeface="Calibri"/>
                <a:ea typeface="Calibri"/>
                <a:cs typeface="Calibri"/>
                <a:sym typeface="Calibri"/>
              </a:rPr>
              <a:t>Record-Linkage</a:t>
            </a:r>
            <a:endParaRPr/>
          </a:p>
        </p:txBody>
      </p:sp>
      <p:sp>
        <p:nvSpPr>
          <p:cNvPr id="656" name="Google Shape;656;p32"/>
          <p:cNvSpPr/>
          <p:nvPr/>
        </p:nvSpPr>
        <p:spPr>
          <a:xfrm>
            <a:off x="2596662" y="2590800"/>
            <a:ext cx="1828800" cy="381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2"/>
                </a:solidFill>
                <a:latin typeface="Calibri"/>
                <a:ea typeface="Calibri"/>
                <a:cs typeface="Calibri"/>
                <a:sym typeface="Calibri"/>
              </a:rPr>
              <a:t>Data Fusion</a:t>
            </a:r>
            <a:endParaRPr/>
          </a:p>
        </p:txBody>
      </p:sp>
      <p:cxnSp>
        <p:nvCxnSpPr>
          <p:cNvPr id="657" name="Google Shape;657;p32"/>
          <p:cNvCxnSpPr/>
          <p:nvPr/>
        </p:nvCxnSpPr>
        <p:spPr>
          <a:xfrm>
            <a:off x="3282462" y="2133600"/>
            <a:ext cx="0" cy="304800"/>
          </a:xfrm>
          <a:prstGeom prst="straightConnector1">
            <a:avLst/>
          </a:prstGeom>
          <a:noFill/>
          <a:ln cap="flat" cmpd="sng" w="9525">
            <a:solidFill>
              <a:schemeClr val="dk1"/>
            </a:solidFill>
            <a:prstDash val="solid"/>
            <a:round/>
            <a:headEnd len="med" w="med" type="triangle"/>
            <a:tailEnd len="med" w="med" type="none"/>
          </a:ln>
        </p:spPr>
      </p:cxnSp>
      <p:sp>
        <p:nvSpPr>
          <p:cNvPr id="658" name="Google Shape;658;p32"/>
          <p:cNvSpPr txBox="1"/>
          <p:nvPr/>
        </p:nvSpPr>
        <p:spPr>
          <a:xfrm>
            <a:off x="2749062" y="1676400"/>
            <a:ext cx="914400" cy="3698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Results</a:t>
            </a:r>
            <a:endParaRPr/>
          </a:p>
        </p:txBody>
      </p:sp>
      <p:cxnSp>
        <p:nvCxnSpPr>
          <p:cNvPr id="659" name="Google Shape;659;p32"/>
          <p:cNvCxnSpPr/>
          <p:nvPr/>
        </p:nvCxnSpPr>
        <p:spPr>
          <a:xfrm>
            <a:off x="1301262" y="3657600"/>
            <a:ext cx="0" cy="533400"/>
          </a:xfrm>
          <a:prstGeom prst="straightConnector1">
            <a:avLst/>
          </a:prstGeom>
          <a:noFill/>
          <a:ln cap="flat" cmpd="sng" w="31750">
            <a:solidFill>
              <a:srgbClr val="4F6128"/>
            </a:solidFill>
            <a:prstDash val="solid"/>
            <a:round/>
            <a:headEnd len="med" w="med" type="none"/>
            <a:tailEnd len="med" w="med" type="triangle"/>
          </a:ln>
        </p:spPr>
      </p:cxnSp>
      <p:sp>
        <p:nvSpPr>
          <p:cNvPr id="647" name="Google Shape;647;p32"/>
          <p:cNvSpPr/>
          <p:nvPr/>
        </p:nvSpPr>
        <p:spPr>
          <a:xfrm>
            <a:off x="1072662" y="5638800"/>
            <a:ext cx="762000" cy="228600"/>
          </a:xfrm>
          <a:prstGeom prst="rect">
            <a:avLst/>
          </a:prstGeom>
          <a:solidFill>
            <a:srgbClr val="B2A0C7"/>
          </a:solidFill>
          <a:ln cap="flat" cmpd="sng" w="9525">
            <a:solidFill>
              <a:srgbClr val="3F3151"/>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schema</a:t>
            </a:r>
            <a:endParaRPr/>
          </a:p>
        </p:txBody>
      </p:sp>
      <p:sp>
        <p:nvSpPr>
          <p:cNvPr id="660" name="Google Shape;660;p32"/>
          <p:cNvSpPr/>
          <p:nvPr/>
        </p:nvSpPr>
        <p:spPr>
          <a:xfrm>
            <a:off x="1072662" y="2819400"/>
            <a:ext cx="228600" cy="228600"/>
          </a:xfrm>
          <a:prstGeom prst="ellipse">
            <a:avLst/>
          </a:prstGeom>
          <a:gradFill>
            <a:gsLst>
              <a:gs pos="0">
                <a:srgbClr val="F77B15"/>
              </a:gs>
              <a:gs pos="34000">
                <a:srgbClr val="F07B1C"/>
              </a:gs>
              <a:gs pos="70000">
                <a:srgbClr val="FF8A20"/>
              </a:gs>
              <a:gs pos="100000">
                <a:srgbClr val="F79545"/>
              </a:gs>
            </a:gsLst>
            <a:path path="circle">
              <a:fillToRect b="50%" l="50%" r="50%" t="50%"/>
            </a:path>
            <a:tileRect/>
          </a:gradFill>
          <a:ln cap="flat" cmpd="sng" w="9525">
            <a:solidFill>
              <a:schemeClr val="accent6"/>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1</a:t>
            </a:r>
            <a:endParaRPr/>
          </a:p>
        </p:txBody>
      </p:sp>
      <p:cxnSp>
        <p:nvCxnSpPr>
          <p:cNvPr id="661" name="Google Shape;661;p32"/>
          <p:cNvCxnSpPr/>
          <p:nvPr/>
        </p:nvCxnSpPr>
        <p:spPr>
          <a:xfrm rot="10800000">
            <a:off x="3282462" y="2971800"/>
            <a:ext cx="0" cy="228600"/>
          </a:xfrm>
          <a:prstGeom prst="straightConnector1">
            <a:avLst/>
          </a:prstGeom>
          <a:noFill/>
          <a:ln cap="flat" cmpd="sng" w="31750">
            <a:solidFill>
              <a:srgbClr val="4F6128"/>
            </a:solidFill>
            <a:prstDash val="solid"/>
            <a:round/>
            <a:headEnd len="med" w="med" type="none"/>
            <a:tailEnd len="med" w="med" type="triangle"/>
          </a:ln>
        </p:spPr>
      </p:cxnSp>
      <p:sp>
        <p:nvSpPr>
          <p:cNvPr id="662" name="Google Shape;662;p32"/>
          <p:cNvSpPr/>
          <p:nvPr/>
        </p:nvSpPr>
        <p:spPr>
          <a:xfrm>
            <a:off x="4425462" y="4572000"/>
            <a:ext cx="914400" cy="68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2"/>
                </a:solidFill>
                <a:latin typeface="Calibri"/>
                <a:ea typeface="Calibri"/>
                <a:cs typeface="Calibri"/>
                <a:sym typeface="Calibri"/>
              </a:rPr>
              <a:t>Schema </a:t>
            </a:r>
            <a:endParaRPr/>
          </a:p>
          <a:p>
            <a:pPr indent="0" lvl="0" marL="0" marR="0" rtl="0" algn="ctr">
              <a:spcBef>
                <a:spcPts val="0"/>
              </a:spcBef>
              <a:spcAft>
                <a:spcPts val="0"/>
              </a:spcAft>
              <a:buNone/>
            </a:pPr>
            <a:r>
              <a:rPr b="1" lang="en-US" sz="1600">
                <a:solidFill>
                  <a:schemeClr val="accent2"/>
                </a:solidFill>
                <a:latin typeface="Calibri"/>
                <a:ea typeface="Calibri"/>
                <a:cs typeface="Calibri"/>
                <a:sym typeface="Calibri"/>
              </a:rPr>
              <a:t>Mapping</a:t>
            </a:r>
            <a:endParaRPr/>
          </a:p>
        </p:txBody>
      </p:sp>
      <p:sp>
        <p:nvSpPr>
          <p:cNvPr id="663" name="Google Shape;663;p32"/>
          <p:cNvSpPr/>
          <p:nvPr/>
        </p:nvSpPr>
        <p:spPr>
          <a:xfrm>
            <a:off x="4425462" y="4267200"/>
            <a:ext cx="228600" cy="228600"/>
          </a:xfrm>
          <a:prstGeom prst="ellipse">
            <a:avLst/>
          </a:prstGeom>
          <a:solidFill>
            <a:schemeClr val="accent6"/>
          </a:solidFill>
          <a:ln cap="flat" cmpd="sng" w="9525">
            <a:solidFill>
              <a:srgbClr val="974806"/>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2</a:t>
            </a:r>
            <a:endParaRPr/>
          </a:p>
        </p:txBody>
      </p:sp>
      <p:sp>
        <p:nvSpPr>
          <p:cNvPr id="664" name="Google Shape;664;p32"/>
          <p:cNvSpPr/>
          <p:nvPr/>
        </p:nvSpPr>
        <p:spPr>
          <a:xfrm>
            <a:off x="2596662" y="3276600"/>
            <a:ext cx="228600" cy="228600"/>
          </a:xfrm>
          <a:prstGeom prst="ellipse">
            <a:avLst/>
          </a:prstGeom>
          <a:gradFill>
            <a:gsLst>
              <a:gs pos="0">
                <a:srgbClr val="F77B15"/>
              </a:gs>
              <a:gs pos="34000">
                <a:srgbClr val="F07B1C"/>
              </a:gs>
              <a:gs pos="70000">
                <a:srgbClr val="FF8A20"/>
              </a:gs>
              <a:gs pos="100000">
                <a:srgbClr val="F79545"/>
              </a:gs>
            </a:gsLst>
            <a:path path="circle">
              <a:fillToRect b="50%" l="50%" r="50%" t="50%"/>
            </a:path>
            <a:tileRect/>
          </a:gradFill>
          <a:ln cap="flat" cmpd="sng" w="9525">
            <a:solidFill>
              <a:schemeClr val="accent6"/>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3</a:t>
            </a:r>
            <a:endParaRPr/>
          </a:p>
        </p:txBody>
      </p:sp>
      <p:sp>
        <p:nvSpPr>
          <p:cNvPr id="665" name="Google Shape;665;p32"/>
          <p:cNvSpPr/>
          <p:nvPr/>
        </p:nvSpPr>
        <p:spPr>
          <a:xfrm>
            <a:off x="2596662" y="2667000"/>
            <a:ext cx="228600" cy="228600"/>
          </a:xfrm>
          <a:prstGeom prst="ellipse">
            <a:avLst/>
          </a:prstGeom>
          <a:solidFill>
            <a:srgbClr val="244061"/>
          </a:solidFill>
          <a:ln cap="flat" cmpd="sng" w="9525">
            <a:solidFill>
              <a:srgbClr val="244061"/>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0" lIns="0" spcFirstLastPara="1" rIns="0" wrap="square" tIns="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4</a:t>
            </a:r>
            <a:endParaRPr/>
          </a:p>
        </p:txBody>
      </p:sp>
      <p:cxnSp>
        <p:nvCxnSpPr>
          <p:cNvPr id="666" name="Google Shape;666;p32"/>
          <p:cNvCxnSpPr/>
          <p:nvPr/>
        </p:nvCxnSpPr>
        <p:spPr>
          <a:xfrm flipH="1" rot="10800000">
            <a:off x="1682262" y="3581400"/>
            <a:ext cx="1295400" cy="1219200"/>
          </a:xfrm>
          <a:prstGeom prst="straightConnector1">
            <a:avLst/>
          </a:prstGeom>
          <a:noFill/>
          <a:ln cap="flat" cmpd="sng" w="31750">
            <a:solidFill>
              <a:srgbClr val="4F6128"/>
            </a:solidFill>
            <a:prstDash val="solid"/>
            <a:round/>
            <a:headEnd len="med" w="med" type="none"/>
            <a:tailEnd len="med" w="med" type="triangle"/>
          </a:ln>
        </p:spPr>
      </p:cxnSp>
      <p:cxnSp>
        <p:nvCxnSpPr>
          <p:cNvPr id="667" name="Google Shape;667;p32"/>
          <p:cNvCxnSpPr/>
          <p:nvPr/>
        </p:nvCxnSpPr>
        <p:spPr>
          <a:xfrm flipH="1" rot="10800000">
            <a:off x="2672862" y="3581400"/>
            <a:ext cx="533400" cy="1219200"/>
          </a:xfrm>
          <a:prstGeom prst="straightConnector1">
            <a:avLst/>
          </a:prstGeom>
          <a:noFill/>
          <a:ln cap="flat" cmpd="sng" w="31750">
            <a:solidFill>
              <a:srgbClr val="4F6128"/>
            </a:solidFill>
            <a:prstDash val="solid"/>
            <a:round/>
            <a:headEnd len="med" w="med" type="none"/>
            <a:tailEnd len="med" w="med" type="triangle"/>
          </a:ln>
        </p:spPr>
      </p:cxnSp>
      <p:cxnSp>
        <p:nvCxnSpPr>
          <p:cNvPr id="668" name="Google Shape;668;p32"/>
          <p:cNvCxnSpPr/>
          <p:nvPr/>
        </p:nvCxnSpPr>
        <p:spPr>
          <a:xfrm rot="10800000">
            <a:off x="3358662" y="3581400"/>
            <a:ext cx="304800" cy="1219200"/>
          </a:xfrm>
          <a:prstGeom prst="straightConnector1">
            <a:avLst/>
          </a:prstGeom>
          <a:noFill/>
          <a:ln cap="flat" cmpd="sng" w="31750">
            <a:solidFill>
              <a:srgbClr val="4F6128"/>
            </a:solidFill>
            <a:prstDash val="solid"/>
            <a:round/>
            <a:headEnd len="med" w="med" type="none"/>
            <a:tailEnd len="med" w="med" type="triangle"/>
          </a:ln>
        </p:spPr>
      </p:cxnSp>
      <p:sp>
        <p:nvSpPr>
          <p:cNvPr id="669" name="Google Shape;669;p32"/>
          <p:cNvSpPr txBox="1"/>
          <p:nvPr/>
        </p:nvSpPr>
        <p:spPr>
          <a:xfrm rot="-5400000">
            <a:off x="820121" y="3803908"/>
            <a:ext cx="56961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query</a:t>
            </a:r>
            <a:endParaRPr/>
          </a:p>
        </p:txBody>
      </p:sp>
      <p:sp>
        <p:nvSpPr>
          <p:cNvPr id="670" name="Google Shape;670;p32"/>
          <p:cNvSpPr/>
          <p:nvPr/>
        </p:nvSpPr>
        <p:spPr>
          <a:xfrm>
            <a:off x="767862" y="2438400"/>
            <a:ext cx="4648200" cy="2971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600">
              <a:solidFill>
                <a:schemeClr val="accent2"/>
              </a:solidFill>
              <a:latin typeface="Calibri"/>
              <a:ea typeface="Calibri"/>
              <a:cs typeface="Calibri"/>
              <a:sym typeface="Calibri"/>
            </a:endParaRPr>
          </a:p>
        </p:txBody>
      </p:sp>
      <p:sp>
        <p:nvSpPr>
          <p:cNvPr id="651" name="Google Shape;651;p32"/>
          <p:cNvSpPr/>
          <p:nvPr/>
        </p:nvSpPr>
        <p:spPr>
          <a:xfrm>
            <a:off x="2215662" y="4800600"/>
            <a:ext cx="762000" cy="304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accent1"/>
                </a:solidFill>
                <a:latin typeface="Calibri"/>
                <a:ea typeface="Calibri"/>
                <a:cs typeface="Calibri"/>
                <a:sym typeface="Calibri"/>
              </a:rPr>
              <a:t>Wrapper</a:t>
            </a:r>
            <a:endParaRPr/>
          </a:p>
        </p:txBody>
      </p:sp>
      <p:sp>
        <p:nvSpPr>
          <p:cNvPr id="671" name="Google Shape;671;p32"/>
          <p:cNvSpPr/>
          <p:nvPr/>
        </p:nvSpPr>
        <p:spPr>
          <a:xfrm>
            <a:off x="3358662" y="4800600"/>
            <a:ext cx="762000" cy="304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accent1"/>
                </a:solidFill>
                <a:latin typeface="Calibri"/>
                <a:ea typeface="Calibri"/>
                <a:cs typeface="Calibri"/>
                <a:sym typeface="Calibri"/>
              </a:rPr>
              <a:t>Wrapper</a:t>
            </a:r>
            <a:endParaRPr/>
          </a:p>
        </p:txBody>
      </p:sp>
      <p:sp>
        <p:nvSpPr>
          <p:cNvPr id="672" name="Google Shape;672;p32"/>
          <p:cNvSpPr/>
          <p:nvPr/>
        </p:nvSpPr>
        <p:spPr>
          <a:xfrm>
            <a:off x="1758462" y="4191000"/>
            <a:ext cx="2057400" cy="381000"/>
          </a:xfrm>
          <a:prstGeom prst="rect">
            <a:avLst/>
          </a:prstGeom>
          <a:solidFill>
            <a:srgbClr val="B2A0C7"/>
          </a:solidFill>
          <a:ln cap="flat" cmpd="sng" w="9525">
            <a:solidFill>
              <a:srgbClr val="3F3151"/>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000000"/>
                </a:solidFill>
                <a:latin typeface="Arial"/>
                <a:ea typeface="Arial"/>
                <a:cs typeface="Arial"/>
                <a:sym typeface="Arial"/>
              </a:rPr>
              <a:t>Global Schema</a:t>
            </a:r>
            <a:endParaRPr/>
          </a:p>
        </p:txBody>
      </p:sp>
      <p:cxnSp>
        <p:nvCxnSpPr>
          <p:cNvPr id="673" name="Google Shape;673;p32"/>
          <p:cNvCxnSpPr>
            <a:stCxn id="671" idx="2"/>
          </p:cNvCxnSpPr>
          <p:nvPr/>
        </p:nvCxnSpPr>
        <p:spPr>
          <a:xfrm>
            <a:off x="3739662" y="5105400"/>
            <a:ext cx="0" cy="533400"/>
          </a:xfrm>
          <a:prstGeom prst="straightConnector1">
            <a:avLst/>
          </a:prstGeom>
          <a:noFill/>
          <a:ln cap="flat" cmpd="sng" w="25400">
            <a:solidFill>
              <a:srgbClr val="4F6128"/>
            </a:solidFill>
            <a:prstDash val="solid"/>
            <a:miter lim="800000"/>
            <a:headEnd len="med" w="med" type="none"/>
            <a:tailEnd len="med" w="med" type="none"/>
          </a:ln>
        </p:spPr>
      </p:cxnSp>
      <p:sp>
        <p:nvSpPr>
          <p:cNvPr id="674" name="Google Shape;674;p32"/>
          <p:cNvSpPr/>
          <p:nvPr/>
        </p:nvSpPr>
        <p:spPr>
          <a:xfrm>
            <a:off x="2215662" y="5715000"/>
            <a:ext cx="762000" cy="609600"/>
          </a:xfrm>
          <a:prstGeom prst="can">
            <a:avLst>
              <a:gd fmla="val 25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1"/>
                </a:solidFill>
                <a:latin typeface="Century Schoolbook"/>
                <a:ea typeface="Century Schoolbook"/>
                <a:cs typeface="Century Schoolbook"/>
                <a:sym typeface="Century Schoolbook"/>
              </a:rPr>
              <a:t>S2</a:t>
            </a:r>
            <a:endParaRPr/>
          </a:p>
        </p:txBody>
      </p:sp>
      <p:sp>
        <p:nvSpPr>
          <p:cNvPr id="652" name="Google Shape;652;p32"/>
          <p:cNvSpPr/>
          <p:nvPr/>
        </p:nvSpPr>
        <p:spPr>
          <a:xfrm>
            <a:off x="2215662" y="5638800"/>
            <a:ext cx="762000" cy="228600"/>
          </a:xfrm>
          <a:prstGeom prst="rect">
            <a:avLst/>
          </a:prstGeom>
          <a:solidFill>
            <a:srgbClr val="B2A0C7"/>
          </a:solidFill>
          <a:ln cap="flat" cmpd="sng" w="9525">
            <a:solidFill>
              <a:srgbClr val="3F3151"/>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schema</a:t>
            </a:r>
            <a:endParaRPr/>
          </a:p>
        </p:txBody>
      </p:sp>
      <p:sp>
        <p:nvSpPr>
          <p:cNvPr id="675" name="Google Shape;675;p32"/>
          <p:cNvSpPr/>
          <p:nvPr/>
        </p:nvSpPr>
        <p:spPr>
          <a:xfrm>
            <a:off x="3358662" y="5715000"/>
            <a:ext cx="762000" cy="609600"/>
          </a:xfrm>
          <a:prstGeom prst="can">
            <a:avLst>
              <a:gd fmla="val 25000"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accent1"/>
                </a:solidFill>
                <a:latin typeface="Century Schoolbook"/>
                <a:ea typeface="Century Schoolbook"/>
                <a:cs typeface="Century Schoolbook"/>
                <a:sym typeface="Century Schoolbook"/>
              </a:rPr>
              <a:t>S3</a:t>
            </a:r>
            <a:endParaRPr/>
          </a:p>
        </p:txBody>
      </p:sp>
      <p:sp>
        <p:nvSpPr>
          <p:cNvPr id="676" name="Google Shape;676;p32"/>
          <p:cNvSpPr/>
          <p:nvPr/>
        </p:nvSpPr>
        <p:spPr>
          <a:xfrm>
            <a:off x="3358662" y="5638800"/>
            <a:ext cx="762000" cy="228600"/>
          </a:xfrm>
          <a:prstGeom prst="rect">
            <a:avLst/>
          </a:prstGeom>
          <a:solidFill>
            <a:srgbClr val="B2A0C7"/>
          </a:solidFill>
          <a:ln cap="flat" cmpd="sng" w="9525">
            <a:solidFill>
              <a:srgbClr val="3F3151"/>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schema</a:t>
            </a:r>
            <a:endParaRPr/>
          </a:p>
        </p:txBody>
      </p:sp>
      <p:sp>
        <p:nvSpPr>
          <p:cNvPr id="677" name="Google Shape;677;p32"/>
          <p:cNvSpPr txBox="1"/>
          <p:nvPr/>
        </p:nvSpPr>
        <p:spPr>
          <a:xfrm>
            <a:off x="3511063" y="3657601"/>
            <a:ext cx="68480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answer</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 tuples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1" name="Shape 681"/>
        <p:cNvGrpSpPr/>
        <p:nvPr/>
      </p:nvGrpSpPr>
      <p:grpSpPr>
        <a:xfrm>
          <a:off x="0" y="0"/>
          <a:ext cx="0" cy="0"/>
          <a:chOff x="0" y="0"/>
          <a:chExt cx="0" cy="0"/>
        </a:xfrm>
      </p:grpSpPr>
      <p:sp>
        <p:nvSpPr>
          <p:cNvPr id="682" name="Google Shape;682;p33"/>
          <p:cNvSpPr txBox="1"/>
          <p:nvPr>
            <p:ph type="title"/>
          </p:nvPr>
        </p:nvSpPr>
        <p:spPr>
          <a:xfrm>
            <a:off x="609600" y="392724"/>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Data Fusion Example</a:t>
            </a:r>
            <a:endParaRPr/>
          </a:p>
        </p:txBody>
      </p:sp>
      <p:sp>
        <p:nvSpPr>
          <p:cNvPr id="683" name="Google Shape;683;p33"/>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84" name="Google Shape;684;p33"/>
          <p:cNvSpPr txBox="1"/>
          <p:nvPr/>
        </p:nvSpPr>
        <p:spPr>
          <a:xfrm>
            <a:off x="609600" y="1524000"/>
            <a:ext cx="8458200"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entury Schoolbook"/>
                <a:ea typeface="Century Schoolbook"/>
                <a:cs typeface="Century Schoolbook"/>
                <a:sym typeface="Century Schoolbook"/>
              </a:rPr>
              <a:t>Fuse data and resolve conflicts and inconsistencies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entury Schoolbook"/>
                <a:ea typeface="Century Schoolbook"/>
                <a:cs typeface="Century Schoolbook"/>
                <a:sym typeface="Century Schoolbook"/>
              </a:rPr>
              <a:t>Basic approach uses voting, or can utilize weighted vote (like PageRank)</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entury Schoolbook"/>
              <a:ea typeface="Century Schoolbook"/>
              <a:cs typeface="Century Schoolbook"/>
              <a:sym typeface="Century Schoolbook"/>
            </a:endParaRPr>
          </a:p>
        </p:txBody>
      </p:sp>
      <p:graphicFrame>
        <p:nvGraphicFramePr>
          <p:cNvPr id="685" name="Google Shape;685;p33"/>
          <p:cNvGraphicFramePr/>
          <p:nvPr/>
        </p:nvGraphicFramePr>
        <p:xfrm>
          <a:off x="4098055" y="4349476"/>
          <a:ext cx="3000000" cy="3000000"/>
        </p:xfrm>
        <a:graphic>
          <a:graphicData uri="http://schemas.openxmlformats.org/drawingml/2006/table">
            <a:tbl>
              <a:tblPr bandRow="1" firstRow="1">
                <a:noFill/>
                <a:tableStyleId>{FE70404B-733C-4424-98E9-ADCE57469350}</a:tableStyleId>
              </a:tblPr>
              <a:tblGrid>
                <a:gridCol w="1039100"/>
                <a:gridCol w="1645225"/>
                <a:gridCol w="1278075"/>
                <a:gridCol w="1905000"/>
                <a:gridCol w="1752600"/>
              </a:tblGrid>
              <a:tr h="428075">
                <a:tc>
                  <a:txBody>
                    <a:bodyPr/>
                    <a:lstStyle/>
                    <a:p>
                      <a:pPr indent="0" lvl="0" marL="0" marR="0" rtl="0" algn="l">
                        <a:spcBef>
                          <a:spcPts val="0"/>
                        </a:spcBef>
                        <a:spcAft>
                          <a:spcPts val="0"/>
                        </a:spcAft>
                        <a:buNone/>
                      </a:pPr>
                      <a:r>
                        <a:rPr lang="en-US" sz="1200"/>
                        <a:t>Name</a:t>
                      </a:r>
                      <a:endParaRPr b="0" sz="1200"/>
                    </a:p>
                  </a:txBody>
                  <a:tcPr marT="40075" marB="40075" marR="91450" marL="91450"/>
                </a:tc>
                <a:tc>
                  <a:txBody>
                    <a:bodyPr/>
                    <a:lstStyle/>
                    <a:p>
                      <a:pPr indent="0" lvl="0" marL="0" marR="0" rtl="0" algn="l">
                        <a:spcBef>
                          <a:spcPts val="0"/>
                        </a:spcBef>
                        <a:spcAft>
                          <a:spcPts val="0"/>
                        </a:spcAft>
                        <a:buNone/>
                      </a:pPr>
                      <a:r>
                        <a:rPr lang="en-US" sz="1200"/>
                        <a:t>Phone</a:t>
                      </a:r>
                      <a:endParaRPr b="0" sz="1200"/>
                    </a:p>
                  </a:txBody>
                  <a:tcPr marT="40075" marB="40075" marR="91450" marL="91450"/>
                </a:tc>
                <a:tc>
                  <a:txBody>
                    <a:bodyPr/>
                    <a:lstStyle/>
                    <a:p>
                      <a:pPr indent="0" lvl="0" marL="0" marR="0" rtl="0" algn="l">
                        <a:spcBef>
                          <a:spcPts val="0"/>
                        </a:spcBef>
                        <a:spcAft>
                          <a:spcPts val="0"/>
                        </a:spcAft>
                        <a:buNone/>
                      </a:pPr>
                      <a:r>
                        <a:rPr lang="en-US" sz="1200"/>
                        <a:t>Cuisine</a:t>
                      </a:r>
                      <a:endParaRPr b="0" sz="1200"/>
                    </a:p>
                  </a:txBody>
                  <a:tcPr marT="40075" marB="40075" marR="91450" marL="91450"/>
                </a:tc>
                <a:tc>
                  <a:txBody>
                    <a:bodyPr/>
                    <a:lstStyle/>
                    <a:p>
                      <a:pPr indent="0" lvl="0" marL="0" marR="0" rtl="0" algn="l">
                        <a:spcBef>
                          <a:spcPts val="0"/>
                        </a:spcBef>
                        <a:spcAft>
                          <a:spcPts val="0"/>
                        </a:spcAft>
                        <a:buNone/>
                      </a:pPr>
                      <a:r>
                        <a:rPr lang="en-US" sz="1200"/>
                        <a:t>Address</a:t>
                      </a:r>
                      <a:endParaRPr b="0" sz="1200"/>
                    </a:p>
                  </a:txBody>
                  <a:tcPr marT="40075" marB="40075" marR="91450" marL="91450"/>
                </a:tc>
                <a:tc>
                  <a:txBody>
                    <a:bodyPr/>
                    <a:lstStyle/>
                    <a:p>
                      <a:pPr indent="0" lvl="0" marL="0" marR="0" rtl="0" algn="l">
                        <a:spcBef>
                          <a:spcPts val="0"/>
                        </a:spcBef>
                        <a:spcAft>
                          <a:spcPts val="0"/>
                        </a:spcAft>
                        <a:buNone/>
                      </a:pPr>
                      <a:r>
                        <a:rPr lang="en-US" sz="1200"/>
                        <a:t>Website</a:t>
                      </a:r>
                      <a:endParaRPr b="0" sz="1200"/>
                    </a:p>
                  </a:txBody>
                  <a:tcPr marT="40075" marB="40075" marR="91450" marL="91450"/>
                </a:tc>
              </a:tr>
              <a:tr h="410125">
                <a:tc>
                  <a:txBody>
                    <a:bodyPr/>
                    <a:lstStyle/>
                    <a:p>
                      <a:pPr indent="0" lvl="0" marL="0" marR="0" rtl="0" algn="l">
                        <a:spcBef>
                          <a:spcPts val="0"/>
                        </a:spcBef>
                        <a:spcAft>
                          <a:spcPts val="0"/>
                        </a:spcAft>
                        <a:buNone/>
                      </a:pPr>
                      <a:r>
                        <a:rPr lang="en-US" sz="1200"/>
                        <a:t>Thai Boat</a:t>
                      </a:r>
                      <a:endParaRPr b="0" sz="1200"/>
                    </a:p>
                  </a:txBody>
                  <a:tcPr marT="40075" marB="40075" marR="91450" marL="91450"/>
                </a:tc>
                <a:tc>
                  <a:txBody>
                    <a:bodyPr/>
                    <a:lstStyle/>
                    <a:p>
                      <a:pPr indent="0" lvl="0" marL="0" marR="0" rtl="0" algn="l">
                        <a:spcBef>
                          <a:spcPts val="0"/>
                        </a:spcBef>
                        <a:spcAft>
                          <a:spcPts val="0"/>
                        </a:spcAft>
                        <a:buNone/>
                      </a:pPr>
                      <a:r>
                        <a:rPr lang="en-US" sz="1200"/>
                        <a:t>805-594-1638</a:t>
                      </a:r>
                      <a:endParaRPr b="0" sz="1200"/>
                    </a:p>
                  </a:txBody>
                  <a:tcPr marT="40075" marB="40075" marR="91450" marL="91450"/>
                </a:tc>
                <a:tc>
                  <a:txBody>
                    <a:bodyPr/>
                    <a:lstStyle/>
                    <a:p>
                      <a:pPr indent="0" lvl="0" marL="0" marR="0" rtl="0" algn="l">
                        <a:spcBef>
                          <a:spcPts val="0"/>
                        </a:spcBef>
                        <a:spcAft>
                          <a:spcPts val="0"/>
                        </a:spcAft>
                        <a:buNone/>
                      </a:pPr>
                      <a:r>
                        <a:rPr lang="en-US" sz="1200"/>
                        <a:t>Thai</a:t>
                      </a:r>
                      <a:endParaRPr b="0" sz="1200"/>
                    </a:p>
                  </a:txBody>
                  <a:tcPr marT="40075" marB="40075" marR="91450" marL="91450"/>
                </a:tc>
                <a:tc>
                  <a:txBody>
                    <a:bodyPr/>
                    <a:lstStyle/>
                    <a:p>
                      <a:pPr indent="0" lvl="0" marL="0" marR="0" rtl="0" algn="l">
                        <a:spcBef>
                          <a:spcPts val="0"/>
                        </a:spcBef>
                        <a:spcAft>
                          <a:spcPts val="0"/>
                        </a:spcAft>
                        <a:buNone/>
                      </a:pPr>
                      <a:r>
                        <a:rPr lang="en-US" sz="1200"/>
                        <a:t>3212 Broad St #100</a:t>
                      </a:r>
                      <a:endParaRPr/>
                    </a:p>
                    <a:p>
                      <a:pPr indent="0" lvl="0" marL="0" marR="0" rtl="0" algn="l">
                        <a:lnSpc>
                          <a:spcPct val="100000"/>
                        </a:lnSpc>
                        <a:spcBef>
                          <a:spcPts val="0"/>
                        </a:spcBef>
                        <a:spcAft>
                          <a:spcPts val="0"/>
                        </a:spcAft>
                        <a:buClr>
                          <a:schemeClr val="dk1"/>
                        </a:buClr>
                        <a:buSzPts val="1200"/>
                        <a:buFont typeface="Arial"/>
                        <a:buNone/>
                      </a:pPr>
                      <a:r>
                        <a:rPr lang="en-US" sz="1200"/>
                        <a:t>San Luis Obispo</a:t>
                      </a:r>
                      <a:r>
                        <a:rPr lang="en-US" sz="1200"/>
                        <a:t> CA</a:t>
                      </a:r>
                      <a:endParaRPr b="0" sz="1200"/>
                    </a:p>
                  </a:txBody>
                  <a:tcPr marT="40075" marB="40075"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US" sz="1200"/>
                        <a:t>thaiboatslo.com</a:t>
                      </a:r>
                      <a:endParaRPr b="0" sz="1200"/>
                    </a:p>
                  </a:txBody>
                  <a:tcPr marT="40075" marB="40075" marR="91450" marL="91450"/>
                </a:tc>
              </a:tr>
              <a:tr h="428075">
                <a:tc>
                  <a:txBody>
                    <a:bodyPr/>
                    <a:lstStyle/>
                    <a:p>
                      <a:pPr indent="0" lvl="0" marL="0" marR="0" rtl="0" algn="l">
                        <a:spcBef>
                          <a:spcPts val="0"/>
                        </a:spcBef>
                        <a:spcAft>
                          <a:spcPts val="0"/>
                        </a:spcAft>
                        <a:buNone/>
                      </a:pPr>
                      <a:r>
                        <a:rPr lang="en-US" sz="1200"/>
                        <a:t>Jaffa Cafe</a:t>
                      </a:r>
                      <a:endParaRPr b="0" sz="1200"/>
                    </a:p>
                  </a:txBody>
                  <a:tcPr marT="40075" marB="40075" marR="91450" marL="91450"/>
                </a:tc>
                <a:tc>
                  <a:txBody>
                    <a:bodyPr/>
                    <a:lstStyle/>
                    <a:p>
                      <a:pPr indent="0" lvl="0" marL="0" marR="0" rtl="0" algn="l">
                        <a:spcBef>
                          <a:spcPts val="0"/>
                        </a:spcBef>
                        <a:spcAft>
                          <a:spcPts val="0"/>
                        </a:spcAft>
                        <a:buNone/>
                      </a:pPr>
                      <a:r>
                        <a:rPr lang="en-US" sz="1200"/>
                        <a:t>805-543-2449</a:t>
                      </a:r>
                      <a:endParaRPr b="0" sz="1200"/>
                    </a:p>
                  </a:txBody>
                  <a:tcPr marT="40075" marB="40075" marR="91450" marL="91450"/>
                </a:tc>
                <a:tc>
                  <a:txBody>
                    <a:bodyPr/>
                    <a:lstStyle/>
                    <a:p>
                      <a:pPr indent="0" lvl="0" marL="0" marR="0" rtl="0" algn="l">
                        <a:spcBef>
                          <a:spcPts val="0"/>
                        </a:spcBef>
                        <a:spcAft>
                          <a:spcPts val="0"/>
                        </a:spcAft>
                        <a:buNone/>
                      </a:pPr>
                      <a:r>
                        <a:rPr lang="en-US" sz="1200"/>
                        <a:t>Mediterranean</a:t>
                      </a:r>
                      <a:endParaRPr b="0" sz="1200"/>
                    </a:p>
                  </a:txBody>
                  <a:tcPr marT="40075" marB="40075" marR="91450" marL="91450"/>
                </a:tc>
                <a:tc>
                  <a:txBody>
                    <a:bodyPr/>
                    <a:lstStyle/>
                    <a:p>
                      <a:pPr indent="0" lvl="0" marL="0" marR="0" rtl="0" algn="l">
                        <a:spcBef>
                          <a:spcPts val="0"/>
                        </a:spcBef>
                        <a:spcAft>
                          <a:spcPts val="0"/>
                        </a:spcAft>
                        <a:buNone/>
                      </a:pPr>
                      <a:r>
                        <a:rPr lang="en-US" sz="1200"/>
                        <a:t>1308 Monterey St</a:t>
                      </a:r>
                      <a:endParaRPr/>
                    </a:p>
                    <a:p>
                      <a:pPr indent="0" lvl="0" marL="0" marR="0" rtl="0" algn="l">
                        <a:lnSpc>
                          <a:spcPct val="100000"/>
                        </a:lnSpc>
                        <a:spcBef>
                          <a:spcPts val="0"/>
                        </a:spcBef>
                        <a:spcAft>
                          <a:spcPts val="0"/>
                        </a:spcAft>
                        <a:buClr>
                          <a:schemeClr val="dk1"/>
                        </a:buClr>
                        <a:buSzPts val="1200"/>
                        <a:buFont typeface="Arial"/>
                        <a:buNone/>
                      </a:pPr>
                      <a:r>
                        <a:rPr lang="en-US" sz="1200"/>
                        <a:t>San Luis Obispo</a:t>
                      </a:r>
                      <a:r>
                        <a:rPr lang="en-US" sz="1200"/>
                        <a:t> CA</a:t>
                      </a:r>
                      <a:endParaRPr b="0" sz="1200"/>
                    </a:p>
                  </a:txBody>
                  <a:tcPr marT="40075" marB="40075"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US" sz="1200"/>
                        <a:t>jaffacafe.us</a:t>
                      </a:r>
                      <a:endParaRPr b="0" sz="1200"/>
                    </a:p>
                  </a:txBody>
                  <a:tcPr marT="40075" marB="40075" marR="91450" marL="91450"/>
                </a:tc>
              </a:tr>
              <a:tr h="480450">
                <a:tc>
                  <a:txBody>
                    <a:bodyPr/>
                    <a:lstStyle/>
                    <a:p>
                      <a:pPr indent="0" lvl="0" marL="0" marR="0" rtl="0" algn="l">
                        <a:spcBef>
                          <a:spcPts val="0"/>
                        </a:spcBef>
                        <a:spcAft>
                          <a:spcPts val="0"/>
                        </a:spcAft>
                        <a:buNone/>
                      </a:pPr>
                      <a:r>
                        <a:rPr lang="en-US" sz="1200"/>
                        <a:t>Taste</a:t>
                      </a:r>
                      <a:endParaRPr b="0" sz="1200"/>
                    </a:p>
                  </a:txBody>
                  <a:tcPr marT="40075" marB="40075" marR="91450" marL="91450"/>
                </a:tc>
                <a:tc>
                  <a:txBody>
                    <a:bodyPr/>
                    <a:lstStyle/>
                    <a:p>
                      <a:pPr indent="0" lvl="0" marL="0" marR="0" rtl="0" algn="l">
                        <a:spcBef>
                          <a:spcPts val="0"/>
                        </a:spcBef>
                        <a:spcAft>
                          <a:spcPts val="0"/>
                        </a:spcAft>
                        <a:buNone/>
                      </a:pPr>
                      <a:r>
                        <a:rPr lang="en-US" sz="1200"/>
                        <a:t>805-541-5860</a:t>
                      </a:r>
                      <a:endParaRPr b="0" sz="1200"/>
                    </a:p>
                  </a:txBody>
                  <a:tcPr marT="40075" marB="40075" marR="91450" marL="91450"/>
                </a:tc>
                <a:tc>
                  <a:txBody>
                    <a:bodyPr/>
                    <a:lstStyle/>
                    <a:p>
                      <a:pPr indent="0" lvl="0" marL="0" marR="0" rtl="0" algn="l">
                        <a:spcBef>
                          <a:spcPts val="0"/>
                        </a:spcBef>
                        <a:spcAft>
                          <a:spcPts val="0"/>
                        </a:spcAft>
                        <a:buNone/>
                      </a:pPr>
                      <a:r>
                        <a:rPr lang="en-US" sz="1200"/>
                        <a:t>American</a:t>
                      </a:r>
                      <a:endParaRPr b="0" sz="1200"/>
                    </a:p>
                  </a:txBody>
                  <a:tcPr marT="40075" marB="40075" marR="91450" marL="91450"/>
                </a:tc>
                <a:tc>
                  <a:txBody>
                    <a:bodyPr/>
                    <a:lstStyle/>
                    <a:p>
                      <a:pPr indent="0" lvl="0" marL="0" marR="0" rtl="0" algn="l">
                        <a:spcBef>
                          <a:spcPts val="0"/>
                        </a:spcBef>
                        <a:spcAft>
                          <a:spcPts val="0"/>
                        </a:spcAft>
                        <a:buNone/>
                      </a:pPr>
                      <a:r>
                        <a:rPr lang="en-US" sz="1200"/>
                        <a:t>2900 Broad St</a:t>
                      </a:r>
                      <a:endParaRPr/>
                    </a:p>
                    <a:p>
                      <a:pPr indent="0" lvl="0" marL="0" marR="0" rtl="0" algn="l">
                        <a:lnSpc>
                          <a:spcPct val="100000"/>
                        </a:lnSpc>
                        <a:spcBef>
                          <a:spcPts val="0"/>
                        </a:spcBef>
                        <a:spcAft>
                          <a:spcPts val="0"/>
                        </a:spcAft>
                        <a:buClr>
                          <a:schemeClr val="dk1"/>
                        </a:buClr>
                        <a:buSzPts val="1200"/>
                        <a:buFont typeface="Arial"/>
                        <a:buNone/>
                      </a:pPr>
                      <a:r>
                        <a:rPr lang="en-US" sz="1200"/>
                        <a:t>San Luis Obispo</a:t>
                      </a:r>
                      <a:r>
                        <a:rPr lang="en-US" sz="1200"/>
                        <a:t> CA</a:t>
                      </a:r>
                      <a:endParaRPr b="0" sz="1200"/>
                    </a:p>
                  </a:txBody>
                  <a:tcPr marT="40075" marB="40075"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US" sz="1200"/>
                        <a:t>taste2900.com</a:t>
                      </a:r>
                      <a:endParaRPr b="0" sz="1200"/>
                    </a:p>
                  </a:txBody>
                  <a:tcPr marT="40075" marB="40075" marR="91450" marL="91450"/>
                </a:tc>
              </a:tr>
              <a:tr h="428075">
                <a:tc>
                  <a:txBody>
                    <a:bodyPr/>
                    <a:lstStyle/>
                    <a:p>
                      <a:pPr indent="0" lvl="0" marL="0" marR="0" rtl="0" algn="l">
                        <a:spcBef>
                          <a:spcPts val="0"/>
                        </a:spcBef>
                        <a:spcAft>
                          <a:spcPts val="0"/>
                        </a:spcAft>
                        <a:buNone/>
                      </a:pPr>
                      <a:r>
                        <a:rPr lang="en-US" sz="1200"/>
                        <a:t>Oasis</a:t>
                      </a:r>
                      <a:endParaRPr b="0" sz="1200"/>
                    </a:p>
                  </a:txBody>
                  <a:tcPr marT="40075" marB="40075" marR="91450" marL="91450"/>
                </a:tc>
                <a:tc>
                  <a:txBody>
                    <a:bodyPr/>
                    <a:lstStyle/>
                    <a:p>
                      <a:pPr indent="0" lvl="0" marL="0" marR="0" rtl="0" algn="l">
                        <a:spcBef>
                          <a:spcPts val="0"/>
                        </a:spcBef>
                        <a:spcAft>
                          <a:spcPts val="0"/>
                        </a:spcAft>
                        <a:buNone/>
                      </a:pPr>
                      <a:r>
                        <a:rPr lang="en-US" sz="1200"/>
                        <a:t>805-543-1155</a:t>
                      </a:r>
                      <a:endParaRPr b="0" sz="1200"/>
                    </a:p>
                  </a:txBody>
                  <a:tcPr marT="40075" marB="40075" marR="91450" marL="91450"/>
                </a:tc>
                <a:tc>
                  <a:txBody>
                    <a:bodyPr/>
                    <a:lstStyle/>
                    <a:p>
                      <a:pPr indent="0" lvl="0" marL="0" marR="0" rtl="0" algn="l">
                        <a:spcBef>
                          <a:spcPts val="0"/>
                        </a:spcBef>
                        <a:spcAft>
                          <a:spcPts val="0"/>
                        </a:spcAft>
                        <a:buNone/>
                      </a:pPr>
                      <a:r>
                        <a:rPr lang="en-US" sz="1200"/>
                        <a:t>Greek</a:t>
                      </a:r>
                      <a:endParaRPr b="0" sz="1200"/>
                    </a:p>
                  </a:txBody>
                  <a:tcPr marT="40075" marB="40075" marR="91450" marL="91450"/>
                </a:tc>
                <a:tc>
                  <a:txBody>
                    <a:bodyPr/>
                    <a:lstStyle/>
                    <a:p>
                      <a:pPr indent="0" lvl="0" marL="0" marR="0" rtl="0" algn="l">
                        <a:spcBef>
                          <a:spcPts val="0"/>
                        </a:spcBef>
                        <a:spcAft>
                          <a:spcPts val="0"/>
                        </a:spcAft>
                        <a:buNone/>
                      </a:pPr>
                      <a:r>
                        <a:rPr lang="en-US" sz="1200"/>
                        <a:t>675 Higuera St</a:t>
                      </a:r>
                      <a:endParaRPr/>
                    </a:p>
                    <a:p>
                      <a:pPr indent="0" lvl="0" marL="0" marR="0" rtl="0" algn="l">
                        <a:lnSpc>
                          <a:spcPct val="100000"/>
                        </a:lnSpc>
                        <a:spcBef>
                          <a:spcPts val="0"/>
                        </a:spcBef>
                        <a:spcAft>
                          <a:spcPts val="0"/>
                        </a:spcAft>
                        <a:buClr>
                          <a:schemeClr val="dk1"/>
                        </a:buClr>
                        <a:buSzPts val="1200"/>
                        <a:buFont typeface="Arial"/>
                        <a:buNone/>
                      </a:pPr>
                      <a:r>
                        <a:rPr lang="en-US" sz="1200"/>
                        <a:t>San Luis Obispo</a:t>
                      </a:r>
                      <a:r>
                        <a:rPr lang="en-US" sz="1200"/>
                        <a:t> CA</a:t>
                      </a:r>
                      <a:endParaRPr b="0" sz="1200"/>
                    </a:p>
                  </a:txBody>
                  <a:tcPr marT="40075" marB="40075" marR="91450" marL="91450"/>
                </a:tc>
                <a:tc>
                  <a:txBody>
                    <a:bodyPr/>
                    <a:lstStyle/>
                    <a:p>
                      <a:pPr indent="0" lvl="0" marL="0" marR="0" rtl="0" algn="l">
                        <a:spcBef>
                          <a:spcPts val="0"/>
                        </a:spcBef>
                        <a:spcAft>
                          <a:spcPts val="0"/>
                        </a:spcAft>
                        <a:buNone/>
                      </a:pPr>
                      <a:r>
                        <a:t/>
                      </a:r>
                      <a:endParaRPr sz="1800"/>
                    </a:p>
                  </a:txBody>
                  <a:tcPr marT="40075" marB="40075" marR="91450" marL="91450"/>
                </a:tc>
              </a:tr>
            </a:tbl>
          </a:graphicData>
        </a:graphic>
      </p:graphicFrame>
      <p:sp>
        <p:nvSpPr>
          <p:cNvPr id="686" name="Google Shape;686;p33"/>
          <p:cNvSpPr txBox="1"/>
          <p:nvPr/>
        </p:nvSpPr>
        <p:spPr>
          <a:xfrm>
            <a:off x="4098054" y="3928706"/>
            <a:ext cx="149271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Fused Data </a:t>
            </a:r>
            <a:endParaRPr/>
          </a:p>
        </p:txBody>
      </p:sp>
      <p:cxnSp>
        <p:nvCxnSpPr>
          <p:cNvPr id="687" name="Google Shape;687;p33"/>
          <p:cNvCxnSpPr/>
          <p:nvPr/>
        </p:nvCxnSpPr>
        <p:spPr>
          <a:xfrm flipH="1">
            <a:off x="6307854" y="3285470"/>
            <a:ext cx="1101131" cy="2167236"/>
          </a:xfrm>
          <a:prstGeom prst="straightConnector1">
            <a:avLst/>
          </a:prstGeom>
          <a:noFill/>
          <a:ln cap="flat" cmpd="sng" w="26425">
            <a:solidFill>
              <a:schemeClr val="accent1"/>
            </a:solidFill>
            <a:prstDash val="solid"/>
            <a:round/>
            <a:headEnd len="sm" w="sm" type="none"/>
            <a:tailEnd len="med" w="med" type="stealth"/>
          </a:ln>
        </p:spPr>
      </p:cxnSp>
      <p:sp>
        <p:nvSpPr>
          <p:cNvPr id="688" name="Google Shape;688;p33"/>
          <p:cNvSpPr txBox="1"/>
          <p:nvPr/>
        </p:nvSpPr>
        <p:spPr>
          <a:xfrm>
            <a:off x="7586508" y="2630646"/>
            <a:ext cx="44196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1"/>
                </a:solidFill>
                <a:latin typeface="Arial"/>
                <a:ea typeface="Arial"/>
                <a:cs typeface="Arial"/>
                <a:sym typeface="Arial"/>
              </a:rPr>
              <a:t>For this record, S1 stated the phone # was (805)-543-2400 while S2 stated it was 805-543-2449. </a:t>
            </a:r>
            <a:endParaRPr/>
          </a:p>
          <a:p>
            <a:pPr indent="0" lvl="0" marL="0" marR="0" rtl="0" algn="l">
              <a:spcBef>
                <a:spcPts val="0"/>
              </a:spcBef>
              <a:spcAft>
                <a:spcPts val="0"/>
              </a:spcAft>
              <a:buNone/>
            </a:pPr>
            <a:r>
              <a:t/>
            </a:r>
            <a:endParaRPr sz="1800">
              <a:solidFill>
                <a:schemeClr val="accent1"/>
              </a:solidFill>
              <a:latin typeface="Arial"/>
              <a:ea typeface="Arial"/>
              <a:cs typeface="Arial"/>
              <a:sym typeface="Arial"/>
            </a:endParaRPr>
          </a:p>
          <a:p>
            <a:pPr indent="0" lvl="0" marL="0" marR="0" rtl="0" algn="l">
              <a:spcBef>
                <a:spcPts val="0"/>
              </a:spcBef>
              <a:spcAft>
                <a:spcPts val="0"/>
              </a:spcAft>
              <a:buNone/>
            </a:pPr>
            <a:r>
              <a:rPr lang="en-US" sz="1800">
                <a:solidFill>
                  <a:schemeClr val="accent1"/>
                </a:solidFill>
                <a:latin typeface="Arial"/>
                <a:ea typeface="Arial"/>
                <a:cs typeface="Arial"/>
                <a:sym typeface="Arial"/>
              </a:rPr>
              <a:t>Which source to trust? </a:t>
            </a:r>
            <a:endParaRPr sz="180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2" name="Shape 692"/>
        <p:cNvGrpSpPr/>
        <p:nvPr/>
      </p:nvGrpSpPr>
      <p:grpSpPr>
        <a:xfrm>
          <a:off x="0" y="0"/>
          <a:ext cx="0" cy="0"/>
          <a:chOff x="0" y="0"/>
          <a:chExt cx="0" cy="0"/>
        </a:xfrm>
      </p:grpSpPr>
      <p:sp>
        <p:nvSpPr>
          <p:cNvPr id="693" name="Google Shape;693;p34"/>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Data Fusion</a:t>
            </a:r>
            <a:endParaRPr/>
          </a:p>
        </p:txBody>
      </p:sp>
      <p:sp>
        <p:nvSpPr>
          <p:cNvPr id="694" name="Google Shape;694;p34"/>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a:t>Naïve solution is to simply use the information that is asserted by the largest number of data sources (i.e., naive voting).</a:t>
            </a:r>
            <a:endParaRPr/>
          </a:p>
          <a:p>
            <a:pPr indent="-182880" lvl="1" marL="457200" rtl="0" algn="l">
              <a:spcBef>
                <a:spcPts val="400"/>
              </a:spcBef>
              <a:spcAft>
                <a:spcPts val="0"/>
              </a:spcAft>
              <a:buSzPts val="1700"/>
              <a:buChar char="•"/>
            </a:pPr>
            <a:r>
              <a:rPr lang="en-US"/>
              <a:t>Its inadequate since biased (and even malicious) sources abound, and plagiarism (i.e., copying without proper attribution) between sources may be widespread. </a:t>
            </a:r>
            <a:endParaRPr/>
          </a:p>
          <a:p>
            <a:pPr indent="-74929" lvl="1" marL="457200" rtl="0" algn="l">
              <a:spcBef>
                <a:spcPts val="400"/>
              </a:spcBef>
              <a:spcAft>
                <a:spcPts val="0"/>
              </a:spcAft>
              <a:buSzPts val="1700"/>
              <a:buNone/>
            </a:pPr>
            <a:r>
              <a:t/>
            </a:r>
            <a:endParaRPr/>
          </a:p>
          <a:p>
            <a:pPr indent="-182880" lvl="0" marL="182880" rtl="0" algn="l">
              <a:spcBef>
                <a:spcPts val="480"/>
              </a:spcBef>
              <a:spcAft>
                <a:spcPts val="0"/>
              </a:spcAft>
              <a:buSzPts val="2040"/>
              <a:buChar char="•"/>
            </a:pPr>
            <a:r>
              <a:rPr lang="en-US"/>
              <a:t>Ideally, when applying voting, we would like to give a higher vote to more trustworthy sources and ignore copied information.</a:t>
            </a:r>
            <a:endParaRPr/>
          </a:p>
          <a:p>
            <a:pPr indent="-182880" lvl="1" marL="457200" rtl="0" algn="l">
              <a:spcBef>
                <a:spcPts val="400"/>
              </a:spcBef>
              <a:spcAft>
                <a:spcPts val="0"/>
              </a:spcAft>
              <a:buSzPts val="1700"/>
              <a:buChar char="•"/>
            </a:pPr>
            <a:r>
              <a:rPr lang="en-US"/>
              <a:t>First, we often do not know a priori the trustworthiness of a source.</a:t>
            </a:r>
            <a:endParaRPr/>
          </a:p>
          <a:p>
            <a:pPr indent="-182880" lvl="1" marL="457200" rtl="0" algn="l">
              <a:spcBef>
                <a:spcPts val="400"/>
              </a:spcBef>
              <a:spcAft>
                <a:spcPts val="0"/>
              </a:spcAft>
              <a:buSzPts val="1700"/>
              <a:buChar char="•"/>
            </a:pPr>
            <a:r>
              <a:rPr lang="en-US"/>
              <a:t>Second, in many applications we do not know how each source obtains its data, so we have to discover copiers from a snapshot of data.</a:t>
            </a:r>
            <a:endParaRPr/>
          </a:p>
          <a:p>
            <a:pPr indent="-74929" lvl="1" marL="457200" rtl="0" algn="l">
              <a:spcBef>
                <a:spcPts val="400"/>
              </a:spcBef>
              <a:spcAft>
                <a:spcPts val="0"/>
              </a:spcAft>
              <a:buSzPts val="1700"/>
              <a:buNone/>
            </a:pPr>
            <a:r>
              <a:t/>
            </a:r>
            <a:endParaRPr/>
          </a:p>
          <a:p>
            <a:pPr indent="-182880" lvl="0" marL="182880" rtl="0" algn="l">
              <a:spcBef>
                <a:spcPts val="480"/>
              </a:spcBef>
              <a:spcAft>
                <a:spcPts val="0"/>
              </a:spcAft>
              <a:buSzPts val="2040"/>
              <a:buChar char="•"/>
            </a:pPr>
            <a:r>
              <a:rPr lang="en-US"/>
              <a:t>Paper “Data Fusion: Resolving Conflicts from Multiple Sources” by Dong et. Al. examines the problem of data fusion in more detail. </a:t>
            </a:r>
            <a:r>
              <a:rPr lang="en-US" u="sng">
                <a:solidFill>
                  <a:schemeClr val="hlink"/>
                </a:solidFill>
                <a:hlinkClick r:id="rId3"/>
              </a:rPr>
              <a:t>[PDF]</a:t>
            </a:r>
            <a:endParaRPr/>
          </a:p>
          <a:p>
            <a:pPr indent="-74929" lvl="1" marL="457200" rtl="0" algn="l">
              <a:spcBef>
                <a:spcPts val="400"/>
              </a:spcBef>
              <a:spcAft>
                <a:spcPts val="0"/>
              </a:spcAft>
              <a:buSzPts val="1700"/>
              <a:buNone/>
            </a:pPr>
            <a:r>
              <a:t/>
            </a:r>
            <a:endParaRPr/>
          </a:p>
          <a:p>
            <a:pPr indent="-74929" lvl="1" marL="457200" rtl="0" algn="l">
              <a:spcBef>
                <a:spcPts val="400"/>
              </a:spcBef>
              <a:spcAft>
                <a:spcPts val="0"/>
              </a:spcAft>
              <a:buSzPts val="17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sp>
        <p:nvSpPr>
          <p:cNvPr id="699" name="Google Shape;699;p35"/>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Strategies for Dealing with Missing Data</a:t>
            </a:r>
            <a:endParaRPr/>
          </a:p>
        </p:txBody>
      </p:sp>
      <p:sp>
        <p:nvSpPr>
          <p:cNvPr id="700" name="Google Shape;700;p35"/>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a:t>After performing data fusion, we must also deal with other inconsistences in the data, such as:</a:t>
            </a:r>
            <a:endParaRPr/>
          </a:p>
          <a:p>
            <a:pPr indent="-53340" lvl="1" marL="457200" rtl="0" algn="l">
              <a:spcBef>
                <a:spcPts val="480"/>
              </a:spcBef>
              <a:spcAft>
                <a:spcPts val="0"/>
              </a:spcAft>
              <a:buSzPts val="2040"/>
              <a:buNone/>
            </a:pPr>
            <a:r>
              <a:t/>
            </a:r>
            <a:endParaRPr sz="2400"/>
          </a:p>
          <a:p>
            <a:pPr indent="-182880" lvl="1" marL="457200" rtl="0" algn="l">
              <a:spcBef>
                <a:spcPts val="480"/>
              </a:spcBef>
              <a:spcAft>
                <a:spcPts val="0"/>
              </a:spcAft>
              <a:buSzPts val="2040"/>
              <a:buChar char="•"/>
            </a:pPr>
            <a:r>
              <a:rPr lang="en-US" sz="2400"/>
              <a:t>Missing values</a:t>
            </a:r>
            <a:endParaRPr/>
          </a:p>
          <a:p>
            <a:pPr indent="-53340" lvl="1" marL="457200" rtl="0" algn="l">
              <a:spcBef>
                <a:spcPts val="480"/>
              </a:spcBef>
              <a:spcAft>
                <a:spcPts val="0"/>
              </a:spcAft>
              <a:buSzPts val="2040"/>
              <a:buNone/>
            </a:pPr>
            <a:r>
              <a:t/>
            </a:r>
            <a:endParaRPr sz="2400"/>
          </a:p>
          <a:p>
            <a:pPr indent="-182880" lvl="1" marL="457200" rtl="0" algn="l">
              <a:spcBef>
                <a:spcPts val="480"/>
              </a:spcBef>
              <a:spcAft>
                <a:spcPts val="0"/>
              </a:spcAft>
              <a:buSzPts val="2040"/>
              <a:buChar char="•"/>
            </a:pPr>
            <a:r>
              <a:rPr lang="en-US" sz="2400"/>
              <a:t>Null values</a:t>
            </a:r>
            <a:endParaRPr/>
          </a:p>
          <a:p>
            <a:pPr indent="-53339" lvl="0" marL="182880" rtl="0" algn="l">
              <a:spcBef>
                <a:spcPts val="480"/>
              </a:spcBef>
              <a:spcAft>
                <a:spcPts val="0"/>
              </a:spcAft>
              <a:buSzPts val="2040"/>
              <a:buNone/>
            </a:pPr>
            <a:r>
              <a:t/>
            </a:r>
            <a:endParaRPr/>
          </a:p>
          <a:p>
            <a:pPr indent="-53339" lvl="0" marL="182880" rtl="0" algn="l">
              <a:spcBef>
                <a:spcPts val="480"/>
              </a:spcBef>
              <a:spcAft>
                <a:spcPts val="0"/>
              </a:spcAft>
              <a:buSzPts val="2040"/>
              <a:buNone/>
            </a:pPr>
            <a:r>
              <a:t/>
            </a:r>
            <a:endParaRPr/>
          </a:p>
          <a:p>
            <a:pPr indent="-53339" lvl="0" marL="182880" rtl="0" algn="l">
              <a:spcBef>
                <a:spcPts val="480"/>
              </a:spcBef>
              <a:spcAft>
                <a:spcPts val="0"/>
              </a:spcAft>
              <a:buSzPts val="204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5" name="Shape 705"/>
        <p:cNvGrpSpPr/>
        <p:nvPr/>
      </p:nvGrpSpPr>
      <p:grpSpPr>
        <a:xfrm>
          <a:off x="0" y="0"/>
          <a:ext cx="0" cy="0"/>
          <a:chOff x="0" y="0"/>
          <a:chExt cx="0" cy="0"/>
        </a:xfrm>
      </p:grpSpPr>
      <p:sp>
        <p:nvSpPr>
          <p:cNvPr id="706" name="Google Shape;706;p36"/>
          <p:cNvSpPr txBox="1"/>
          <p:nvPr>
            <p:ph type="title"/>
          </p:nvPr>
        </p:nvSpPr>
        <p:spPr>
          <a:xfrm>
            <a:off x="609600" y="37338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Missing Values</a:t>
            </a:r>
            <a:endParaRPr/>
          </a:p>
        </p:txBody>
      </p:sp>
      <p:sp>
        <p:nvSpPr>
          <p:cNvPr id="707" name="Google Shape;707;p36"/>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34"/>
              <a:buChar char="•"/>
            </a:pPr>
            <a:r>
              <a:rPr lang="en-US" sz="2040"/>
              <a:t>There are several strategies for dealing with missing data. </a:t>
            </a:r>
            <a:endParaRPr/>
          </a:p>
          <a:p>
            <a:pPr indent="-72770" lvl="0" marL="182880" rtl="0" algn="l">
              <a:lnSpc>
                <a:spcPct val="90000"/>
              </a:lnSpc>
              <a:spcBef>
                <a:spcPts val="408"/>
              </a:spcBef>
              <a:spcAft>
                <a:spcPts val="0"/>
              </a:spcAft>
              <a:buSzPts val="1734"/>
              <a:buNone/>
            </a:pPr>
            <a:r>
              <a:t/>
            </a:r>
            <a:endParaRPr sz="2040"/>
          </a:p>
          <a:p>
            <a:pPr indent="-182880" lvl="0" marL="182880" rtl="0" algn="l">
              <a:lnSpc>
                <a:spcPct val="90000"/>
              </a:lnSpc>
              <a:spcBef>
                <a:spcPts val="408"/>
              </a:spcBef>
              <a:spcAft>
                <a:spcPts val="0"/>
              </a:spcAft>
              <a:buSzPts val="1734"/>
              <a:buChar char="•"/>
            </a:pPr>
            <a:r>
              <a:rPr b="1" lang="en-US" sz="2040"/>
              <a:t>Reducing dataset</a:t>
            </a:r>
            <a:endParaRPr/>
          </a:p>
          <a:p>
            <a:pPr indent="-182880" lvl="1" marL="457200" rtl="0" algn="l">
              <a:lnSpc>
                <a:spcPct val="90000"/>
              </a:lnSpc>
              <a:spcBef>
                <a:spcPts val="340"/>
              </a:spcBef>
              <a:spcAft>
                <a:spcPts val="0"/>
              </a:spcAft>
              <a:buSzPts val="1445"/>
              <a:buChar char="•"/>
            </a:pPr>
            <a:r>
              <a:rPr lang="en-US" sz="1700"/>
              <a:t>The simplest solution for the missing values imputation problem is the reduction of the data set and elimination of all samples with missing values.</a:t>
            </a:r>
            <a:endParaRPr/>
          </a:p>
          <a:p>
            <a:pPr indent="-72770" lvl="0" marL="182880" rtl="0" algn="l">
              <a:lnSpc>
                <a:spcPct val="90000"/>
              </a:lnSpc>
              <a:spcBef>
                <a:spcPts val="408"/>
              </a:spcBef>
              <a:spcAft>
                <a:spcPts val="0"/>
              </a:spcAft>
              <a:buSzPts val="1734"/>
              <a:buNone/>
            </a:pPr>
            <a:r>
              <a:t/>
            </a:r>
            <a:endParaRPr sz="2040"/>
          </a:p>
          <a:p>
            <a:pPr indent="-182880" lvl="0" marL="182880" rtl="0" algn="l">
              <a:lnSpc>
                <a:spcPct val="90000"/>
              </a:lnSpc>
              <a:spcBef>
                <a:spcPts val="408"/>
              </a:spcBef>
              <a:spcAft>
                <a:spcPts val="0"/>
              </a:spcAft>
              <a:buSzPts val="1734"/>
              <a:buChar char="•"/>
            </a:pPr>
            <a:r>
              <a:rPr b="1" lang="en-US" sz="2040"/>
              <a:t>Replace Missing Value with Mean</a:t>
            </a:r>
            <a:endParaRPr/>
          </a:p>
          <a:p>
            <a:pPr indent="-182880" lvl="1" marL="457200" rtl="0" algn="l">
              <a:lnSpc>
                <a:spcPct val="90000"/>
              </a:lnSpc>
              <a:spcBef>
                <a:spcPts val="340"/>
              </a:spcBef>
              <a:spcAft>
                <a:spcPts val="0"/>
              </a:spcAft>
              <a:buSzPts val="1445"/>
              <a:buChar char="•"/>
            </a:pPr>
            <a:r>
              <a:rPr lang="en-US" sz="1700"/>
              <a:t>This method replaces each missing value with mean of the attribute (</a:t>
            </a:r>
            <a:r>
              <a:rPr lang="en-US" sz="1700" u="sng">
                <a:solidFill>
                  <a:schemeClr val="hlink"/>
                </a:solidFill>
                <a:hlinkClick r:id="rId3"/>
              </a:rPr>
              <a:t>Kantardzic, M. 2003</a:t>
            </a:r>
            <a:r>
              <a:rPr lang="en-US" sz="1700"/>
              <a:t>). The mean is calculated based on all known values of the attribute. This method is usable only for numeric attributes and is usually combined with replacing missing values with most common attribute value for symbolic attributes.</a:t>
            </a:r>
            <a:endParaRPr/>
          </a:p>
          <a:p>
            <a:pPr indent="-72770" lvl="0" marL="182880" rtl="0" algn="l">
              <a:lnSpc>
                <a:spcPct val="90000"/>
              </a:lnSpc>
              <a:spcBef>
                <a:spcPts val="408"/>
              </a:spcBef>
              <a:spcAft>
                <a:spcPts val="0"/>
              </a:spcAft>
              <a:buSzPts val="1734"/>
              <a:buNone/>
            </a:pPr>
            <a:r>
              <a:t/>
            </a:r>
            <a:endParaRPr sz="2040"/>
          </a:p>
          <a:p>
            <a:pPr indent="-182880" lvl="0" marL="182880" rtl="0" algn="l">
              <a:lnSpc>
                <a:spcPct val="90000"/>
              </a:lnSpc>
              <a:spcBef>
                <a:spcPts val="408"/>
              </a:spcBef>
              <a:spcAft>
                <a:spcPts val="0"/>
              </a:spcAft>
              <a:buSzPts val="1734"/>
              <a:buChar char="•"/>
            </a:pPr>
            <a:r>
              <a:rPr b="1" lang="en-US" sz="2040"/>
              <a:t>Replace Missing Value with Median for the Given Class</a:t>
            </a:r>
            <a:endParaRPr/>
          </a:p>
          <a:p>
            <a:pPr indent="-182880" lvl="1" marL="457200" rtl="0" algn="l">
              <a:lnSpc>
                <a:spcPct val="90000"/>
              </a:lnSpc>
              <a:spcBef>
                <a:spcPts val="340"/>
              </a:spcBef>
              <a:spcAft>
                <a:spcPts val="0"/>
              </a:spcAft>
              <a:buSzPts val="1445"/>
              <a:buChar char="•"/>
            </a:pPr>
            <a:r>
              <a:rPr lang="en-US" sz="1700"/>
              <a:t>Since the mean is affected by the presence of outliers it seems natural to use the median instead just to assure robustness. In this case the missing data for a given attribute is replaced by the median of all known values of that attribute in the class where the instance with the missing value belongs (</a:t>
            </a:r>
            <a:r>
              <a:rPr lang="en-US" sz="1700" u="sng">
                <a:solidFill>
                  <a:schemeClr val="hlink"/>
                </a:solidFill>
                <a:hlinkClick r:id="rId4"/>
              </a:rPr>
              <a:t>Acuña, E. &amp; Rodriguez, C. 2004</a:t>
            </a:r>
            <a:r>
              <a:rPr lang="en-US" sz="1700"/>
              <a:t>). This method is usable only for numeric attributes and requires existence of classes or possibility to create classes as previous method</a:t>
            </a:r>
            <a:endParaRPr/>
          </a:p>
          <a:p>
            <a:pPr indent="-91122" lvl="1" marL="457200" rtl="0" algn="l">
              <a:lnSpc>
                <a:spcPct val="90000"/>
              </a:lnSpc>
              <a:spcBef>
                <a:spcPts val="340"/>
              </a:spcBef>
              <a:spcAft>
                <a:spcPts val="0"/>
              </a:spcAft>
              <a:buSzPts val="1445"/>
              <a:buNone/>
            </a:pPr>
            <a:r>
              <a:t/>
            </a:r>
            <a:endParaRPr sz="17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2" name="Shape 712"/>
        <p:cNvGrpSpPr/>
        <p:nvPr/>
      </p:nvGrpSpPr>
      <p:grpSpPr>
        <a:xfrm>
          <a:off x="0" y="0"/>
          <a:ext cx="0" cy="0"/>
          <a:chOff x="0" y="0"/>
          <a:chExt cx="0" cy="0"/>
        </a:xfrm>
      </p:grpSpPr>
      <p:sp>
        <p:nvSpPr>
          <p:cNvPr id="713" name="Google Shape;713;p37"/>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Missing Values (Cont.) </a:t>
            </a:r>
            <a:endParaRPr/>
          </a:p>
        </p:txBody>
      </p:sp>
      <p:sp>
        <p:nvSpPr>
          <p:cNvPr id="714" name="Google Shape;714;p37"/>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74929" lvl="1" marL="457200" rtl="0" algn="l">
              <a:lnSpc>
                <a:spcPct val="90000"/>
              </a:lnSpc>
              <a:spcBef>
                <a:spcPts val="0"/>
              </a:spcBef>
              <a:spcAft>
                <a:spcPts val="0"/>
              </a:spcAft>
              <a:buSzPts val="1700"/>
              <a:buNone/>
            </a:pPr>
            <a:r>
              <a:t/>
            </a:r>
            <a:endParaRPr/>
          </a:p>
          <a:p>
            <a:pPr indent="-182880" lvl="0" marL="182880" rtl="0" algn="l">
              <a:lnSpc>
                <a:spcPct val="90000"/>
              </a:lnSpc>
              <a:spcBef>
                <a:spcPts val="480"/>
              </a:spcBef>
              <a:spcAft>
                <a:spcPts val="0"/>
              </a:spcAft>
              <a:buSzPts val="2040"/>
              <a:buChar char="•"/>
            </a:pPr>
            <a:r>
              <a:rPr b="1" lang="en-US"/>
              <a:t>Replace Missing Value with Most Common Attribute Value</a:t>
            </a:r>
            <a:endParaRPr/>
          </a:p>
          <a:p>
            <a:pPr indent="-182880" lvl="1" marL="457200" rtl="0" algn="l">
              <a:lnSpc>
                <a:spcPct val="90000"/>
              </a:lnSpc>
              <a:spcBef>
                <a:spcPts val="400"/>
              </a:spcBef>
              <a:spcAft>
                <a:spcPts val="0"/>
              </a:spcAft>
              <a:buSzPts val="1700"/>
              <a:buChar char="•"/>
            </a:pPr>
            <a:r>
              <a:rPr lang="en-US"/>
              <a:t>This method simply uses most common attribute value for missing value imputation (</a:t>
            </a:r>
            <a:r>
              <a:rPr lang="en-US" u="sng">
                <a:solidFill>
                  <a:schemeClr val="hlink"/>
                </a:solidFill>
                <a:hlinkClick r:id="rId3"/>
              </a:rPr>
              <a:t>Grzymala-Busse J. W., Hu M. 2001</a:t>
            </a:r>
            <a:r>
              <a:rPr lang="en-US"/>
              <a:t>). The most common value of all values of the attribute is used. This method is usable only for symbolic attributes and is usually combined with replacing missing values with missing values imputation using mean for numeric attributes.</a:t>
            </a:r>
            <a:endParaRPr/>
          </a:p>
          <a:p>
            <a:pPr indent="-74929" lvl="1" marL="457200" rtl="0" algn="l">
              <a:lnSpc>
                <a:spcPct val="90000"/>
              </a:lnSpc>
              <a:spcBef>
                <a:spcPts val="400"/>
              </a:spcBef>
              <a:spcAft>
                <a:spcPts val="0"/>
              </a:spcAft>
              <a:buSzPts val="1700"/>
              <a:buNone/>
            </a:pPr>
            <a:r>
              <a:t/>
            </a:r>
            <a:endParaRPr/>
          </a:p>
          <a:p>
            <a:pPr indent="-182880" lvl="0" marL="182880" rtl="0" algn="l">
              <a:lnSpc>
                <a:spcPct val="90000"/>
              </a:lnSpc>
              <a:spcBef>
                <a:spcPts val="480"/>
              </a:spcBef>
              <a:spcAft>
                <a:spcPts val="0"/>
              </a:spcAft>
              <a:buSzPts val="2040"/>
              <a:buChar char="•"/>
            </a:pPr>
            <a:r>
              <a:rPr b="1" lang="en-US"/>
              <a:t>Closest Fit</a:t>
            </a:r>
            <a:endParaRPr/>
          </a:p>
          <a:p>
            <a:pPr indent="-182880" lvl="1" marL="457200" rtl="0" algn="l">
              <a:lnSpc>
                <a:spcPct val="90000"/>
              </a:lnSpc>
              <a:spcBef>
                <a:spcPts val="400"/>
              </a:spcBef>
              <a:spcAft>
                <a:spcPts val="0"/>
              </a:spcAft>
              <a:buSzPts val="1700"/>
              <a:buChar char="•"/>
            </a:pPr>
            <a:r>
              <a:rPr lang="en-US"/>
              <a:t>The closest fit algorithm (</a:t>
            </a:r>
            <a:r>
              <a:rPr lang="en-US" u="sng">
                <a:solidFill>
                  <a:schemeClr val="hlink"/>
                </a:solidFill>
                <a:hlinkClick r:id="rId4"/>
              </a:rPr>
              <a:t>Grzymala-Busse, J. W., Goodwin, L. K., Grzymala-Busse, W. J. &amp; Zheng X. 2005</a:t>
            </a:r>
            <a:r>
              <a:rPr lang="en-US"/>
              <a:t>) for missing attribute values is based on replacing a missing attribute value with an existing value of the same attribute from another case that resembles as much as possible the case with missing attribute values. </a:t>
            </a:r>
            <a:endParaRPr/>
          </a:p>
          <a:p>
            <a:pPr indent="-182880" lvl="1" marL="457200" rtl="0" algn="l">
              <a:lnSpc>
                <a:spcPct val="90000"/>
              </a:lnSpc>
              <a:spcBef>
                <a:spcPts val="400"/>
              </a:spcBef>
              <a:spcAft>
                <a:spcPts val="0"/>
              </a:spcAft>
              <a:buSzPts val="1700"/>
              <a:buChar char="•"/>
            </a:pPr>
            <a:r>
              <a:rPr lang="en-US"/>
              <a:t>This approach can be generalized to using K nearest neighbor, which will look for more than one (“k”) similar cases with known values of the attribute (Hand, D., Mannila, H. &amp; Smyth, P. 2001).</a:t>
            </a:r>
            <a:endParaRPr/>
          </a:p>
          <a:p>
            <a:pPr indent="-74929" lvl="1" marL="457200" rtl="0" algn="l">
              <a:lnSpc>
                <a:spcPct val="90000"/>
              </a:lnSpc>
              <a:spcBef>
                <a:spcPts val="400"/>
              </a:spcBef>
              <a:spcAft>
                <a:spcPts val="0"/>
              </a:spcAft>
              <a:buSzPts val="17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Google Shape;719;p38"/>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Data Fusion literature</a:t>
            </a:r>
            <a:endParaRPr/>
          </a:p>
        </p:txBody>
      </p:sp>
      <p:sp>
        <p:nvSpPr>
          <p:cNvPr id="720" name="Google Shape;720;p38"/>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a:t>Data Fusion: Resolving Conflicts from Multiple Sources by Luna Dong et. al. </a:t>
            </a:r>
            <a:r>
              <a:rPr lang="en-US" u="sng">
                <a:solidFill>
                  <a:schemeClr val="hlink"/>
                </a:solidFill>
                <a:hlinkClick r:id="rId3"/>
              </a:rPr>
              <a:t>[PDF]</a:t>
            </a:r>
            <a:endParaRPr/>
          </a:p>
          <a:p>
            <a:pPr indent="-182880" lvl="1" marL="457200" rtl="0" algn="l">
              <a:spcBef>
                <a:spcPts val="400"/>
              </a:spcBef>
              <a:spcAft>
                <a:spcPts val="0"/>
              </a:spcAft>
              <a:buSzPts val="1700"/>
              <a:buChar char="•"/>
            </a:pPr>
            <a:r>
              <a:rPr lang="en-US"/>
              <a:t>Examined the data fusion problem over numerous data sources where sources accuracy is considered. </a:t>
            </a:r>
            <a:endParaRPr/>
          </a:p>
          <a:p>
            <a:pPr indent="-182880" lvl="1" marL="457200" rtl="0" algn="l">
              <a:spcBef>
                <a:spcPts val="400"/>
              </a:spcBef>
              <a:spcAft>
                <a:spcPts val="0"/>
              </a:spcAft>
              <a:buSzPts val="1700"/>
              <a:buChar char="•"/>
            </a:pPr>
            <a:r>
              <a:rPr lang="en-US"/>
              <a:t>Usually, conflicts in data fusion is solved through voting. </a:t>
            </a:r>
            <a:endParaRPr/>
          </a:p>
          <a:p>
            <a:pPr indent="-182880" lvl="1" marL="457200" rtl="0" algn="l">
              <a:spcBef>
                <a:spcPts val="400"/>
              </a:spcBef>
              <a:spcAft>
                <a:spcPts val="0"/>
              </a:spcAft>
              <a:buSzPts val="1700"/>
              <a:buChar char="•"/>
            </a:pPr>
            <a:r>
              <a:rPr lang="en-US"/>
              <a:t>Sources may copy from others, and since these sources are dependent on other sources, their vote should not hold as much weight. </a:t>
            </a:r>
            <a:endParaRPr/>
          </a:p>
          <a:p>
            <a:pPr indent="-182880" lvl="1" marL="457200" rtl="0" algn="l">
              <a:spcBef>
                <a:spcPts val="400"/>
              </a:spcBef>
              <a:spcAft>
                <a:spcPts val="0"/>
              </a:spcAft>
              <a:buSzPts val="1700"/>
              <a:buChar char="•"/>
            </a:pPr>
            <a:r>
              <a:rPr lang="en-US"/>
              <a:t>The paper addressed the following questions:</a:t>
            </a:r>
            <a:endParaRPr/>
          </a:p>
          <a:p>
            <a:pPr indent="-182879" lvl="2" marL="731520" rtl="0" algn="l">
              <a:spcBef>
                <a:spcPts val="360"/>
              </a:spcBef>
              <a:spcAft>
                <a:spcPts val="0"/>
              </a:spcAft>
              <a:buSzPts val="1620"/>
              <a:buChar char="•"/>
            </a:pPr>
            <a:r>
              <a:rPr lang="en-US"/>
              <a:t>How can we discover source dependence ?</a:t>
            </a:r>
            <a:endParaRPr/>
          </a:p>
          <a:p>
            <a:pPr indent="-182879" lvl="2" marL="731520" rtl="0" algn="l">
              <a:spcBef>
                <a:spcPts val="360"/>
              </a:spcBef>
              <a:spcAft>
                <a:spcPts val="0"/>
              </a:spcAft>
              <a:buSzPts val="1620"/>
              <a:buChar char="•"/>
            </a:pPr>
            <a:r>
              <a:rPr lang="en-US"/>
              <a:t>How should we fuse data given source dependence ?</a:t>
            </a:r>
            <a:endParaRPr/>
          </a:p>
          <a:p>
            <a:pPr indent="-74929" lvl="1" marL="457200" rtl="0" algn="l">
              <a:spcBef>
                <a:spcPts val="400"/>
              </a:spcBef>
              <a:spcAft>
                <a:spcPts val="0"/>
              </a:spcAft>
              <a:buSzPts val="17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4" name="Shape 724"/>
        <p:cNvGrpSpPr/>
        <p:nvPr/>
      </p:nvGrpSpPr>
      <p:grpSpPr>
        <a:xfrm>
          <a:off x="0" y="0"/>
          <a:ext cx="0" cy="0"/>
          <a:chOff x="0" y="0"/>
          <a:chExt cx="0" cy="0"/>
        </a:xfrm>
      </p:grpSpPr>
      <p:sp>
        <p:nvSpPr>
          <p:cNvPr id="725" name="Google Shape;725;p39"/>
          <p:cNvSpPr/>
          <p:nvPr/>
        </p:nvSpPr>
        <p:spPr>
          <a:xfrm>
            <a:off x="6330462" y="2444262"/>
            <a:ext cx="457200" cy="4800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26" name="Google Shape;726;p39"/>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800"/>
              <a:buFont typeface="Arial"/>
              <a:buNone/>
            </a:pPr>
            <a:r>
              <a:rPr lang="en-US" sz="4800"/>
              <a:t>Problem Definition—Input</a:t>
            </a:r>
            <a:endParaRPr/>
          </a:p>
        </p:txBody>
      </p:sp>
      <p:graphicFrame>
        <p:nvGraphicFramePr>
          <p:cNvPr id="727" name="Google Shape;727;p39"/>
          <p:cNvGraphicFramePr/>
          <p:nvPr/>
        </p:nvGraphicFramePr>
        <p:xfrm>
          <a:off x="422031" y="1828800"/>
          <a:ext cx="3000000" cy="3000000"/>
        </p:xfrm>
        <a:graphic>
          <a:graphicData uri="http://schemas.openxmlformats.org/drawingml/2006/table">
            <a:tbl>
              <a:tblPr bandRow="1" firstRow="1">
                <a:noFill/>
                <a:tableStyleId>{01FB9469-9F0F-4F4D-BCA3-D4A989D5FA19}</a:tableStyleId>
              </a:tblPr>
              <a:tblGrid>
                <a:gridCol w="584200"/>
                <a:gridCol w="787400"/>
                <a:gridCol w="3810000"/>
                <a:gridCol w="1828800"/>
              </a:tblGrid>
              <a:tr h="571500">
                <a:tc>
                  <a:txBody>
                    <a:bodyPr/>
                    <a:lstStyle/>
                    <a:p>
                      <a:pPr indent="0" lvl="0" marL="0" marR="0" rtl="0" algn="ctr">
                        <a:spcBef>
                          <a:spcPts val="0"/>
                        </a:spcBef>
                        <a:spcAft>
                          <a:spcPts val="0"/>
                        </a:spcAft>
                        <a:buNone/>
                      </a:pPr>
                      <a:r>
                        <a:rPr lang="en-US" sz="1800"/>
                        <a:t>Src</a:t>
                      </a:r>
                      <a:endParaRPr sz="1800"/>
                    </a:p>
                  </a:txBody>
                  <a:tcPr marT="45725" marB="45725" marR="91450" marL="91450" anchor="ctr"/>
                </a:tc>
                <a:tc>
                  <a:txBody>
                    <a:bodyPr/>
                    <a:lstStyle/>
                    <a:p>
                      <a:pPr indent="0" lvl="0" marL="0" marR="0" rtl="0" algn="ctr">
                        <a:spcBef>
                          <a:spcPts val="0"/>
                        </a:spcBef>
                        <a:spcAft>
                          <a:spcPts val="0"/>
                        </a:spcAft>
                        <a:buNone/>
                      </a:pPr>
                      <a:r>
                        <a:rPr lang="en-US" sz="1800"/>
                        <a:t>ISBN</a:t>
                      </a:r>
                      <a:endParaRPr/>
                    </a:p>
                  </a:txBody>
                  <a:tcPr marT="45725" marB="45725" marR="91450" marL="91450" anchor="ctr"/>
                </a:tc>
                <a:tc>
                  <a:txBody>
                    <a:bodyPr/>
                    <a:lstStyle/>
                    <a:p>
                      <a:pPr indent="0" lvl="0" marL="0" marR="0" rtl="0" algn="ctr">
                        <a:spcBef>
                          <a:spcPts val="0"/>
                        </a:spcBef>
                        <a:spcAft>
                          <a:spcPts val="0"/>
                        </a:spcAft>
                        <a:buNone/>
                      </a:pPr>
                      <a:r>
                        <a:rPr lang="en-US" sz="1800"/>
                        <a:t>Name</a:t>
                      </a:r>
                      <a:endParaRPr/>
                    </a:p>
                  </a:txBody>
                  <a:tcPr marT="45725" marB="45725" marR="91450" marL="91450" anchor="ctr"/>
                </a:tc>
                <a:tc>
                  <a:txBody>
                    <a:bodyPr/>
                    <a:lstStyle/>
                    <a:p>
                      <a:pPr indent="0" lvl="0" marL="0" marR="0" rtl="0" algn="ctr">
                        <a:spcBef>
                          <a:spcPts val="0"/>
                        </a:spcBef>
                        <a:spcAft>
                          <a:spcPts val="0"/>
                        </a:spcAft>
                        <a:buNone/>
                      </a:pPr>
                      <a:r>
                        <a:rPr lang="en-US" sz="1800"/>
                        <a:t>Author</a:t>
                      </a:r>
                      <a:endParaRPr/>
                    </a:p>
                  </a:txBody>
                  <a:tcPr marT="45725" marB="45725" marR="91450" marL="91450" anchor="ctr"/>
                </a:tc>
              </a:tr>
              <a:tr h="326575">
                <a:tc rowSpan="2">
                  <a:txBody>
                    <a:bodyPr/>
                    <a:lstStyle/>
                    <a:p>
                      <a:pPr indent="0" lvl="0" marL="0" marR="0" rtl="0" algn="ctr">
                        <a:spcBef>
                          <a:spcPts val="0"/>
                        </a:spcBef>
                        <a:spcAft>
                          <a:spcPts val="0"/>
                        </a:spcAft>
                        <a:buNone/>
                      </a:pPr>
                      <a:r>
                        <a:rPr lang="en-US" sz="1800"/>
                        <a:t>S1</a:t>
                      </a:r>
                      <a:endParaRPr/>
                    </a:p>
                  </a:txBody>
                  <a:tcPr marT="45725" marB="45725" marR="91450" marL="91450" anchor="ctr"/>
                </a:tc>
                <a:tc>
                  <a:txBody>
                    <a:bodyPr/>
                    <a:lstStyle/>
                    <a:p>
                      <a:pPr indent="0" lvl="0" marL="0" marR="0" rtl="0" algn="ctr">
                        <a:spcBef>
                          <a:spcPts val="0"/>
                        </a:spcBef>
                        <a:spcAft>
                          <a:spcPts val="0"/>
                        </a:spcAft>
                        <a:buNone/>
                      </a:pPr>
                      <a:r>
                        <a:rPr lang="en-US" sz="1800"/>
                        <a:t>1</a:t>
                      </a:r>
                      <a:endParaRPr/>
                    </a:p>
                  </a:txBody>
                  <a:tcPr marT="45725" marB="45725" marR="91450" marL="91450" anchor="ctr"/>
                </a:tc>
                <a:tc>
                  <a:txBody>
                    <a:bodyPr/>
                    <a:lstStyle/>
                    <a:p>
                      <a:pPr indent="0" lvl="0" marL="0" marR="0" rtl="0" algn="l">
                        <a:spcBef>
                          <a:spcPts val="0"/>
                        </a:spcBef>
                        <a:spcAft>
                          <a:spcPts val="0"/>
                        </a:spcAft>
                        <a:buNone/>
                      </a:pPr>
                      <a:r>
                        <a:rPr lang="en-US" sz="1800"/>
                        <a:t>IPV6: Theory, Protocol, and Practice</a:t>
                      </a:r>
                      <a:endParaRPr/>
                    </a:p>
                  </a:txBody>
                  <a:tcPr marT="45725" marB="45725" marR="91450" marL="91450" anchor="ctr"/>
                </a:tc>
                <a:tc>
                  <a:txBody>
                    <a:bodyPr/>
                    <a:lstStyle/>
                    <a:p>
                      <a:pPr indent="0" lvl="0" marL="0" marR="0" rtl="0" algn="ctr">
                        <a:spcBef>
                          <a:spcPts val="0"/>
                        </a:spcBef>
                        <a:spcAft>
                          <a:spcPts val="0"/>
                        </a:spcAft>
                        <a:buNone/>
                      </a:pPr>
                      <a:r>
                        <a:rPr lang="en-US" sz="1800"/>
                        <a:t>Loshin,</a:t>
                      </a:r>
                      <a:r>
                        <a:rPr lang="en-US" sz="1800"/>
                        <a:t> </a:t>
                      </a:r>
                      <a:r>
                        <a:rPr i="1" lang="en-US" sz="1800">
                          <a:solidFill>
                            <a:srgbClr val="7030A0"/>
                          </a:solidFill>
                          <a:latin typeface="Arial"/>
                          <a:ea typeface="Arial"/>
                          <a:cs typeface="Arial"/>
                          <a:sym typeface="Arial"/>
                        </a:rPr>
                        <a:t>Peter</a:t>
                      </a:r>
                      <a:endParaRPr/>
                    </a:p>
                  </a:txBody>
                  <a:tcPr marT="45725" marB="45725" marR="91450" marL="91450" anchor="ctr"/>
                </a:tc>
              </a:tr>
              <a:tr h="571500">
                <a:tc vMerge="1"/>
                <a:tc>
                  <a:txBody>
                    <a:bodyPr/>
                    <a:lstStyle/>
                    <a:p>
                      <a:pPr indent="0" lvl="0" marL="0" marR="0" rtl="0" algn="ctr">
                        <a:spcBef>
                          <a:spcPts val="0"/>
                        </a:spcBef>
                        <a:spcAft>
                          <a:spcPts val="0"/>
                        </a:spcAft>
                        <a:buNone/>
                      </a:pPr>
                      <a:r>
                        <a:rPr lang="en-US" sz="1800"/>
                        <a:t>2</a:t>
                      </a:r>
                      <a:endParaRPr/>
                    </a:p>
                  </a:txBody>
                  <a:tcPr marT="45725" marB="45725" marR="91450" marL="91450" anchor="ctr"/>
                </a:tc>
                <a:tc>
                  <a:txBody>
                    <a:bodyPr/>
                    <a:lstStyle/>
                    <a:p>
                      <a:pPr indent="0" lvl="0" marL="0" marR="0" rtl="0" algn="l">
                        <a:spcBef>
                          <a:spcPts val="0"/>
                        </a:spcBef>
                        <a:spcAft>
                          <a:spcPts val="0"/>
                        </a:spcAft>
                        <a:buNone/>
                      </a:pPr>
                      <a:r>
                        <a:rPr lang="en-US" sz="1800"/>
                        <a:t>Web Usability: A User-Centered Design</a:t>
                      </a:r>
                      <a:r>
                        <a:rPr lang="en-US" sz="1800"/>
                        <a:t> Approach</a:t>
                      </a:r>
                      <a:endParaRPr sz="1800"/>
                    </a:p>
                  </a:txBody>
                  <a:tcPr marT="45725" marB="45725" marR="91450" marL="91450" anchor="ctr"/>
                </a:tc>
                <a:tc>
                  <a:txBody>
                    <a:bodyPr/>
                    <a:lstStyle/>
                    <a:p>
                      <a:pPr indent="0" lvl="0" marL="0" marR="0" rtl="0" algn="ctr">
                        <a:spcBef>
                          <a:spcPts val="0"/>
                        </a:spcBef>
                        <a:spcAft>
                          <a:spcPts val="0"/>
                        </a:spcAft>
                        <a:buNone/>
                      </a:pPr>
                      <a:r>
                        <a:rPr lang="en-US" sz="1800"/>
                        <a:t>Lazar, Jonathan</a:t>
                      </a:r>
                      <a:endParaRPr/>
                    </a:p>
                  </a:txBody>
                  <a:tcPr marT="45725" marB="45725" marR="91450" marL="91450" anchor="ctr"/>
                </a:tc>
              </a:tr>
              <a:tr h="326575">
                <a:tc rowSpan="2">
                  <a:txBody>
                    <a:bodyPr/>
                    <a:lstStyle/>
                    <a:p>
                      <a:pPr indent="0" lvl="0" marL="0" marR="0" rtl="0" algn="ctr">
                        <a:spcBef>
                          <a:spcPts val="0"/>
                        </a:spcBef>
                        <a:spcAft>
                          <a:spcPts val="0"/>
                        </a:spcAft>
                        <a:buNone/>
                      </a:pPr>
                      <a:r>
                        <a:rPr lang="en-US" sz="1800"/>
                        <a:t>S2</a:t>
                      </a:r>
                      <a:endParaRPr/>
                    </a:p>
                  </a:txBody>
                  <a:tcPr marT="45725" marB="45725" marR="91450" marL="91450" anchor="ctr"/>
                </a:tc>
                <a:tc>
                  <a:txBody>
                    <a:bodyPr/>
                    <a:lstStyle/>
                    <a:p>
                      <a:pPr indent="0" lvl="0" marL="0" marR="0" rtl="0" algn="ctr">
                        <a:spcBef>
                          <a:spcPts val="0"/>
                        </a:spcBef>
                        <a:spcAft>
                          <a:spcPts val="0"/>
                        </a:spcAft>
                        <a:buNone/>
                      </a:pPr>
                      <a:r>
                        <a:rPr lang="en-US" sz="1800"/>
                        <a:t>1</a:t>
                      </a:r>
                      <a:endParaRPr/>
                    </a:p>
                  </a:txBody>
                  <a:tcPr marT="45725" marB="45725" marR="91450" marL="91450" anchor="ctr"/>
                </a:tc>
                <a:tc>
                  <a:txBody>
                    <a:bodyPr/>
                    <a:lstStyle/>
                    <a:p>
                      <a:pPr indent="0" lvl="0" marL="0" marR="0" rtl="0" algn="l">
                        <a:spcBef>
                          <a:spcPts val="0"/>
                        </a:spcBef>
                        <a:spcAft>
                          <a:spcPts val="0"/>
                        </a:spcAft>
                        <a:buNone/>
                      </a:pPr>
                      <a:r>
                        <a:rPr i="1" lang="en-US" sz="1800">
                          <a:solidFill>
                            <a:srgbClr val="7030A0"/>
                          </a:solidFill>
                        </a:rPr>
                        <a:t>IPV4:</a:t>
                      </a:r>
                      <a:r>
                        <a:rPr i="1" lang="en-US" sz="1800">
                          <a:solidFill>
                            <a:srgbClr val="7030A0"/>
                          </a:solidFill>
                        </a:rPr>
                        <a:t> Theory, Protocol, and Practice</a:t>
                      </a:r>
                      <a:endParaRPr i="1" sz="1800">
                        <a:solidFill>
                          <a:srgbClr val="7030A0"/>
                        </a:solidFill>
                      </a:endParaRPr>
                    </a:p>
                  </a:txBody>
                  <a:tcPr marT="45725" marB="45725" marR="91450" marL="91450" anchor="ctr"/>
                </a:tc>
                <a:tc>
                  <a:txBody>
                    <a:bodyPr/>
                    <a:lstStyle/>
                    <a:p>
                      <a:pPr indent="0" lvl="0" marL="0" marR="0" rtl="0" algn="ctr">
                        <a:spcBef>
                          <a:spcPts val="0"/>
                        </a:spcBef>
                        <a:spcAft>
                          <a:spcPts val="0"/>
                        </a:spcAft>
                        <a:buNone/>
                      </a:pPr>
                      <a:r>
                        <a:rPr lang="en-US" sz="1800"/>
                        <a:t>-</a:t>
                      </a:r>
                      <a:endParaRPr/>
                    </a:p>
                  </a:txBody>
                  <a:tcPr marT="45725" marB="45725" marR="91450" marL="91450" anchor="ctr"/>
                </a:tc>
              </a:tr>
              <a:tr h="326575">
                <a:tc vMerge="1"/>
                <a:tc>
                  <a:txBody>
                    <a:bodyPr/>
                    <a:lstStyle/>
                    <a:p>
                      <a:pPr indent="0" lvl="0" marL="0" marR="0" rtl="0" algn="ctr">
                        <a:spcBef>
                          <a:spcPts val="0"/>
                        </a:spcBef>
                        <a:spcAft>
                          <a:spcPts val="0"/>
                        </a:spcAft>
                        <a:buNone/>
                      </a:pPr>
                      <a:r>
                        <a:rPr lang="en-US" sz="1800"/>
                        <a:t>2</a:t>
                      </a:r>
                      <a:endParaRPr/>
                    </a:p>
                  </a:txBody>
                  <a:tcPr marT="45725" marB="45725" marR="91450" marL="91450" anchor="ctr"/>
                </a:tc>
                <a:tc>
                  <a:txBody>
                    <a:bodyPr/>
                    <a:lstStyle/>
                    <a:p>
                      <a:pPr indent="0" lvl="0" marL="0" marR="0" rtl="0" algn="l">
                        <a:spcBef>
                          <a:spcPts val="0"/>
                        </a:spcBef>
                        <a:spcAft>
                          <a:spcPts val="0"/>
                        </a:spcAft>
                        <a:buNone/>
                      </a:pPr>
                      <a:r>
                        <a:rPr i="1" lang="en-US" sz="1800">
                          <a:solidFill>
                            <a:srgbClr val="7030A0"/>
                          </a:solidFill>
                          <a:latin typeface="Arial"/>
                          <a:ea typeface="Arial"/>
                          <a:cs typeface="Arial"/>
                          <a:sym typeface="Arial"/>
                        </a:rPr>
                        <a:t>Web Usability: A User</a:t>
                      </a:r>
                      <a:endParaRPr/>
                    </a:p>
                  </a:txBody>
                  <a:tcPr marT="45725" marB="45725" marR="91450" marL="91450" anchor="ctr"/>
                </a:tc>
                <a:tc>
                  <a:txBody>
                    <a:bodyPr/>
                    <a:lstStyle/>
                    <a:p>
                      <a:pPr indent="0" lvl="0" marL="0" marR="0" rtl="0" algn="ctr">
                        <a:spcBef>
                          <a:spcPts val="0"/>
                        </a:spcBef>
                        <a:spcAft>
                          <a:spcPts val="0"/>
                        </a:spcAft>
                        <a:buNone/>
                      </a:pPr>
                      <a:r>
                        <a:rPr lang="en-US" sz="1800"/>
                        <a:t>Jonathan Lazar</a:t>
                      </a:r>
                      <a:endParaRPr/>
                    </a:p>
                  </a:txBody>
                  <a:tcPr marT="45725" marB="45725" marR="91450" marL="91450" anchor="ctr"/>
                </a:tc>
              </a:tr>
              <a:tr h="326575">
                <a:tc rowSpan="2">
                  <a:txBody>
                    <a:bodyPr/>
                    <a:lstStyle/>
                    <a:p>
                      <a:pPr indent="0" lvl="0" marL="0" marR="0" rtl="0" algn="ctr">
                        <a:spcBef>
                          <a:spcPts val="0"/>
                        </a:spcBef>
                        <a:spcAft>
                          <a:spcPts val="0"/>
                        </a:spcAft>
                        <a:buNone/>
                      </a:pPr>
                      <a:r>
                        <a:rPr lang="en-US" sz="1800"/>
                        <a:t>S3</a:t>
                      </a:r>
                      <a:endParaRPr/>
                    </a:p>
                  </a:txBody>
                  <a:tcPr marT="45725" marB="45725" marR="91450" marL="91450" anchor="ctr"/>
                </a:tc>
                <a:tc>
                  <a:txBody>
                    <a:bodyPr/>
                    <a:lstStyle/>
                    <a:p>
                      <a:pPr indent="0" lvl="0" marL="0" marR="0" rtl="0" algn="ctr">
                        <a:spcBef>
                          <a:spcPts val="0"/>
                        </a:spcBef>
                        <a:spcAft>
                          <a:spcPts val="0"/>
                        </a:spcAft>
                        <a:buNone/>
                      </a:pPr>
                      <a:r>
                        <a:rPr lang="en-US" sz="1800"/>
                        <a:t>1</a:t>
                      </a:r>
                      <a:endParaRPr/>
                    </a:p>
                  </a:txBody>
                  <a:tcPr marT="45725" marB="45725" marR="91450" marL="91450" anchor="ctr"/>
                </a:tc>
                <a:tc>
                  <a:txBody>
                    <a:bodyPr/>
                    <a:lstStyle/>
                    <a:p>
                      <a:pPr indent="0" lvl="0" marL="0" marR="0" rtl="0" algn="l">
                        <a:spcBef>
                          <a:spcPts val="0"/>
                        </a:spcBef>
                        <a:spcAft>
                          <a:spcPts val="0"/>
                        </a:spcAft>
                        <a:buNone/>
                      </a:pPr>
                      <a:r>
                        <a:rPr lang="en-US" sz="1800"/>
                        <a:t>IPV6: Theory, Protocol, and Practice</a:t>
                      </a:r>
                      <a:endParaRPr/>
                    </a:p>
                  </a:txBody>
                  <a:tcPr marT="45725" marB="45725" marR="91450" marL="91450" anchor="ctr"/>
                </a:tc>
                <a:tc>
                  <a:txBody>
                    <a:bodyPr/>
                    <a:lstStyle/>
                    <a:p>
                      <a:pPr indent="0" lvl="0" marL="0" marR="0" rtl="0" algn="ctr">
                        <a:spcBef>
                          <a:spcPts val="0"/>
                        </a:spcBef>
                        <a:spcAft>
                          <a:spcPts val="0"/>
                        </a:spcAft>
                        <a:buNone/>
                      </a:pPr>
                      <a:r>
                        <a:rPr lang="en-US" sz="1800"/>
                        <a:t>Loshin, </a:t>
                      </a:r>
                      <a:r>
                        <a:rPr i="1" lang="en-US" sz="1800">
                          <a:solidFill>
                            <a:srgbClr val="7030A0"/>
                          </a:solidFill>
                          <a:latin typeface="Arial"/>
                          <a:ea typeface="Arial"/>
                          <a:cs typeface="Arial"/>
                          <a:sym typeface="Arial"/>
                        </a:rPr>
                        <a:t>Peter</a:t>
                      </a:r>
                      <a:endParaRPr/>
                    </a:p>
                  </a:txBody>
                  <a:tcPr marT="45725" marB="45725" marR="91450" marL="91450" anchor="ctr"/>
                </a:tc>
              </a:tr>
              <a:tr h="326575">
                <a:tc vMerge="1"/>
                <a:tc>
                  <a:txBody>
                    <a:bodyPr/>
                    <a:lstStyle/>
                    <a:p>
                      <a:pPr indent="0" lvl="0" marL="0" marR="0" rtl="0" algn="ctr">
                        <a:spcBef>
                          <a:spcPts val="0"/>
                        </a:spcBef>
                        <a:spcAft>
                          <a:spcPts val="0"/>
                        </a:spcAft>
                        <a:buNone/>
                      </a:pPr>
                      <a:r>
                        <a:rPr lang="en-US" sz="1800"/>
                        <a:t>2</a:t>
                      </a:r>
                      <a:endParaRPr/>
                    </a:p>
                  </a:txBody>
                  <a:tcPr marT="45725" marB="45725" marR="91450" marL="91450" anchor="ctr"/>
                </a:tc>
                <a:tc>
                  <a:txBody>
                    <a:bodyPr/>
                    <a:lstStyle/>
                    <a:p>
                      <a:pPr indent="0" lvl="0" marL="0" marR="0" rtl="0" algn="l">
                        <a:spcBef>
                          <a:spcPts val="0"/>
                        </a:spcBef>
                        <a:spcAft>
                          <a:spcPts val="0"/>
                        </a:spcAft>
                        <a:buNone/>
                      </a:pPr>
                      <a:r>
                        <a:rPr i="1" lang="en-US" sz="1800">
                          <a:solidFill>
                            <a:srgbClr val="7030A0"/>
                          </a:solidFill>
                          <a:latin typeface="Arial"/>
                          <a:ea typeface="Arial"/>
                          <a:cs typeface="Arial"/>
                          <a:sym typeface="Arial"/>
                        </a:rPr>
                        <a:t>Web Usability: A User</a:t>
                      </a:r>
                      <a:endParaRPr/>
                    </a:p>
                  </a:txBody>
                  <a:tcPr marT="45725" marB="45725" marR="91450" marL="91450" anchor="ctr"/>
                </a:tc>
                <a:tc>
                  <a:txBody>
                    <a:bodyPr/>
                    <a:lstStyle/>
                    <a:p>
                      <a:pPr indent="0" lvl="0" marL="0" marR="0" rtl="0" algn="ctr">
                        <a:spcBef>
                          <a:spcPts val="0"/>
                        </a:spcBef>
                        <a:spcAft>
                          <a:spcPts val="0"/>
                        </a:spcAft>
                        <a:buNone/>
                      </a:pPr>
                      <a:r>
                        <a:rPr lang="en-US" sz="1800"/>
                        <a:t>Jonathan Lazar</a:t>
                      </a:r>
                      <a:endParaRPr/>
                    </a:p>
                  </a:txBody>
                  <a:tcPr marT="45725" marB="45725" marR="91450" marL="91450" anchor="ctr"/>
                </a:tc>
              </a:tr>
              <a:tr h="326575">
                <a:tc rowSpan="2">
                  <a:txBody>
                    <a:bodyPr/>
                    <a:lstStyle/>
                    <a:p>
                      <a:pPr indent="0" lvl="0" marL="0" marR="0" rtl="0" algn="ctr">
                        <a:spcBef>
                          <a:spcPts val="0"/>
                        </a:spcBef>
                        <a:spcAft>
                          <a:spcPts val="0"/>
                        </a:spcAft>
                        <a:buNone/>
                      </a:pPr>
                      <a:r>
                        <a:rPr lang="en-US" sz="1800"/>
                        <a:t>S4</a:t>
                      </a:r>
                      <a:endParaRPr/>
                    </a:p>
                  </a:txBody>
                  <a:tcPr marT="45725" marB="45725" marR="91450" marL="91450" anchor="ctr"/>
                </a:tc>
                <a:tc>
                  <a:txBody>
                    <a:bodyPr/>
                    <a:lstStyle/>
                    <a:p>
                      <a:pPr indent="0" lvl="0" marL="0" marR="0" rtl="0" algn="ctr">
                        <a:spcBef>
                          <a:spcPts val="0"/>
                        </a:spcBef>
                        <a:spcAft>
                          <a:spcPts val="0"/>
                        </a:spcAft>
                        <a:buNone/>
                      </a:pPr>
                      <a:r>
                        <a:rPr lang="en-US" sz="1800"/>
                        <a:t>1</a:t>
                      </a:r>
                      <a:endParaRPr/>
                    </a:p>
                  </a:txBody>
                  <a:tcPr marT="45725" marB="45725" marR="91450" marL="91450" anchor="ctr"/>
                </a:tc>
                <a:tc>
                  <a:txBody>
                    <a:bodyPr/>
                    <a:lstStyle/>
                    <a:p>
                      <a:pPr indent="0" lvl="0" marL="0" marR="0" rtl="0" algn="l">
                        <a:spcBef>
                          <a:spcPts val="0"/>
                        </a:spcBef>
                        <a:spcAft>
                          <a:spcPts val="0"/>
                        </a:spcAft>
                        <a:buNone/>
                      </a:pPr>
                      <a:r>
                        <a:rPr lang="en-US" sz="1800"/>
                        <a:t>IPV6: Theory,</a:t>
                      </a:r>
                      <a:r>
                        <a:rPr lang="en-US" sz="1800"/>
                        <a:t> Protocol, and Practice</a:t>
                      </a:r>
                      <a:endParaRPr sz="1800"/>
                    </a:p>
                  </a:txBody>
                  <a:tcPr marT="45725" marB="45725" marR="91450" marL="91450" anchor="ctr"/>
                </a:tc>
                <a:tc>
                  <a:txBody>
                    <a:bodyPr/>
                    <a:lstStyle/>
                    <a:p>
                      <a:pPr indent="0" lvl="0" marL="0" marR="0" rtl="0" algn="ctr">
                        <a:spcBef>
                          <a:spcPts val="0"/>
                        </a:spcBef>
                        <a:spcAft>
                          <a:spcPts val="0"/>
                        </a:spcAft>
                        <a:buNone/>
                      </a:pPr>
                      <a:r>
                        <a:rPr lang="en-US" sz="1800"/>
                        <a:t>Loshin</a:t>
                      </a:r>
                      <a:endParaRPr sz="1800"/>
                    </a:p>
                  </a:txBody>
                  <a:tcPr marT="45725" marB="45725" marR="91450" marL="91450" anchor="ctr"/>
                </a:tc>
              </a:tr>
              <a:tr h="326575">
                <a:tc vMerge="1"/>
                <a:tc>
                  <a:txBody>
                    <a:bodyPr/>
                    <a:lstStyle/>
                    <a:p>
                      <a:pPr indent="0" lvl="0" marL="0" marR="0" rtl="0" algn="ctr">
                        <a:spcBef>
                          <a:spcPts val="0"/>
                        </a:spcBef>
                        <a:spcAft>
                          <a:spcPts val="0"/>
                        </a:spcAft>
                        <a:buNone/>
                      </a:pPr>
                      <a:r>
                        <a:rPr lang="en-US" sz="1800"/>
                        <a:t>2</a:t>
                      </a:r>
                      <a:endParaRPr/>
                    </a:p>
                  </a:txBody>
                  <a:tcPr marT="45725" marB="45725" marR="91450" marL="91450" anchor="ctr"/>
                </a:tc>
                <a:tc>
                  <a:txBody>
                    <a:bodyPr/>
                    <a:lstStyle/>
                    <a:p>
                      <a:pPr indent="0" lvl="0" marL="0" marR="0" rtl="0" algn="l">
                        <a:spcBef>
                          <a:spcPts val="0"/>
                        </a:spcBef>
                        <a:spcAft>
                          <a:spcPts val="0"/>
                        </a:spcAft>
                        <a:buNone/>
                      </a:pPr>
                      <a:r>
                        <a:rPr i="1" lang="en-US" sz="1800">
                          <a:solidFill>
                            <a:srgbClr val="7030A0"/>
                          </a:solidFill>
                          <a:latin typeface="Arial"/>
                          <a:ea typeface="Arial"/>
                          <a:cs typeface="Arial"/>
                          <a:sym typeface="Arial"/>
                        </a:rPr>
                        <a:t>Web Usability: A User</a:t>
                      </a:r>
                      <a:endParaRPr/>
                    </a:p>
                  </a:txBody>
                  <a:tcPr marT="45725" marB="45725" marR="91450" marL="91450" anchor="ctr"/>
                </a:tc>
                <a:tc>
                  <a:txBody>
                    <a:bodyPr/>
                    <a:lstStyle/>
                    <a:p>
                      <a:pPr indent="0" lvl="0" marL="0" marR="0" rtl="0" algn="ctr">
                        <a:spcBef>
                          <a:spcPts val="0"/>
                        </a:spcBef>
                        <a:spcAft>
                          <a:spcPts val="0"/>
                        </a:spcAft>
                        <a:buNone/>
                      </a:pPr>
                      <a:r>
                        <a:rPr lang="en-US" sz="1800"/>
                        <a:t>Lazar</a:t>
                      </a:r>
                      <a:endParaRPr/>
                    </a:p>
                  </a:txBody>
                  <a:tcPr marT="45725" marB="45725" marR="91450" marL="91450" anchor="ctr"/>
                </a:tc>
              </a:tr>
            </a:tbl>
          </a:graphicData>
        </a:graphic>
      </p:graphicFrame>
      <p:sp>
        <p:nvSpPr>
          <p:cNvPr id="728" name="Google Shape;728;p39"/>
          <p:cNvSpPr/>
          <p:nvPr/>
        </p:nvSpPr>
        <p:spPr>
          <a:xfrm>
            <a:off x="8124093" y="2825261"/>
            <a:ext cx="1295400" cy="685800"/>
          </a:xfrm>
          <a:prstGeom prst="roundRect">
            <a:avLst>
              <a:gd fmla="val 16667" name="adj"/>
            </a:avLst>
          </a:prstGeom>
          <a:solidFill>
            <a:srgbClr val="FF5050"/>
          </a:solidFill>
          <a:ln cap="flat" cmpd="sng" w="264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Missing values</a:t>
            </a:r>
            <a:endParaRPr/>
          </a:p>
        </p:txBody>
      </p:sp>
      <p:cxnSp>
        <p:nvCxnSpPr>
          <p:cNvPr id="729" name="Google Shape;729;p39"/>
          <p:cNvCxnSpPr>
            <a:stCxn id="728" idx="1"/>
          </p:cNvCxnSpPr>
          <p:nvPr/>
        </p:nvCxnSpPr>
        <p:spPr>
          <a:xfrm flipH="1">
            <a:off x="6617793" y="3168161"/>
            <a:ext cx="1506300" cy="838200"/>
          </a:xfrm>
          <a:prstGeom prst="straightConnector1">
            <a:avLst/>
          </a:prstGeom>
          <a:solidFill>
            <a:srgbClr val="FF0000"/>
          </a:solidFill>
          <a:ln cap="flat" cmpd="sng" w="26425">
            <a:solidFill>
              <a:srgbClr val="FF0000"/>
            </a:solidFill>
            <a:prstDash val="solid"/>
            <a:round/>
            <a:headEnd len="sm" w="sm" type="none"/>
            <a:tailEnd len="sm" w="sm" type="none"/>
          </a:ln>
        </p:spPr>
      </p:cxnSp>
      <p:sp>
        <p:nvSpPr>
          <p:cNvPr id="730" name="Google Shape;730;p39"/>
          <p:cNvSpPr/>
          <p:nvPr/>
        </p:nvSpPr>
        <p:spPr>
          <a:xfrm>
            <a:off x="8115229" y="5416061"/>
            <a:ext cx="1295400" cy="685800"/>
          </a:xfrm>
          <a:prstGeom prst="roundRect">
            <a:avLst>
              <a:gd fmla="val 16667" name="adj"/>
            </a:avLst>
          </a:prstGeom>
          <a:solidFill>
            <a:srgbClr val="92D050"/>
          </a:solidFill>
          <a:ln cap="flat" cmpd="sng" w="2642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Different formats</a:t>
            </a:r>
            <a:endParaRPr/>
          </a:p>
        </p:txBody>
      </p:sp>
      <p:cxnSp>
        <p:nvCxnSpPr>
          <p:cNvPr id="731" name="Google Shape;731;p39"/>
          <p:cNvCxnSpPr>
            <a:stCxn id="730" idx="1"/>
          </p:cNvCxnSpPr>
          <p:nvPr/>
        </p:nvCxnSpPr>
        <p:spPr>
          <a:xfrm rot="10800000">
            <a:off x="6863929" y="3511061"/>
            <a:ext cx="1251300" cy="2247900"/>
          </a:xfrm>
          <a:prstGeom prst="straightConnector1">
            <a:avLst/>
          </a:prstGeom>
          <a:solidFill>
            <a:srgbClr val="92D050"/>
          </a:solidFill>
          <a:ln cap="flat" cmpd="sng" w="26425">
            <a:solidFill>
              <a:srgbClr val="00B050"/>
            </a:solidFill>
            <a:prstDash val="solid"/>
            <a:round/>
            <a:headEnd len="sm" w="sm" type="none"/>
            <a:tailEnd len="sm" w="sm" type="none"/>
          </a:ln>
        </p:spPr>
      </p:cxnSp>
      <p:cxnSp>
        <p:nvCxnSpPr>
          <p:cNvPr id="732" name="Google Shape;732;p39"/>
          <p:cNvCxnSpPr>
            <a:stCxn id="730" idx="1"/>
          </p:cNvCxnSpPr>
          <p:nvPr/>
        </p:nvCxnSpPr>
        <p:spPr>
          <a:xfrm rot="10800000">
            <a:off x="7286029" y="5644661"/>
            <a:ext cx="829200" cy="114300"/>
          </a:xfrm>
          <a:prstGeom prst="straightConnector1">
            <a:avLst/>
          </a:prstGeom>
          <a:solidFill>
            <a:srgbClr val="92D050"/>
          </a:solidFill>
          <a:ln cap="flat" cmpd="sng" w="26425">
            <a:solidFill>
              <a:srgbClr val="00B050"/>
            </a:solidFill>
            <a:prstDash val="solid"/>
            <a:round/>
            <a:headEnd len="sm" w="sm" type="none"/>
            <a:tailEnd len="sm" w="sm" type="none"/>
          </a:ln>
        </p:spPr>
      </p:cxnSp>
      <p:cxnSp>
        <p:nvCxnSpPr>
          <p:cNvPr id="733" name="Google Shape;733;p39"/>
          <p:cNvCxnSpPr>
            <a:stCxn id="730" idx="1"/>
          </p:cNvCxnSpPr>
          <p:nvPr/>
        </p:nvCxnSpPr>
        <p:spPr>
          <a:xfrm flipH="1">
            <a:off x="7362229" y="5758961"/>
            <a:ext cx="753000" cy="571500"/>
          </a:xfrm>
          <a:prstGeom prst="straightConnector1">
            <a:avLst/>
          </a:prstGeom>
          <a:solidFill>
            <a:srgbClr val="92D050"/>
          </a:solidFill>
          <a:ln cap="flat" cmpd="sng" w="26425">
            <a:solidFill>
              <a:srgbClr val="00B050"/>
            </a:solidFill>
            <a:prstDash val="solid"/>
            <a:round/>
            <a:headEnd len="sm" w="sm" type="none"/>
            <a:tailEnd len="sm" w="sm" type="none"/>
          </a:ln>
        </p:spPr>
      </p:cxnSp>
      <p:sp>
        <p:nvSpPr>
          <p:cNvPr id="734" name="Google Shape;734;p39"/>
          <p:cNvSpPr/>
          <p:nvPr/>
        </p:nvSpPr>
        <p:spPr>
          <a:xfrm>
            <a:off x="8569569" y="3987311"/>
            <a:ext cx="1295400" cy="685800"/>
          </a:xfrm>
          <a:prstGeom prst="roundRect">
            <a:avLst>
              <a:gd fmla="val 16667" name="adj"/>
            </a:avLst>
          </a:prstGeom>
          <a:solidFill>
            <a:srgbClr val="FF9900"/>
          </a:solidFill>
          <a:ln cap="flat" cmpd="sng" w="26425">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Incorrect</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values</a:t>
            </a:r>
            <a:endParaRPr/>
          </a:p>
        </p:txBody>
      </p:sp>
      <p:cxnSp>
        <p:nvCxnSpPr>
          <p:cNvPr id="735" name="Google Shape;735;p39"/>
          <p:cNvCxnSpPr>
            <a:stCxn id="734" idx="1"/>
          </p:cNvCxnSpPr>
          <p:nvPr/>
        </p:nvCxnSpPr>
        <p:spPr>
          <a:xfrm rot="10800000">
            <a:off x="4835769" y="3987311"/>
            <a:ext cx="3733800" cy="342900"/>
          </a:xfrm>
          <a:prstGeom prst="straightConnector1">
            <a:avLst/>
          </a:prstGeom>
          <a:solidFill>
            <a:srgbClr val="FF9900"/>
          </a:solidFill>
          <a:ln cap="flat" cmpd="sng" w="26425">
            <a:solidFill>
              <a:srgbClr val="395E89"/>
            </a:solidFill>
            <a:prstDash val="solid"/>
            <a:round/>
            <a:headEnd len="sm" w="sm" type="none"/>
            <a:tailEnd len="sm" w="sm" type="none"/>
          </a:ln>
        </p:spPr>
      </p:cxnSp>
      <p:cxnSp>
        <p:nvCxnSpPr>
          <p:cNvPr id="736" name="Google Shape;736;p39"/>
          <p:cNvCxnSpPr>
            <a:stCxn id="734" idx="1"/>
          </p:cNvCxnSpPr>
          <p:nvPr/>
        </p:nvCxnSpPr>
        <p:spPr>
          <a:xfrm flipH="1">
            <a:off x="4524969" y="4330211"/>
            <a:ext cx="4044600" cy="228600"/>
          </a:xfrm>
          <a:prstGeom prst="straightConnector1">
            <a:avLst/>
          </a:prstGeom>
          <a:solidFill>
            <a:srgbClr val="FF9900"/>
          </a:solidFill>
          <a:ln cap="flat" cmpd="sng" w="26425">
            <a:solidFill>
              <a:srgbClr val="395E89"/>
            </a:solidFill>
            <a:prstDash val="solid"/>
            <a:round/>
            <a:headEnd len="sm" w="sm" type="none"/>
            <a:tailEnd len="sm" w="sm" type="none"/>
          </a:ln>
        </p:spPr>
      </p:cxnSp>
      <p:cxnSp>
        <p:nvCxnSpPr>
          <p:cNvPr id="737" name="Google Shape;737;p39"/>
          <p:cNvCxnSpPr>
            <a:stCxn id="734" idx="1"/>
          </p:cNvCxnSpPr>
          <p:nvPr/>
        </p:nvCxnSpPr>
        <p:spPr>
          <a:xfrm rot="10800000">
            <a:off x="7285869" y="2736611"/>
            <a:ext cx="1283700" cy="1593600"/>
          </a:xfrm>
          <a:prstGeom prst="straightConnector1">
            <a:avLst/>
          </a:prstGeom>
          <a:solidFill>
            <a:srgbClr val="FF9900"/>
          </a:solidFill>
          <a:ln cap="flat" cmpd="sng" w="26425">
            <a:solidFill>
              <a:srgbClr val="395E89"/>
            </a:solidFill>
            <a:prstDash val="solid"/>
            <a:round/>
            <a:headEnd len="sm" w="sm" type="none"/>
            <a:tailEnd len="sm" w="sm" type="none"/>
          </a:ln>
        </p:spPr>
      </p:cxnSp>
      <p:sp>
        <p:nvSpPr>
          <p:cNvPr id="738" name="Google Shape;738;p39"/>
          <p:cNvSpPr txBox="1"/>
          <p:nvPr>
            <p:ph idx="1" type="body"/>
          </p:nvPr>
        </p:nvSpPr>
        <p:spPr>
          <a:xfrm>
            <a:off x="7797275" y="549524"/>
            <a:ext cx="4043033" cy="2022518"/>
          </a:xfrm>
          <a:prstGeom prst="rect">
            <a:avLst/>
          </a:prstGeom>
          <a:solidFill>
            <a:schemeClr val="lt1"/>
          </a:solidFill>
          <a:ln>
            <a:noFill/>
          </a:ln>
        </p:spPr>
        <p:txBody>
          <a:bodyPr anchorCtr="0" anchor="t" bIns="45700" lIns="91425" spcFirstLastPara="1" rIns="91425" wrap="square" tIns="45700">
            <a:normAutofit/>
          </a:bodyPr>
          <a:lstStyle/>
          <a:p>
            <a:pPr indent="-182880" lvl="0" marL="182880" rtl="0" algn="l">
              <a:lnSpc>
                <a:spcPct val="80000"/>
              </a:lnSpc>
              <a:spcBef>
                <a:spcPts val="0"/>
              </a:spcBef>
              <a:spcAft>
                <a:spcPts val="0"/>
              </a:spcAft>
              <a:buSzPts val="1615"/>
              <a:buChar char="•"/>
            </a:pPr>
            <a:r>
              <a:rPr lang="en-US" sz="1900"/>
              <a:t>Objects: a real-world entity, described by a set of attributes</a:t>
            </a:r>
            <a:endParaRPr/>
          </a:p>
          <a:p>
            <a:pPr indent="-182880" lvl="1" marL="457200" rtl="0" algn="l">
              <a:lnSpc>
                <a:spcPct val="80000"/>
              </a:lnSpc>
              <a:spcBef>
                <a:spcPts val="351"/>
              </a:spcBef>
              <a:spcAft>
                <a:spcPts val="0"/>
              </a:spcAft>
              <a:buSzPts val="1493"/>
              <a:buChar char="•"/>
            </a:pPr>
            <a:r>
              <a:rPr lang="en-US" sz="1757"/>
              <a:t>Each associated w. a true value</a:t>
            </a:r>
            <a:endParaRPr/>
          </a:p>
          <a:p>
            <a:pPr indent="-88045" lvl="1" marL="457200" rtl="0" algn="l">
              <a:lnSpc>
                <a:spcPct val="80000"/>
              </a:lnSpc>
              <a:spcBef>
                <a:spcPts val="351"/>
              </a:spcBef>
              <a:spcAft>
                <a:spcPts val="0"/>
              </a:spcAft>
              <a:buSzPts val="1493"/>
              <a:buNone/>
            </a:pPr>
            <a:r>
              <a:t/>
            </a:r>
            <a:endParaRPr sz="1757"/>
          </a:p>
          <a:p>
            <a:pPr indent="-182880" lvl="0" marL="182880" rtl="0" algn="l">
              <a:lnSpc>
                <a:spcPct val="80000"/>
              </a:lnSpc>
              <a:spcBef>
                <a:spcPts val="380"/>
              </a:spcBef>
              <a:spcAft>
                <a:spcPts val="0"/>
              </a:spcAft>
              <a:buSzPts val="1615"/>
              <a:buChar char="•"/>
            </a:pPr>
            <a:r>
              <a:rPr lang="en-US" sz="1900"/>
              <a:t>Sources: each providing data for a subset of objects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4"/>
          <p:cNvSpPr/>
          <p:nvPr/>
        </p:nvSpPr>
        <p:spPr>
          <a:xfrm>
            <a:off x="6858000" y="3845167"/>
            <a:ext cx="2667000" cy="2514600"/>
          </a:xfrm>
          <a:prstGeom prst="ellipse">
            <a:avLst/>
          </a:prstGeom>
          <a:solidFill>
            <a:schemeClr val="lt1"/>
          </a:solidFill>
          <a:ln cap="flat" cmpd="sng" w="9525">
            <a:solidFill>
              <a:schemeClr val="accent1"/>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9" name="Google Shape;119;p4"/>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What is “Data Integration”? </a:t>
            </a:r>
            <a:endParaRPr/>
          </a:p>
        </p:txBody>
      </p:sp>
      <p:sp>
        <p:nvSpPr>
          <p:cNvPr id="120" name="Google Shape;120;p4"/>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1700"/>
              <a:buChar char="•"/>
            </a:pPr>
            <a:r>
              <a:rPr lang="en-US" sz="2000"/>
              <a:t>Data integration is much like a jigsaw puzzle</a:t>
            </a:r>
            <a:endParaRPr/>
          </a:p>
          <a:p>
            <a:pPr indent="-182880" lvl="1" marL="457200" rtl="0" algn="l">
              <a:spcBef>
                <a:spcPts val="400"/>
              </a:spcBef>
              <a:spcAft>
                <a:spcPts val="0"/>
              </a:spcAft>
              <a:buSzPts val="1700"/>
              <a:buChar char="•"/>
            </a:pPr>
            <a:r>
              <a:rPr lang="en-US"/>
              <a:t>There are many sources that have relevant pieces, but no </a:t>
            </a:r>
            <a:r>
              <a:rPr lang="en-US" u="sng"/>
              <a:t>one source </a:t>
            </a:r>
            <a:r>
              <a:rPr lang="en-US"/>
              <a:t>provides a complete picture.</a:t>
            </a:r>
            <a:endParaRPr/>
          </a:p>
          <a:p>
            <a:pPr indent="-182880" lvl="1" marL="457200" rtl="0" algn="l">
              <a:spcBef>
                <a:spcPts val="400"/>
              </a:spcBef>
              <a:spcAft>
                <a:spcPts val="0"/>
              </a:spcAft>
              <a:buSzPts val="1700"/>
              <a:buChar char="•"/>
            </a:pPr>
            <a:r>
              <a:rPr lang="en-US"/>
              <a:t>A data integration system gathers relevant pieces from various sources to provide a comprehensive view of the data. </a:t>
            </a:r>
            <a:endParaRPr/>
          </a:p>
          <a:p>
            <a:pPr indent="-53339" lvl="0" marL="182880" rtl="0" algn="l">
              <a:spcBef>
                <a:spcPts val="480"/>
              </a:spcBef>
              <a:spcAft>
                <a:spcPts val="0"/>
              </a:spcAft>
              <a:buSzPts val="2040"/>
              <a:buNone/>
            </a:pPr>
            <a:r>
              <a:t/>
            </a:r>
            <a:endParaRPr/>
          </a:p>
        </p:txBody>
      </p:sp>
      <p:sp>
        <p:nvSpPr>
          <p:cNvPr id="121" name="Google Shape;121;p4"/>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22" name="Google Shape;122;p4"/>
          <p:cNvSpPr txBox="1"/>
          <p:nvPr/>
        </p:nvSpPr>
        <p:spPr>
          <a:xfrm>
            <a:off x="1676400" y="1371601"/>
            <a:ext cx="8382000" cy="51022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1700"/>
              <a:buFont typeface="Noto Sans Symbols"/>
              <a:buNone/>
            </a:pPr>
            <a:r>
              <a:t/>
            </a:r>
            <a:endParaRPr b="0" i="0" sz="2000" u="none" cap="none" strike="noStrike">
              <a:solidFill>
                <a:schemeClr val="dk1"/>
              </a:solidFill>
              <a:latin typeface="Arial"/>
              <a:ea typeface="Arial"/>
              <a:cs typeface="Arial"/>
              <a:sym typeface="Arial"/>
            </a:endParaRPr>
          </a:p>
        </p:txBody>
      </p:sp>
      <p:sp>
        <p:nvSpPr>
          <p:cNvPr id="123" name="Google Shape;123;p4"/>
          <p:cNvSpPr txBox="1"/>
          <p:nvPr/>
        </p:nvSpPr>
        <p:spPr>
          <a:xfrm>
            <a:off x="1825752" y="228600"/>
            <a:ext cx="8534400" cy="75895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A44E"/>
              </a:buClr>
              <a:buSzPts val="3300"/>
              <a:buFont typeface="Arial"/>
              <a:buNone/>
            </a:pPr>
            <a:r>
              <a:t/>
            </a:r>
            <a:endParaRPr b="0" i="0" sz="3300" u="none" cap="none" strike="noStrike">
              <a:solidFill>
                <a:srgbClr val="88A44E"/>
              </a:solidFill>
              <a:latin typeface="Arial"/>
              <a:ea typeface="Arial"/>
              <a:cs typeface="Arial"/>
              <a:sym typeface="Arial"/>
            </a:endParaRPr>
          </a:p>
        </p:txBody>
      </p:sp>
      <p:sp>
        <p:nvSpPr>
          <p:cNvPr id="124" name="Google Shape;124;p4"/>
          <p:cNvSpPr/>
          <p:nvPr/>
        </p:nvSpPr>
        <p:spPr>
          <a:xfrm>
            <a:off x="2514600" y="4024193"/>
            <a:ext cx="1600200" cy="1524000"/>
          </a:xfrm>
          <a:prstGeom prst="ellipse">
            <a:avLst/>
          </a:prstGeom>
          <a:solidFill>
            <a:schemeClr val="lt1"/>
          </a:solidFill>
          <a:ln cap="flat" cmpd="sng" w="9525">
            <a:solidFill>
              <a:schemeClr val="accent1"/>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C:\Users\divesh\Desktop\jigsaw puzzle piece red-curved.png" id="125" name="Google Shape;125;p4"/>
          <p:cNvPicPr preferRelativeResize="0"/>
          <p:nvPr/>
        </p:nvPicPr>
        <p:blipFill rotWithShape="1">
          <a:blip r:embed="rId3">
            <a:alphaModFix/>
          </a:blip>
          <a:srcRect b="0" l="0" r="0" t="0"/>
          <a:stretch/>
        </p:blipFill>
        <p:spPr>
          <a:xfrm rot="3182389">
            <a:off x="2629746" y="4779745"/>
            <a:ext cx="634209" cy="538856"/>
          </a:xfrm>
          <a:prstGeom prst="rect">
            <a:avLst/>
          </a:prstGeom>
          <a:noFill/>
          <a:ln>
            <a:noFill/>
          </a:ln>
        </p:spPr>
      </p:pic>
      <p:sp>
        <p:nvSpPr>
          <p:cNvPr id="126" name="Google Shape;126;p4"/>
          <p:cNvSpPr/>
          <p:nvPr/>
        </p:nvSpPr>
        <p:spPr>
          <a:xfrm>
            <a:off x="2872932" y="4976692"/>
            <a:ext cx="122133" cy="171435"/>
          </a:xfrm>
          <a:prstGeom prst="ellipse">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0" sz="1400" u="none" cap="none" strike="noStrike">
              <a:solidFill>
                <a:schemeClr val="dk1"/>
              </a:solidFill>
              <a:latin typeface="Calibri"/>
              <a:ea typeface="Calibri"/>
              <a:cs typeface="Calibri"/>
              <a:sym typeface="Calibri"/>
            </a:endParaRPr>
          </a:p>
        </p:txBody>
      </p:sp>
      <p:sp>
        <p:nvSpPr>
          <p:cNvPr id="127" name="Google Shape;127;p4"/>
          <p:cNvSpPr txBox="1"/>
          <p:nvPr/>
        </p:nvSpPr>
        <p:spPr>
          <a:xfrm>
            <a:off x="2057401" y="3921367"/>
            <a:ext cx="4670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S1</a:t>
            </a:r>
            <a:endParaRPr/>
          </a:p>
        </p:txBody>
      </p:sp>
      <p:pic>
        <p:nvPicPr>
          <p:cNvPr descr="C:\Users\divesh\Desktop\jigsaw puzzle piece red-curved.png" id="128" name="Google Shape;128;p4"/>
          <p:cNvPicPr preferRelativeResize="0"/>
          <p:nvPr/>
        </p:nvPicPr>
        <p:blipFill rotWithShape="1">
          <a:blip r:embed="rId3">
            <a:alphaModFix/>
          </a:blip>
          <a:srcRect b="0" l="0" r="0" t="0"/>
          <a:stretch/>
        </p:blipFill>
        <p:spPr>
          <a:xfrm rot="5400000">
            <a:off x="7486516" y="4054852"/>
            <a:ext cx="762002" cy="647435"/>
          </a:xfrm>
          <a:prstGeom prst="rect">
            <a:avLst/>
          </a:prstGeom>
          <a:noFill/>
          <a:ln>
            <a:noFill/>
          </a:ln>
        </p:spPr>
      </p:pic>
      <p:pic>
        <p:nvPicPr>
          <p:cNvPr descr="C:\Users\divesh\Desktop\jigsaw puzzle piece red-curved.png" id="129" name="Google Shape;129;p4"/>
          <p:cNvPicPr preferRelativeResize="0"/>
          <p:nvPr/>
        </p:nvPicPr>
        <p:blipFill rotWithShape="1">
          <a:blip r:embed="rId3">
            <a:alphaModFix/>
          </a:blip>
          <a:srcRect b="0" l="0" r="0" t="0"/>
          <a:stretch/>
        </p:blipFill>
        <p:spPr>
          <a:xfrm rot="3182389">
            <a:off x="6964749" y="4706329"/>
            <a:ext cx="762002" cy="647435"/>
          </a:xfrm>
          <a:prstGeom prst="rect">
            <a:avLst/>
          </a:prstGeom>
          <a:noFill/>
          <a:ln>
            <a:noFill/>
          </a:ln>
        </p:spPr>
      </p:pic>
      <p:sp>
        <p:nvSpPr>
          <p:cNvPr id="130" name="Google Shape;130;p4"/>
          <p:cNvSpPr/>
          <p:nvPr/>
        </p:nvSpPr>
        <p:spPr>
          <a:xfrm>
            <a:off x="7772401" y="4241091"/>
            <a:ext cx="126999" cy="110510"/>
          </a:xfrm>
          <a:prstGeom prst="ellipse">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p:txBody>
      </p:sp>
      <p:sp>
        <p:nvSpPr>
          <p:cNvPr id="131" name="Google Shape;131;p4"/>
          <p:cNvSpPr/>
          <p:nvPr/>
        </p:nvSpPr>
        <p:spPr>
          <a:xfrm>
            <a:off x="7239001" y="4950067"/>
            <a:ext cx="146957" cy="198060"/>
          </a:xfrm>
          <a:prstGeom prst="ellipse">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p:txBody>
      </p:sp>
      <p:sp>
        <p:nvSpPr>
          <p:cNvPr id="132" name="Google Shape;132;p4"/>
          <p:cNvSpPr txBox="1"/>
          <p:nvPr/>
        </p:nvSpPr>
        <p:spPr>
          <a:xfrm>
            <a:off x="6705601" y="3692767"/>
            <a:ext cx="4670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S3</a:t>
            </a:r>
            <a:endParaRPr/>
          </a:p>
        </p:txBody>
      </p:sp>
      <p:cxnSp>
        <p:nvCxnSpPr>
          <p:cNvPr id="133" name="Google Shape;133;p4"/>
          <p:cNvCxnSpPr/>
          <p:nvPr/>
        </p:nvCxnSpPr>
        <p:spPr>
          <a:xfrm>
            <a:off x="4038600" y="5292407"/>
            <a:ext cx="457200" cy="610160"/>
          </a:xfrm>
          <a:prstGeom prst="straightConnector1">
            <a:avLst/>
          </a:prstGeom>
          <a:noFill/>
          <a:ln cap="flat" cmpd="sng" w="26425">
            <a:solidFill>
              <a:schemeClr val="accent1"/>
            </a:solidFill>
            <a:prstDash val="solid"/>
            <a:round/>
            <a:headEnd len="sm" w="sm" type="none"/>
            <a:tailEnd len="med" w="med" type="stealth"/>
          </a:ln>
        </p:spPr>
      </p:cxnSp>
      <p:cxnSp>
        <p:nvCxnSpPr>
          <p:cNvPr id="134" name="Google Shape;134;p4"/>
          <p:cNvCxnSpPr/>
          <p:nvPr/>
        </p:nvCxnSpPr>
        <p:spPr>
          <a:xfrm flipH="1">
            <a:off x="6019800" y="5369167"/>
            <a:ext cx="914400" cy="457200"/>
          </a:xfrm>
          <a:prstGeom prst="straightConnector1">
            <a:avLst/>
          </a:prstGeom>
          <a:noFill/>
          <a:ln cap="flat" cmpd="sng" w="26425">
            <a:solidFill>
              <a:schemeClr val="accent1"/>
            </a:solidFill>
            <a:prstDash val="solid"/>
            <a:round/>
            <a:headEnd len="sm" w="sm" type="none"/>
            <a:tailEnd len="med" w="med" type="stealth"/>
          </a:ln>
        </p:spPr>
      </p:cxnSp>
      <p:sp>
        <p:nvSpPr>
          <p:cNvPr id="135" name="Google Shape;135;p4"/>
          <p:cNvSpPr/>
          <p:nvPr/>
        </p:nvSpPr>
        <p:spPr>
          <a:xfrm>
            <a:off x="4419600" y="3719393"/>
            <a:ext cx="1905000" cy="1573574"/>
          </a:xfrm>
          <a:prstGeom prst="ellipse">
            <a:avLst/>
          </a:prstGeom>
          <a:solidFill>
            <a:schemeClr val="lt1"/>
          </a:solidFill>
          <a:ln cap="flat" cmpd="sng" w="9525">
            <a:solidFill>
              <a:schemeClr val="accent1"/>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C:\Users\divesh\Desktop\jigsaw puzzle piece red-curved.png" id="136" name="Google Shape;136;p4"/>
          <p:cNvPicPr preferRelativeResize="0"/>
          <p:nvPr/>
        </p:nvPicPr>
        <p:blipFill rotWithShape="1">
          <a:blip r:embed="rId3">
            <a:alphaModFix/>
          </a:blip>
          <a:srcRect b="0" l="0" r="0" t="0"/>
          <a:stretch/>
        </p:blipFill>
        <p:spPr>
          <a:xfrm rot="5400000">
            <a:off x="4991129" y="3883239"/>
            <a:ext cx="506433" cy="430291"/>
          </a:xfrm>
          <a:prstGeom prst="rect">
            <a:avLst/>
          </a:prstGeom>
          <a:noFill/>
          <a:ln>
            <a:noFill/>
          </a:ln>
        </p:spPr>
      </p:pic>
      <p:pic>
        <p:nvPicPr>
          <p:cNvPr descr="C:\Users\divesh\Desktop\jigsaw puzzle piece red-curved.png" id="137" name="Google Shape;137;p4"/>
          <p:cNvPicPr preferRelativeResize="0"/>
          <p:nvPr/>
        </p:nvPicPr>
        <p:blipFill rotWithShape="1">
          <a:blip r:embed="rId3">
            <a:alphaModFix/>
          </a:blip>
          <a:srcRect b="0" l="0" r="0" t="0"/>
          <a:stretch/>
        </p:blipFill>
        <p:spPr>
          <a:xfrm rot="3182389">
            <a:off x="5035428" y="4513977"/>
            <a:ext cx="588394" cy="499929"/>
          </a:xfrm>
          <a:prstGeom prst="rect">
            <a:avLst/>
          </a:prstGeom>
          <a:noFill/>
          <a:ln>
            <a:noFill/>
          </a:ln>
        </p:spPr>
      </p:pic>
      <p:sp>
        <p:nvSpPr>
          <p:cNvPr id="138" name="Google Shape;138;p4"/>
          <p:cNvSpPr txBox="1"/>
          <p:nvPr/>
        </p:nvSpPr>
        <p:spPr>
          <a:xfrm>
            <a:off x="4289334" y="3518079"/>
            <a:ext cx="4670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S2</a:t>
            </a:r>
            <a:endParaRPr/>
          </a:p>
        </p:txBody>
      </p:sp>
      <p:cxnSp>
        <p:nvCxnSpPr>
          <p:cNvPr id="139" name="Google Shape;139;p4"/>
          <p:cNvCxnSpPr/>
          <p:nvPr/>
        </p:nvCxnSpPr>
        <p:spPr>
          <a:xfrm>
            <a:off x="5295900" y="5307105"/>
            <a:ext cx="38100" cy="595463"/>
          </a:xfrm>
          <a:prstGeom prst="straightConnector1">
            <a:avLst/>
          </a:prstGeom>
          <a:noFill/>
          <a:ln cap="flat" cmpd="sng" w="26425">
            <a:solidFill>
              <a:schemeClr val="accent1"/>
            </a:solidFill>
            <a:prstDash val="solid"/>
            <a:round/>
            <a:headEnd len="sm" w="sm" type="none"/>
            <a:tailEnd len="med" w="med" type="stealth"/>
          </a:ln>
        </p:spPr>
      </p:cxnSp>
      <p:pic>
        <p:nvPicPr>
          <p:cNvPr descr="C:\Users\divesh\Desktop\jigsaw puzzle piece blue.jpg" id="140" name="Google Shape;140;p4"/>
          <p:cNvPicPr preferRelativeResize="0"/>
          <p:nvPr/>
        </p:nvPicPr>
        <p:blipFill rotWithShape="1">
          <a:blip r:embed="rId4">
            <a:alphaModFix/>
          </a:blip>
          <a:srcRect b="0" l="0" r="0" t="0"/>
          <a:stretch/>
        </p:blipFill>
        <p:spPr>
          <a:xfrm>
            <a:off x="3352801" y="4786193"/>
            <a:ext cx="538843" cy="536448"/>
          </a:xfrm>
          <a:prstGeom prst="rect">
            <a:avLst/>
          </a:prstGeom>
          <a:noFill/>
          <a:ln>
            <a:noFill/>
          </a:ln>
        </p:spPr>
      </p:pic>
      <p:pic>
        <p:nvPicPr>
          <p:cNvPr descr="puzzlegreen.jpg" id="141" name="Google Shape;141;p4"/>
          <p:cNvPicPr preferRelativeResize="0"/>
          <p:nvPr/>
        </p:nvPicPr>
        <p:blipFill rotWithShape="1">
          <a:blip r:embed="rId5">
            <a:alphaModFix/>
          </a:blip>
          <a:srcRect b="0" l="0" r="0" t="0"/>
          <a:stretch/>
        </p:blipFill>
        <p:spPr>
          <a:xfrm>
            <a:off x="7848600" y="4835767"/>
            <a:ext cx="736600" cy="733326"/>
          </a:xfrm>
          <a:prstGeom prst="rect">
            <a:avLst/>
          </a:prstGeom>
          <a:noFill/>
          <a:ln>
            <a:noFill/>
          </a:ln>
        </p:spPr>
      </p:pic>
      <p:pic>
        <p:nvPicPr>
          <p:cNvPr descr="puzzlepurple.jpg" id="142" name="Google Shape;142;p4"/>
          <p:cNvPicPr preferRelativeResize="0"/>
          <p:nvPr/>
        </p:nvPicPr>
        <p:blipFill rotWithShape="1">
          <a:blip r:embed="rId6">
            <a:alphaModFix/>
          </a:blip>
          <a:srcRect b="0" l="0" r="0" t="0"/>
          <a:stretch/>
        </p:blipFill>
        <p:spPr>
          <a:xfrm>
            <a:off x="4495800" y="4226167"/>
            <a:ext cx="533400" cy="533400"/>
          </a:xfrm>
          <a:prstGeom prst="rect">
            <a:avLst/>
          </a:prstGeom>
          <a:noFill/>
          <a:ln>
            <a:noFill/>
          </a:ln>
        </p:spPr>
      </p:pic>
      <p:pic>
        <p:nvPicPr>
          <p:cNvPr descr="puzzleorange.jpg" id="143" name="Google Shape;143;p4"/>
          <p:cNvPicPr preferRelativeResize="0"/>
          <p:nvPr/>
        </p:nvPicPr>
        <p:blipFill rotWithShape="1">
          <a:blip r:embed="rId7">
            <a:alphaModFix/>
          </a:blip>
          <a:srcRect b="0" l="0" r="0" t="0"/>
          <a:stretch/>
        </p:blipFill>
        <p:spPr>
          <a:xfrm>
            <a:off x="5638800" y="4149967"/>
            <a:ext cx="508000" cy="508000"/>
          </a:xfrm>
          <a:prstGeom prst="rect">
            <a:avLst/>
          </a:prstGeom>
          <a:noFill/>
          <a:ln>
            <a:noFill/>
          </a:ln>
        </p:spPr>
      </p:pic>
      <p:pic>
        <p:nvPicPr>
          <p:cNvPr descr="C:\Users\divesh\Desktop\jigsaw puzzle piece blue.jpg" id="144" name="Google Shape;144;p4"/>
          <p:cNvPicPr preferRelativeResize="0"/>
          <p:nvPr/>
        </p:nvPicPr>
        <p:blipFill rotWithShape="1">
          <a:blip r:embed="rId4">
            <a:alphaModFix/>
          </a:blip>
          <a:srcRect b="0" l="0" r="0" t="0"/>
          <a:stretch/>
        </p:blipFill>
        <p:spPr>
          <a:xfrm>
            <a:off x="7385958" y="5445368"/>
            <a:ext cx="691243" cy="688171"/>
          </a:xfrm>
          <a:prstGeom prst="rect">
            <a:avLst/>
          </a:prstGeom>
          <a:noFill/>
          <a:ln>
            <a:noFill/>
          </a:ln>
        </p:spPr>
      </p:pic>
      <p:pic>
        <p:nvPicPr>
          <p:cNvPr descr="puzzleorange.jpg" id="145" name="Google Shape;145;p4"/>
          <p:cNvPicPr preferRelativeResize="0"/>
          <p:nvPr/>
        </p:nvPicPr>
        <p:blipFill rotWithShape="1">
          <a:blip r:embed="rId7">
            <a:alphaModFix/>
          </a:blip>
          <a:srcRect b="0" l="0" r="0" t="0"/>
          <a:stretch/>
        </p:blipFill>
        <p:spPr>
          <a:xfrm>
            <a:off x="8382000" y="4226167"/>
            <a:ext cx="660400" cy="660400"/>
          </a:xfrm>
          <a:prstGeom prst="rect">
            <a:avLst/>
          </a:prstGeom>
          <a:noFill/>
          <a:ln>
            <a:noFill/>
          </a:ln>
        </p:spPr>
      </p:pic>
      <p:pic>
        <p:nvPicPr>
          <p:cNvPr descr="puzzlepurple.jpg" id="146" name="Google Shape;146;p4"/>
          <p:cNvPicPr preferRelativeResize="0"/>
          <p:nvPr/>
        </p:nvPicPr>
        <p:blipFill rotWithShape="1">
          <a:blip r:embed="rId6">
            <a:alphaModFix/>
          </a:blip>
          <a:srcRect b="0" l="0" r="0" t="0"/>
          <a:stretch/>
        </p:blipFill>
        <p:spPr>
          <a:xfrm>
            <a:off x="8763000" y="4988167"/>
            <a:ext cx="609600" cy="609600"/>
          </a:xfrm>
          <a:prstGeom prst="rect">
            <a:avLst/>
          </a:prstGeom>
          <a:noFill/>
          <a:ln>
            <a:noFill/>
          </a:ln>
        </p:spPr>
      </p:pic>
      <p:pic>
        <p:nvPicPr>
          <p:cNvPr descr="puzzleyellow.jpg" id="147" name="Google Shape;147;p4"/>
          <p:cNvPicPr preferRelativeResize="0"/>
          <p:nvPr/>
        </p:nvPicPr>
        <p:blipFill rotWithShape="1">
          <a:blip r:embed="rId8">
            <a:alphaModFix/>
          </a:blip>
          <a:srcRect b="0" l="0" r="0" t="0"/>
          <a:stretch/>
        </p:blipFill>
        <p:spPr>
          <a:xfrm flipH="1">
            <a:off x="8077200" y="5673968"/>
            <a:ext cx="788014" cy="540851"/>
          </a:xfrm>
          <a:prstGeom prst="rect">
            <a:avLst/>
          </a:prstGeom>
          <a:noFill/>
          <a:ln>
            <a:noFill/>
          </a:ln>
        </p:spPr>
      </p:pic>
      <p:pic>
        <p:nvPicPr>
          <p:cNvPr descr="puzzleyellow.jpg" id="148" name="Google Shape;148;p4"/>
          <p:cNvPicPr preferRelativeResize="0"/>
          <p:nvPr/>
        </p:nvPicPr>
        <p:blipFill rotWithShape="1">
          <a:blip r:embed="rId8">
            <a:alphaModFix/>
          </a:blip>
          <a:srcRect b="0" l="0" r="0" t="0"/>
          <a:stretch/>
        </p:blipFill>
        <p:spPr>
          <a:xfrm flipH="1">
            <a:off x="2941279" y="4252794"/>
            <a:ext cx="666135" cy="457200"/>
          </a:xfrm>
          <a:prstGeom prst="rect">
            <a:avLst/>
          </a:prstGeom>
          <a:noFill/>
          <a:ln>
            <a:noFill/>
          </a:ln>
        </p:spPr>
      </p:pic>
      <p:sp>
        <p:nvSpPr>
          <p:cNvPr id="149" name="Google Shape;149;p4"/>
          <p:cNvSpPr/>
          <p:nvPr/>
        </p:nvSpPr>
        <p:spPr>
          <a:xfrm>
            <a:off x="3531967" y="4976692"/>
            <a:ext cx="125634" cy="171435"/>
          </a:xfrm>
          <a:prstGeom prst="ellipse">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p:txBody>
      </p:sp>
      <p:sp>
        <p:nvSpPr>
          <p:cNvPr id="150" name="Google Shape;150;p4"/>
          <p:cNvSpPr/>
          <p:nvPr/>
        </p:nvSpPr>
        <p:spPr>
          <a:xfrm>
            <a:off x="3657600" y="5902567"/>
            <a:ext cx="2819400" cy="762000"/>
          </a:xfrm>
          <a:prstGeom prst="rect">
            <a:avLst/>
          </a:prstGeom>
          <a:solidFill>
            <a:schemeClr val="lt1"/>
          </a:solidFill>
          <a:ln cap="flat" cmpd="sng" w="9525">
            <a:solidFill>
              <a:schemeClr val="accent1"/>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Arial"/>
                <a:ea typeface="Arial"/>
                <a:cs typeface="Arial"/>
                <a:sym typeface="Arial"/>
              </a:rPr>
              <a:t>Data Integration System</a:t>
            </a:r>
            <a:endParaRPr/>
          </a:p>
        </p:txBody>
      </p:sp>
      <p:sp>
        <p:nvSpPr>
          <p:cNvPr id="151" name="Google Shape;151;p4"/>
          <p:cNvSpPr/>
          <p:nvPr/>
        </p:nvSpPr>
        <p:spPr>
          <a:xfrm>
            <a:off x="7569202" y="5712067"/>
            <a:ext cx="203200" cy="190500"/>
          </a:xfrm>
          <a:prstGeom prst="ellipse">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p:txBody>
      </p:sp>
      <p:cxnSp>
        <p:nvCxnSpPr>
          <p:cNvPr id="152" name="Google Shape;152;p4"/>
          <p:cNvCxnSpPr/>
          <p:nvPr/>
        </p:nvCxnSpPr>
        <p:spPr>
          <a:xfrm>
            <a:off x="8382000" y="5902567"/>
            <a:ext cx="152400" cy="76200"/>
          </a:xfrm>
          <a:prstGeom prst="straightConnector1">
            <a:avLst/>
          </a:prstGeom>
          <a:noFill/>
          <a:ln cap="flat" cmpd="sng" w="26425">
            <a:solidFill>
              <a:schemeClr val="dk1"/>
            </a:solidFill>
            <a:prstDash val="solid"/>
            <a:round/>
            <a:headEnd len="sm" w="sm" type="none"/>
            <a:tailEnd len="sm" w="sm" type="none"/>
          </a:ln>
        </p:spPr>
      </p:cxnSp>
      <p:cxnSp>
        <p:nvCxnSpPr>
          <p:cNvPr id="153" name="Google Shape;153;p4"/>
          <p:cNvCxnSpPr/>
          <p:nvPr/>
        </p:nvCxnSpPr>
        <p:spPr>
          <a:xfrm flipH="1" rot="10800000">
            <a:off x="8382000" y="5902567"/>
            <a:ext cx="114300" cy="76200"/>
          </a:xfrm>
          <a:prstGeom prst="straightConnector1">
            <a:avLst/>
          </a:prstGeom>
          <a:noFill/>
          <a:ln cap="flat" cmpd="sng" w="20950">
            <a:solidFill>
              <a:schemeClr val="dk1"/>
            </a:solidFill>
            <a:prstDash val="solid"/>
            <a:round/>
            <a:headEnd len="sm" w="sm" type="none"/>
            <a:tailEnd len="sm" w="sm" type="none"/>
          </a:ln>
        </p:spPr>
      </p:cxnSp>
      <p:cxnSp>
        <p:nvCxnSpPr>
          <p:cNvPr id="154" name="Google Shape;154;p4"/>
          <p:cNvCxnSpPr/>
          <p:nvPr/>
        </p:nvCxnSpPr>
        <p:spPr>
          <a:xfrm flipH="1" rot="10800000">
            <a:off x="8691422" y="4503069"/>
            <a:ext cx="114300" cy="190500"/>
          </a:xfrm>
          <a:prstGeom prst="straightConnector1">
            <a:avLst/>
          </a:prstGeom>
          <a:noFill/>
          <a:ln cap="flat" cmpd="sng" w="20950">
            <a:solidFill>
              <a:schemeClr val="dk1"/>
            </a:solidFill>
            <a:prstDash val="solid"/>
            <a:round/>
            <a:headEnd len="sm" w="sm" type="none"/>
            <a:tailEnd len="sm" w="sm" type="none"/>
          </a:ln>
        </p:spPr>
      </p:cxnSp>
      <p:cxnSp>
        <p:nvCxnSpPr>
          <p:cNvPr id="155" name="Google Shape;155;p4"/>
          <p:cNvCxnSpPr/>
          <p:nvPr/>
        </p:nvCxnSpPr>
        <p:spPr>
          <a:xfrm rot="10800000">
            <a:off x="8686800" y="4530967"/>
            <a:ext cx="118924" cy="124504"/>
          </a:xfrm>
          <a:prstGeom prst="straightConnector1">
            <a:avLst/>
          </a:prstGeom>
          <a:noFill/>
          <a:ln cap="flat" cmpd="sng" w="20950">
            <a:solidFill>
              <a:schemeClr val="dk1"/>
            </a:solidFill>
            <a:prstDash val="solid"/>
            <a:round/>
            <a:headEnd len="sm" w="sm" type="none"/>
            <a:tailEnd len="sm" w="sm"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Google Shape;743;p40"/>
          <p:cNvSpPr/>
          <p:nvPr/>
        </p:nvSpPr>
        <p:spPr>
          <a:xfrm>
            <a:off x="5791200" y="1600200"/>
            <a:ext cx="457200" cy="4800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4" name="Google Shape;744;p40"/>
          <p:cNvSpPr txBox="1"/>
          <p:nvPr>
            <p:ph type="title"/>
          </p:nvPr>
        </p:nvSpPr>
        <p:spPr>
          <a:xfrm>
            <a:off x="533400" y="36336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800"/>
              <a:buFont typeface="Arial"/>
              <a:buNone/>
            </a:pPr>
            <a:r>
              <a:rPr lang="en-US" sz="4800"/>
              <a:t>Problem Definition—Output</a:t>
            </a:r>
            <a:endParaRPr/>
          </a:p>
        </p:txBody>
      </p:sp>
      <p:sp>
        <p:nvSpPr>
          <p:cNvPr id="745" name="Google Shape;745;p40"/>
          <p:cNvSpPr txBox="1"/>
          <p:nvPr>
            <p:ph idx="1" type="body"/>
          </p:nvPr>
        </p:nvSpPr>
        <p:spPr>
          <a:xfrm>
            <a:off x="7710540" y="1055077"/>
            <a:ext cx="4360985" cy="2705155"/>
          </a:xfrm>
          <a:prstGeom prst="rect">
            <a:avLst/>
          </a:prstGeom>
          <a:solidFill>
            <a:schemeClr val="lt1"/>
          </a:solidFill>
          <a:ln>
            <a:noFill/>
          </a:ln>
        </p:spPr>
        <p:txBody>
          <a:bodyPr anchorCtr="0" anchor="t" bIns="45700" lIns="91425" spcFirstLastPara="1" rIns="91425" wrap="square" tIns="45700">
            <a:noAutofit/>
          </a:bodyPr>
          <a:lstStyle/>
          <a:p>
            <a:pPr indent="-182880" lvl="0" marL="182880" rtl="0" algn="l">
              <a:spcBef>
                <a:spcPts val="0"/>
              </a:spcBef>
              <a:spcAft>
                <a:spcPts val="0"/>
              </a:spcAft>
              <a:buSzPts val="1530"/>
              <a:buChar char="•"/>
            </a:pPr>
            <a:r>
              <a:rPr lang="en-US" sz="1800"/>
              <a:t>For each S1, S2, decide pr of S1 copying directly from S2</a:t>
            </a:r>
            <a:endParaRPr/>
          </a:p>
          <a:p>
            <a:pPr indent="-182880" lvl="1" marL="457200" rtl="0" algn="l">
              <a:spcBef>
                <a:spcPts val="360"/>
              </a:spcBef>
              <a:spcAft>
                <a:spcPts val="0"/>
              </a:spcAft>
              <a:buSzPts val="1530"/>
              <a:buChar char="•"/>
            </a:pPr>
            <a:r>
              <a:rPr lang="en-US" sz="1800"/>
              <a:t>A copier copies all or a subset of data</a:t>
            </a:r>
            <a:endParaRPr/>
          </a:p>
          <a:p>
            <a:pPr indent="-182880" lvl="1" marL="457200" rtl="0" algn="l">
              <a:spcBef>
                <a:spcPts val="360"/>
              </a:spcBef>
              <a:spcAft>
                <a:spcPts val="0"/>
              </a:spcAft>
              <a:buSzPts val="1530"/>
              <a:buChar char="•"/>
            </a:pPr>
            <a:r>
              <a:rPr lang="en-US" sz="1800"/>
              <a:t>A copier can add values and verify/modify copied values—independent contribution</a:t>
            </a:r>
            <a:endParaRPr/>
          </a:p>
          <a:p>
            <a:pPr indent="-182880" lvl="1" marL="457200" rtl="0" algn="l">
              <a:spcBef>
                <a:spcPts val="360"/>
              </a:spcBef>
              <a:spcAft>
                <a:spcPts val="0"/>
              </a:spcAft>
              <a:buSzPts val="1530"/>
              <a:buChar char="•"/>
            </a:pPr>
            <a:r>
              <a:rPr lang="en-US" sz="1800"/>
              <a:t>A copier can re-format copied values—still considered as copied</a:t>
            </a:r>
            <a:endParaRPr/>
          </a:p>
        </p:txBody>
      </p:sp>
      <p:grpSp>
        <p:nvGrpSpPr>
          <p:cNvPr id="746" name="Google Shape;746;p40"/>
          <p:cNvGrpSpPr/>
          <p:nvPr/>
        </p:nvGrpSpPr>
        <p:grpSpPr>
          <a:xfrm>
            <a:off x="7492499" y="4000500"/>
            <a:ext cx="1228794" cy="2438400"/>
            <a:chOff x="7772400" y="3581400"/>
            <a:chExt cx="1228794" cy="2438400"/>
          </a:xfrm>
        </p:grpSpPr>
        <p:sp>
          <p:nvSpPr>
            <p:cNvPr id="747" name="Google Shape;747;p40"/>
            <p:cNvSpPr txBox="1"/>
            <p:nvPr/>
          </p:nvSpPr>
          <p:spPr>
            <a:xfrm>
              <a:off x="7772400" y="3581400"/>
              <a:ext cx="466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S1</a:t>
              </a:r>
              <a:endParaRPr/>
            </a:p>
          </p:txBody>
        </p:sp>
        <p:sp>
          <p:nvSpPr>
            <p:cNvPr id="748" name="Google Shape;748;p40"/>
            <p:cNvSpPr txBox="1"/>
            <p:nvPr/>
          </p:nvSpPr>
          <p:spPr>
            <a:xfrm>
              <a:off x="8534400" y="3593068"/>
              <a:ext cx="466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S2</a:t>
              </a:r>
              <a:endParaRPr/>
            </a:p>
          </p:txBody>
        </p:sp>
        <p:sp>
          <p:nvSpPr>
            <p:cNvPr id="749" name="Google Shape;749;p40"/>
            <p:cNvSpPr txBox="1"/>
            <p:nvPr/>
          </p:nvSpPr>
          <p:spPr>
            <a:xfrm>
              <a:off x="8174666" y="4659868"/>
              <a:ext cx="466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S3</a:t>
              </a:r>
              <a:endParaRPr/>
            </a:p>
          </p:txBody>
        </p:sp>
        <p:sp>
          <p:nvSpPr>
            <p:cNvPr id="750" name="Google Shape;750;p40"/>
            <p:cNvSpPr txBox="1"/>
            <p:nvPr/>
          </p:nvSpPr>
          <p:spPr>
            <a:xfrm>
              <a:off x="8174666" y="5650468"/>
              <a:ext cx="4667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S4</a:t>
              </a:r>
              <a:endParaRPr/>
            </a:p>
          </p:txBody>
        </p:sp>
        <p:cxnSp>
          <p:nvCxnSpPr>
            <p:cNvPr id="751" name="Google Shape;751;p40"/>
            <p:cNvCxnSpPr>
              <a:stCxn id="749" idx="0"/>
              <a:endCxn id="747" idx="2"/>
            </p:cNvCxnSpPr>
            <p:nvPr/>
          </p:nvCxnSpPr>
          <p:spPr>
            <a:xfrm rot="10800000">
              <a:off x="8005763" y="3950668"/>
              <a:ext cx="402300" cy="709200"/>
            </a:xfrm>
            <a:prstGeom prst="straightConnector1">
              <a:avLst/>
            </a:prstGeom>
            <a:noFill/>
            <a:ln cap="flat" cmpd="sng" w="28575">
              <a:solidFill>
                <a:schemeClr val="accent1"/>
              </a:solidFill>
              <a:prstDash val="solid"/>
              <a:round/>
              <a:headEnd len="sm" w="sm" type="none"/>
              <a:tailEnd len="med" w="med" type="stealth"/>
            </a:ln>
          </p:spPr>
        </p:cxnSp>
        <p:cxnSp>
          <p:nvCxnSpPr>
            <p:cNvPr id="752" name="Google Shape;752;p40"/>
            <p:cNvCxnSpPr>
              <a:stCxn id="749" idx="0"/>
              <a:endCxn id="748" idx="2"/>
            </p:cNvCxnSpPr>
            <p:nvPr/>
          </p:nvCxnSpPr>
          <p:spPr>
            <a:xfrm flipH="1" rot="10800000">
              <a:off x="8408063" y="3962368"/>
              <a:ext cx="359700" cy="697500"/>
            </a:xfrm>
            <a:prstGeom prst="straightConnector1">
              <a:avLst/>
            </a:prstGeom>
            <a:noFill/>
            <a:ln cap="flat" cmpd="sng" w="28575">
              <a:solidFill>
                <a:schemeClr val="accent1"/>
              </a:solidFill>
              <a:prstDash val="solid"/>
              <a:round/>
              <a:headEnd len="sm" w="sm" type="none"/>
              <a:tailEnd len="med" w="med" type="stealth"/>
            </a:ln>
          </p:spPr>
        </p:cxnSp>
        <p:cxnSp>
          <p:nvCxnSpPr>
            <p:cNvPr id="753" name="Google Shape;753;p40"/>
            <p:cNvCxnSpPr>
              <a:stCxn id="750" idx="0"/>
              <a:endCxn id="749" idx="2"/>
            </p:cNvCxnSpPr>
            <p:nvPr/>
          </p:nvCxnSpPr>
          <p:spPr>
            <a:xfrm rot="10800000">
              <a:off x="8408063" y="5029168"/>
              <a:ext cx="0" cy="621300"/>
            </a:xfrm>
            <a:prstGeom prst="straightConnector1">
              <a:avLst/>
            </a:prstGeom>
            <a:noFill/>
            <a:ln cap="flat" cmpd="sng" w="28575">
              <a:solidFill>
                <a:schemeClr val="accent1"/>
              </a:solidFill>
              <a:prstDash val="solid"/>
              <a:round/>
              <a:headEnd len="sm" w="sm" type="none"/>
              <a:tailEnd len="med" w="med" type="stealth"/>
            </a:ln>
          </p:spPr>
        </p:cxnSp>
      </p:grpSp>
      <p:graphicFrame>
        <p:nvGraphicFramePr>
          <p:cNvPr id="754" name="Google Shape;754;p40"/>
          <p:cNvGraphicFramePr/>
          <p:nvPr/>
        </p:nvGraphicFramePr>
        <p:xfrm>
          <a:off x="281354" y="1777860"/>
          <a:ext cx="3000000" cy="3000000"/>
        </p:xfrm>
        <a:graphic>
          <a:graphicData uri="http://schemas.openxmlformats.org/drawingml/2006/table">
            <a:tbl>
              <a:tblPr bandRow="1" firstRow="1">
                <a:noFill/>
                <a:tableStyleId>{01FB9469-9F0F-4F4D-BCA3-D4A989D5FA19}</a:tableStyleId>
              </a:tblPr>
              <a:tblGrid>
                <a:gridCol w="584200"/>
                <a:gridCol w="787400"/>
                <a:gridCol w="3810000"/>
                <a:gridCol w="1828800"/>
              </a:tblGrid>
              <a:tr h="571500">
                <a:tc>
                  <a:txBody>
                    <a:bodyPr/>
                    <a:lstStyle/>
                    <a:p>
                      <a:pPr indent="0" lvl="0" marL="0" marR="0" rtl="0" algn="ctr">
                        <a:spcBef>
                          <a:spcPts val="0"/>
                        </a:spcBef>
                        <a:spcAft>
                          <a:spcPts val="0"/>
                        </a:spcAft>
                        <a:buNone/>
                      </a:pPr>
                      <a:r>
                        <a:rPr lang="en-US" sz="1800"/>
                        <a:t>Src</a:t>
                      </a:r>
                      <a:endParaRPr sz="1800"/>
                    </a:p>
                  </a:txBody>
                  <a:tcPr marT="45725" marB="45725" marR="91450" marL="91450" anchor="ctr"/>
                </a:tc>
                <a:tc>
                  <a:txBody>
                    <a:bodyPr/>
                    <a:lstStyle/>
                    <a:p>
                      <a:pPr indent="0" lvl="0" marL="0" marR="0" rtl="0" algn="ctr">
                        <a:spcBef>
                          <a:spcPts val="0"/>
                        </a:spcBef>
                        <a:spcAft>
                          <a:spcPts val="0"/>
                        </a:spcAft>
                        <a:buNone/>
                      </a:pPr>
                      <a:r>
                        <a:rPr lang="en-US" sz="1800"/>
                        <a:t>ISBN</a:t>
                      </a:r>
                      <a:endParaRPr/>
                    </a:p>
                  </a:txBody>
                  <a:tcPr marT="45725" marB="45725" marR="91450" marL="91450" anchor="ctr"/>
                </a:tc>
                <a:tc>
                  <a:txBody>
                    <a:bodyPr/>
                    <a:lstStyle/>
                    <a:p>
                      <a:pPr indent="0" lvl="0" marL="0" marR="0" rtl="0" algn="ctr">
                        <a:spcBef>
                          <a:spcPts val="0"/>
                        </a:spcBef>
                        <a:spcAft>
                          <a:spcPts val="0"/>
                        </a:spcAft>
                        <a:buNone/>
                      </a:pPr>
                      <a:r>
                        <a:rPr lang="en-US" sz="1800"/>
                        <a:t>Name</a:t>
                      </a:r>
                      <a:endParaRPr/>
                    </a:p>
                  </a:txBody>
                  <a:tcPr marT="45725" marB="45725" marR="91450" marL="91450" anchor="ctr"/>
                </a:tc>
                <a:tc>
                  <a:txBody>
                    <a:bodyPr/>
                    <a:lstStyle/>
                    <a:p>
                      <a:pPr indent="0" lvl="0" marL="0" marR="0" rtl="0" algn="ctr">
                        <a:spcBef>
                          <a:spcPts val="0"/>
                        </a:spcBef>
                        <a:spcAft>
                          <a:spcPts val="0"/>
                        </a:spcAft>
                        <a:buNone/>
                      </a:pPr>
                      <a:r>
                        <a:rPr lang="en-US" sz="1800"/>
                        <a:t>Author</a:t>
                      </a:r>
                      <a:endParaRPr/>
                    </a:p>
                  </a:txBody>
                  <a:tcPr marT="45725" marB="45725" marR="91450" marL="91450" anchor="ctr"/>
                </a:tc>
              </a:tr>
              <a:tr h="326575">
                <a:tc rowSpan="2">
                  <a:txBody>
                    <a:bodyPr/>
                    <a:lstStyle/>
                    <a:p>
                      <a:pPr indent="0" lvl="0" marL="0" marR="0" rtl="0" algn="ctr">
                        <a:spcBef>
                          <a:spcPts val="0"/>
                        </a:spcBef>
                        <a:spcAft>
                          <a:spcPts val="0"/>
                        </a:spcAft>
                        <a:buNone/>
                      </a:pPr>
                      <a:r>
                        <a:rPr lang="en-US" sz="1800"/>
                        <a:t>S1</a:t>
                      </a:r>
                      <a:endParaRPr/>
                    </a:p>
                  </a:txBody>
                  <a:tcPr marT="45725" marB="45725" marR="91450" marL="91450" anchor="ctr"/>
                </a:tc>
                <a:tc>
                  <a:txBody>
                    <a:bodyPr/>
                    <a:lstStyle/>
                    <a:p>
                      <a:pPr indent="0" lvl="0" marL="0" marR="0" rtl="0" algn="ctr">
                        <a:spcBef>
                          <a:spcPts val="0"/>
                        </a:spcBef>
                        <a:spcAft>
                          <a:spcPts val="0"/>
                        </a:spcAft>
                        <a:buNone/>
                      </a:pPr>
                      <a:r>
                        <a:rPr lang="en-US" sz="1800"/>
                        <a:t>1</a:t>
                      </a:r>
                      <a:endParaRPr/>
                    </a:p>
                  </a:txBody>
                  <a:tcPr marT="45725" marB="45725" marR="91450" marL="91450" anchor="ctr"/>
                </a:tc>
                <a:tc>
                  <a:txBody>
                    <a:bodyPr/>
                    <a:lstStyle/>
                    <a:p>
                      <a:pPr indent="0" lvl="0" marL="0" marR="0" rtl="0" algn="l">
                        <a:spcBef>
                          <a:spcPts val="0"/>
                        </a:spcBef>
                        <a:spcAft>
                          <a:spcPts val="0"/>
                        </a:spcAft>
                        <a:buNone/>
                      </a:pPr>
                      <a:r>
                        <a:rPr lang="en-US" sz="1800"/>
                        <a:t>IPV6: Theory, Protocol, and Practice</a:t>
                      </a:r>
                      <a:endParaRPr/>
                    </a:p>
                  </a:txBody>
                  <a:tcPr marT="45725" marB="45725" marR="91450" marL="91450" anchor="ctr"/>
                </a:tc>
                <a:tc>
                  <a:txBody>
                    <a:bodyPr/>
                    <a:lstStyle/>
                    <a:p>
                      <a:pPr indent="0" lvl="0" marL="0" marR="0" rtl="0" algn="ctr">
                        <a:spcBef>
                          <a:spcPts val="0"/>
                        </a:spcBef>
                        <a:spcAft>
                          <a:spcPts val="0"/>
                        </a:spcAft>
                        <a:buNone/>
                      </a:pPr>
                      <a:r>
                        <a:rPr lang="en-US" sz="1800"/>
                        <a:t>Loshin,</a:t>
                      </a:r>
                      <a:r>
                        <a:rPr lang="en-US" sz="1800"/>
                        <a:t> </a:t>
                      </a:r>
                      <a:r>
                        <a:rPr i="1" lang="en-US" sz="1800">
                          <a:solidFill>
                            <a:srgbClr val="7030A0"/>
                          </a:solidFill>
                          <a:latin typeface="Arial"/>
                          <a:ea typeface="Arial"/>
                          <a:cs typeface="Arial"/>
                          <a:sym typeface="Arial"/>
                        </a:rPr>
                        <a:t>Peter</a:t>
                      </a:r>
                      <a:endParaRPr/>
                    </a:p>
                  </a:txBody>
                  <a:tcPr marT="45725" marB="45725" marR="91450" marL="91450" anchor="ctr"/>
                </a:tc>
              </a:tr>
              <a:tr h="571500">
                <a:tc vMerge="1"/>
                <a:tc>
                  <a:txBody>
                    <a:bodyPr/>
                    <a:lstStyle/>
                    <a:p>
                      <a:pPr indent="0" lvl="0" marL="0" marR="0" rtl="0" algn="ctr">
                        <a:spcBef>
                          <a:spcPts val="0"/>
                        </a:spcBef>
                        <a:spcAft>
                          <a:spcPts val="0"/>
                        </a:spcAft>
                        <a:buNone/>
                      </a:pPr>
                      <a:r>
                        <a:rPr lang="en-US" sz="1800"/>
                        <a:t>2</a:t>
                      </a:r>
                      <a:endParaRPr/>
                    </a:p>
                  </a:txBody>
                  <a:tcPr marT="45725" marB="45725" marR="91450" marL="91450" anchor="ctr"/>
                </a:tc>
                <a:tc>
                  <a:txBody>
                    <a:bodyPr/>
                    <a:lstStyle/>
                    <a:p>
                      <a:pPr indent="0" lvl="0" marL="0" marR="0" rtl="0" algn="l">
                        <a:spcBef>
                          <a:spcPts val="0"/>
                        </a:spcBef>
                        <a:spcAft>
                          <a:spcPts val="0"/>
                        </a:spcAft>
                        <a:buNone/>
                      </a:pPr>
                      <a:r>
                        <a:rPr lang="en-US" sz="1800"/>
                        <a:t>Web Usability: A User-Centered Design</a:t>
                      </a:r>
                      <a:r>
                        <a:rPr lang="en-US" sz="1800"/>
                        <a:t> Approach</a:t>
                      </a:r>
                      <a:endParaRPr sz="1800"/>
                    </a:p>
                  </a:txBody>
                  <a:tcPr marT="45725" marB="45725" marR="91450" marL="91450" anchor="ctr"/>
                </a:tc>
                <a:tc>
                  <a:txBody>
                    <a:bodyPr/>
                    <a:lstStyle/>
                    <a:p>
                      <a:pPr indent="0" lvl="0" marL="0" marR="0" rtl="0" algn="ctr">
                        <a:spcBef>
                          <a:spcPts val="0"/>
                        </a:spcBef>
                        <a:spcAft>
                          <a:spcPts val="0"/>
                        </a:spcAft>
                        <a:buNone/>
                      </a:pPr>
                      <a:r>
                        <a:rPr lang="en-US" sz="1800"/>
                        <a:t>Lazar, Jonathan</a:t>
                      </a:r>
                      <a:endParaRPr/>
                    </a:p>
                  </a:txBody>
                  <a:tcPr marT="45725" marB="45725" marR="91450" marL="91450" anchor="ctr"/>
                </a:tc>
              </a:tr>
              <a:tr h="326575">
                <a:tc rowSpan="2">
                  <a:txBody>
                    <a:bodyPr/>
                    <a:lstStyle/>
                    <a:p>
                      <a:pPr indent="0" lvl="0" marL="0" marR="0" rtl="0" algn="ctr">
                        <a:spcBef>
                          <a:spcPts val="0"/>
                        </a:spcBef>
                        <a:spcAft>
                          <a:spcPts val="0"/>
                        </a:spcAft>
                        <a:buNone/>
                      </a:pPr>
                      <a:r>
                        <a:rPr lang="en-US" sz="1800"/>
                        <a:t>S2</a:t>
                      </a:r>
                      <a:endParaRPr/>
                    </a:p>
                  </a:txBody>
                  <a:tcPr marT="45725" marB="45725" marR="91450" marL="91450" anchor="ctr"/>
                </a:tc>
                <a:tc>
                  <a:txBody>
                    <a:bodyPr/>
                    <a:lstStyle/>
                    <a:p>
                      <a:pPr indent="0" lvl="0" marL="0" marR="0" rtl="0" algn="ctr">
                        <a:spcBef>
                          <a:spcPts val="0"/>
                        </a:spcBef>
                        <a:spcAft>
                          <a:spcPts val="0"/>
                        </a:spcAft>
                        <a:buNone/>
                      </a:pPr>
                      <a:r>
                        <a:rPr lang="en-US" sz="1800"/>
                        <a:t>1</a:t>
                      </a:r>
                      <a:endParaRPr/>
                    </a:p>
                  </a:txBody>
                  <a:tcPr marT="45725" marB="45725" marR="91450" marL="91450" anchor="ctr"/>
                </a:tc>
                <a:tc>
                  <a:txBody>
                    <a:bodyPr/>
                    <a:lstStyle/>
                    <a:p>
                      <a:pPr indent="0" lvl="0" marL="0" marR="0" rtl="0" algn="l">
                        <a:spcBef>
                          <a:spcPts val="0"/>
                        </a:spcBef>
                        <a:spcAft>
                          <a:spcPts val="0"/>
                        </a:spcAft>
                        <a:buNone/>
                      </a:pPr>
                      <a:r>
                        <a:rPr i="1" lang="en-US" sz="1800">
                          <a:solidFill>
                            <a:srgbClr val="7030A0"/>
                          </a:solidFill>
                        </a:rPr>
                        <a:t>IPV4:</a:t>
                      </a:r>
                      <a:r>
                        <a:rPr i="1" lang="en-US" sz="1800">
                          <a:solidFill>
                            <a:srgbClr val="7030A0"/>
                          </a:solidFill>
                        </a:rPr>
                        <a:t> Theory, Protocol, and Practice</a:t>
                      </a:r>
                      <a:endParaRPr i="1" sz="1800">
                        <a:solidFill>
                          <a:srgbClr val="7030A0"/>
                        </a:solidFill>
                      </a:endParaRPr>
                    </a:p>
                  </a:txBody>
                  <a:tcPr marT="45725" marB="45725" marR="91450" marL="91450" anchor="ctr"/>
                </a:tc>
                <a:tc>
                  <a:txBody>
                    <a:bodyPr/>
                    <a:lstStyle/>
                    <a:p>
                      <a:pPr indent="0" lvl="0" marL="0" marR="0" rtl="0" algn="ctr">
                        <a:spcBef>
                          <a:spcPts val="0"/>
                        </a:spcBef>
                        <a:spcAft>
                          <a:spcPts val="0"/>
                        </a:spcAft>
                        <a:buNone/>
                      </a:pPr>
                      <a:r>
                        <a:rPr lang="en-US" sz="1800"/>
                        <a:t>-</a:t>
                      </a:r>
                      <a:endParaRPr/>
                    </a:p>
                  </a:txBody>
                  <a:tcPr marT="45725" marB="45725" marR="91450" marL="91450" anchor="ctr"/>
                </a:tc>
              </a:tr>
              <a:tr h="326575">
                <a:tc vMerge="1"/>
                <a:tc>
                  <a:txBody>
                    <a:bodyPr/>
                    <a:lstStyle/>
                    <a:p>
                      <a:pPr indent="0" lvl="0" marL="0" marR="0" rtl="0" algn="ctr">
                        <a:spcBef>
                          <a:spcPts val="0"/>
                        </a:spcBef>
                        <a:spcAft>
                          <a:spcPts val="0"/>
                        </a:spcAft>
                        <a:buNone/>
                      </a:pPr>
                      <a:r>
                        <a:rPr lang="en-US" sz="1800"/>
                        <a:t>2</a:t>
                      </a:r>
                      <a:endParaRPr/>
                    </a:p>
                  </a:txBody>
                  <a:tcPr marT="45725" marB="45725" marR="91450" marL="91450" anchor="ctr"/>
                </a:tc>
                <a:tc>
                  <a:txBody>
                    <a:bodyPr/>
                    <a:lstStyle/>
                    <a:p>
                      <a:pPr indent="0" lvl="0" marL="0" marR="0" rtl="0" algn="l">
                        <a:spcBef>
                          <a:spcPts val="0"/>
                        </a:spcBef>
                        <a:spcAft>
                          <a:spcPts val="0"/>
                        </a:spcAft>
                        <a:buNone/>
                      </a:pPr>
                      <a:r>
                        <a:rPr i="1" lang="en-US" sz="1800">
                          <a:solidFill>
                            <a:srgbClr val="7030A0"/>
                          </a:solidFill>
                          <a:latin typeface="Arial"/>
                          <a:ea typeface="Arial"/>
                          <a:cs typeface="Arial"/>
                          <a:sym typeface="Arial"/>
                        </a:rPr>
                        <a:t>Web Usability: A User</a:t>
                      </a:r>
                      <a:endParaRPr/>
                    </a:p>
                  </a:txBody>
                  <a:tcPr marT="45725" marB="45725" marR="91450" marL="91450" anchor="ctr"/>
                </a:tc>
                <a:tc>
                  <a:txBody>
                    <a:bodyPr/>
                    <a:lstStyle/>
                    <a:p>
                      <a:pPr indent="0" lvl="0" marL="0" marR="0" rtl="0" algn="ctr">
                        <a:spcBef>
                          <a:spcPts val="0"/>
                        </a:spcBef>
                        <a:spcAft>
                          <a:spcPts val="0"/>
                        </a:spcAft>
                        <a:buNone/>
                      </a:pPr>
                      <a:r>
                        <a:rPr lang="en-US" sz="1800"/>
                        <a:t>Jonathan Lazar</a:t>
                      </a:r>
                      <a:endParaRPr/>
                    </a:p>
                  </a:txBody>
                  <a:tcPr marT="45725" marB="45725" marR="91450" marL="91450" anchor="ctr"/>
                </a:tc>
              </a:tr>
              <a:tr h="326575">
                <a:tc rowSpan="2">
                  <a:txBody>
                    <a:bodyPr/>
                    <a:lstStyle/>
                    <a:p>
                      <a:pPr indent="0" lvl="0" marL="0" marR="0" rtl="0" algn="ctr">
                        <a:spcBef>
                          <a:spcPts val="0"/>
                        </a:spcBef>
                        <a:spcAft>
                          <a:spcPts val="0"/>
                        </a:spcAft>
                        <a:buNone/>
                      </a:pPr>
                      <a:r>
                        <a:rPr lang="en-US" sz="1800"/>
                        <a:t>S3</a:t>
                      </a:r>
                      <a:endParaRPr/>
                    </a:p>
                  </a:txBody>
                  <a:tcPr marT="45725" marB="45725" marR="91450" marL="91450" anchor="ctr"/>
                </a:tc>
                <a:tc>
                  <a:txBody>
                    <a:bodyPr/>
                    <a:lstStyle/>
                    <a:p>
                      <a:pPr indent="0" lvl="0" marL="0" marR="0" rtl="0" algn="ctr">
                        <a:spcBef>
                          <a:spcPts val="0"/>
                        </a:spcBef>
                        <a:spcAft>
                          <a:spcPts val="0"/>
                        </a:spcAft>
                        <a:buNone/>
                      </a:pPr>
                      <a:r>
                        <a:rPr lang="en-US" sz="1800"/>
                        <a:t>1</a:t>
                      </a:r>
                      <a:endParaRPr/>
                    </a:p>
                  </a:txBody>
                  <a:tcPr marT="45725" marB="45725" marR="91450" marL="91450" anchor="ctr"/>
                </a:tc>
                <a:tc>
                  <a:txBody>
                    <a:bodyPr/>
                    <a:lstStyle/>
                    <a:p>
                      <a:pPr indent="0" lvl="0" marL="0" marR="0" rtl="0" algn="l">
                        <a:spcBef>
                          <a:spcPts val="0"/>
                        </a:spcBef>
                        <a:spcAft>
                          <a:spcPts val="0"/>
                        </a:spcAft>
                        <a:buNone/>
                      </a:pPr>
                      <a:r>
                        <a:rPr lang="en-US" sz="1800"/>
                        <a:t>IPV6: Theory, Protocol, and Practice</a:t>
                      </a:r>
                      <a:endParaRPr/>
                    </a:p>
                  </a:txBody>
                  <a:tcPr marT="45725" marB="45725" marR="91450" marL="91450" anchor="ctr"/>
                </a:tc>
                <a:tc>
                  <a:txBody>
                    <a:bodyPr/>
                    <a:lstStyle/>
                    <a:p>
                      <a:pPr indent="0" lvl="0" marL="0" marR="0" rtl="0" algn="ctr">
                        <a:spcBef>
                          <a:spcPts val="0"/>
                        </a:spcBef>
                        <a:spcAft>
                          <a:spcPts val="0"/>
                        </a:spcAft>
                        <a:buNone/>
                      </a:pPr>
                      <a:r>
                        <a:rPr lang="en-US" sz="1800"/>
                        <a:t>Loshin, </a:t>
                      </a:r>
                      <a:r>
                        <a:rPr i="1" lang="en-US" sz="1800">
                          <a:solidFill>
                            <a:srgbClr val="7030A0"/>
                          </a:solidFill>
                          <a:latin typeface="Arial"/>
                          <a:ea typeface="Arial"/>
                          <a:cs typeface="Arial"/>
                          <a:sym typeface="Arial"/>
                        </a:rPr>
                        <a:t>Peter</a:t>
                      </a:r>
                      <a:endParaRPr/>
                    </a:p>
                  </a:txBody>
                  <a:tcPr marT="45725" marB="45725" marR="91450" marL="91450" anchor="ctr"/>
                </a:tc>
              </a:tr>
              <a:tr h="326575">
                <a:tc vMerge="1"/>
                <a:tc>
                  <a:txBody>
                    <a:bodyPr/>
                    <a:lstStyle/>
                    <a:p>
                      <a:pPr indent="0" lvl="0" marL="0" marR="0" rtl="0" algn="ctr">
                        <a:spcBef>
                          <a:spcPts val="0"/>
                        </a:spcBef>
                        <a:spcAft>
                          <a:spcPts val="0"/>
                        </a:spcAft>
                        <a:buNone/>
                      </a:pPr>
                      <a:r>
                        <a:rPr lang="en-US" sz="1800"/>
                        <a:t>2</a:t>
                      </a:r>
                      <a:endParaRPr/>
                    </a:p>
                  </a:txBody>
                  <a:tcPr marT="45725" marB="45725" marR="91450" marL="91450" anchor="ctr"/>
                </a:tc>
                <a:tc>
                  <a:txBody>
                    <a:bodyPr/>
                    <a:lstStyle/>
                    <a:p>
                      <a:pPr indent="0" lvl="0" marL="0" marR="0" rtl="0" algn="l">
                        <a:spcBef>
                          <a:spcPts val="0"/>
                        </a:spcBef>
                        <a:spcAft>
                          <a:spcPts val="0"/>
                        </a:spcAft>
                        <a:buNone/>
                      </a:pPr>
                      <a:r>
                        <a:rPr i="1" lang="en-US" sz="1800">
                          <a:solidFill>
                            <a:srgbClr val="7030A0"/>
                          </a:solidFill>
                          <a:latin typeface="Arial"/>
                          <a:ea typeface="Arial"/>
                          <a:cs typeface="Arial"/>
                          <a:sym typeface="Arial"/>
                        </a:rPr>
                        <a:t>Web Usability: A User</a:t>
                      </a:r>
                      <a:endParaRPr/>
                    </a:p>
                  </a:txBody>
                  <a:tcPr marT="45725" marB="45725" marR="91450" marL="91450" anchor="ctr"/>
                </a:tc>
                <a:tc>
                  <a:txBody>
                    <a:bodyPr/>
                    <a:lstStyle/>
                    <a:p>
                      <a:pPr indent="0" lvl="0" marL="0" marR="0" rtl="0" algn="ctr">
                        <a:spcBef>
                          <a:spcPts val="0"/>
                        </a:spcBef>
                        <a:spcAft>
                          <a:spcPts val="0"/>
                        </a:spcAft>
                        <a:buNone/>
                      </a:pPr>
                      <a:r>
                        <a:rPr lang="en-US" sz="1800"/>
                        <a:t>Jonathan Lazar</a:t>
                      </a:r>
                      <a:endParaRPr/>
                    </a:p>
                  </a:txBody>
                  <a:tcPr marT="45725" marB="45725" marR="91450" marL="91450" anchor="ctr"/>
                </a:tc>
              </a:tr>
              <a:tr h="326575">
                <a:tc rowSpan="2">
                  <a:txBody>
                    <a:bodyPr/>
                    <a:lstStyle/>
                    <a:p>
                      <a:pPr indent="0" lvl="0" marL="0" marR="0" rtl="0" algn="ctr">
                        <a:spcBef>
                          <a:spcPts val="0"/>
                        </a:spcBef>
                        <a:spcAft>
                          <a:spcPts val="0"/>
                        </a:spcAft>
                        <a:buNone/>
                      </a:pPr>
                      <a:r>
                        <a:rPr lang="en-US" sz="1800"/>
                        <a:t>S4</a:t>
                      </a:r>
                      <a:endParaRPr/>
                    </a:p>
                  </a:txBody>
                  <a:tcPr marT="45725" marB="45725" marR="91450" marL="91450" anchor="ctr"/>
                </a:tc>
                <a:tc>
                  <a:txBody>
                    <a:bodyPr/>
                    <a:lstStyle/>
                    <a:p>
                      <a:pPr indent="0" lvl="0" marL="0" marR="0" rtl="0" algn="ctr">
                        <a:spcBef>
                          <a:spcPts val="0"/>
                        </a:spcBef>
                        <a:spcAft>
                          <a:spcPts val="0"/>
                        </a:spcAft>
                        <a:buNone/>
                      </a:pPr>
                      <a:r>
                        <a:rPr lang="en-US" sz="1800"/>
                        <a:t>1</a:t>
                      </a:r>
                      <a:endParaRPr/>
                    </a:p>
                  </a:txBody>
                  <a:tcPr marT="45725" marB="45725" marR="91450" marL="91450" anchor="ctr"/>
                </a:tc>
                <a:tc>
                  <a:txBody>
                    <a:bodyPr/>
                    <a:lstStyle/>
                    <a:p>
                      <a:pPr indent="0" lvl="0" marL="0" marR="0" rtl="0" algn="l">
                        <a:spcBef>
                          <a:spcPts val="0"/>
                        </a:spcBef>
                        <a:spcAft>
                          <a:spcPts val="0"/>
                        </a:spcAft>
                        <a:buNone/>
                      </a:pPr>
                      <a:r>
                        <a:rPr lang="en-US" sz="1800"/>
                        <a:t>IPV6: Theory,</a:t>
                      </a:r>
                      <a:r>
                        <a:rPr lang="en-US" sz="1800"/>
                        <a:t> Protocol, and Practice</a:t>
                      </a:r>
                      <a:endParaRPr sz="1800"/>
                    </a:p>
                  </a:txBody>
                  <a:tcPr marT="45725" marB="45725" marR="91450" marL="91450" anchor="ctr"/>
                </a:tc>
                <a:tc>
                  <a:txBody>
                    <a:bodyPr/>
                    <a:lstStyle/>
                    <a:p>
                      <a:pPr indent="0" lvl="0" marL="0" marR="0" rtl="0" algn="ctr">
                        <a:spcBef>
                          <a:spcPts val="0"/>
                        </a:spcBef>
                        <a:spcAft>
                          <a:spcPts val="0"/>
                        </a:spcAft>
                        <a:buNone/>
                      </a:pPr>
                      <a:r>
                        <a:rPr lang="en-US" sz="1800"/>
                        <a:t>Loshin</a:t>
                      </a:r>
                      <a:endParaRPr sz="1800"/>
                    </a:p>
                  </a:txBody>
                  <a:tcPr marT="45725" marB="45725" marR="91450" marL="91450" anchor="ctr"/>
                </a:tc>
              </a:tr>
              <a:tr h="326575">
                <a:tc vMerge="1"/>
                <a:tc>
                  <a:txBody>
                    <a:bodyPr/>
                    <a:lstStyle/>
                    <a:p>
                      <a:pPr indent="0" lvl="0" marL="0" marR="0" rtl="0" algn="ctr">
                        <a:spcBef>
                          <a:spcPts val="0"/>
                        </a:spcBef>
                        <a:spcAft>
                          <a:spcPts val="0"/>
                        </a:spcAft>
                        <a:buNone/>
                      </a:pPr>
                      <a:r>
                        <a:rPr lang="en-US" sz="1800"/>
                        <a:t>2</a:t>
                      </a:r>
                      <a:endParaRPr/>
                    </a:p>
                  </a:txBody>
                  <a:tcPr marT="45725" marB="45725" marR="91450" marL="91450" anchor="ctr"/>
                </a:tc>
                <a:tc>
                  <a:txBody>
                    <a:bodyPr/>
                    <a:lstStyle/>
                    <a:p>
                      <a:pPr indent="0" lvl="0" marL="0" marR="0" rtl="0" algn="l">
                        <a:spcBef>
                          <a:spcPts val="0"/>
                        </a:spcBef>
                        <a:spcAft>
                          <a:spcPts val="0"/>
                        </a:spcAft>
                        <a:buNone/>
                      </a:pPr>
                      <a:r>
                        <a:rPr i="1" lang="en-US" sz="1800">
                          <a:solidFill>
                            <a:srgbClr val="7030A0"/>
                          </a:solidFill>
                          <a:latin typeface="Arial"/>
                          <a:ea typeface="Arial"/>
                          <a:cs typeface="Arial"/>
                          <a:sym typeface="Arial"/>
                        </a:rPr>
                        <a:t>Web Usability: A User</a:t>
                      </a:r>
                      <a:endParaRPr/>
                    </a:p>
                  </a:txBody>
                  <a:tcPr marT="45725" marB="45725" marR="91450" marL="91450" anchor="ctr"/>
                </a:tc>
                <a:tc>
                  <a:txBody>
                    <a:bodyPr/>
                    <a:lstStyle/>
                    <a:p>
                      <a:pPr indent="0" lvl="0" marL="0" marR="0" rtl="0" algn="ctr">
                        <a:spcBef>
                          <a:spcPts val="0"/>
                        </a:spcBef>
                        <a:spcAft>
                          <a:spcPts val="0"/>
                        </a:spcAft>
                        <a:buNone/>
                      </a:pPr>
                      <a:r>
                        <a:rPr lang="en-US" sz="1800"/>
                        <a:t>Lazar</a:t>
                      </a:r>
                      <a:endParaRPr/>
                    </a:p>
                  </a:txBody>
                  <a:tcPr marT="45725" marB="45725" marR="91450" marL="91450" anchor="ct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6"/>
                                        </p:tgtEl>
                                        <p:attrNameLst>
                                          <p:attrName>style.visibility</p:attrName>
                                        </p:attrNameLst>
                                      </p:cBhvr>
                                      <p:to>
                                        <p:strVal val="visible"/>
                                      </p:to>
                                    </p:set>
                                    <p:animEffect filter="fade" transition="in">
                                      <p:cBhvr>
                                        <p:cTn dur="500"/>
                                        <p:tgtEl>
                                          <p:spTgt spid="7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sp>
        <p:nvSpPr>
          <p:cNvPr id="760" name="Google Shape;760;p41"/>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Summary</a:t>
            </a:r>
            <a:endParaRPr/>
          </a:p>
        </p:txBody>
      </p:sp>
      <p:sp>
        <p:nvSpPr>
          <p:cNvPr id="761" name="Google Shape;761;p41"/>
          <p:cNvSpPr txBox="1"/>
          <p:nvPr>
            <p:ph idx="1" type="body"/>
          </p:nvPr>
        </p:nvSpPr>
        <p:spPr>
          <a:xfrm>
            <a:off x="609600" y="1673352"/>
            <a:ext cx="10206038" cy="4718304"/>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380"/>
              <a:buChar char="•"/>
            </a:pPr>
            <a:r>
              <a:rPr lang="en-US"/>
              <a:t>Data Integration is important , the question is can we automate this process??</a:t>
            </a:r>
            <a:endParaRPr/>
          </a:p>
          <a:p>
            <a:pPr indent="-31750" lvl="0" marL="182880" rtl="0" algn="l">
              <a:spcBef>
                <a:spcPts val="560"/>
              </a:spcBef>
              <a:spcAft>
                <a:spcPts val="0"/>
              </a:spcAft>
              <a:buSzPts val="2380"/>
              <a:buNone/>
            </a:pPr>
            <a:r>
              <a:t/>
            </a:r>
            <a:endParaRPr/>
          </a:p>
        </p:txBody>
      </p:sp>
      <p:pic>
        <p:nvPicPr>
          <p:cNvPr descr="A screenshot of a social media post&#10;&#10;Description automatically generated" id="762" name="Google Shape;762;p41"/>
          <p:cNvPicPr preferRelativeResize="0"/>
          <p:nvPr/>
        </p:nvPicPr>
        <p:blipFill rotWithShape="1">
          <a:blip r:embed="rId3">
            <a:alphaModFix/>
          </a:blip>
          <a:srcRect b="0" l="0" r="0" t="0"/>
          <a:stretch/>
        </p:blipFill>
        <p:spPr>
          <a:xfrm>
            <a:off x="5443538" y="2832537"/>
            <a:ext cx="6152279" cy="2738298"/>
          </a:xfrm>
          <a:prstGeom prst="rect">
            <a:avLst/>
          </a:prstGeom>
          <a:noFill/>
          <a:ln>
            <a:noFill/>
          </a:ln>
        </p:spPr>
      </p:pic>
      <p:sp>
        <p:nvSpPr>
          <p:cNvPr id="763" name="Google Shape;763;p41"/>
          <p:cNvSpPr/>
          <p:nvPr/>
        </p:nvSpPr>
        <p:spPr>
          <a:xfrm>
            <a:off x="609600" y="2909025"/>
            <a:ext cx="4833938"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Arial"/>
                <a:ea typeface="Arial"/>
                <a:cs typeface="Arial"/>
                <a:sym typeface="Arial"/>
              </a:rPr>
              <a:t>Ongoing research</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How to match their schemas automatically " schema matching techniques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How to find matching records " record linkage techniques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How to find errors, synonyms, etc. and correct them " data cleansing techniques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5"/>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What is “Data Integration”? (Cont.)</a:t>
            </a:r>
            <a:endParaRPr/>
          </a:p>
        </p:txBody>
      </p:sp>
      <p:sp>
        <p:nvSpPr>
          <p:cNvPr id="161" name="Google Shape;161;p5"/>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493"/>
              <a:buChar char="•"/>
            </a:pPr>
            <a:r>
              <a:rPr lang="en-US" sz="1757"/>
              <a:t>Combining information from </a:t>
            </a:r>
            <a:r>
              <a:rPr lang="en-US" sz="1757">
                <a:solidFill>
                  <a:srgbClr val="C0504D"/>
                </a:solidFill>
              </a:rPr>
              <a:t>multiple</a:t>
            </a:r>
            <a:r>
              <a:rPr lang="en-US" sz="1757"/>
              <a:t> </a:t>
            </a:r>
            <a:r>
              <a:rPr lang="en-US" sz="1757">
                <a:solidFill>
                  <a:srgbClr val="C0504D"/>
                </a:solidFill>
              </a:rPr>
              <a:t>autonomous</a:t>
            </a:r>
            <a:r>
              <a:rPr lang="en-US" sz="1757"/>
              <a:t> and </a:t>
            </a:r>
            <a:r>
              <a:rPr lang="en-US" sz="1757">
                <a:solidFill>
                  <a:srgbClr val="C0504D"/>
                </a:solidFill>
              </a:rPr>
              <a:t>heterogeneous</a:t>
            </a:r>
            <a:r>
              <a:rPr lang="en-US" sz="1757"/>
              <a:t> sources with the goal of proving a</a:t>
            </a:r>
            <a:r>
              <a:rPr lang="en-US" sz="1757">
                <a:solidFill>
                  <a:schemeClr val="accent2"/>
                </a:solidFill>
              </a:rPr>
              <a:t> uniform, complete and consistent </a:t>
            </a:r>
            <a:r>
              <a:rPr lang="en-US" sz="1757"/>
              <a:t>interface of answering queries over the integrated sources. </a:t>
            </a:r>
            <a:endParaRPr/>
          </a:p>
          <a:p>
            <a:pPr indent="-83026" lvl="0" marL="182880" rtl="0" algn="l">
              <a:lnSpc>
                <a:spcPct val="90000"/>
              </a:lnSpc>
              <a:spcBef>
                <a:spcPts val="370"/>
              </a:spcBef>
              <a:spcAft>
                <a:spcPts val="0"/>
              </a:spcAft>
              <a:buSzPts val="1573"/>
              <a:buNone/>
            </a:pPr>
            <a:r>
              <a:t/>
            </a:r>
            <a:endParaRPr sz="1850"/>
          </a:p>
          <a:p>
            <a:pPr indent="-182880" lvl="0" marL="182880" rtl="0" algn="l">
              <a:lnSpc>
                <a:spcPct val="90000"/>
              </a:lnSpc>
              <a:spcBef>
                <a:spcPts val="351"/>
              </a:spcBef>
              <a:spcAft>
                <a:spcPts val="0"/>
              </a:spcAft>
              <a:buSzPts val="1493"/>
              <a:buChar char="•"/>
            </a:pPr>
            <a:r>
              <a:rPr lang="en-US" sz="1757"/>
              <a:t>Uniform access</a:t>
            </a:r>
            <a:endParaRPr/>
          </a:p>
          <a:p>
            <a:pPr indent="-182880" lvl="1" marL="457200" rtl="0" algn="l">
              <a:lnSpc>
                <a:spcPct val="90000"/>
              </a:lnSpc>
              <a:spcBef>
                <a:spcPts val="333"/>
              </a:spcBef>
              <a:spcAft>
                <a:spcPts val="0"/>
              </a:spcAft>
              <a:buSzPts val="1415"/>
              <a:buChar char="•"/>
            </a:pPr>
            <a:r>
              <a:rPr lang="en-US" sz="1665"/>
              <a:t>Same query posed once to all sources</a:t>
            </a:r>
            <a:endParaRPr/>
          </a:p>
          <a:p>
            <a:pPr indent="-182880" lvl="0" marL="182880" rtl="0" algn="l">
              <a:lnSpc>
                <a:spcPct val="90000"/>
              </a:lnSpc>
              <a:spcBef>
                <a:spcPts val="351"/>
              </a:spcBef>
              <a:spcAft>
                <a:spcPts val="0"/>
              </a:spcAft>
              <a:buSzPts val="1493"/>
              <a:buChar char="•"/>
            </a:pPr>
            <a:r>
              <a:rPr lang="en-US" sz="1757"/>
              <a:t>Multiple, autonomous and heterogeneous sources</a:t>
            </a:r>
            <a:endParaRPr/>
          </a:p>
          <a:p>
            <a:pPr indent="-182880" lvl="1" marL="457200" rtl="0" algn="l">
              <a:lnSpc>
                <a:spcPct val="90000"/>
              </a:lnSpc>
              <a:spcBef>
                <a:spcPts val="333"/>
              </a:spcBef>
              <a:spcAft>
                <a:spcPts val="0"/>
              </a:spcAft>
              <a:buSzPts val="1415"/>
              <a:buChar char="•"/>
            </a:pPr>
            <a:r>
              <a:rPr lang="en-US" sz="1665"/>
              <a:t>Multiple – usually hundreds to thousands of sources</a:t>
            </a:r>
            <a:endParaRPr/>
          </a:p>
          <a:p>
            <a:pPr indent="-182880" lvl="1" marL="457200" rtl="0" algn="l">
              <a:lnSpc>
                <a:spcPct val="90000"/>
              </a:lnSpc>
              <a:spcBef>
                <a:spcPts val="333"/>
              </a:spcBef>
              <a:spcAft>
                <a:spcPts val="0"/>
              </a:spcAft>
              <a:buSzPts val="1415"/>
              <a:buChar char="•"/>
            </a:pPr>
            <a:r>
              <a:rPr lang="en-US" sz="1665"/>
              <a:t>Heterogeneous – data source ‘schema’ are different</a:t>
            </a:r>
            <a:endParaRPr/>
          </a:p>
          <a:p>
            <a:pPr indent="-182879" lvl="2" marL="731520" rtl="0" algn="l">
              <a:lnSpc>
                <a:spcPct val="90000"/>
              </a:lnSpc>
              <a:spcBef>
                <a:spcPts val="296"/>
              </a:spcBef>
              <a:spcAft>
                <a:spcPts val="0"/>
              </a:spcAft>
              <a:buSzPts val="1332"/>
              <a:buChar char="•"/>
            </a:pPr>
            <a:r>
              <a:rPr lang="en-US" sz="1480"/>
              <a:t>Schema refers to how a data source represents its data internally</a:t>
            </a:r>
            <a:endParaRPr/>
          </a:p>
          <a:p>
            <a:pPr indent="-182880" lvl="1" marL="457200" rtl="0" algn="l">
              <a:lnSpc>
                <a:spcPct val="90000"/>
              </a:lnSpc>
              <a:spcBef>
                <a:spcPts val="333"/>
              </a:spcBef>
              <a:spcAft>
                <a:spcPts val="0"/>
              </a:spcAft>
              <a:buSzPts val="1415"/>
              <a:buChar char="•"/>
            </a:pPr>
            <a:r>
              <a:rPr lang="en-US" sz="1665"/>
              <a:t>Autonomous – data sources don’t report to the data integration system when data or schema changes</a:t>
            </a:r>
            <a:endParaRPr/>
          </a:p>
          <a:p>
            <a:pPr indent="-182880" lvl="0" marL="182880" rtl="0" algn="l">
              <a:lnSpc>
                <a:spcPct val="90000"/>
              </a:lnSpc>
              <a:spcBef>
                <a:spcPts val="351"/>
              </a:spcBef>
              <a:spcAft>
                <a:spcPts val="0"/>
              </a:spcAft>
              <a:buSzPts val="1493"/>
              <a:buChar char="•"/>
            </a:pPr>
            <a:r>
              <a:rPr lang="en-US" sz="1757"/>
              <a:t>Complete</a:t>
            </a:r>
            <a:endParaRPr/>
          </a:p>
          <a:p>
            <a:pPr indent="-182880" lvl="1" marL="457200" rtl="0" algn="l">
              <a:lnSpc>
                <a:spcPct val="90000"/>
              </a:lnSpc>
              <a:spcBef>
                <a:spcPts val="296"/>
              </a:spcBef>
              <a:spcAft>
                <a:spcPts val="0"/>
              </a:spcAft>
              <a:buSzPts val="1258"/>
              <a:buChar char="•"/>
            </a:pPr>
            <a:r>
              <a:rPr lang="en-US" sz="1480"/>
              <a:t>Containing all relevant answers (records) from the various sources</a:t>
            </a:r>
            <a:endParaRPr/>
          </a:p>
          <a:p>
            <a:pPr indent="-182880" lvl="1" marL="457200" rtl="0" algn="l">
              <a:lnSpc>
                <a:spcPct val="90000"/>
              </a:lnSpc>
              <a:spcBef>
                <a:spcPts val="296"/>
              </a:spcBef>
              <a:spcAft>
                <a:spcPts val="0"/>
              </a:spcAft>
              <a:buSzPts val="1258"/>
              <a:buChar char="•"/>
            </a:pPr>
            <a:r>
              <a:rPr lang="en-US" sz="1480"/>
              <a:t>For a given record, having all relevant attributes </a:t>
            </a:r>
            <a:endParaRPr/>
          </a:p>
          <a:p>
            <a:pPr indent="-182880" lvl="0" marL="182880" rtl="0" algn="l">
              <a:lnSpc>
                <a:spcPct val="90000"/>
              </a:lnSpc>
              <a:spcBef>
                <a:spcPts val="351"/>
              </a:spcBef>
              <a:spcAft>
                <a:spcPts val="0"/>
              </a:spcAft>
              <a:buSzPts val="1493"/>
              <a:buChar char="•"/>
            </a:pPr>
            <a:r>
              <a:rPr lang="en-US" sz="1757"/>
              <a:t>Consistent</a:t>
            </a:r>
            <a:endParaRPr/>
          </a:p>
          <a:p>
            <a:pPr indent="-182880" lvl="1" marL="457200" rtl="0" algn="l">
              <a:lnSpc>
                <a:spcPct val="90000"/>
              </a:lnSpc>
              <a:spcBef>
                <a:spcPts val="296"/>
              </a:spcBef>
              <a:spcAft>
                <a:spcPts val="0"/>
              </a:spcAft>
              <a:buSzPts val="1258"/>
              <a:buChar char="•"/>
            </a:pPr>
            <a:r>
              <a:rPr lang="en-US" sz="1480"/>
              <a:t>Duplicate records are removed</a:t>
            </a:r>
            <a:endParaRPr/>
          </a:p>
          <a:p>
            <a:pPr indent="-182880" lvl="1" marL="457200" rtl="0" algn="l">
              <a:lnSpc>
                <a:spcPct val="90000"/>
              </a:lnSpc>
              <a:spcBef>
                <a:spcPts val="296"/>
              </a:spcBef>
              <a:spcAft>
                <a:spcPts val="0"/>
              </a:spcAft>
              <a:buSzPts val="1258"/>
              <a:buChar char="•"/>
            </a:pPr>
            <a:r>
              <a:rPr lang="en-US" sz="1480"/>
              <a:t>Invalid or conflicting data is resolved</a:t>
            </a:r>
            <a:endParaRPr/>
          </a:p>
          <a:p>
            <a:pPr indent="-83026" lvl="0" marL="182880" rtl="0" algn="l">
              <a:lnSpc>
                <a:spcPct val="90000"/>
              </a:lnSpc>
              <a:spcBef>
                <a:spcPts val="370"/>
              </a:spcBef>
              <a:spcAft>
                <a:spcPts val="0"/>
              </a:spcAft>
              <a:buSzPts val="1573"/>
              <a:buNone/>
            </a:pPr>
            <a:r>
              <a:t/>
            </a:r>
            <a:endParaRPr sz="1850"/>
          </a:p>
          <a:p>
            <a:pPr indent="-83026" lvl="0" marL="182880" rtl="0" algn="l">
              <a:lnSpc>
                <a:spcPct val="90000"/>
              </a:lnSpc>
              <a:spcBef>
                <a:spcPts val="370"/>
              </a:spcBef>
              <a:spcAft>
                <a:spcPts val="0"/>
              </a:spcAft>
              <a:buSzPts val="1573"/>
              <a:buNone/>
            </a:pPr>
            <a:r>
              <a:t/>
            </a:r>
            <a:endParaRPr sz="1850"/>
          </a:p>
          <a:p>
            <a:pPr indent="-83026" lvl="0" marL="182880" rtl="0" algn="l">
              <a:lnSpc>
                <a:spcPct val="90000"/>
              </a:lnSpc>
              <a:spcBef>
                <a:spcPts val="370"/>
              </a:spcBef>
              <a:spcAft>
                <a:spcPts val="0"/>
              </a:spcAft>
              <a:buSzPts val="1573"/>
              <a:buNone/>
            </a:pPr>
            <a:r>
              <a:t/>
            </a:r>
            <a:endParaRPr sz="1850"/>
          </a:p>
          <a:p>
            <a:pPr indent="-43084" lvl="0" marL="182880" rtl="0" algn="l">
              <a:lnSpc>
                <a:spcPct val="90000"/>
              </a:lnSpc>
              <a:spcBef>
                <a:spcPts val="518"/>
              </a:spcBef>
              <a:spcAft>
                <a:spcPts val="0"/>
              </a:spcAft>
              <a:buSzPts val="2202"/>
              <a:buNone/>
            </a:pPr>
            <a:r>
              <a:t/>
            </a:r>
            <a:endParaRPr sz="2590"/>
          </a:p>
          <a:p>
            <a:pPr indent="-63055" lvl="0" marL="182880" rtl="0" algn="l">
              <a:lnSpc>
                <a:spcPct val="90000"/>
              </a:lnSpc>
              <a:spcBef>
                <a:spcPts val="444"/>
              </a:spcBef>
              <a:spcAft>
                <a:spcPts val="0"/>
              </a:spcAft>
              <a:buSzPts val="1887"/>
              <a:buNone/>
            </a:pPr>
            <a:r>
              <a:t/>
            </a:r>
            <a:endParaRPr sz="2220"/>
          </a:p>
        </p:txBody>
      </p:sp>
      <p:sp>
        <p:nvSpPr>
          <p:cNvPr id="162" name="Google Shape;162;p5"/>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6"/>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Why is “Data Integration” a hard problem?</a:t>
            </a:r>
            <a:endParaRPr/>
          </a:p>
        </p:txBody>
      </p:sp>
      <p:sp>
        <p:nvSpPr>
          <p:cNvPr id="168" name="Google Shape;168;p6"/>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1700"/>
              <a:buChar char="•"/>
            </a:pPr>
            <a:r>
              <a:rPr lang="en-US" sz="2000">
                <a:solidFill>
                  <a:srgbClr val="000000"/>
                </a:solidFill>
              </a:rPr>
              <a:t>When considering data integration, its all about the Vs</a:t>
            </a:r>
            <a:endParaRPr sz="2000">
              <a:solidFill>
                <a:srgbClr val="000000"/>
              </a:solidFill>
            </a:endParaRPr>
          </a:p>
          <a:p>
            <a:pPr indent="-182880" lvl="1" marL="457200" rtl="0" algn="l">
              <a:spcBef>
                <a:spcPts val="360"/>
              </a:spcBef>
              <a:spcAft>
                <a:spcPts val="0"/>
              </a:spcAft>
              <a:buSzPts val="1530"/>
              <a:buChar char="•"/>
            </a:pPr>
            <a:r>
              <a:rPr lang="en-US" sz="1800"/>
              <a:t>Size:</a:t>
            </a:r>
            <a:endParaRPr/>
          </a:p>
          <a:p>
            <a:pPr indent="-182879" lvl="2" marL="731520" rtl="0" algn="l">
              <a:spcBef>
                <a:spcPts val="360"/>
              </a:spcBef>
              <a:spcAft>
                <a:spcPts val="0"/>
              </a:spcAft>
              <a:buSzPts val="1620"/>
              <a:buChar char="•"/>
            </a:pPr>
            <a:r>
              <a:rPr lang="en-US"/>
              <a:t> Large </a:t>
            </a:r>
            <a:r>
              <a:rPr b="1" lang="en-US">
                <a:solidFill>
                  <a:srgbClr val="C00000"/>
                </a:solidFill>
              </a:rPr>
              <a:t>volume </a:t>
            </a:r>
            <a:r>
              <a:rPr lang="en-US"/>
              <a:t>of data</a:t>
            </a:r>
            <a:endParaRPr/>
          </a:p>
          <a:p>
            <a:pPr indent="-182879" lvl="3" marL="1005839" rtl="0" algn="l">
              <a:spcBef>
                <a:spcPts val="320"/>
              </a:spcBef>
              <a:spcAft>
                <a:spcPts val="0"/>
              </a:spcAft>
              <a:buSzPts val="1600"/>
              <a:buChar char="•"/>
            </a:pPr>
            <a:r>
              <a:rPr lang="en-US"/>
              <a:t>Each data source may be large, but there are many sources for a single domain. </a:t>
            </a:r>
            <a:endParaRPr/>
          </a:p>
          <a:p>
            <a:pPr indent="-182879" lvl="2" marL="731520" rtl="0" algn="l">
              <a:spcBef>
                <a:spcPts val="360"/>
              </a:spcBef>
              <a:spcAft>
                <a:spcPts val="0"/>
              </a:spcAft>
              <a:buSzPts val="1620"/>
              <a:buChar char="•"/>
            </a:pPr>
            <a:r>
              <a:rPr lang="en-US"/>
              <a:t> Collected and analyzed at high </a:t>
            </a:r>
            <a:r>
              <a:rPr b="1" lang="en-US">
                <a:solidFill>
                  <a:srgbClr val="C00000"/>
                </a:solidFill>
              </a:rPr>
              <a:t>velocity</a:t>
            </a:r>
            <a:endParaRPr/>
          </a:p>
          <a:p>
            <a:pPr indent="-182879" lvl="3" marL="1005839" rtl="0" algn="l">
              <a:spcBef>
                <a:spcPts val="320"/>
              </a:spcBef>
              <a:spcAft>
                <a:spcPts val="0"/>
              </a:spcAft>
              <a:buSzPts val="1600"/>
              <a:buChar char="•"/>
            </a:pPr>
            <a:r>
              <a:rPr lang="en-US"/>
              <a:t>Data is generated at a high rate. </a:t>
            </a:r>
            <a:endParaRPr/>
          </a:p>
          <a:p>
            <a:pPr indent="-81279" lvl="3" marL="1005839" rtl="0" algn="l">
              <a:spcBef>
                <a:spcPts val="320"/>
              </a:spcBef>
              <a:spcAft>
                <a:spcPts val="0"/>
              </a:spcAft>
              <a:buSzPts val="1600"/>
              <a:buNone/>
            </a:pPr>
            <a:r>
              <a:t/>
            </a:r>
            <a:endParaRPr/>
          </a:p>
          <a:p>
            <a:pPr indent="-182880" lvl="1" marL="457200" rtl="0" algn="l">
              <a:spcBef>
                <a:spcPts val="360"/>
              </a:spcBef>
              <a:spcAft>
                <a:spcPts val="0"/>
              </a:spcAft>
              <a:buSzPts val="1530"/>
              <a:buChar char="•"/>
            </a:pPr>
            <a:r>
              <a:rPr lang="en-US" sz="1800"/>
              <a:t>Complexity:</a:t>
            </a:r>
            <a:endParaRPr/>
          </a:p>
          <a:p>
            <a:pPr indent="-182879" lvl="2" marL="731520" rtl="0" algn="l">
              <a:spcBef>
                <a:spcPts val="360"/>
              </a:spcBef>
              <a:spcAft>
                <a:spcPts val="0"/>
              </a:spcAft>
              <a:buSzPts val="1620"/>
              <a:buChar char="•"/>
            </a:pPr>
            <a:r>
              <a:rPr lang="en-US"/>
              <a:t>Huge </a:t>
            </a:r>
            <a:r>
              <a:rPr b="1" lang="en-US">
                <a:solidFill>
                  <a:srgbClr val="C00000"/>
                </a:solidFill>
              </a:rPr>
              <a:t>variety </a:t>
            </a:r>
            <a:r>
              <a:rPr lang="en-US"/>
              <a:t>of data</a:t>
            </a:r>
            <a:endParaRPr/>
          </a:p>
          <a:p>
            <a:pPr indent="-182879" lvl="3" marL="1005839" rtl="0" algn="l">
              <a:spcBef>
                <a:spcPts val="320"/>
              </a:spcBef>
              <a:spcAft>
                <a:spcPts val="0"/>
              </a:spcAft>
              <a:buSzPts val="1600"/>
              <a:buChar char="•"/>
            </a:pPr>
            <a:r>
              <a:rPr lang="en-US"/>
              <a:t>Sources (even in the same domain, have heterogeneous schemas. </a:t>
            </a:r>
            <a:endParaRPr/>
          </a:p>
          <a:p>
            <a:pPr indent="-182879" lvl="2" marL="731520" rtl="0" algn="l">
              <a:spcBef>
                <a:spcPts val="360"/>
              </a:spcBef>
              <a:spcAft>
                <a:spcPts val="0"/>
              </a:spcAft>
              <a:buSzPts val="1620"/>
              <a:buChar char="•"/>
            </a:pPr>
            <a:r>
              <a:rPr lang="en-US"/>
              <a:t>Questionable </a:t>
            </a:r>
            <a:r>
              <a:rPr b="1" lang="en-US">
                <a:solidFill>
                  <a:srgbClr val="C00000"/>
                </a:solidFill>
              </a:rPr>
              <a:t>veracity </a:t>
            </a:r>
            <a:endParaRPr/>
          </a:p>
          <a:p>
            <a:pPr indent="-182879" lvl="3" marL="1005839" rtl="0" algn="l">
              <a:spcBef>
                <a:spcPts val="320"/>
              </a:spcBef>
              <a:spcAft>
                <a:spcPts val="0"/>
              </a:spcAft>
              <a:buSzPts val="1600"/>
              <a:buChar char="•"/>
            </a:pPr>
            <a:r>
              <a:rPr lang="en-US">
                <a:solidFill>
                  <a:srgbClr val="1F497D"/>
                </a:solidFill>
              </a:rPr>
              <a:t>Some sources may provide inaccurate data (or data that is not fresh). </a:t>
            </a:r>
            <a:endParaRPr/>
          </a:p>
        </p:txBody>
      </p:sp>
      <p:sp>
        <p:nvSpPr>
          <p:cNvPr id="169" name="Google Shape;169;p6"/>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7"/>
          <p:cNvSpPr txBox="1"/>
          <p:nvPr>
            <p:ph type="title"/>
          </p:nvPr>
        </p:nvSpPr>
        <p:spPr>
          <a:xfrm>
            <a:off x="609600" y="53340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Applications of Data Integration</a:t>
            </a:r>
            <a:endParaRPr/>
          </a:p>
        </p:txBody>
      </p:sp>
      <p:sp>
        <p:nvSpPr>
          <p:cNvPr id="176" name="Google Shape;176;p7"/>
          <p:cNvSpPr txBox="1"/>
          <p:nvPr>
            <p:ph idx="1" type="body"/>
          </p:nvPr>
        </p:nvSpPr>
        <p:spPr>
          <a:xfrm>
            <a:off x="609600" y="1600200"/>
            <a:ext cx="10972800" cy="4876800"/>
          </a:xfrm>
          <a:prstGeom prst="rect">
            <a:avLst/>
          </a:prstGeom>
          <a:noFill/>
          <a:ln>
            <a:noFill/>
          </a:ln>
        </p:spPr>
        <p:txBody>
          <a:bodyPr anchorCtr="0" anchor="t" bIns="45700" lIns="91425" spcFirstLastPara="1" rIns="91425" wrap="square" tIns="45700">
            <a:noAutofit/>
          </a:bodyPr>
          <a:lstStyle/>
          <a:p>
            <a:pPr indent="-74929" lvl="0" marL="182880" rtl="0" algn="l">
              <a:spcBef>
                <a:spcPts val="0"/>
              </a:spcBef>
              <a:spcAft>
                <a:spcPts val="0"/>
              </a:spcAft>
              <a:buSzPts val="1700"/>
              <a:buNone/>
            </a:pPr>
            <a:r>
              <a:t/>
            </a:r>
            <a:endParaRPr sz="2000"/>
          </a:p>
          <a:p>
            <a:pPr indent="-182880" lvl="0" marL="182880" rtl="0" algn="l">
              <a:spcBef>
                <a:spcPts val="400"/>
              </a:spcBef>
              <a:spcAft>
                <a:spcPts val="0"/>
              </a:spcAft>
              <a:buSzPts val="1700"/>
              <a:buChar char="•"/>
            </a:pPr>
            <a:r>
              <a:rPr lang="en-US" sz="2000"/>
              <a:t>Many Applications</a:t>
            </a:r>
            <a:endParaRPr/>
          </a:p>
          <a:p>
            <a:pPr indent="-182880" lvl="1" marL="457200" rtl="0" algn="l">
              <a:spcBef>
                <a:spcPts val="360"/>
              </a:spcBef>
              <a:spcAft>
                <a:spcPts val="0"/>
              </a:spcAft>
              <a:buSzPts val="1530"/>
              <a:buChar char="•"/>
            </a:pPr>
            <a:r>
              <a:rPr b="1" lang="en-US" sz="1800">
                <a:solidFill>
                  <a:schemeClr val="accent1"/>
                </a:solidFill>
              </a:rPr>
              <a:t>WWW</a:t>
            </a:r>
            <a:endParaRPr/>
          </a:p>
          <a:p>
            <a:pPr indent="-182879" lvl="2" marL="731520" rtl="0" algn="l">
              <a:spcBef>
                <a:spcPts val="320"/>
              </a:spcBef>
              <a:spcAft>
                <a:spcPts val="0"/>
              </a:spcAft>
              <a:buSzPts val="1440"/>
              <a:buChar char="•"/>
            </a:pPr>
            <a:r>
              <a:rPr lang="en-US" sz="1600"/>
              <a:t>Comparison shopping  ( GoogleFlights, Kayak, etc. )</a:t>
            </a:r>
            <a:endParaRPr/>
          </a:p>
          <a:p>
            <a:pPr indent="-182879" lvl="2" marL="731520" rtl="0" algn="l">
              <a:spcBef>
                <a:spcPts val="320"/>
              </a:spcBef>
              <a:spcAft>
                <a:spcPts val="0"/>
              </a:spcAft>
              <a:buSzPts val="1440"/>
              <a:buChar char="•"/>
            </a:pPr>
            <a:r>
              <a:rPr lang="en-US" sz="1600"/>
              <a:t>News, or business aggregators</a:t>
            </a:r>
            <a:endParaRPr/>
          </a:p>
          <a:p>
            <a:pPr indent="-182879" lvl="2" marL="731520" rtl="0" algn="l">
              <a:spcBef>
                <a:spcPts val="320"/>
              </a:spcBef>
              <a:spcAft>
                <a:spcPts val="0"/>
              </a:spcAft>
              <a:buSzPts val="1440"/>
              <a:buChar char="•"/>
            </a:pPr>
            <a:r>
              <a:rPr lang="en-US" sz="1600"/>
              <a:t>Business-to-business, electronic marketplaces</a:t>
            </a:r>
            <a:endParaRPr/>
          </a:p>
          <a:p>
            <a:pPr indent="-182880" lvl="1" marL="457200" rtl="0" algn="l">
              <a:spcBef>
                <a:spcPts val="360"/>
              </a:spcBef>
              <a:spcAft>
                <a:spcPts val="0"/>
              </a:spcAft>
              <a:buSzPts val="1530"/>
              <a:buChar char="•"/>
            </a:pPr>
            <a:r>
              <a:rPr b="1" lang="en-US" sz="1800">
                <a:solidFill>
                  <a:srgbClr val="4F81BD"/>
                </a:solidFill>
              </a:rPr>
              <a:t>Science informatics</a:t>
            </a:r>
            <a:endParaRPr/>
          </a:p>
          <a:p>
            <a:pPr indent="-182879" lvl="2" marL="731520" rtl="0" algn="l">
              <a:spcBef>
                <a:spcPts val="320"/>
              </a:spcBef>
              <a:spcAft>
                <a:spcPts val="0"/>
              </a:spcAft>
              <a:buSzPts val="1440"/>
              <a:buChar char="•"/>
            </a:pPr>
            <a:r>
              <a:rPr lang="en-US" sz="1600"/>
              <a:t>Integrating genomic data, geographic data, archaeological data, astro-physical data, etc. </a:t>
            </a:r>
            <a:endParaRPr/>
          </a:p>
          <a:p>
            <a:pPr indent="-182880" lvl="1" marL="457200" rtl="0" algn="l">
              <a:spcBef>
                <a:spcPts val="360"/>
              </a:spcBef>
              <a:spcAft>
                <a:spcPts val="0"/>
              </a:spcAft>
              <a:buSzPts val="1530"/>
              <a:buChar char="•"/>
            </a:pPr>
            <a:r>
              <a:rPr b="1" lang="en-US" sz="1800">
                <a:solidFill>
                  <a:srgbClr val="4F81BD"/>
                </a:solidFill>
              </a:rPr>
              <a:t>Enterprise data integration</a:t>
            </a:r>
            <a:endParaRPr/>
          </a:p>
          <a:p>
            <a:pPr indent="-182879" lvl="2" marL="731520" rtl="0" algn="l">
              <a:spcBef>
                <a:spcPts val="320"/>
              </a:spcBef>
              <a:spcAft>
                <a:spcPts val="0"/>
              </a:spcAft>
              <a:buSzPts val="1440"/>
              <a:buChar char="•"/>
            </a:pPr>
            <a:r>
              <a:rPr lang="en-US" sz="1600"/>
              <a:t>An average company has 49 different databases and spends 35-50% of its IT dollars on integration efforts</a:t>
            </a:r>
            <a:endParaRPr/>
          </a:p>
          <a:p>
            <a:pPr indent="-182880" lvl="1" marL="457200" rtl="0" algn="l">
              <a:spcBef>
                <a:spcPts val="360"/>
              </a:spcBef>
              <a:spcAft>
                <a:spcPts val="0"/>
              </a:spcAft>
              <a:buSzPts val="1530"/>
              <a:buChar char="•"/>
            </a:pPr>
            <a:r>
              <a:rPr b="1" lang="en-US" sz="1800">
                <a:solidFill>
                  <a:srgbClr val="4F81BD"/>
                </a:solidFill>
              </a:rPr>
              <a:t>Knowledge Databases </a:t>
            </a:r>
            <a:endParaRPr/>
          </a:p>
          <a:p>
            <a:pPr indent="-182879" lvl="2" marL="731520" rtl="0" algn="l">
              <a:spcBef>
                <a:spcPts val="320"/>
              </a:spcBef>
              <a:spcAft>
                <a:spcPts val="0"/>
              </a:spcAft>
              <a:buSzPts val="1440"/>
              <a:buChar char="•"/>
            </a:pPr>
            <a:r>
              <a:rPr lang="en-US" sz="1600">
                <a:solidFill>
                  <a:srgbClr val="000000"/>
                </a:solidFill>
              </a:rPr>
              <a:t>YAGO – a knowledge database that integrates wikipedia and other sources</a:t>
            </a:r>
            <a:endParaRPr/>
          </a:p>
          <a:p>
            <a:pPr indent="-182879" lvl="2" marL="731520" rtl="0" algn="l">
              <a:spcBef>
                <a:spcPts val="320"/>
              </a:spcBef>
              <a:spcAft>
                <a:spcPts val="0"/>
              </a:spcAft>
              <a:buSzPts val="1440"/>
              <a:buChar char="•"/>
            </a:pPr>
            <a:r>
              <a:rPr lang="en-US" sz="1600"/>
              <a:t>DBpedia </a:t>
            </a:r>
            <a:endParaRPr sz="1600">
              <a:solidFill>
                <a:srgbClr val="000000"/>
              </a:solidFill>
            </a:endParaRPr>
          </a:p>
        </p:txBody>
      </p:sp>
      <p:sp>
        <p:nvSpPr>
          <p:cNvPr id="177" name="Google Shape;177;p7"/>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8"/>
          <p:cNvSpPr/>
          <p:nvPr/>
        </p:nvSpPr>
        <p:spPr>
          <a:xfrm>
            <a:off x="1828800" y="5105400"/>
            <a:ext cx="2971800" cy="1219200"/>
          </a:xfrm>
          <a:prstGeom prst="rect">
            <a:avLst/>
          </a:prstGeom>
          <a:noFill/>
          <a:ln cap="flat" cmpd="sng" w="9525">
            <a:solidFill>
              <a:schemeClr val="accent1"/>
            </a:solidFill>
            <a:prstDash val="solid"/>
            <a:round/>
            <a:headEnd len="sm" w="sm" type="none"/>
            <a:tailEnd len="sm" w="sm" type="none"/>
          </a:ln>
          <a:effectLst>
            <a:outerShdw blurRad="50800" sx="104000" rotWithShape="0" dir="5400000" dist="25400" sy="104000">
              <a:schemeClr val="accent1">
                <a:alpha val="44705"/>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4" name="Google Shape;184;p8"/>
          <p:cNvSpPr/>
          <p:nvPr/>
        </p:nvSpPr>
        <p:spPr>
          <a:xfrm>
            <a:off x="5638800" y="4800600"/>
            <a:ext cx="4572000" cy="1524000"/>
          </a:xfrm>
          <a:prstGeom prst="rect">
            <a:avLst/>
          </a:prstGeom>
          <a:noFill/>
          <a:ln cap="flat" cmpd="sng" w="9525">
            <a:solidFill>
              <a:schemeClr val="accent1"/>
            </a:solidFill>
            <a:prstDash val="solid"/>
            <a:round/>
            <a:headEnd len="sm" w="sm" type="none"/>
            <a:tailEnd len="sm" w="sm" type="none"/>
          </a:ln>
          <a:effectLst>
            <a:outerShdw blurRad="50800" sx="104000" rotWithShape="0" dir="5400000" dist="25400" sy="104000">
              <a:schemeClr val="accent1">
                <a:alpha val="44705"/>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5" name="Google Shape;185;p8"/>
          <p:cNvSpPr/>
          <p:nvPr/>
        </p:nvSpPr>
        <p:spPr>
          <a:xfrm>
            <a:off x="7239000" y="1981200"/>
            <a:ext cx="3124200" cy="2133600"/>
          </a:xfrm>
          <a:prstGeom prst="rect">
            <a:avLst/>
          </a:prstGeom>
          <a:noFill/>
          <a:ln cap="flat" cmpd="sng" w="9525">
            <a:solidFill>
              <a:schemeClr val="accent1"/>
            </a:solidFill>
            <a:prstDash val="solid"/>
            <a:round/>
            <a:headEnd len="sm" w="sm" type="none"/>
            <a:tailEnd len="sm" w="sm" type="none"/>
          </a:ln>
          <a:effectLst>
            <a:outerShdw blurRad="50800" sx="104000" rotWithShape="0" dir="5400000" dist="25400" sy="104000">
              <a:schemeClr val="accent1">
                <a:alpha val="44705"/>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6" name="Google Shape;186;p8"/>
          <p:cNvSpPr/>
          <p:nvPr/>
        </p:nvSpPr>
        <p:spPr>
          <a:xfrm>
            <a:off x="1828800" y="1828800"/>
            <a:ext cx="4114800" cy="2590800"/>
          </a:xfrm>
          <a:prstGeom prst="rect">
            <a:avLst/>
          </a:prstGeom>
          <a:noFill/>
          <a:ln cap="flat" cmpd="sng" w="9525">
            <a:solidFill>
              <a:schemeClr val="accent1"/>
            </a:solidFill>
            <a:prstDash val="solid"/>
            <a:round/>
            <a:headEnd len="sm" w="sm" type="none"/>
            <a:tailEnd len="sm" w="sm" type="none"/>
          </a:ln>
          <a:effectLst>
            <a:outerShdw blurRad="50800" sx="104000" rotWithShape="0" dir="5400000" dist="25400" sy="104000">
              <a:schemeClr val="accent1">
                <a:alpha val="44705"/>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 name="Google Shape;187;p8"/>
          <p:cNvSpPr txBox="1"/>
          <p:nvPr>
            <p:ph type="title"/>
          </p:nvPr>
        </p:nvSpPr>
        <p:spPr>
          <a:xfrm>
            <a:off x="609600" y="484032"/>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Application Area : The Web </a:t>
            </a:r>
            <a:endParaRPr/>
          </a:p>
        </p:txBody>
      </p:sp>
      <p:pic>
        <p:nvPicPr>
          <p:cNvPr descr="yelp.jpg" id="188" name="Google Shape;188;p8"/>
          <p:cNvPicPr preferRelativeResize="0"/>
          <p:nvPr/>
        </p:nvPicPr>
        <p:blipFill rotWithShape="1">
          <a:blip r:embed="rId3">
            <a:alphaModFix/>
          </a:blip>
          <a:srcRect b="0" l="0" r="0" t="0"/>
          <a:stretch/>
        </p:blipFill>
        <p:spPr>
          <a:xfrm>
            <a:off x="2133600" y="1905000"/>
            <a:ext cx="1316182" cy="723900"/>
          </a:xfrm>
          <a:prstGeom prst="rect">
            <a:avLst/>
          </a:prstGeom>
          <a:noFill/>
          <a:ln>
            <a:noFill/>
          </a:ln>
        </p:spPr>
      </p:pic>
      <p:sp>
        <p:nvSpPr>
          <p:cNvPr id="189" name="Google Shape;189;p8"/>
          <p:cNvSpPr txBox="1"/>
          <p:nvPr/>
        </p:nvSpPr>
        <p:spPr>
          <a:xfrm>
            <a:off x="2869160" y="1383268"/>
            <a:ext cx="21600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Business Listings</a:t>
            </a:r>
            <a:endParaRPr/>
          </a:p>
        </p:txBody>
      </p:sp>
      <p:sp>
        <p:nvSpPr>
          <p:cNvPr id="190" name="Google Shape;190;p8"/>
          <p:cNvSpPr txBox="1"/>
          <p:nvPr/>
        </p:nvSpPr>
        <p:spPr>
          <a:xfrm>
            <a:off x="7772400" y="1524000"/>
            <a:ext cx="18341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News Aggregators</a:t>
            </a:r>
            <a:endParaRPr/>
          </a:p>
        </p:txBody>
      </p:sp>
      <p:pic>
        <p:nvPicPr>
          <p:cNvPr descr="opentable.jpg" id="191" name="Google Shape;191;p8"/>
          <p:cNvPicPr preferRelativeResize="0"/>
          <p:nvPr/>
        </p:nvPicPr>
        <p:blipFill rotWithShape="1">
          <a:blip r:embed="rId4">
            <a:alphaModFix/>
          </a:blip>
          <a:srcRect b="0" l="0" r="0" t="0"/>
          <a:stretch/>
        </p:blipFill>
        <p:spPr>
          <a:xfrm>
            <a:off x="3048000" y="2743200"/>
            <a:ext cx="1193800" cy="583884"/>
          </a:xfrm>
          <a:prstGeom prst="rect">
            <a:avLst/>
          </a:prstGeom>
          <a:noFill/>
          <a:ln>
            <a:noFill/>
          </a:ln>
        </p:spPr>
      </p:pic>
      <p:pic>
        <p:nvPicPr>
          <p:cNvPr descr="urbanspoon.jpg" id="192" name="Google Shape;192;p8"/>
          <p:cNvPicPr preferRelativeResize="0"/>
          <p:nvPr/>
        </p:nvPicPr>
        <p:blipFill rotWithShape="1">
          <a:blip r:embed="rId5">
            <a:alphaModFix/>
          </a:blip>
          <a:srcRect b="0" l="0" r="0" t="0"/>
          <a:stretch/>
        </p:blipFill>
        <p:spPr>
          <a:xfrm>
            <a:off x="1905000" y="2590800"/>
            <a:ext cx="939800" cy="939800"/>
          </a:xfrm>
          <a:prstGeom prst="rect">
            <a:avLst/>
          </a:prstGeom>
          <a:noFill/>
          <a:ln>
            <a:noFill/>
          </a:ln>
        </p:spPr>
      </p:pic>
      <p:pic>
        <p:nvPicPr>
          <p:cNvPr descr="yahoo-news-image.jpg" id="193" name="Google Shape;193;p8"/>
          <p:cNvPicPr preferRelativeResize="0"/>
          <p:nvPr/>
        </p:nvPicPr>
        <p:blipFill rotWithShape="1">
          <a:blip r:embed="rId6">
            <a:alphaModFix/>
          </a:blip>
          <a:srcRect b="0" l="0" r="0" t="0"/>
          <a:stretch/>
        </p:blipFill>
        <p:spPr>
          <a:xfrm>
            <a:off x="7620000" y="2057400"/>
            <a:ext cx="1066800" cy="1066800"/>
          </a:xfrm>
          <a:prstGeom prst="rect">
            <a:avLst/>
          </a:prstGeom>
          <a:noFill/>
          <a:ln>
            <a:noFill/>
          </a:ln>
        </p:spPr>
      </p:pic>
      <p:pic>
        <p:nvPicPr>
          <p:cNvPr descr="digg-logo1.jpeg" id="194" name="Google Shape;194;p8"/>
          <p:cNvPicPr preferRelativeResize="0"/>
          <p:nvPr/>
        </p:nvPicPr>
        <p:blipFill rotWithShape="1">
          <a:blip r:embed="rId7">
            <a:alphaModFix/>
          </a:blip>
          <a:srcRect b="0" l="0" r="0" t="0"/>
          <a:stretch/>
        </p:blipFill>
        <p:spPr>
          <a:xfrm>
            <a:off x="8750300" y="2008032"/>
            <a:ext cx="1562100" cy="1222513"/>
          </a:xfrm>
          <a:prstGeom prst="rect">
            <a:avLst/>
          </a:prstGeom>
          <a:noFill/>
          <a:ln>
            <a:noFill/>
          </a:ln>
        </p:spPr>
      </p:pic>
      <p:pic>
        <p:nvPicPr>
          <p:cNvPr descr="google_news.jpg" id="195" name="Google Shape;195;p8"/>
          <p:cNvPicPr preferRelativeResize="0"/>
          <p:nvPr/>
        </p:nvPicPr>
        <p:blipFill rotWithShape="1">
          <a:blip r:embed="rId8">
            <a:alphaModFix/>
          </a:blip>
          <a:srcRect b="0" l="0" r="0" t="0"/>
          <a:stretch/>
        </p:blipFill>
        <p:spPr>
          <a:xfrm>
            <a:off x="8077200" y="3124200"/>
            <a:ext cx="2133600" cy="952500"/>
          </a:xfrm>
          <a:prstGeom prst="rect">
            <a:avLst/>
          </a:prstGeom>
          <a:noFill/>
          <a:ln>
            <a:noFill/>
          </a:ln>
        </p:spPr>
      </p:pic>
      <p:pic>
        <p:nvPicPr>
          <p:cNvPr descr="yp.jpg" id="196" name="Google Shape;196;p8"/>
          <p:cNvPicPr preferRelativeResize="0"/>
          <p:nvPr/>
        </p:nvPicPr>
        <p:blipFill rotWithShape="1">
          <a:blip r:embed="rId9">
            <a:alphaModFix/>
          </a:blip>
          <a:srcRect b="0" l="0" r="0" t="0"/>
          <a:stretch/>
        </p:blipFill>
        <p:spPr>
          <a:xfrm>
            <a:off x="3733800" y="1981201"/>
            <a:ext cx="1282700" cy="668159"/>
          </a:xfrm>
          <a:prstGeom prst="rect">
            <a:avLst/>
          </a:prstGeom>
          <a:noFill/>
          <a:ln>
            <a:noFill/>
          </a:ln>
        </p:spPr>
      </p:pic>
      <p:pic>
        <p:nvPicPr>
          <p:cNvPr descr="yahoo_local.jpg" id="197" name="Google Shape;197;p8"/>
          <p:cNvPicPr preferRelativeResize="0"/>
          <p:nvPr/>
        </p:nvPicPr>
        <p:blipFill rotWithShape="1">
          <a:blip r:embed="rId10">
            <a:alphaModFix/>
          </a:blip>
          <a:srcRect b="0" l="0" r="0" t="0"/>
          <a:stretch/>
        </p:blipFill>
        <p:spPr>
          <a:xfrm>
            <a:off x="3200400" y="3373334"/>
            <a:ext cx="2413000" cy="665266"/>
          </a:xfrm>
          <a:prstGeom prst="rect">
            <a:avLst/>
          </a:prstGeom>
          <a:noFill/>
          <a:ln>
            <a:noFill/>
          </a:ln>
        </p:spPr>
      </p:pic>
      <p:pic>
        <p:nvPicPr>
          <p:cNvPr descr="zagat_big.png" id="198" name="Google Shape;198;p8"/>
          <p:cNvPicPr preferRelativeResize="0"/>
          <p:nvPr/>
        </p:nvPicPr>
        <p:blipFill rotWithShape="1">
          <a:blip r:embed="rId11">
            <a:alphaModFix/>
          </a:blip>
          <a:srcRect b="0" l="0" r="0" t="0"/>
          <a:stretch/>
        </p:blipFill>
        <p:spPr>
          <a:xfrm>
            <a:off x="4495800" y="2590800"/>
            <a:ext cx="914400" cy="914400"/>
          </a:xfrm>
          <a:prstGeom prst="rect">
            <a:avLst/>
          </a:prstGeom>
          <a:noFill/>
          <a:ln>
            <a:noFill/>
          </a:ln>
        </p:spPr>
      </p:pic>
      <p:pic>
        <p:nvPicPr>
          <p:cNvPr descr="citysearch_logo.png" id="199" name="Google Shape;199;p8"/>
          <p:cNvPicPr preferRelativeResize="0"/>
          <p:nvPr/>
        </p:nvPicPr>
        <p:blipFill rotWithShape="1">
          <a:blip r:embed="rId12">
            <a:alphaModFix/>
          </a:blip>
          <a:srcRect b="0" l="0" r="0" t="0"/>
          <a:stretch/>
        </p:blipFill>
        <p:spPr>
          <a:xfrm>
            <a:off x="1905001" y="3962401"/>
            <a:ext cx="2092325" cy="408259"/>
          </a:xfrm>
          <a:prstGeom prst="rect">
            <a:avLst/>
          </a:prstGeom>
          <a:noFill/>
          <a:ln>
            <a:noFill/>
          </a:ln>
        </p:spPr>
      </p:pic>
      <p:sp>
        <p:nvSpPr>
          <p:cNvPr id="200" name="Google Shape;200;p8"/>
          <p:cNvSpPr txBox="1"/>
          <p:nvPr/>
        </p:nvSpPr>
        <p:spPr>
          <a:xfrm>
            <a:off x="6248400" y="4355068"/>
            <a:ext cx="35317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Travel (Flight/Hotel) Aggregators</a:t>
            </a:r>
            <a:endParaRPr/>
          </a:p>
        </p:txBody>
      </p:sp>
      <p:pic>
        <p:nvPicPr>
          <p:cNvPr descr="tripadvisor-logo1.png" id="201" name="Google Shape;201;p8"/>
          <p:cNvPicPr preferRelativeResize="0"/>
          <p:nvPr/>
        </p:nvPicPr>
        <p:blipFill rotWithShape="1">
          <a:blip r:embed="rId13">
            <a:alphaModFix/>
          </a:blip>
          <a:srcRect b="0" l="0" r="0" t="0"/>
          <a:stretch/>
        </p:blipFill>
        <p:spPr>
          <a:xfrm>
            <a:off x="8229600" y="4953001"/>
            <a:ext cx="1841500" cy="863013"/>
          </a:xfrm>
          <a:prstGeom prst="rect">
            <a:avLst/>
          </a:prstGeom>
          <a:noFill/>
          <a:ln>
            <a:noFill/>
          </a:ln>
        </p:spPr>
      </p:pic>
      <p:pic>
        <p:nvPicPr>
          <p:cNvPr descr="kayak.jpg" id="202" name="Google Shape;202;p8"/>
          <p:cNvPicPr preferRelativeResize="0"/>
          <p:nvPr/>
        </p:nvPicPr>
        <p:blipFill rotWithShape="1">
          <a:blip r:embed="rId14">
            <a:alphaModFix/>
          </a:blip>
          <a:srcRect b="0" l="0" r="0" t="0"/>
          <a:stretch/>
        </p:blipFill>
        <p:spPr>
          <a:xfrm>
            <a:off x="5943600" y="4893442"/>
            <a:ext cx="2311400" cy="821559"/>
          </a:xfrm>
          <a:prstGeom prst="rect">
            <a:avLst/>
          </a:prstGeom>
          <a:noFill/>
          <a:ln>
            <a:noFill/>
          </a:ln>
        </p:spPr>
      </p:pic>
      <p:pic>
        <p:nvPicPr>
          <p:cNvPr descr="bookingbuddy.png" id="203" name="Google Shape;203;p8"/>
          <p:cNvPicPr preferRelativeResize="0"/>
          <p:nvPr/>
        </p:nvPicPr>
        <p:blipFill rotWithShape="1">
          <a:blip r:embed="rId15">
            <a:alphaModFix/>
          </a:blip>
          <a:srcRect b="0" l="0" r="0" t="0"/>
          <a:stretch/>
        </p:blipFill>
        <p:spPr>
          <a:xfrm>
            <a:off x="5562600" y="4876800"/>
            <a:ext cx="2743200" cy="1981200"/>
          </a:xfrm>
          <a:prstGeom prst="rect">
            <a:avLst/>
          </a:prstGeom>
          <a:noFill/>
          <a:ln>
            <a:noFill/>
          </a:ln>
        </p:spPr>
      </p:pic>
      <p:pic>
        <p:nvPicPr>
          <p:cNvPr descr="westlaw-logo-signon.gif" id="204" name="Google Shape;204;p8"/>
          <p:cNvPicPr preferRelativeResize="0"/>
          <p:nvPr/>
        </p:nvPicPr>
        <p:blipFill rotWithShape="1">
          <a:blip r:embed="rId16">
            <a:alphaModFix/>
          </a:blip>
          <a:srcRect b="0" l="0" r="0" t="0"/>
          <a:stretch/>
        </p:blipFill>
        <p:spPr>
          <a:xfrm>
            <a:off x="1828801" y="5791200"/>
            <a:ext cx="2886075" cy="495300"/>
          </a:xfrm>
          <a:prstGeom prst="rect">
            <a:avLst/>
          </a:prstGeom>
          <a:noFill/>
          <a:ln>
            <a:noFill/>
          </a:ln>
        </p:spPr>
      </p:pic>
      <p:pic>
        <p:nvPicPr>
          <p:cNvPr descr="logo-lexisnexis.png" id="205" name="Google Shape;205;p8"/>
          <p:cNvPicPr preferRelativeResize="0"/>
          <p:nvPr/>
        </p:nvPicPr>
        <p:blipFill rotWithShape="1">
          <a:blip r:embed="rId17">
            <a:alphaModFix/>
          </a:blip>
          <a:srcRect b="0" l="0" r="0" t="0"/>
          <a:stretch/>
        </p:blipFill>
        <p:spPr>
          <a:xfrm>
            <a:off x="1981200" y="5257800"/>
            <a:ext cx="2413550" cy="457304"/>
          </a:xfrm>
          <a:prstGeom prst="rect">
            <a:avLst/>
          </a:prstGeom>
          <a:noFill/>
          <a:ln>
            <a:noFill/>
          </a:ln>
        </p:spPr>
      </p:pic>
      <p:sp>
        <p:nvSpPr>
          <p:cNvPr id="206" name="Google Shape;206;p8"/>
          <p:cNvSpPr txBox="1"/>
          <p:nvPr/>
        </p:nvSpPr>
        <p:spPr>
          <a:xfrm>
            <a:off x="1752600" y="4724400"/>
            <a:ext cx="34547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Legal article/patents Aggregators</a:t>
            </a:r>
            <a:endParaRPr/>
          </a:p>
        </p:txBody>
      </p:sp>
      <p:sp>
        <p:nvSpPr>
          <p:cNvPr id="207" name="Google Shape;207;p8"/>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cxnSp>
        <p:nvCxnSpPr>
          <p:cNvPr id="213" name="Google Shape;213;p9"/>
          <p:cNvCxnSpPr>
            <a:stCxn id="214" idx="1"/>
          </p:cNvCxnSpPr>
          <p:nvPr/>
        </p:nvCxnSpPr>
        <p:spPr>
          <a:xfrm rot="10800000">
            <a:off x="2390788" y="3148112"/>
            <a:ext cx="163500" cy="965100"/>
          </a:xfrm>
          <a:prstGeom prst="straightConnector1">
            <a:avLst/>
          </a:prstGeom>
          <a:noFill/>
          <a:ln cap="flat" cmpd="sng" w="25400">
            <a:solidFill>
              <a:schemeClr val="accent1"/>
            </a:solidFill>
            <a:prstDash val="solid"/>
            <a:round/>
            <a:headEnd len="med" w="med" type="oval"/>
            <a:tailEnd len="med" w="med" type="oval"/>
          </a:ln>
        </p:spPr>
      </p:cxnSp>
      <p:cxnSp>
        <p:nvCxnSpPr>
          <p:cNvPr id="215" name="Google Shape;215;p9"/>
          <p:cNvCxnSpPr>
            <a:stCxn id="214" idx="1"/>
          </p:cNvCxnSpPr>
          <p:nvPr/>
        </p:nvCxnSpPr>
        <p:spPr>
          <a:xfrm flipH="1" rot="10800000">
            <a:off x="2554288" y="3047912"/>
            <a:ext cx="1381200" cy="1065300"/>
          </a:xfrm>
          <a:prstGeom prst="straightConnector1">
            <a:avLst/>
          </a:prstGeom>
          <a:noFill/>
          <a:ln cap="flat" cmpd="sng" w="25400">
            <a:solidFill>
              <a:schemeClr val="accent1"/>
            </a:solidFill>
            <a:prstDash val="solid"/>
            <a:round/>
            <a:headEnd len="med" w="med" type="oval"/>
            <a:tailEnd len="med" w="med" type="oval"/>
          </a:ln>
        </p:spPr>
      </p:cxnSp>
      <p:cxnSp>
        <p:nvCxnSpPr>
          <p:cNvPr id="216" name="Google Shape;216;p9"/>
          <p:cNvCxnSpPr>
            <a:stCxn id="217" idx="1"/>
          </p:cNvCxnSpPr>
          <p:nvPr/>
        </p:nvCxnSpPr>
        <p:spPr>
          <a:xfrm rot="10800000">
            <a:off x="2390788" y="3148112"/>
            <a:ext cx="1154100" cy="1955700"/>
          </a:xfrm>
          <a:prstGeom prst="straightConnector1">
            <a:avLst/>
          </a:prstGeom>
          <a:noFill/>
          <a:ln cap="flat" cmpd="sng" w="25400">
            <a:solidFill>
              <a:schemeClr val="accent1"/>
            </a:solidFill>
            <a:prstDash val="solid"/>
            <a:round/>
            <a:headEnd len="med" w="med" type="oval"/>
            <a:tailEnd len="med" w="med" type="oval"/>
          </a:ln>
        </p:spPr>
      </p:cxnSp>
      <p:cxnSp>
        <p:nvCxnSpPr>
          <p:cNvPr id="218" name="Google Shape;218;p9"/>
          <p:cNvCxnSpPr>
            <a:stCxn id="217" idx="1"/>
          </p:cNvCxnSpPr>
          <p:nvPr/>
        </p:nvCxnSpPr>
        <p:spPr>
          <a:xfrm flipH="1" rot="10800000">
            <a:off x="3544888" y="3047912"/>
            <a:ext cx="390600" cy="2055900"/>
          </a:xfrm>
          <a:prstGeom prst="straightConnector1">
            <a:avLst/>
          </a:prstGeom>
          <a:noFill/>
          <a:ln cap="flat" cmpd="sng" w="25400">
            <a:solidFill>
              <a:schemeClr val="accent1"/>
            </a:solidFill>
            <a:prstDash val="solid"/>
            <a:round/>
            <a:headEnd len="med" w="med" type="oval"/>
            <a:tailEnd len="med" w="med" type="oval"/>
          </a:ln>
        </p:spPr>
      </p:cxnSp>
      <p:cxnSp>
        <p:nvCxnSpPr>
          <p:cNvPr id="219" name="Google Shape;219;p9"/>
          <p:cNvCxnSpPr>
            <a:stCxn id="217" idx="1"/>
          </p:cNvCxnSpPr>
          <p:nvPr/>
        </p:nvCxnSpPr>
        <p:spPr>
          <a:xfrm flipH="1" rot="10800000">
            <a:off x="3544888" y="3516212"/>
            <a:ext cx="1086000" cy="1587600"/>
          </a:xfrm>
          <a:prstGeom prst="straightConnector1">
            <a:avLst/>
          </a:prstGeom>
          <a:noFill/>
          <a:ln cap="flat" cmpd="sng" w="25400">
            <a:solidFill>
              <a:schemeClr val="accent1"/>
            </a:solidFill>
            <a:prstDash val="solid"/>
            <a:round/>
            <a:headEnd len="med" w="med" type="oval"/>
            <a:tailEnd len="med" w="med" type="oval"/>
          </a:ln>
        </p:spPr>
      </p:cxnSp>
      <p:cxnSp>
        <p:nvCxnSpPr>
          <p:cNvPr id="220" name="Google Shape;220;p9"/>
          <p:cNvCxnSpPr>
            <a:stCxn id="221" idx="1"/>
          </p:cNvCxnSpPr>
          <p:nvPr/>
        </p:nvCxnSpPr>
        <p:spPr>
          <a:xfrm rot="10800000">
            <a:off x="3935400" y="3048000"/>
            <a:ext cx="598500" cy="1066800"/>
          </a:xfrm>
          <a:prstGeom prst="straightConnector1">
            <a:avLst/>
          </a:prstGeom>
          <a:noFill/>
          <a:ln cap="flat" cmpd="sng" w="25400">
            <a:solidFill>
              <a:schemeClr val="accent1"/>
            </a:solidFill>
            <a:prstDash val="solid"/>
            <a:round/>
            <a:headEnd len="med" w="med" type="oval"/>
            <a:tailEnd len="med" w="med" type="oval"/>
          </a:ln>
        </p:spPr>
      </p:cxnSp>
      <p:cxnSp>
        <p:nvCxnSpPr>
          <p:cNvPr id="222" name="Google Shape;222;p9"/>
          <p:cNvCxnSpPr>
            <a:stCxn id="223" idx="1"/>
          </p:cNvCxnSpPr>
          <p:nvPr/>
        </p:nvCxnSpPr>
        <p:spPr>
          <a:xfrm rot="10800000">
            <a:off x="3935400" y="3048000"/>
            <a:ext cx="1589100" cy="2057400"/>
          </a:xfrm>
          <a:prstGeom prst="straightConnector1">
            <a:avLst/>
          </a:prstGeom>
          <a:noFill/>
          <a:ln cap="flat" cmpd="sng" w="25400">
            <a:solidFill>
              <a:schemeClr val="accent1"/>
            </a:solidFill>
            <a:prstDash val="solid"/>
            <a:round/>
            <a:headEnd len="med" w="med" type="oval"/>
            <a:tailEnd len="med" w="med" type="oval"/>
          </a:ln>
        </p:spPr>
      </p:cxnSp>
      <p:cxnSp>
        <p:nvCxnSpPr>
          <p:cNvPr id="224" name="Google Shape;224;p9"/>
          <p:cNvCxnSpPr>
            <a:stCxn id="223" idx="1"/>
          </p:cNvCxnSpPr>
          <p:nvPr/>
        </p:nvCxnSpPr>
        <p:spPr>
          <a:xfrm rot="10800000">
            <a:off x="4630800" y="3516300"/>
            <a:ext cx="893700" cy="1589100"/>
          </a:xfrm>
          <a:prstGeom prst="straightConnector1">
            <a:avLst/>
          </a:prstGeom>
          <a:noFill/>
          <a:ln cap="flat" cmpd="sng" w="25400">
            <a:solidFill>
              <a:schemeClr val="accent1"/>
            </a:solidFill>
            <a:prstDash val="solid"/>
            <a:round/>
            <a:headEnd len="med" w="med" type="oval"/>
            <a:tailEnd len="med" w="med" type="oval"/>
          </a:ln>
        </p:spPr>
      </p:cxnSp>
      <p:cxnSp>
        <p:nvCxnSpPr>
          <p:cNvPr id="225" name="Google Shape;225;p9"/>
          <p:cNvCxnSpPr>
            <a:stCxn id="226" idx="1"/>
          </p:cNvCxnSpPr>
          <p:nvPr/>
        </p:nvCxnSpPr>
        <p:spPr>
          <a:xfrm rot="10800000">
            <a:off x="4630800" y="3516300"/>
            <a:ext cx="1884300" cy="598500"/>
          </a:xfrm>
          <a:prstGeom prst="straightConnector1">
            <a:avLst/>
          </a:prstGeom>
          <a:noFill/>
          <a:ln cap="flat" cmpd="sng" w="25400">
            <a:solidFill>
              <a:schemeClr val="accent1"/>
            </a:solidFill>
            <a:prstDash val="solid"/>
            <a:round/>
            <a:headEnd len="med" w="med" type="oval"/>
            <a:tailEnd len="med" w="med" type="oval"/>
          </a:ln>
        </p:spPr>
      </p:cxnSp>
      <p:cxnSp>
        <p:nvCxnSpPr>
          <p:cNvPr id="227" name="Google Shape;227;p9"/>
          <p:cNvCxnSpPr>
            <a:stCxn id="226" idx="1"/>
          </p:cNvCxnSpPr>
          <p:nvPr/>
        </p:nvCxnSpPr>
        <p:spPr>
          <a:xfrm flipH="1" rot="10800000">
            <a:off x="6515100" y="3135300"/>
            <a:ext cx="1185900" cy="979500"/>
          </a:xfrm>
          <a:prstGeom prst="straightConnector1">
            <a:avLst/>
          </a:prstGeom>
          <a:noFill/>
          <a:ln cap="flat" cmpd="sng" w="25400">
            <a:solidFill>
              <a:schemeClr val="accent1"/>
            </a:solidFill>
            <a:prstDash val="solid"/>
            <a:round/>
            <a:headEnd len="med" w="med" type="oval"/>
            <a:tailEnd len="med" w="med" type="oval"/>
          </a:ln>
        </p:spPr>
      </p:cxnSp>
      <p:cxnSp>
        <p:nvCxnSpPr>
          <p:cNvPr id="228" name="Google Shape;228;p9"/>
          <p:cNvCxnSpPr>
            <a:stCxn id="229" idx="1"/>
          </p:cNvCxnSpPr>
          <p:nvPr/>
        </p:nvCxnSpPr>
        <p:spPr>
          <a:xfrm rot="10800000">
            <a:off x="4630800" y="3516300"/>
            <a:ext cx="2874900" cy="1589100"/>
          </a:xfrm>
          <a:prstGeom prst="straightConnector1">
            <a:avLst/>
          </a:prstGeom>
          <a:noFill/>
          <a:ln cap="flat" cmpd="sng" w="25400">
            <a:solidFill>
              <a:schemeClr val="accent1"/>
            </a:solidFill>
            <a:prstDash val="solid"/>
            <a:round/>
            <a:headEnd len="med" w="med" type="oval"/>
            <a:tailEnd len="med" w="med" type="oval"/>
          </a:ln>
        </p:spPr>
      </p:cxnSp>
      <p:cxnSp>
        <p:nvCxnSpPr>
          <p:cNvPr id="230" name="Google Shape;230;p9"/>
          <p:cNvCxnSpPr>
            <a:stCxn id="229" idx="1"/>
          </p:cNvCxnSpPr>
          <p:nvPr/>
        </p:nvCxnSpPr>
        <p:spPr>
          <a:xfrm rot="10800000">
            <a:off x="6400800" y="3487800"/>
            <a:ext cx="1104900" cy="1617600"/>
          </a:xfrm>
          <a:prstGeom prst="straightConnector1">
            <a:avLst/>
          </a:prstGeom>
          <a:noFill/>
          <a:ln cap="flat" cmpd="sng" w="25400">
            <a:solidFill>
              <a:schemeClr val="accent1"/>
            </a:solidFill>
            <a:prstDash val="solid"/>
            <a:round/>
            <a:headEnd len="med" w="med" type="oval"/>
            <a:tailEnd len="med" w="med" type="oval"/>
          </a:ln>
        </p:spPr>
      </p:cxnSp>
      <p:cxnSp>
        <p:nvCxnSpPr>
          <p:cNvPr id="231" name="Google Shape;231;p9"/>
          <p:cNvCxnSpPr>
            <a:stCxn id="229" idx="1"/>
          </p:cNvCxnSpPr>
          <p:nvPr/>
        </p:nvCxnSpPr>
        <p:spPr>
          <a:xfrm flipH="1" rot="10800000">
            <a:off x="7505700" y="3135300"/>
            <a:ext cx="195300" cy="1970100"/>
          </a:xfrm>
          <a:prstGeom prst="straightConnector1">
            <a:avLst/>
          </a:prstGeom>
          <a:noFill/>
          <a:ln cap="flat" cmpd="sng" w="25400">
            <a:solidFill>
              <a:schemeClr val="accent1"/>
            </a:solidFill>
            <a:prstDash val="solid"/>
            <a:round/>
            <a:headEnd len="med" w="med" type="oval"/>
            <a:tailEnd len="med" w="med" type="oval"/>
          </a:ln>
        </p:spPr>
      </p:cxnSp>
      <p:cxnSp>
        <p:nvCxnSpPr>
          <p:cNvPr id="232" name="Google Shape;232;p9"/>
          <p:cNvCxnSpPr>
            <a:stCxn id="233" idx="1"/>
          </p:cNvCxnSpPr>
          <p:nvPr/>
        </p:nvCxnSpPr>
        <p:spPr>
          <a:xfrm rot="10800000">
            <a:off x="7701000" y="3135300"/>
            <a:ext cx="795300" cy="979500"/>
          </a:xfrm>
          <a:prstGeom prst="straightConnector1">
            <a:avLst/>
          </a:prstGeom>
          <a:noFill/>
          <a:ln cap="flat" cmpd="sng" w="25400">
            <a:solidFill>
              <a:schemeClr val="accent1"/>
            </a:solidFill>
            <a:prstDash val="solid"/>
            <a:round/>
            <a:headEnd len="med" w="med" type="oval"/>
            <a:tailEnd len="med" w="med" type="oval"/>
          </a:ln>
        </p:spPr>
      </p:cxnSp>
      <p:cxnSp>
        <p:nvCxnSpPr>
          <p:cNvPr id="234" name="Google Shape;234;p9"/>
          <p:cNvCxnSpPr>
            <a:stCxn id="235" idx="1"/>
          </p:cNvCxnSpPr>
          <p:nvPr/>
        </p:nvCxnSpPr>
        <p:spPr>
          <a:xfrm rot="10800000">
            <a:off x="9485400" y="3676800"/>
            <a:ext cx="1500" cy="1428600"/>
          </a:xfrm>
          <a:prstGeom prst="straightConnector1">
            <a:avLst/>
          </a:prstGeom>
          <a:noFill/>
          <a:ln cap="flat" cmpd="sng" w="25400">
            <a:solidFill>
              <a:schemeClr val="accent1"/>
            </a:solidFill>
            <a:prstDash val="solid"/>
            <a:round/>
            <a:headEnd len="med" w="med" type="oval"/>
            <a:tailEnd len="med" w="med" type="oval"/>
          </a:ln>
        </p:spPr>
      </p:cxnSp>
      <p:sp>
        <p:nvSpPr>
          <p:cNvPr id="214" name="Google Shape;214;p9"/>
          <p:cNvSpPr/>
          <p:nvPr/>
        </p:nvSpPr>
        <p:spPr>
          <a:xfrm>
            <a:off x="2097088" y="4113212"/>
            <a:ext cx="914400" cy="914400"/>
          </a:xfrm>
          <a:prstGeom prst="flowChartMagneticDisk">
            <a:avLst/>
          </a:prstGeom>
          <a:solidFill>
            <a:schemeClr val="accen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Century Gothic"/>
                <a:ea typeface="Century Gothic"/>
                <a:cs typeface="Century Gothic"/>
                <a:sym typeface="Century Gothic"/>
              </a:rPr>
              <a:t>OMIM</a:t>
            </a:r>
            <a:endParaRPr/>
          </a:p>
        </p:txBody>
      </p:sp>
      <p:sp>
        <p:nvSpPr>
          <p:cNvPr id="226" name="Google Shape;226;p9"/>
          <p:cNvSpPr/>
          <p:nvPr/>
        </p:nvSpPr>
        <p:spPr>
          <a:xfrm>
            <a:off x="6057900" y="4114800"/>
            <a:ext cx="914400" cy="914400"/>
          </a:xfrm>
          <a:prstGeom prst="flowChartMagneticDisk">
            <a:avLst/>
          </a:prstGeom>
          <a:solidFill>
            <a:schemeClr val="accen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Swiss-</a:t>
            </a:r>
            <a:endParaRPr/>
          </a:p>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Prot</a:t>
            </a:r>
            <a:endParaRPr/>
          </a:p>
        </p:txBody>
      </p:sp>
      <p:sp>
        <p:nvSpPr>
          <p:cNvPr id="221" name="Google Shape;221;p9"/>
          <p:cNvSpPr/>
          <p:nvPr/>
        </p:nvSpPr>
        <p:spPr>
          <a:xfrm>
            <a:off x="4076700" y="4114800"/>
            <a:ext cx="914400" cy="914400"/>
          </a:xfrm>
          <a:prstGeom prst="flowChartMagneticDisk">
            <a:avLst/>
          </a:prstGeom>
          <a:solidFill>
            <a:schemeClr val="accen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HUGO</a:t>
            </a:r>
            <a:endParaRPr/>
          </a:p>
        </p:txBody>
      </p:sp>
      <p:sp>
        <p:nvSpPr>
          <p:cNvPr id="233" name="Google Shape;233;p9"/>
          <p:cNvSpPr/>
          <p:nvPr/>
        </p:nvSpPr>
        <p:spPr>
          <a:xfrm>
            <a:off x="8039100" y="4114800"/>
            <a:ext cx="914400" cy="914400"/>
          </a:xfrm>
          <a:prstGeom prst="flowChartMagneticDisk">
            <a:avLst/>
          </a:prstGeom>
          <a:solidFill>
            <a:schemeClr val="accen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GO</a:t>
            </a:r>
            <a:endParaRPr/>
          </a:p>
        </p:txBody>
      </p:sp>
      <p:sp>
        <p:nvSpPr>
          <p:cNvPr id="217" name="Google Shape;217;p9"/>
          <p:cNvSpPr/>
          <p:nvPr/>
        </p:nvSpPr>
        <p:spPr>
          <a:xfrm>
            <a:off x="3087688" y="5103812"/>
            <a:ext cx="914400" cy="914400"/>
          </a:xfrm>
          <a:prstGeom prst="flowChartMagneticDisk">
            <a:avLst/>
          </a:prstGeom>
          <a:solidFill>
            <a:schemeClr val="accen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Gene-</a:t>
            </a:r>
            <a:endParaRPr/>
          </a:p>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Clinics</a:t>
            </a:r>
            <a:endParaRPr/>
          </a:p>
        </p:txBody>
      </p:sp>
      <p:sp>
        <p:nvSpPr>
          <p:cNvPr id="229" name="Google Shape;229;p9"/>
          <p:cNvSpPr/>
          <p:nvPr/>
        </p:nvSpPr>
        <p:spPr>
          <a:xfrm>
            <a:off x="7048500" y="5105400"/>
            <a:ext cx="914400" cy="914400"/>
          </a:xfrm>
          <a:prstGeom prst="flowChartMagneticDisk">
            <a:avLst/>
          </a:prstGeom>
          <a:solidFill>
            <a:schemeClr val="accen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Entrez</a:t>
            </a:r>
            <a:endParaRPr sz="1800">
              <a:solidFill>
                <a:schemeClr val="dk1"/>
              </a:solidFill>
              <a:latin typeface="Century Gothic"/>
              <a:ea typeface="Century Gothic"/>
              <a:cs typeface="Century Gothic"/>
              <a:sym typeface="Century Gothic"/>
            </a:endParaRPr>
          </a:p>
        </p:txBody>
      </p:sp>
      <p:sp>
        <p:nvSpPr>
          <p:cNvPr id="223" name="Google Shape;223;p9"/>
          <p:cNvSpPr/>
          <p:nvPr/>
        </p:nvSpPr>
        <p:spPr>
          <a:xfrm>
            <a:off x="5067300" y="5105400"/>
            <a:ext cx="914400" cy="914400"/>
          </a:xfrm>
          <a:prstGeom prst="flowChartMagneticDisk">
            <a:avLst/>
          </a:prstGeom>
          <a:solidFill>
            <a:schemeClr val="accen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Locus-</a:t>
            </a:r>
            <a:endParaRPr/>
          </a:p>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Link</a:t>
            </a:r>
            <a:endParaRPr/>
          </a:p>
        </p:txBody>
      </p:sp>
      <p:sp>
        <p:nvSpPr>
          <p:cNvPr id="235" name="Google Shape;235;p9"/>
          <p:cNvSpPr/>
          <p:nvPr/>
        </p:nvSpPr>
        <p:spPr>
          <a:xfrm>
            <a:off x="9029700" y="5105400"/>
            <a:ext cx="914400" cy="914400"/>
          </a:xfrm>
          <a:prstGeom prst="flowChartMagneticDisk">
            <a:avLst/>
          </a:prstGeom>
          <a:solidFill>
            <a:schemeClr val="accen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entury Gothic"/>
                <a:ea typeface="Century Gothic"/>
                <a:cs typeface="Century Gothic"/>
                <a:sym typeface="Century Gothic"/>
              </a:rPr>
              <a:t>GEO</a:t>
            </a:r>
            <a:endParaRPr/>
          </a:p>
        </p:txBody>
      </p:sp>
      <p:sp>
        <p:nvSpPr>
          <p:cNvPr id="236" name="Google Shape;236;p9"/>
          <p:cNvSpPr txBox="1"/>
          <p:nvPr/>
        </p:nvSpPr>
        <p:spPr>
          <a:xfrm>
            <a:off x="4533900" y="1284287"/>
            <a:ext cx="2057400" cy="6413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Sequenceable Entity</a:t>
            </a:r>
            <a:endParaRPr/>
          </a:p>
        </p:txBody>
      </p:sp>
      <p:sp>
        <p:nvSpPr>
          <p:cNvPr id="237" name="Google Shape;237;p9"/>
          <p:cNvSpPr txBox="1"/>
          <p:nvPr/>
        </p:nvSpPr>
        <p:spPr>
          <a:xfrm>
            <a:off x="3238500" y="1417638"/>
            <a:ext cx="114300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Gene</a:t>
            </a:r>
            <a:endParaRPr/>
          </a:p>
        </p:txBody>
      </p:sp>
      <p:sp>
        <p:nvSpPr>
          <p:cNvPr id="238" name="Google Shape;238;p9"/>
          <p:cNvSpPr txBox="1"/>
          <p:nvPr/>
        </p:nvSpPr>
        <p:spPr>
          <a:xfrm>
            <a:off x="1676400" y="1417638"/>
            <a:ext cx="144780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Phenotype</a:t>
            </a:r>
            <a:endParaRPr/>
          </a:p>
        </p:txBody>
      </p:sp>
      <p:sp>
        <p:nvSpPr>
          <p:cNvPr id="239" name="Google Shape;239;p9"/>
          <p:cNvSpPr txBox="1"/>
          <p:nvPr/>
        </p:nvSpPr>
        <p:spPr>
          <a:xfrm>
            <a:off x="6581775" y="1284287"/>
            <a:ext cx="2057400" cy="6413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Structured Vocabulary</a:t>
            </a:r>
            <a:endParaRPr/>
          </a:p>
        </p:txBody>
      </p:sp>
      <p:sp>
        <p:nvSpPr>
          <p:cNvPr id="240" name="Google Shape;240;p9"/>
          <p:cNvSpPr txBox="1"/>
          <p:nvPr/>
        </p:nvSpPr>
        <p:spPr>
          <a:xfrm>
            <a:off x="3914775" y="2408238"/>
            <a:ext cx="144780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Protein</a:t>
            </a:r>
            <a:endParaRPr/>
          </a:p>
        </p:txBody>
      </p:sp>
      <p:sp>
        <p:nvSpPr>
          <p:cNvPr id="241" name="Google Shape;241;p9"/>
          <p:cNvSpPr txBox="1"/>
          <p:nvPr/>
        </p:nvSpPr>
        <p:spPr>
          <a:xfrm>
            <a:off x="5410200" y="2133600"/>
            <a:ext cx="2057400" cy="6413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Nucleotide Sequence</a:t>
            </a:r>
            <a:endParaRPr/>
          </a:p>
        </p:txBody>
      </p:sp>
      <p:sp>
        <p:nvSpPr>
          <p:cNvPr id="242" name="Google Shape;242;p9"/>
          <p:cNvSpPr txBox="1"/>
          <p:nvPr/>
        </p:nvSpPr>
        <p:spPr>
          <a:xfrm>
            <a:off x="8467725" y="2265362"/>
            <a:ext cx="2057400" cy="6413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Microarray Experiment</a:t>
            </a:r>
            <a:endParaRPr/>
          </a:p>
        </p:txBody>
      </p:sp>
      <p:cxnSp>
        <p:nvCxnSpPr>
          <p:cNvPr id="243" name="Google Shape;243;p9"/>
          <p:cNvCxnSpPr>
            <a:stCxn id="240" idx="0"/>
            <a:endCxn id="236" idx="2"/>
          </p:cNvCxnSpPr>
          <p:nvPr/>
        </p:nvCxnSpPr>
        <p:spPr>
          <a:xfrm flipH="1" rot="10800000">
            <a:off x="4638675" y="1925538"/>
            <a:ext cx="924000" cy="482700"/>
          </a:xfrm>
          <a:prstGeom prst="straightConnector1">
            <a:avLst/>
          </a:prstGeom>
          <a:noFill/>
          <a:ln cap="flat" cmpd="sng" w="25400">
            <a:solidFill>
              <a:schemeClr val="accent1"/>
            </a:solidFill>
            <a:prstDash val="solid"/>
            <a:round/>
            <a:headEnd len="med" w="med" type="none"/>
            <a:tailEnd len="med" w="med" type="oval"/>
          </a:ln>
        </p:spPr>
      </p:cxnSp>
      <p:cxnSp>
        <p:nvCxnSpPr>
          <p:cNvPr id="244" name="Google Shape;244;p9"/>
          <p:cNvCxnSpPr>
            <a:stCxn id="241" idx="0"/>
            <a:endCxn id="236" idx="2"/>
          </p:cNvCxnSpPr>
          <p:nvPr/>
        </p:nvCxnSpPr>
        <p:spPr>
          <a:xfrm rot="10800000">
            <a:off x="5562600" y="1925700"/>
            <a:ext cx="876300" cy="207900"/>
          </a:xfrm>
          <a:prstGeom prst="straightConnector1">
            <a:avLst/>
          </a:prstGeom>
          <a:noFill/>
          <a:ln cap="flat" cmpd="sng" w="25400">
            <a:solidFill>
              <a:schemeClr val="accent1"/>
            </a:solidFill>
            <a:prstDash val="solid"/>
            <a:round/>
            <a:headEnd len="med" w="med" type="none"/>
            <a:tailEnd len="med" w="med" type="oval"/>
          </a:ln>
        </p:spPr>
      </p:cxnSp>
      <p:graphicFrame>
        <p:nvGraphicFramePr>
          <p:cNvPr id="245" name="Google Shape;245;p9"/>
          <p:cNvGraphicFramePr/>
          <p:nvPr/>
        </p:nvGraphicFramePr>
        <p:xfrm>
          <a:off x="5924550" y="2903537"/>
          <a:ext cx="952500" cy="571500"/>
        </p:xfrm>
        <a:graphic>
          <a:graphicData uri="http://schemas.openxmlformats.org/presentationml/2006/ole">
            <mc:AlternateContent>
              <mc:Choice Requires="v">
                <p:oleObj r:id="rId4" imgH="571500" imgW="952500" progId="" spid="_x0000_s1">
                  <p:embed/>
                </p:oleObj>
              </mc:Choice>
              <mc:Fallback>
                <p:oleObj r:id="rId5" imgH="571500" imgW="952500" progId="">
                  <p:embed/>
                  <p:pic>
                    <p:nvPicPr>
                      <p:cNvPr id="245" name="Google Shape;245;p9"/>
                      <p:cNvPicPr preferRelativeResize="0"/>
                      <p:nvPr/>
                    </p:nvPicPr>
                    <p:blipFill rotWithShape="1">
                      <a:blip r:embed="rId6">
                        <a:alphaModFix/>
                      </a:blip>
                      <a:srcRect b="0" l="0" r="0" t="0"/>
                      <a:stretch/>
                    </p:blipFill>
                    <p:spPr>
                      <a:xfrm>
                        <a:off x="5924550" y="2903537"/>
                        <a:ext cx="952500" cy="571500"/>
                      </a:xfrm>
                      <a:prstGeom prst="rect">
                        <a:avLst/>
                      </a:prstGeom>
                      <a:noFill/>
                      <a:ln>
                        <a:noFill/>
                      </a:ln>
                    </p:spPr>
                  </p:pic>
                </p:oleObj>
              </mc:Fallback>
            </mc:AlternateContent>
          </a:graphicData>
        </a:graphic>
      </p:graphicFrame>
      <p:pic>
        <p:nvPicPr>
          <p:cNvPr descr="umls-logo1" id="246" name="Google Shape;246;p9"/>
          <p:cNvPicPr preferRelativeResize="0"/>
          <p:nvPr/>
        </p:nvPicPr>
        <p:blipFill rotWithShape="1">
          <a:blip r:embed="rId7">
            <a:alphaModFix/>
          </a:blip>
          <a:srcRect b="0" l="0" r="0" t="0"/>
          <a:stretch/>
        </p:blipFill>
        <p:spPr>
          <a:xfrm>
            <a:off x="7191375" y="1979612"/>
            <a:ext cx="1017588" cy="1143000"/>
          </a:xfrm>
          <a:prstGeom prst="rect">
            <a:avLst/>
          </a:prstGeom>
          <a:noFill/>
          <a:ln>
            <a:noFill/>
          </a:ln>
        </p:spPr>
      </p:pic>
      <p:pic>
        <p:nvPicPr>
          <p:cNvPr descr="protein" id="247" name="Google Shape;247;p9"/>
          <p:cNvPicPr preferRelativeResize="0"/>
          <p:nvPr/>
        </p:nvPicPr>
        <p:blipFill rotWithShape="1">
          <a:blip r:embed="rId8">
            <a:alphaModFix/>
          </a:blip>
          <a:srcRect b="0" l="0" r="0" t="0"/>
          <a:stretch/>
        </p:blipFill>
        <p:spPr>
          <a:xfrm>
            <a:off x="4219576" y="2681288"/>
            <a:ext cx="822325" cy="822325"/>
          </a:xfrm>
          <a:prstGeom prst="rect">
            <a:avLst/>
          </a:prstGeom>
          <a:noFill/>
          <a:ln>
            <a:noFill/>
          </a:ln>
        </p:spPr>
      </p:pic>
      <p:pic>
        <p:nvPicPr>
          <p:cNvPr descr="gene" id="248" name="Google Shape;248;p9"/>
          <p:cNvPicPr preferRelativeResize="0"/>
          <p:nvPr/>
        </p:nvPicPr>
        <p:blipFill rotWithShape="1">
          <a:blip r:embed="rId9">
            <a:alphaModFix/>
          </a:blip>
          <a:srcRect b="0" l="0" r="0" t="0"/>
          <a:stretch/>
        </p:blipFill>
        <p:spPr>
          <a:xfrm>
            <a:off x="3609975" y="1874838"/>
            <a:ext cx="649288" cy="1160463"/>
          </a:xfrm>
          <a:prstGeom prst="rect">
            <a:avLst/>
          </a:prstGeom>
          <a:noFill/>
          <a:ln>
            <a:noFill/>
          </a:ln>
        </p:spPr>
      </p:pic>
      <p:pic>
        <p:nvPicPr>
          <p:cNvPr descr="davinciColor" id="249" name="Google Shape;249;p9"/>
          <p:cNvPicPr preferRelativeResize="0"/>
          <p:nvPr/>
        </p:nvPicPr>
        <p:blipFill rotWithShape="1">
          <a:blip r:embed="rId10">
            <a:alphaModFix/>
          </a:blip>
          <a:srcRect b="0" l="0" r="0" t="0"/>
          <a:stretch/>
        </p:blipFill>
        <p:spPr>
          <a:xfrm>
            <a:off x="1933575" y="1751012"/>
            <a:ext cx="914400" cy="1384300"/>
          </a:xfrm>
          <a:prstGeom prst="rect">
            <a:avLst/>
          </a:prstGeom>
          <a:noFill/>
          <a:ln>
            <a:noFill/>
          </a:ln>
        </p:spPr>
      </p:pic>
      <p:pic>
        <p:nvPicPr>
          <p:cNvPr descr="microarray" id="250" name="Google Shape;250;p9"/>
          <p:cNvPicPr preferRelativeResize="0"/>
          <p:nvPr/>
        </p:nvPicPr>
        <p:blipFill rotWithShape="1">
          <a:blip r:embed="rId11">
            <a:alphaModFix/>
          </a:blip>
          <a:srcRect b="0" l="0" r="0" t="0"/>
          <a:stretch/>
        </p:blipFill>
        <p:spPr>
          <a:xfrm>
            <a:off x="9096375" y="2894012"/>
            <a:ext cx="776288" cy="769938"/>
          </a:xfrm>
          <a:prstGeom prst="rect">
            <a:avLst/>
          </a:prstGeom>
          <a:noFill/>
          <a:ln>
            <a:noFill/>
          </a:ln>
        </p:spPr>
      </p:pic>
      <p:sp>
        <p:nvSpPr>
          <p:cNvPr id="251" name="Google Shape;251;p9"/>
          <p:cNvSpPr txBox="1"/>
          <p:nvPr/>
        </p:nvSpPr>
        <p:spPr>
          <a:xfrm>
            <a:off x="4343400" y="6031468"/>
            <a:ext cx="6477000" cy="369332"/>
          </a:xfrm>
          <a:prstGeom prst="rect">
            <a:avLst/>
          </a:prstGeom>
          <a:noFill/>
          <a:ln>
            <a:noFill/>
          </a:ln>
        </p:spPr>
        <p:txBody>
          <a:bodyPr anchorCtr="0" anchor="t" bIns="45700" lIns="91425" spcFirstLastPara="1" rIns="91425" wrap="square" tIns="45700">
            <a:spAutoFit/>
          </a:bodyPr>
          <a:lstStyle/>
          <a:p>
            <a:pPr indent="-228600" lvl="0" marL="228600" marR="0" rtl="0" algn="l">
              <a:spcBef>
                <a:spcPts val="0"/>
              </a:spcBef>
              <a:spcAft>
                <a:spcPts val="0"/>
              </a:spcAft>
              <a:buNone/>
            </a:pPr>
            <a:r>
              <a:rPr b="1" lang="en-US" sz="1800">
                <a:solidFill>
                  <a:srgbClr val="A50021"/>
                </a:solidFill>
                <a:latin typeface="Calibri"/>
                <a:ea typeface="Calibri"/>
                <a:cs typeface="Calibri"/>
                <a:sym typeface="Calibri"/>
              </a:rPr>
              <a:t>Hundreds of biomedical data sources available</a:t>
            </a:r>
            <a:endParaRPr sz="1800">
              <a:solidFill>
                <a:srgbClr val="A50021"/>
              </a:solidFill>
              <a:latin typeface="Calibri"/>
              <a:ea typeface="Calibri"/>
              <a:cs typeface="Calibri"/>
              <a:sym typeface="Calibri"/>
            </a:endParaRPr>
          </a:p>
        </p:txBody>
      </p:sp>
      <p:sp>
        <p:nvSpPr>
          <p:cNvPr id="252" name="Google Shape;252;p9"/>
          <p:cNvSpPr txBox="1"/>
          <p:nvPr>
            <p:ph type="title"/>
          </p:nvPr>
        </p:nvSpPr>
        <p:spPr>
          <a:xfrm>
            <a:off x="609600" y="432920"/>
            <a:ext cx="109728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Application Area : Science</a:t>
            </a:r>
            <a:endParaRPr/>
          </a:p>
        </p:txBody>
      </p:sp>
      <p:sp>
        <p:nvSpPr>
          <p:cNvPr id="253" name="Google Shape;253;p9"/>
          <p:cNvSpPr txBox="1"/>
          <p:nvPr>
            <p:ph idx="12" type="sldNum"/>
          </p:nvPr>
        </p:nvSpPr>
        <p:spPr>
          <a:xfrm>
            <a:off x="10160000" y="18288"/>
            <a:ext cx="1422400" cy="32918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ar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2017-06-03T23:10:38Z</dcterms:created>
  <dc:creator>Microsoft Office User</dc:creator>
</cp:coreProperties>
</file>