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71"/>
  </p:notesMasterIdLst>
  <p:handoutMasterIdLst>
    <p:handoutMasterId r:id="rId72"/>
  </p:handoutMasterIdLst>
  <p:sldIdLst>
    <p:sldId id="401" r:id="rId2"/>
    <p:sldId id="414" r:id="rId3"/>
    <p:sldId id="437" r:id="rId4"/>
    <p:sldId id="499" r:id="rId5"/>
    <p:sldId id="500" r:id="rId6"/>
    <p:sldId id="501" r:id="rId7"/>
    <p:sldId id="502" r:id="rId8"/>
    <p:sldId id="497" r:id="rId9"/>
    <p:sldId id="443" r:id="rId10"/>
    <p:sldId id="444" r:id="rId11"/>
    <p:sldId id="438" r:id="rId12"/>
    <p:sldId id="439" r:id="rId13"/>
    <p:sldId id="440" r:id="rId14"/>
    <p:sldId id="391" r:id="rId15"/>
    <p:sldId id="382" r:id="rId16"/>
    <p:sldId id="344" r:id="rId17"/>
    <p:sldId id="445" r:id="rId18"/>
    <p:sldId id="345" r:id="rId19"/>
    <p:sldId id="346" r:id="rId20"/>
    <p:sldId id="347" r:id="rId21"/>
    <p:sldId id="348" r:id="rId22"/>
    <p:sldId id="349" r:id="rId23"/>
    <p:sldId id="352" r:id="rId24"/>
    <p:sldId id="387" r:id="rId25"/>
    <p:sldId id="446" r:id="rId26"/>
    <p:sldId id="503" r:id="rId27"/>
    <p:sldId id="447" r:id="rId28"/>
    <p:sldId id="456" r:id="rId29"/>
    <p:sldId id="457" r:id="rId30"/>
    <p:sldId id="505" r:id="rId31"/>
    <p:sldId id="515" r:id="rId32"/>
    <p:sldId id="510" r:id="rId33"/>
    <p:sldId id="511" r:id="rId34"/>
    <p:sldId id="512" r:id="rId35"/>
    <p:sldId id="513" r:id="rId36"/>
    <p:sldId id="514" r:id="rId37"/>
    <p:sldId id="459" r:id="rId38"/>
    <p:sldId id="460" r:id="rId39"/>
    <p:sldId id="461" r:id="rId40"/>
    <p:sldId id="462" r:id="rId41"/>
    <p:sldId id="463" r:id="rId42"/>
    <p:sldId id="464" r:id="rId43"/>
    <p:sldId id="466" r:id="rId44"/>
    <p:sldId id="467" r:id="rId45"/>
    <p:sldId id="495" r:id="rId46"/>
    <p:sldId id="468" r:id="rId47"/>
    <p:sldId id="469" r:id="rId48"/>
    <p:sldId id="470" r:id="rId49"/>
    <p:sldId id="471" r:id="rId50"/>
    <p:sldId id="472" r:id="rId51"/>
    <p:sldId id="473" r:id="rId52"/>
    <p:sldId id="474" r:id="rId53"/>
    <p:sldId id="475" r:id="rId54"/>
    <p:sldId id="476" r:id="rId55"/>
    <p:sldId id="477" r:id="rId56"/>
    <p:sldId id="478" r:id="rId57"/>
    <p:sldId id="479" r:id="rId58"/>
    <p:sldId id="480" r:id="rId59"/>
    <p:sldId id="481" r:id="rId60"/>
    <p:sldId id="482" r:id="rId61"/>
    <p:sldId id="483" r:id="rId62"/>
    <p:sldId id="484" r:id="rId63"/>
    <p:sldId id="485" r:id="rId64"/>
    <p:sldId id="486" r:id="rId65"/>
    <p:sldId id="487" r:id="rId66"/>
    <p:sldId id="491" r:id="rId67"/>
    <p:sldId id="492" r:id="rId68"/>
    <p:sldId id="493" r:id="rId69"/>
    <p:sldId id="494" r:id="rId7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FDA97C-9A70-B442-A8EF-61D8CBDB8FFB}">
          <p14:sldIdLst>
            <p14:sldId id="401"/>
            <p14:sldId id="414"/>
            <p14:sldId id="437"/>
            <p14:sldId id="499"/>
            <p14:sldId id="500"/>
            <p14:sldId id="501"/>
            <p14:sldId id="502"/>
            <p14:sldId id="497"/>
            <p14:sldId id="443"/>
            <p14:sldId id="444"/>
            <p14:sldId id="438"/>
            <p14:sldId id="439"/>
            <p14:sldId id="440"/>
            <p14:sldId id="391"/>
            <p14:sldId id="382"/>
            <p14:sldId id="344"/>
            <p14:sldId id="445"/>
          </p14:sldIdLst>
        </p14:section>
        <p14:section name="Hierarchical Clulstering" id="{DF08DFB8-EE7F-5944-AB03-53545AD0B7C6}">
          <p14:sldIdLst>
            <p14:sldId id="345"/>
            <p14:sldId id="346"/>
            <p14:sldId id="347"/>
            <p14:sldId id="348"/>
            <p14:sldId id="349"/>
            <p14:sldId id="352"/>
          </p14:sldIdLst>
        </p14:section>
        <p14:section name="Kmeans" id="{54AE38C0-4A55-454C-B788-F8C84E09CC64}">
          <p14:sldIdLst>
            <p14:sldId id="387"/>
            <p14:sldId id="446"/>
            <p14:sldId id="503"/>
            <p14:sldId id="447"/>
            <p14:sldId id="456"/>
            <p14:sldId id="457"/>
            <p14:sldId id="505"/>
            <p14:sldId id="515"/>
            <p14:sldId id="510"/>
            <p14:sldId id="511"/>
            <p14:sldId id="512"/>
            <p14:sldId id="513"/>
            <p14:sldId id="514"/>
          </p14:sldIdLst>
        </p14:section>
        <p14:section name="Distance Measures" id="{5D0B55F0-1FC0-0743-A9E7-FA143B8A5818}">
          <p14:sldIdLst>
            <p14:sldId id="459"/>
            <p14:sldId id="460"/>
            <p14:sldId id="461"/>
            <p14:sldId id="462"/>
            <p14:sldId id="463"/>
            <p14:sldId id="464"/>
            <p14:sldId id="466"/>
            <p14:sldId id="467"/>
            <p14:sldId id="495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</p14:sldIdLst>
        </p14:section>
        <p14:section name="Picking K" id="{06FF40C8-C44E-6E40-89EB-9309F54CEE85}">
          <p14:sldIdLst>
            <p14:sldId id="491"/>
            <p14:sldId id="492"/>
            <p14:sldId id="493"/>
            <p14:sldId id="494"/>
          </p14:sldIdLst>
        </p14:section>
        <p14:section name="Examples" id="{76B0981E-ECFA-8F46-A374-D821EB4C385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0000FF"/>
    <a:srgbClr val="008000"/>
    <a:srgbClr val="FF0066"/>
    <a:srgbClr val="33CC33"/>
    <a:srgbClr val="FF0000"/>
    <a:srgbClr val="CC0066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28" autoAdjust="0"/>
    <p:restoredTop sz="92846" autoAdjust="0"/>
  </p:normalViewPr>
  <p:slideViewPr>
    <p:cSldViewPr>
      <p:cViewPr varScale="1">
        <p:scale>
          <a:sx n="101" d="100"/>
          <a:sy n="101" d="100"/>
        </p:scale>
        <p:origin x="237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3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3E28C4F-4FE9-4D22-93D8-487A4D01D983}" type="datetimeFigureOut">
              <a:rPr lang="en-US" smtClean="0"/>
              <a:pPr/>
              <a:t>2/19/20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D5F390F-F66B-4732-9C46-6C80D0575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60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300"/>
            </a:lvl1pPr>
          </a:lstStyle>
          <a:p>
            <a:fld id="{EE18CB36-612C-4E4A-AC83-E89476AEC2BF}" type="datetimeFigureOut">
              <a:rPr lang="en-US" smtClean="0"/>
              <a:pPr/>
              <a:t>2/19/20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300"/>
            </a:lvl1pPr>
          </a:lstStyle>
          <a:p>
            <a:fld id="{EE707532-839C-41A2-9E71-D5288AEAE6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97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528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88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Tx/>
              <a:buChar char="-"/>
            </a:pPr>
            <a:r>
              <a:rPr lang="en-US" dirty="0"/>
              <a:t>yes and no</a:t>
            </a:r>
          </a:p>
          <a:p>
            <a:pPr marL="181240" indent="-181240">
              <a:buFontTx/>
              <a:buChar char="-"/>
            </a:pPr>
            <a:r>
              <a:rPr lang="en-US" dirty="0"/>
              <a:t>we will get different centers, but the three outliers</a:t>
            </a:r>
            <a:r>
              <a:rPr lang="en-US" baseline="0" dirty="0"/>
              <a:t> will always get chosen!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67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71D8-F0EC-F344-A4AA-C01BFF8AFF97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CS3390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D9F1-ABD8-474A-874B-8EC12E3686A0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CS3390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4C93-AA60-704F-BDFD-A2472150B529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CS3390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366CA-B67F-614F-BF3F-083BB63564C4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CS3390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281C-2061-7F4F-8EBF-61B8A26B7DF3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CS3390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8EC2-8173-024A-B7FB-F9B81E6E1244}" type="datetime1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CS3390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6668-8C43-A645-AAE1-A8FFE9054165}" type="datetime1">
              <a:rPr lang="en-US" smtClean="0"/>
              <a:t>2/19/20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CS3390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54C1-FBCC-9D46-B402-957C110275F1}" type="datetime1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CS3390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AA36-B99E-D54E-B271-A4DBC113902A}" type="datetime1">
              <a:rPr lang="en-US" smtClean="0"/>
              <a:t>2/19/20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CS3390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CCB9-74E9-574E-967E-D478CF02AC44}" type="datetime1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CS3390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7750-4A0E-924F-8F7A-B2189D7ED403}" type="datetime1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CS3390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F939B1C-CAE6-6C41-B368-ED6214F337AB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CS3390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nmyphd.com/?p=k-means.clustering&amp;ckattempt=2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9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2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2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2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2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3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848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– Clustering for image search</a:t>
            </a:r>
          </a:p>
        </p:txBody>
      </p:sp>
      <p:pic>
        <p:nvPicPr>
          <p:cNvPr id="7" name="Content Placeholder 6" descr="Screen Shot 2016-03-02 at 9.43.4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" r="931"/>
          <a:stretch>
            <a:fillRect/>
          </a:stretch>
        </p:blipFill>
        <p:spPr>
          <a:xfrm>
            <a:off x="381000" y="1524000"/>
            <a:ext cx="6934200" cy="410915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5715000"/>
            <a:ext cx="7677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a collection of unlabeled objects(images), cluster them into groups.</a:t>
            </a:r>
          </a:p>
          <a:p>
            <a:r>
              <a:rPr lang="en-US" dirty="0"/>
              <a:t>So that given an image, we call pull similar images from the right cluster.  </a:t>
            </a:r>
          </a:p>
        </p:txBody>
      </p:sp>
    </p:spTree>
    <p:extLst>
      <p:ext uri="{BB962C8B-B14F-4D97-AF65-F5344CB8AC3E}">
        <p14:creationId xmlns:p14="http://schemas.microsoft.com/office/powerpoint/2010/main" val="3671457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914400" y="609600"/>
          <a:ext cx="8229600" cy="629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name="Document" r:id="rId3" imgW="7086600" imgH="5486400" progId="Word.Document.8">
                  <p:embed/>
                </p:oleObj>
              </mc:Choice>
              <mc:Fallback>
                <p:oleObj name="Document" r:id="rId3" imgW="7086600" imgH="5486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09600"/>
                        <a:ext cx="8229600" cy="62928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6172200" y="805835"/>
            <a:ext cx="247996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Data from Garber et al.</a:t>
            </a:r>
          </a:p>
          <a:p>
            <a:r>
              <a:rPr lang="en-US" sz="1600" dirty="0"/>
              <a:t>PNAS (98), 2001.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457200"/>
            <a:ext cx="5867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Gene expression data</a:t>
            </a:r>
          </a:p>
        </p:txBody>
      </p:sp>
    </p:spTree>
    <p:extLst>
      <p:ext uri="{BB962C8B-B14F-4D97-AF65-F5344CB8AC3E}">
        <p14:creationId xmlns:p14="http://schemas.microsoft.com/office/powerpoint/2010/main" val="3396080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Slide1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34732" y="812800"/>
            <a:ext cx="7467600" cy="5600700"/>
          </a:xfrm>
          <a:ln/>
        </p:spPr>
      </p:pic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304799"/>
            <a:ext cx="8153400" cy="990601"/>
          </a:xfrm>
        </p:spPr>
        <p:txBody>
          <a:bodyPr/>
          <a:lstStyle/>
          <a:p>
            <a:pPr algn="ctr"/>
            <a:r>
              <a:rPr lang="en-US" dirty="0"/>
              <a:t>Applications - Face Clustering</a:t>
            </a:r>
          </a:p>
        </p:txBody>
      </p:sp>
    </p:spTree>
    <p:extLst>
      <p:ext uri="{BB962C8B-B14F-4D97-AF65-F5344CB8AC3E}">
        <p14:creationId xmlns:p14="http://schemas.microsoft.com/office/powerpoint/2010/main" val="397023443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- Face clustering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76400"/>
            <a:ext cx="5638800" cy="509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09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is a hard problem!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2" descr="http://tagc.univ-mrs.fr/tagc/images/dputhier/tb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0" r="3893"/>
          <a:stretch/>
        </p:blipFill>
        <p:spPr bwMode="auto">
          <a:xfrm rot="16200000">
            <a:off x="2270017" y="1226000"/>
            <a:ext cx="5105400" cy="585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999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is it hard?</a:t>
            </a:r>
            <a:endParaRPr lang="en-US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in two dimensions looks easy</a:t>
            </a:r>
          </a:p>
          <a:p>
            <a:r>
              <a:rPr lang="en-US" dirty="0"/>
              <a:t>Clustering small amounts of data looks easy</a:t>
            </a:r>
          </a:p>
          <a:p>
            <a:r>
              <a:rPr lang="en-US" dirty="0"/>
              <a:t>And in most cases, looks are not deceiving</a:t>
            </a:r>
          </a:p>
          <a:p>
            <a:endParaRPr lang="en-US" dirty="0"/>
          </a:p>
          <a:p>
            <a:r>
              <a:rPr lang="en-US" dirty="0"/>
              <a:t>Many applications involve not 2, but 10 or 10,000 dimensions</a:t>
            </a:r>
          </a:p>
          <a:p>
            <a:r>
              <a:rPr lang="en-US" dirty="0"/>
              <a:t>High-dimensional spaces look different: Almost all pairs of points are at about the same distance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30CD-E0C7-4991-8DD6-1C56C176477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5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uiExpand="1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6" name="Picture 6" descr="http://www.ima.umn.edu/~iwen/REU/2Ddat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42792" y="4009334"/>
            <a:ext cx="2325008" cy="1877891"/>
          </a:xfrm>
          <a:prstGeom prst="rect">
            <a:avLst/>
          </a:prstGeom>
          <a:noFill/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Overview: Methods of Clustering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Hierarchical: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Agglomerative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(bottom up):</a:t>
            </a:r>
          </a:p>
          <a:p>
            <a:pPr lvl="2"/>
            <a:r>
              <a:rPr lang="en-US" dirty="0"/>
              <a:t>Initially, each point is a cluster</a:t>
            </a:r>
          </a:p>
          <a:p>
            <a:pPr lvl="2"/>
            <a:r>
              <a:rPr lang="en-US" dirty="0"/>
              <a:t>Repeatedly combine the two </a:t>
            </a:r>
            <a:br>
              <a:rPr lang="en-US" dirty="0"/>
            </a:br>
            <a:r>
              <a:rPr lang="en-US" dirty="0"/>
              <a:t>“nearest” clusters into one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Divisive</a:t>
            </a:r>
            <a:r>
              <a:rPr lang="en-US" dirty="0"/>
              <a:t> (top down):</a:t>
            </a:r>
          </a:p>
          <a:p>
            <a:pPr lvl="2"/>
            <a:r>
              <a:rPr lang="en-US" dirty="0"/>
              <a:t>Start with one cluster and recursively split it</a:t>
            </a:r>
          </a:p>
          <a:p>
            <a:r>
              <a:rPr lang="en-US" b="1" dirty="0" err="1">
                <a:solidFill>
                  <a:schemeClr val="accent2"/>
                </a:solidFill>
              </a:rPr>
              <a:t>Partitional</a:t>
            </a:r>
            <a:endParaRPr lang="en-US" b="1" dirty="0">
              <a:solidFill>
                <a:schemeClr val="accent2"/>
              </a:solidFill>
            </a:endParaRPr>
          </a:p>
          <a:p>
            <a:pPr lvl="1"/>
            <a:r>
              <a:rPr lang="en-US" dirty="0">
                <a:ea typeface="ＭＳ Ｐゴシック" charset="-128"/>
              </a:rPr>
              <a:t>Usually start with a random (partial) partitioning</a:t>
            </a:r>
          </a:p>
          <a:p>
            <a:pPr lvl="1"/>
            <a:r>
              <a:rPr lang="en-US" dirty="0">
                <a:ea typeface="ＭＳ Ｐゴシック" charset="-128"/>
              </a:rPr>
              <a:t>Refine it iteratively</a:t>
            </a:r>
            <a:endParaRPr lang="en-US" sz="1200" dirty="0">
              <a:ea typeface="ＭＳ Ｐゴシック" charset="-128"/>
            </a:endParaRPr>
          </a:p>
          <a:p>
            <a:pPr lvl="2"/>
            <a:r>
              <a:rPr lang="en-US" i="1" dirty="0">
                <a:ea typeface="ＭＳ Ｐゴシック" charset="-128"/>
              </a:rPr>
              <a:t>K </a:t>
            </a:r>
            <a:r>
              <a:rPr lang="en-US" dirty="0">
                <a:ea typeface="ＭＳ Ｐゴシック" charset="-128"/>
              </a:rPr>
              <a:t>means clustering</a:t>
            </a:r>
          </a:p>
          <a:p>
            <a:pPr lvl="2"/>
            <a:r>
              <a:rPr lang="en-US" dirty="0">
                <a:ea typeface="ＭＳ Ｐゴシック" charset="-128"/>
              </a:rPr>
              <a:t>Model based clustering</a:t>
            </a:r>
          </a:p>
          <a:p>
            <a:r>
              <a:rPr lang="en-US" b="1" dirty="0">
                <a:solidFill>
                  <a:schemeClr val="accent2"/>
                </a:solidFill>
                <a:ea typeface="ＭＳ Ｐゴシック" charset="-128"/>
              </a:rPr>
              <a:t>Bayesian </a:t>
            </a:r>
          </a:p>
          <a:p>
            <a:pPr lvl="1"/>
            <a:r>
              <a:rPr lang="en-US" dirty="0">
                <a:ea typeface="ＭＳ Ｐゴシック" charset="-128"/>
              </a:rPr>
              <a:t>Try to generate a posteriori distribution over the collection of all partitions of the data.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9C3C-B3FC-4FA1-B456-3550CB5835C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0964" name="Picture 4" descr="http://www.mathworks.com/help/toolbox/stats/dendrogram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1752600"/>
            <a:ext cx="3505200" cy="21043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90485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Hard vs. soft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400" b="1" i="1" dirty="0">
                <a:solidFill>
                  <a:schemeClr val="tx2"/>
                </a:solidFill>
              </a:rPr>
              <a:t>Hard clustering: </a:t>
            </a:r>
            <a:r>
              <a:rPr lang="en-US" sz="2400" dirty="0"/>
              <a:t>Each example belongs to exactly one cluster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marL="0" indent="0" eaLnBrk="1" hangingPunct="1">
              <a:buNone/>
            </a:pPr>
            <a:r>
              <a:rPr lang="en-US" sz="2400" b="1" i="1" dirty="0">
                <a:solidFill>
                  <a:schemeClr val="tx2"/>
                </a:solidFill>
              </a:rPr>
              <a:t>Soft clustering: </a:t>
            </a:r>
            <a:r>
              <a:rPr lang="en-US" sz="2400" dirty="0"/>
              <a:t>An example can belong to more than one cluster (probabilistic)</a:t>
            </a:r>
          </a:p>
          <a:p>
            <a:pPr lvl="1" eaLnBrk="1" hangingPunct="1"/>
            <a:r>
              <a:rPr lang="en-US" sz="2000" dirty="0">
                <a:ea typeface="ＭＳ Ｐゴシック" charset="-128"/>
              </a:rPr>
              <a:t>Makes more sense for applications like creating </a:t>
            </a:r>
            <a:r>
              <a:rPr lang="en-US" sz="2000" dirty="0" err="1">
                <a:ea typeface="ＭＳ Ｐゴシック" charset="-128"/>
              </a:rPr>
              <a:t>browsable</a:t>
            </a:r>
            <a:r>
              <a:rPr lang="en-US" sz="2000" dirty="0">
                <a:ea typeface="ＭＳ Ｐゴシック" charset="-128"/>
              </a:rPr>
              <a:t> hierarchies</a:t>
            </a:r>
          </a:p>
          <a:p>
            <a:pPr lvl="1" eaLnBrk="1" hangingPunct="1"/>
            <a:r>
              <a:rPr lang="en-US" sz="2000" dirty="0">
                <a:ea typeface="ＭＳ Ｐゴシック" charset="-128"/>
              </a:rPr>
              <a:t>You may want to put a pair of sneakers in two clusters: (</a:t>
            </a:r>
            <a:r>
              <a:rPr lang="en-US" sz="2000" dirty="0" err="1">
                <a:ea typeface="ＭＳ Ｐゴシック" charset="-128"/>
              </a:rPr>
              <a:t>i</a:t>
            </a:r>
            <a:r>
              <a:rPr lang="en-US" sz="2000" dirty="0">
                <a:ea typeface="ＭＳ Ｐゴシック" charset="-128"/>
              </a:rPr>
              <a:t>) sports apparel and (ii) shoes</a:t>
            </a:r>
          </a:p>
        </p:txBody>
      </p:sp>
    </p:spTree>
    <p:extLst>
      <p:ext uri="{BB962C8B-B14F-4D97-AF65-F5344CB8AC3E}">
        <p14:creationId xmlns:p14="http://schemas.microsoft.com/office/powerpoint/2010/main" val="295196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53400" cy="4876800"/>
          </a:xfrm>
        </p:spPr>
        <p:txBody>
          <a:bodyPr/>
          <a:lstStyle/>
          <a:p>
            <a:r>
              <a:rPr lang="en-US" dirty="0"/>
              <a:t>Key operation: Repeatedly combine two nearest clusters</a:t>
            </a:r>
          </a:p>
          <a:p>
            <a:pPr lvl="2"/>
            <a:endParaRPr lang="en-US" dirty="0"/>
          </a:p>
          <a:p>
            <a:r>
              <a:rPr lang="en-US" dirty="0"/>
              <a:t>Three important questions:</a:t>
            </a:r>
          </a:p>
          <a:p>
            <a:pPr lvl="1"/>
            <a:r>
              <a:rPr lang="en-US" dirty="0"/>
              <a:t>1) How do you represent a cluster of more than one point?</a:t>
            </a:r>
          </a:p>
          <a:p>
            <a:pPr lvl="1"/>
            <a:r>
              <a:rPr lang="en-US" dirty="0"/>
              <a:t>2) How do you determine the “nearness” of clusters?</a:t>
            </a:r>
          </a:p>
          <a:p>
            <a:pPr lvl="1"/>
            <a:r>
              <a:rPr lang="en-US" dirty="0"/>
              <a:t>3) When to stop combining clusters?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AAD7-AE9A-4B67-BF02-47A6EAD9A973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2" name="Picture 4" descr="http://www.mathworks.com/help/toolbox/stats/dendrogra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4572000"/>
            <a:ext cx="3048000" cy="18298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5275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operation: Repeatedly combine two nearest clusters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(1) How to represent a cluster of many points?</a:t>
            </a:r>
          </a:p>
          <a:p>
            <a:pPr lvl="1"/>
            <a:r>
              <a:rPr lang="en-US" dirty="0"/>
              <a:t>Key problem: As you merge clusters, how do you represent the “location” of each cluster, to tell which pair of clusters is closest</a:t>
            </a:r>
          </a:p>
          <a:p>
            <a:pPr lvl="1"/>
            <a:r>
              <a:rPr lang="en-US" dirty="0"/>
              <a:t>Euclidean case: each cluster has a  centroid = average of its (data)points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(2) How to determine “nearness” of clusters?</a:t>
            </a:r>
          </a:p>
          <a:p>
            <a:pPr lvl="1"/>
            <a:r>
              <a:rPr lang="en-US" dirty="0"/>
              <a:t>Measure cluster distances by distances of centroids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0D71-7600-4E70-9746-66CD1173524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4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 of Clustering</a:t>
            </a:r>
            <a:endParaRPr lang="en-US" dirty="0"/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2000" dirty="0"/>
              <a:t>Clustering is a technique for finding similarity groups in data, called clusters. </a:t>
            </a:r>
          </a:p>
          <a:p>
            <a:pPr lvl="1"/>
            <a:r>
              <a:rPr lang="en-US" altLang="ja-JP" dirty="0"/>
              <a:t>Groups data instances that are </a:t>
            </a:r>
          </a:p>
          <a:p>
            <a:pPr lvl="2"/>
            <a:r>
              <a:rPr lang="en-US" altLang="ja-JP" sz="2000" dirty="0"/>
              <a:t>Similar to (near) each other in one cluster, and</a:t>
            </a:r>
          </a:p>
          <a:p>
            <a:pPr lvl="2"/>
            <a:r>
              <a:rPr lang="en-US" altLang="ja-JP" sz="2000" dirty="0"/>
              <a:t>Very different (far away) from each other into different clusters. </a:t>
            </a:r>
          </a:p>
          <a:p>
            <a:pPr lvl="2"/>
            <a:endParaRPr lang="en-US" altLang="ja-JP" sz="2000" dirty="0"/>
          </a:p>
          <a:p>
            <a:r>
              <a:rPr lang="en-US" altLang="ja-JP" sz="2000" dirty="0"/>
              <a:t>Clustering is an </a:t>
            </a:r>
            <a:r>
              <a:rPr lang="en-US" altLang="ja-JP" sz="2000" u="sng" dirty="0"/>
              <a:t>unsupervised learning task </a:t>
            </a:r>
            <a:r>
              <a:rPr lang="en-US" altLang="ja-JP" sz="2000" dirty="0"/>
              <a:t>as no class values denoting an a priori grouping of the data instances are given, which is the case in supervised learning. </a:t>
            </a:r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419600"/>
            <a:ext cx="4419600" cy="231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49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dirty="0"/>
              <a:t>Example: Hierarchical clustering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B44CA-D531-47DB-9E33-B16569C64FBD}" type="slidenum">
              <a:rPr lang="en-US"/>
              <a:pPr/>
              <a:t>20</a:t>
            </a:fld>
            <a:endParaRPr lang="en-US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593725" y="1787525"/>
            <a:ext cx="541686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					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charset="0"/>
              </a:rPr>
              <a:t>(5,3)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charset="0"/>
              </a:rPr>
              <a:t>					o</a:t>
            </a:r>
          </a:p>
          <a:p>
            <a:r>
              <a:rPr lang="en-US" dirty="0">
                <a:latin typeface="Times New Roman" charset="0"/>
              </a:rPr>
              <a:t>	 </a:t>
            </a:r>
            <a:r>
              <a:rPr lang="en-US" dirty="0">
                <a:solidFill>
                  <a:srgbClr val="0070C0"/>
                </a:solidFill>
                <a:latin typeface="Times New Roman" charset="0"/>
              </a:rPr>
              <a:t> (1,2)</a:t>
            </a:r>
          </a:p>
          <a:p>
            <a:r>
              <a:rPr lang="en-US" dirty="0">
                <a:solidFill>
                  <a:srgbClr val="0070C0"/>
                </a:solidFill>
                <a:latin typeface="Times New Roman" charset="0"/>
              </a:rPr>
              <a:t>	o</a:t>
            </a:r>
          </a:p>
          <a:p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		</a:t>
            </a:r>
            <a:r>
              <a:rPr lang="en-US" dirty="0">
                <a:solidFill>
                  <a:srgbClr val="0070C0"/>
                </a:solidFill>
                <a:latin typeface="Times New Roman" charset="0"/>
              </a:rPr>
              <a:t>o  (2,1)	</a:t>
            </a:r>
            <a:r>
              <a:rPr lang="en-US" dirty="0">
                <a:latin typeface="Times New Roman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Times New Roman" charset="0"/>
              </a:rPr>
              <a:t>o  (4,1)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  <a:latin typeface="Times New Roman" charset="0"/>
              </a:rPr>
              <a:t>       o  (0,0)</a:t>
            </a:r>
            <a:r>
              <a:rPr lang="en-US" dirty="0">
                <a:latin typeface="Times New Roman" charset="0"/>
              </a:rPr>
              <a:t>				</a:t>
            </a:r>
            <a:r>
              <a:rPr lang="en-US" dirty="0">
                <a:solidFill>
                  <a:srgbClr val="00B050"/>
                </a:solidFill>
                <a:latin typeface="Times New Roman" charset="0"/>
              </a:rPr>
              <a:t>o (5,0)</a:t>
            </a:r>
          </a:p>
          <a:p>
            <a:r>
              <a:rPr lang="en-US" dirty="0">
                <a:solidFill>
                  <a:srgbClr val="00B050"/>
                </a:solidFill>
                <a:latin typeface="Times New Roman" charset="0"/>
              </a:rPr>
              <a:t>					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1316515" y="2263966"/>
            <a:ext cx="1676400" cy="1676400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charset="0"/>
            </a:endParaRP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1944882" y="2863468"/>
            <a:ext cx="11464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charset="0"/>
              </a:rPr>
              <a:t>x</a:t>
            </a:r>
            <a:r>
              <a:rPr lang="en-US" dirty="0">
                <a:solidFill>
                  <a:srgbClr val="0070C0"/>
                </a:solidFill>
                <a:latin typeface="Times New Roman" charset="0"/>
              </a:rPr>
              <a:t> (1.5,1.5)</a:t>
            </a:r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4114800" y="2971800"/>
            <a:ext cx="1676400" cy="1676400"/>
          </a:xfrm>
          <a:prstGeom prst="ellipse">
            <a:avLst/>
          </a:prstGeom>
          <a:noFill/>
          <a:ln w="9525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4762315" y="3471169"/>
            <a:ext cx="11464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charset="0"/>
              </a:rPr>
              <a:t>x</a:t>
            </a:r>
            <a:r>
              <a:rPr lang="en-US" dirty="0">
                <a:solidFill>
                  <a:srgbClr val="00B050"/>
                </a:solidFill>
                <a:latin typeface="Times New Roman" charset="0"/>
              </a:rPr>
              <a:t> (4.5,0.5)</a:t>
            </a:r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457200" y="2133600"/>
            <a:ext cx="3048000" cy="27432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1600200" y="3200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charset="0"/>
              </a:rPr>
              <a:t>x (1,1)</a:t>
            </a:r>
          </a:p>
        </p:txBody>
      </p:sp>
      <p:sp>
        <p:nvSpPr>
          <p:cNvPr id="20497" name="Oval 17"/>
          <p:cNvSpPr>
            <a:spLocks noChangeArrowheads="1"/>
          </p:cNvSpPr>
          <p:nvPr/>
        </p:nvSpPr>
        <p:spPr bwMode="auto">
          <a:xfrm>
            <a:off x="4038600" y="1447800"/>
            <a:ext cx="2286000" cy="3581400"/>
          </a:xfrm>
          <a:prstGeom prst="ellipse">
            <a:avLst/>
          </a:prstGeom>
          <a:noFill/>
          <a:ln w="9525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4998353" y="2917567"/>
            <a:ext cx="11464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Times New Roman" charset="0"/>
              </a:rPr>
              <a:t>x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charset="0"/>
              </a:rPr>
              <a:t> (4.7,1.3)</a:t>
            </a:r>
          </a:p>
        </p:txBody>
      </p:sp>
      <p:sp>
        <p:nvSpPr>
          <p:cNvPr id="13" name="Oval 12"/>
          <p:cNvSpPr/>
          <p:nvPr/>
        </p:nvSpPr>
        <p:spPr>
          <a:xfrm>
            <a:off x="6781800" y="6019801"/>
            <a:ext cx="152400" cy="152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216966" y="6019801"/>
            <a:ext cx="152400" cy="152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400800" y="6019801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099234" y="6019801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34400" y="6019801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718234" y="6019801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stCxn id="15" idx="0"/>
          </p:cNvCxnSpPr>
          <p:nvPr/>
        </p:nvCxnSpPr>
        <p:spPr>
          <a:xfrm rot="5400000" flipH="1" flipV="1">
            <a:off x="6324600" y="5334001"/>
            <a:ext cx="838200" cy="5334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3" idx="0"/>
          </p:cNvCxnSpPr>
          <p:nvPr/>
        </p:nvCxnSpPr>
        <p:spPr>
          <a:xfrm rot="5400000" flipH="1" flipV="1">
            <a:off x="6705600" y="5715001"/>
            <a:ext cx="457200" cy="152400"/>
          </a:xfrm>
          <a:prstGeom prst="bentConnector3">
            <a:avLst>
              <a:gd name="adj1" fmla="val 427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4" idx="0"/>
          </p:cNvCxnSpPr>
          <p:nvPr/>
        </p:nvCxnSpPr>
        <p:spPr>
          <a:xfrm rot="16200000" flipV="1">
            <a:off x="6961283" y="5687918"/>
            <a:ext cx="381000" cy="2827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" idx="0"/>
          </p:cNvCxnSpPr>
          <p:nvPr/>
        </p:nvCxnSpPr>
        <p:spPr>
          <a:xfrm rot="5400000" flipH="1" flipV="1">
            <a:off x="7669117" y="5764118"/>
            <a:ext cx="381000" cy="130366"/>
          </a:xfrm>
          <a:prstGeom prst="bentConnector3">
            <a:avLst>
              <a:gd name="adj1" fmla="val 7602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6" idx="0"/>
          </p:cNvCxnSpPr>
          <p:nvPr/>
        </p:nvCxnSpPr>
        <p:spPr>
          <a:xfrm rot="16200000" flipV="1">
            <a:off x="7745317" y="5589684"/>
            <a:ext cx="609600" cy="250634"/>
          </a:xfrm>
          <a:prstGeom prst="bentConnector3">
            <a:avLst>
              <a:gd name="adj1" fmla="val 4819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7" idx="0"/>
          </p:cNvCxnSpPr>
          <p:nvPr/>
        </p:nvCxnSpPr>
        <p:spPr>
          <a:xfrm rot="16200000" flipV="1">
            <a:off x="7810500" y="5219701"/>
            <a:ext cx="914400" cy="685800"/>
          </a:xfrm>
          <a:prstGeom prst="bentConnector3">
            <a:avLst>
              <a:gd name="adj1" fmla="val 6325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5400000" flipH="1" flipV="1">
            <a:off x="6858000" y="4876801"/>
            <a:ext cx="762000" cy="4572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rot="16200000" flipV="1">
            <a:off x="7391400" y="4800601"/>
            <a:ext cx="609600" cy="457200"/>
          </a:xfrm>
          <a:prstGeom prst="bentConnector3">
            <a:avLst>
              <a:gd name="adj1" fmla="val 3734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154692" y="5562600"/>
            <a:ext cx="18357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Data:</a:t>
            </a:r>
          </a:p>
          <a:p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… data point</a:t>
            </a:r>
          </a:p>
          <a:p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… centroid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685872" y="6303994"/>
            <a:ext cx="1710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Dendrogram</a:t>
            </a:r>
            <a:endParaRPr lang="en-US" sz="2000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76400" y="2819400"/>
            <a:ext cx="914400" cy="565666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434838" y="3392758"/>
            <a:ext cx="822962" cy="493442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676400" y="2863468"/>
            <a:ext cx="76200" cy="52929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1752600" y="3392758"/>
            <a:ext cx="765516" cy="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1143000" y="3392758"/>
            <a:ext cx="609600" cy="493442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152398" y="2329739"/>
            <a:ext cx="150755" cy="780316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434838" y="3128113"/>
            <a:ext cx="717560" cy="22468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5152398" y="3128113"/>
            <a:ext cx="183151" cy="71238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70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9" grpId="0" animBg="1" autoUpdateAnimBg="0"/>
      <p:bldP spid="20491" grpId="0" autoUpdateAnimBg="0"/>
      <p:bldP spid="20492" grpId="0" animBg="1"/>
      <p:bldP spid="20493" grpId="0" autoUpdateAnimBg="0"/>
      <p:bldP spid="20494" grpId="0" animBg="1"/>
      <p:bldP spid="20496" grpId="0" autoUpdateAnimBg="0"/>
      <p:bldP spid="20497" grpId="0" animBg="1"/>
      <p:bldP spid="2049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dirty="0"/>
              <a:t>And in the Non-Euclidean Case?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the Non-Euclidean case?</a:t>
            </a:r>
          </a:p>
          <a:p>
            <a:pPr lvl="1"/>
            <a:r>
              <a:rPr lang="en-US" dirty="0"/>
              <a:t>The only “locations” we can talk about are the points themselves</a:t>
            </a:r>
          </a:p>
          <a:p>
            <a:pPr lvl="2"/>
            <a:r>
              <a:rPr lang="en-US" dirty="0"/>
              <a:t>i.e., there is no “average” of two points</a:t>
            </a:r>
          </a:p>
          <a:p>
            <a:pPr lvl="8"/>
            <a:endParaRPr lang="en-US" dirty="0"/>
          </a:p>
          <a:p>
            <a:r>
              <a:rPr lang="en-US" dirty="0"/>
              <a:t>Approach 1:</a:t>
            </a:r>
          </a:p>
          <a:p>
            <a:pPr lvl="1"/>
            <a:r>
              <a:rPr lang="en-US" dirty="0"/>
              <a:t>(1) How to represent a cluster of many points?</a:t>
            </a:r>
            <a:br>
              <a:rPr lang="en-US" dirty="0"/>
            </a:br>
            <a:r>
              <a:rPr lang="en-US" dirty="0" err="1"/>
              <a:t>clustroid</a:t>
            </a:r>
            <a:r>
              <a:rPr lang="en-US" dirty="0"/>
              <a:t>  = (data)point “closest” to other points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(2) How do you determine the “nearness” of clusters? Treat </a:t>
            </a:r>
            <a:r>
              <a:rPr lang="en-US" dirty="0" err="1"/>
              <a:t>clustroid</a:t>
            </a:r>
            <a:r>
              <a:rPr lang="en-US" dirty="0"/>
              <a:t> as if it were centroid, when computing inter-cluster distances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2BFC-E37F-4B2E-9EB5-847D7F4570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10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“Closest” Point?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(1) How to represent a cluster of many points?</a:t>
            </a:r>
            <a:br>
              <a:rPr lang="en-US" dirty="0"/>
            </a:br>
            <a:r>
              <a:rPr lang="en-US" dirty="0" err="1"/>
              <a:t>clustroid</a:t>
            </a:r>
            <a:r>
              <a:rPr lang="en-US" dirty="0"/>
              <a:t>  = point “closest” to other points</a:t>
            </a:r>
          </a:p>
          <a:p>
            <a:r>
              <a:rPr lang="en-US" dirty="0"/>
              <a:t>Possible meanings of “closest”:</a:t>
            </a:r>
          </a:p>
          <a:p>
            <a:pPr lvl="1"/>
            <a:r>
              <a:rPr lang="en-US" dirty="0"/>
              <a:t>Smallest maximum distance to other points</a:t>
            </a:r>
          </a:p>
          <a:p>
            <a:pPr lvl="1"/>
            <a:r>
              <a:rPr lang="en-US" dirty="0"/>
              <a:t>Smallest average distance to other points</a:t>
            </a:r>
          </a:p>
          <a:p>
            <a:pPr lvl="1"/>
            <a:r>
              <a:rPr lang="en-US" dirty="0"/>
              <a:t>Smallest sum of squares of distances to other points</a:t>
            </a:r>
          </a:p>
          <a:p>
            <a:pPr lvl="2"/>
            <a:r>
              <a:rPr lang="en-US" dirty="0"/>
              <a:t>For distance metric d </a:t>
            </a:r>
            <a:r>
              <a:rPr lang="en-US" dirty="0" err="1"/>
              <a:t>clustroid</a:t>
            </a:r>
            <a:r>
              <a:rPr lang="en-US" dirty="0"/>
              <a:t> c of cluster C is: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5926-0DFA-4D2E-9C2E-D507C4436771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466220"/>
              </p:ext>
            </p:extLst>
          </p:nvPr>
        </p:nvGraphicFramePr>
        <p:xfrm>
          <a:off x="6781800" y="4242871"/>
          <a:ext cx="2242692" cy="807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9" name="Equation" r:id="rId3" imgW="952200" imgH="342720" progId="Equation.3">
                  <p:embed/>
                </p:oleObj>
              </mc:Choice>
              <mc:Fallback>
                <p:oleObj name="Equation" r:id="rId3" imgW="9522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242871"/>
                        <a:ext cx="2242692" cy="8076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86400" y="5334000"/>
            <a:ext cx="365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Centroid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is the avg. of all (data)points in the cluster. This means centroid is an “artificial” point.</a:t>
            </a:r>
          </a:p>
          <a:p>
            <a:r>
              <a:rPr lang="en-US" sz="1600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Clustroid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is an </a:t>
            </a:r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existing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(data)point that is “closest” to all other points in the cluster.</a:t>
            </a:r>
          </a:p>
        </p:txBody>
      </p:sp>
      <p:sp>
        <p:nvSpPr>
          <p:cNvPr id="9" name="Oval 8"/>
          <p:cNvSpPr/>
          <p:nvPr/>
        </p:nvSpPr>
        <p:spPr>
          <a:xfrm>
            <a:off x="1524000" y="5246132"/>
            <a:ext cx="1447800" cy="685800"/>
          </a:xfrm>
          <a:prstGeom prst="ellipse">
            <a:avLst/>
          </a:prstGeom>
          <a:solidFill>
            <a:srgbClr val="D60093">
              <a:alpha val="40000"/>
            </a:srgbClr>
          </a:solidFill>
          <a:ln w="3810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90800" y="5550932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981200" y="5627132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752600" y="5550932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74942" y="5438001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7118" y="6019800"/>
            <a:ext cx="1580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Cluster on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latin typeface="Arial" pitchFamily="34" charset="0"/>
                <a:cs typeface="Arial" pitchFamily="34" charset="0"/>
              </a:rPr>
              <a:t>3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datapoints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24200" y="487680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Centroid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43428" y="577953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Clustroid</a:t>
            </a:r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1884" y="49530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Datapoint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143000" y="5246132"/>
            <a:ext cx="609600" cy="29089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257720" y="5109385"/>
            <a:ext cx="901044" cy="42493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2074942" y="5703332"/>
            <a:ext cx="925139" cy="26086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185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implementation of hierarchical clustering:</a:t>
            </a:r>
          </a:p>
          <a:p>
            <a:pPr lvl="1"/>
            <a:r>
              <a:rPr lang="en-US" dirty="0"/>
              <a:t>At each step, compute pairwise distances </a:t>
            </a:r>
            <a:br>
              <a:rPr lang="en-US" dirty="0"/>
            </a:br>
            <a:r>
              <a:rPr lang="en-US" dirty="0"/>
              <a:t>between all pairs of clusters, then merge</a:t>
            </a:r>
          </a:p>
          <a:p>
            <a:pPr lvl="1"/>
            <a:r>
              <a:rPr lang="en-US" dirty="0"/>
              <a:t>O(N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pPr lvl="8"/>
            <a:endParaRPr lang="en-US" dirty="0"/>
          </a:p>
          <a:p>
            <a:r>
              <a:rPr lang="en-US" dirty="0"/>
              <a:t>Careful implementation using priority queue can reduce time to O(N</a:t>
            </a:r>
            <a:r>
              <a:rPr lang="en-US" baseline="30000" dirty="0"/>
              <a:t>2</a:t>
            </a:r>
            <a:r>
              <a:rPr lang="en-US" dirty="0"/>
              <a:t> log N)</a:t>
            </a:r>
          </a:p>
          <a:p>
            <a:pPr lvl="1"/>
            <a:r>
              <a:rPr lang="en-US" dirty="0"/>
              <a:t>Still too expensive for really big datasets that do not fit in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16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i="1" dirty="0"/>
              <a:t>k</a:t>
            </a:r>
            <a:r>
              <a:rPr lang="en-US" dirty="0"/>
              <a:t>-means clustering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8153400" cy="1752600"/>
          </a:xfrm>
        </p:spPr>
        <p:txBody>
          <a:bodyPr/>
          <a:lstStyle/>
          <a:p>
            <a:r>
              <a:rPr lang="en-US" dirty="0"/>
              <a:t>Demo of K-means clustering : </a:t>
            </a:r>
            <a:r>
              <a:rPr lang="en-US" sz="1800" dirty="0">
                <a:hlinkClick r:id="rId2"/>
              </a:rPr>
              <a:t>http://www.onmyphd.com/?p=kmeans.clustering&amp;ckattempt=2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21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534400" cy="4114800"/>
          </a:xfrm>
        </p:spPr>
        <p:txBody>
          <a:bodyPr>
            <a:noAutofit/>
          </a:bodyPr>
          <a:lstStyle/>
          <a:p>
            <a:r>
              <a:rPr lang="en-US" dirty="0"/>
              <a:t>Given </a:t>
            </a:r>
            <a:r>
              <a:rPr lang="en-US" i="1" dirty="0"/>
              <a:t>k</a:t>
            </a:r>
            <a:r>
              <a:rPr lang="en-US" dirty="0"/>
              <a:t>, the </a:t>
            </a:r>
            <a:r>
              <a:rPr lang="en-US" i="1" dirty="0"/>
              <a:t>k-means </a:t>
            </a:r>
            <a:r>
              <a:rPr lang="en-US" dirty="0"/>
              <a:t>algorithm works as follows: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</a:t>
            </a:r>
            <a:r>
              <a:rPr lang="en-US" i="1" dirty="0"/>
              <a:t>k</a:t>
            </a:r>
            <a:r>
              <a:rPr lang="en-US" dirty="0"/>
              <a:t>(random) data points (</a:t>
            </a:r>
            <a:r>
              <a:rPr lang="en-US" dirty="0">
                <a:solidFill>
                  <a:schemeClr val="accent2"/>
                </a:solidFill>
              </a:rPr>
              <a:t>seeds</a:t>
            </a:r>
            <a:r>
              <a:rPr lang="en-US" dirty="0"/>
              <a:t>) to be the initial </a:t>
            </a:r>
            <a:r>
              <a:rPr lang="en-US" dirty="0">
                <a:solidFill>
                  <a:schemeClr val="accent2"/>
                </a:solidFill>
              </a:rPr>
              <a:t>centroids</a:t>
            </a:r>
            <a:r>
              <a:rPr lang="en-US" dirty="0"/>
              <a:t>, cluster centers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Assign each data point to the closest </a:t>
            </a:r>
            <a:r>
              <a:rPr lang="en-US" dirty="0">
                <a:solidFill>
                  <a:schemeClr val="accent2"/>
                </a:solidFill>
              </a:rPr>
              <a:t>centroid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Re-compute the </a:t>
            </a:r>
            <a:r>
              <a:rPr lang="en-US" dirty="0">
                <a:solidFill>
                  <a:schemeClr val="accent2"/>
                </a:solidFill>
              </a:rPr>
              <a:t>centroids</a:t>
            </a:r>
            <a:r>
              <a:rPr lang="en-US" dirty="0"/>
              <a:t> using the current cluster memberships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a convergence criterion is not met, repeat steps 2 and 3</a:t>
            </a:r>
          </a:p>
          <a:p>
            <a:endParaRPr lang="en-US" dirty="0"/>
          </a:p>
          <a:p>
            <a:pPr marL="0" indent="0" eaLnBrk="1" hangingPunct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248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convergence (stopping) criterion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No (or minimum) re-assignments of data points to different clusters, </a:t>
                </a:r>
                <a:r>
                  <a:rPr lang="en-US" i="1" dirty="0"/>
                  <a:t>or</a:t>
                </a:r>
                <a:endParaRPr lang="en-US" dirty="0"/>
              </a:p>
              <a:p>
                <a:r>
                  <a:rPr lang="en-US" dirty="0"/>
                  <a:t>No (or minimum) change of centroids, or </a:t>
                </a:r>
              </a:p>
              <a:p>
                <a:r>
                  <a:rPr lang="en-US" dirty="0"/>
                  <a:t>Minimum decrease in the </a:t>
                </a:r>
                <a:r>
                  <a:rPr lang="en-US" b="1" dirty="0"/>
                  <a:t>sum of squared error</a:t>
                </a:r>
                <a:r>
                  <a:rPr lang="en-US" dirty="0"/>
                  <a:t>(SSE),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𝑆𝑆𝐸</m:t>
                    </m:r>
                    <m:r>
                      <a:rPr lang="en-US" sz="2800" b="0" i="1" smtClean="0">
                        <a:latin typeface="Cambria Math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is-I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is-I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is-I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𝑑</m:t>
                                </m:r>
                                <m:r>
                                  <a:rPr lang="en-US" sz="2800" i="1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2800" i="1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sz="2800" i="1" dirty="0"/>
              </a:p>
              <a:p>
                <a:pPr lvl="1"/>
                <a:endParaRPr lang="en-US" i="1" dirty="0"/>
              </a:p>
              <a:p>
                <a:pPr lvl="1"/>
                <a:r>
                  <a:rPr lang="en-US" i="1" dirty="0" err="1"/>
                  <a:t>C</a:t>
                </a:r>
                <a:r>
                  <a:rPr lang="en-US" i="1" baseline="-25000" dirty="0" err="1"/>
                  <a:t>j</a:t>
                </a:r>
                <a:r>
                  <a:rPr lang="en-US" i="1" dirty="0"/>
                  <a:t> </a:t>
                </a:r>
                <a:r>
                  <a:rPr lang="en-US" dirty="0"/>
                  <a:t>is the </a:t>
                </a:r>
                <a:r>
                  <a:rPr lang="en-US" i="1" dirty="0" err="1"/>
                  <a:t>j</a:t>
                </a:r>
                <a:r>
                  <a:rPr lang="en-US" baseline="30000" dirty="0" err="1"/>
                  <a:t>th</a:t>
                </a:r>
                <a:r>
                  <a:rPr lang="en-US" dirty="0"/>
                  <a:t> cluster, </a:t>
                </a:r>
              </a:p>
              <a:p>
                <a:pPr lvl="1"/>
                <a:endParaRPr lang="en-US" b="1" dirty="0"/>
              </a:p>
              <a:p>
                <a:pPr lvl="1"/>
                <a:r>
                  <a:rPr lang="en-US" b="1" dirty="0" err="1"/>
                  <a:t>m</a:t>
                </a:r>
                <a:r>
                  <a:rPr lang="en-US" i="1" baseline="-25000" dirty="0" err="1"/>
                  <a:t>j</a:t>
                </a:r>
                <a:r>
                  <a:rPr lang="en-US" i="1" dirty="0"/>
                  <a:t> </a:t>
                </a:r>
                <a:r>
                  <a:rPr lang="en-US" dirty="0"/>
                  <a:t>is the centroid of cluster </a:t>
                </a:r>
                <a:r>
                  <a:rPr lang="en-US" i="1" dirty="0" err="1"/>
                  <a:t>C</a:t>
                </a:r>
                <a:r>
                  <a:rPr lang="en-US" i="1" baseline="-25000" dirty="0" err="1"/>
                  <a:t>j</a:t>
                </a:r>
                <a:r>
                  <a:rPr lang="en-US" i="1" dirty="0"/>
                  <a:t> </a:t>
                </a:r>
                <a:r>
                  <a:rPr lang="en-US" dirty="0"/>
                  <a:t>(the mean vector of all the data points in </a:t>
                </a:r>
                <a:r>
                  <a:rPr lang="en-US" i="1" dirty="0" err="1"/>
                  <a:t>C</a:t>
                </a:r>
                <a:r>
                  <a:rPr lang="en-US" i="1" baseline="-25000" dirty="0" err="1"/>
                  <a:t>j</a:t>
                </a:r>
                <a:r>
                  <a:rPr lang="en-US" dirty="0"/>
                  <a:t>), </a:t>
                </a:r>
              </a:p>
              <a:p>
                <a:pPr lvl="1"/>
                <a:endParaRPr lang="en-US" i="1" dirty="0"/>
              </a:p>
              <a:p>
                <a:pPr lvl="1"/>
                <a:r>
                  <a:rPr lang="en-US" i="1" dirty="0"/>
                  <a:t>d</a:t>
                </a:r>
                <a:r>
                  <a:rPr lang="en-US" dirty="0"/>
                  <a:t>(</a:t>
                </a:r>
                <a:r>
                  <a:rPr lang="en-US" b="1" dirty="0"/>
                  <a:t>x</a:t>
                </a:r>
                <a:r>
                  <a:rPr lang="en-US" dirty="0"/>
                  <a:t>, </a:t>
                </a:r>
                <a:r>
                  <a:rPr lang="en-US" b="1" dirty="0" err="1"/>
                  <a:t>m</a:t>
                </a:r>
                <a:r>
                  <a:rPr lang="en-US" i="1" baseline="-25000" dirty="0" err="1"/>
                  <a:t>j</a:t>
                </a:r>
                <a:r>
                  <a:rPr lang="en-US" dirty="0"/>
                  <a:t>) is the (Euclidian) distance between data point </a:t>
                </a:r>
                <a:r>
                  <a:rPr lang="en-US" b="1" dirty="0"/>
                  <a:t>x </a:t>
                </a:r>
                <a:r>
                  <a:rPr lang="en-US" dirty="0"/>
                  <a:t>and centroid </a:t>
                </a:r>
                <a:r>
                  <a:rPr lang="en-US" b="1" dirty="0" err="1"/>
                  <a:t>m</a:t>
                </a:r>
                <a:r>
                  <a:rPr lang="en-US" i="1" baseline="-25000" dirty="0" err="1"/>
                  <a:t>j</a:t>
                </a:r>
                <a:r>
                  <a:rPr lang="en-US" i="1" dirty="0"/>
                  <a:t>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1625" b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30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an example</a:t>
            </a: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6" name="Oval 8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8" name="Oval 10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9" name="Oval 11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0" name="Oval 12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1" name="Oval 13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2" name="Oval 14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3" name="Oval 15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02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153400" cy="21336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400" dirty="0">
                <a:solidFill>
                  <a:schemeClr val="accent2"/>
                </a:solidFill>
              </a:rPr>
              <a:t>Randomly Initialize the cluster centers </a:t>
            </a:r>
          </a:p>
          <a:p>
            <a:pPr marL="0" indent="0" eaLnBrk="1" hangingPunct="1">
              <a:buNone/>
            </a:pPr>
            <a:r>
              <a:rPr lang="en-US" sz="2400" dirty="0"/>
              <a:t>Iterate:</a:t>
            </a:r>
          </a:p>
          <a:p>
            <a:pPr lvl="1" eaLnBrk="1" hangingPunct="1"/>
            <a:r>
              <a:rPr lang="en-US" sz="2000" dirty="0"/>
              <a:t>Assign/cluster each example to closest center</a:t>
            </a:r>
          </a:p>
          <a:p>
            <a:pPr lvl="1" eaLnBrk="1" hangingPunct="1"/>
            <a:r>
              <a:rPr lang="en-US" sz="2000" dirty="0"/>
              <a:t>Recalculate centers as the mean of the points in a cluster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524000" y="6019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219200" y="5410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9812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315200" y="4267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962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953000" y="3733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40386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9718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73914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9436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524000" y="5791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6324600" y="5029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048000" y="44196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5029200" y="37338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5943600" y="44196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54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9037" y="1445773"/>
            <a:ext cx="59419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over each point:</a:t>
            </a:r>
          </a:p>
          <a:p>
            <a:r>
              <a:rPr lang="en-US" sz="2000" dirty="0"/>
              <a:t>	- get distance to each cluster center</a:t>
            </a:r>
          </a:p>
          <a:p>
            <a:r>
              <a:rPr lang="en-US" sz="2000" dirty="0"/>
              <a:t>	- assign to closest center (hard cluster)</a:t>
            </a:r>
          </a:p>
        </p:txBody>
      </p:sp>
      <p:sp>
        <p:nvSpPr>
          <p:cNvPr id="22" name="Oval 3"/>
          <p:cNvSpPr>
            <a:spLocks noChangeArrowheads="1"/>
          </p:cNvSpPr>
          <p:nvPr/>
        </p:nvSpPr>
        <p:spPr bwMode="auto">
          <a:xfrm>
            <a:off x="1371600" y="63246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1066800" y="5715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1828800" y="54102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7162800" y="51054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3810000" y="4495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4800600" y="45720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9"/>
          <p:cNvSpPr>
            <a:spLocks noChangeArrowheads="1"/>
          </p:cNvSpPr>
          <p:nvPr/>
        </p:nvSpPr>
        <p:spPr bwMode="auto">
          <a:xfrm>
            <a:off x="3886200" y="5257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2819400" y="5257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11"/>
          <p:cNvSpPr>
            <a:spLocks noChangeArrowheads="1"/>
          </p:cNvSpPr>
          <p:nvPr/>
        </p:nvSpPr>
        <p:spPr bwMode="auto">
          <a:xfrm>
            <a:off x="7239000" y="59436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12"/>
          <p:cNvSpPr>
            <a:spLocks noChangeArrowheads="1"/>
          </p:cNvSpPr>
          <p:nvPr/>
        </p:nvSpPr>
        <p:spPr bwMode="auto">
          <a:xfrm>
            <a:off x="5791200" y="5257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13"/>
          <p:cNvSpPr>
            <a:spLocks noChangeArrowheads="1"/>
          </p:cNvSpPr>
          <p:nvPr/>
        </p:nvSpPr>
        <p:spPr bwMode="auto">
          <a:xfrm>
            <a:off x="1371600" y="6096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14"/>
          <p:cNvSpPr>
            <a:spLocks noChangeArrowheads="1"/>
          </p:cNvSpPr>
          <p:nvPr/>
        </p:nvSpPr>
        <p:spPr bwMode="auto">
          <a:xfrm>
            <a:off x="6172200" y="58674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2895600" y="52578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4876800" y="4572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5791200" y="5257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1" name="Straight Connector 20"/>
          <p:cNvCxnSpPr>
            <a:stCxn id="28" idx="7"/>
            <a:endCxn id="35" idx="2"/>
          </p:cNvCxnSpPr>
          <p:nvPr/>
        </p:nvCxnSpPr>
        <p:spPr bwMode="auto">
          <a:xfrm flipV="1">
            <a:off x="4146363" y="4800600"/>
            <a:ext cx="844737" cy="501837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28" idx="6"/>
            <a:endCxn id="36" idx="1"/>
          </p:cNvCxnSpPr>
          <p:nvPr/>
        </p:nvCxnSpPr>
        <p:spPr bwMode="auto">
          <a:xfrm flipV="1">
            <a:off x="4191000" y="5372100"/>
            <a:ext cx="1600200" cy="38100"/>
          </a:xfrm>
          <a:prstGeom prst="line">
            <a:avLst/>
          </a:prstGeom>
          <a:noFill/>
          <a:ln w="38100" cap="flat" cmpd="sng" algn="ctr">
            <a:solidFill>
              <a:srgbClr val="66006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34" idx="3"/>
            <a:endCxn id="28" idx="2"/>
          </p:cNvCxnSpPr>
          <p:nvPr/>
        </p:nvCxnSpPr>
        <p:spPr bwMode="auto">
          <a:xfrm>
            <a:off x="3124200" y="5372100"/>
            <a:ext cx="762000" cy="381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114300" y="609600"/>
            <a:ext cx="8153400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/>
              <a:t>Iteration # 1</a:t>
            </a:r>
          </a:p>
          <a:p>
            <a:pPr lvl="1" eaLnBrk="1" hangingPunct="1">
              <a:buClr>
                <a:schemeClr val="accent1"/>
              </a:buClr>
              <a:buSzPct val="100000"/>
              <a:buFont typeface="Arial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Assign each item to closest cluster center</a:t>
            </a:r>
          </a:p>
          <a:p>
            <a:pPr lvl="2" eaLnBrk="1" hangingPunct="1">
              <a:buClr>
                <a:schemeClr val="accent1"/>
              </a:buClr>
              <a:buSzPct val="100000"/>
              <a:buFont typeface="Arial" charset="0"/>
              <a:buChar char="•"/>
            </a:pPr>
            <a:endParaRPr lang="en-US" sz="1600" b="1" dirty="0">
              <a:solidFill>
                <a:srgbClr val="0000FF"/>
              </a:solidFill>
            </a:endParaRPr>
          </a:p>
          <a:p>
            <a:pPr lvl="1" eaLnBrk="1" hangingPunct="1">
              <a:buClr>
                <a:schemeClr val="accent1"/>
              </a:buClr>
              <a:buSzPct val="100000"/>
              <a:buFont typeface="Arial" charset="0"/>
              <a:buChar char="•"/>
            </a:pPr>
            <a:endParaRPr lang="en-US" sz="2000" b="1" dirty="0">
              <a:solidFill>
                <a:srgbClr val="0000FF"/>
              </a:solidFill>
            </a:endParaRPr>
          </a:p>
          <a:p>
            <a:pPr lvl="1" eaLnBrk="1" hangingPunct="1">
              <a:buClr>
                <a:schemeClr val="accent1"/>
              </a:buClr>
              <a:buSzPct val="100000"/>
              <a:buFont typeface="Arial" charset="0"/>
              <a:buChar char="•"/>
            </a:pPr>
            <a:endParaRPr lang="en-US" sz="2000" b="1" dirty="0">
              <a:solidFill>
                <a:srgbClr val="0000FF"/>
              </a:solidFill>
            </a:endParaRPr>
          </a:p>
          <a:p>
            <a:pPr lvl="1" eaLnBrk="1" hangingPunct="1">
              <a:buClr>
                <a:schemeClr val="accent1"/>
              </a:buClr>
              <a:buSzPct val="100000"/>
              <a:buFont typeface="Arial" charset="0"/>
              <a:buChar char="•"/>
            </a:pPr>
            <a:r>
              <a:rPr lang="en-US" sz="2000" dirty="0"/>
              <a:t>Recalculate centers as the mean of the points in a cluster</a:t>
            </a:r>
          </a:p>
        </p:txBody>
      </p:sp>
    </p:spTree>
    <p:extLst>
      <p:ext uri="{BB962C8B-B14F-4D97-AF65-F5344CB8AC3E}">
        <p14:creationId xmlns:p14="http://schemas.microsoft.com/office/powerpoint/2010/main" val="253958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</a:t>
            </a:r>
            <a:r>
              <a:rPr lang="en-US" dirty="0"/>
              <a:t>supervised learning: clustering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3641" y="1905000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Raw data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38200" y="2590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38200" y="3200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38200" y="3810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38200" y="4419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38200" y="5029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1905000" y="3276600"/>
            <a:ext cx="983642" cy="575846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05000" y="4191000"/>
            <a:ext cx="1124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extract</a:t>
            </a:r>
          </a:p>
          <a:p>
            <a:r>
              <a:rPr lang="en-US" sz="2000" dirty="0"/>
              <a:t>features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24200" y="2385536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BAB932"/>
                </a:solidFill>
              </a:rPr>
              <a:t>f</a:t>
            </a:r>
            <a:r>
              <a:rPr lang="en-US" sz="2000" baseline="-25000" dirty="0">
                <a:solidFill>
                  <a:srgbClr val="BAB932"/>
                </a:solidFill>
              </a:rPr>
              <a:t>1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2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3</a:t>
            </a:r>
            <a:r>
              <a:rPr lang="en-US" sz="2000" dirty="0">
                <a:solidFill>
                  <a:srgbClr val="BAB932"/>
                </a:solidFill>
              </a:rPr>
              <a:t>, …, f</a:t>
            </a:r>
            <a:r>
              <a:rPr lang="en-US" sz="2000" baseline="-25000" dirty="0">
                <a:solidFill>
                  <a:srgbClr val="BAB932"/>
                </a:solidFill>
              </a:rPr>
              <a:t>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24200" y="2918936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BAB932"/>
                </a:solidFill>
              </a:rPr>
              <a:t>f</a:t>
            </a:r>
            <a:r>
              <a:rPr lang="en-US" sz="2000" baseline="-25000" dirty="0">
                <a:solidFill>
                  <a:srgbClr val="BAB932"/>
                </a:solidFill>
              </a:rPr>
              <a:t>1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2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3</a:t>
            </a:r>
            <a:r>
              <a:rPr lang="en-US" sz="2000" dirty="0">
                <a:solidFill>
                  <a:srgbClr val="BAB932"/>
                </a:solidFill>
              </a:rPr>
              <a:t>, …, f</a:t>
            </a:r>
            <a:r>
              <a:rPr lang="en-US" sz="2000" baseline="-25000" dirty="0">
                <a:solidFill>
                  <a:srgbClr val="BAB932"/>
                </a:solidFill>
              </a:rPr>
              <a:t>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24200" y="3452336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BAB932"/>
                </a:solidFill>
              </a:rPr>
              <a:t>f</a:t>
            </a:r>
            <a:r>
              <a:rPr lang="en-US" sz="2000" baseline="-25000" dirty="0">
                <a:solidFill>
                  <a:srgbClr val="BAB932"/>
                </a:solidFill>
              </a:rPr>
              <a:t>1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2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3</a:t>
            </a:r>
            <a:r>
              <a:rPr lang="en-US" sz="2000" dirty="0">
                <a:solidFill>
                  <a:srgbClr val="BAB932"/>
                </a:solidFill>
              </a:rPr>
              <a:t>, …, f</a:t>
            </a:r>
            <a:r>
              <a:rPr lang="en-US" sz="2000" baseline="-25000" dirty="0">
                <a:solidFill>
                  <a:srgbClr val="BAB932"/>
                </a:solidFill>
              </a:rPr>
              <a:t>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24200" y="4061936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BAB932"/>
                </a:solidFill>
              </a:rPr>
              <a:t>f</a:t>
            </a:r>
            <a:r>
              <a:rPr lang="en-US" sz="2000" baseline="-25000" dirty="0">
                <a:solidFill>
                  <a:srgbClr val="BAB932"/>
                </a:solidFill>
              </a:rPr>
              <a:t>1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2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3</a:t>
            </a:r>
            <a:r>
              <a:rPr lang="en-US" sz="2000" dirty="0">
                <a:solidFill>
                  <a:srgbClr val="BAB932"/>
                </a:solidFill>
              </a:rPr>
              <a:t>, …, f</a:t>
            </a:r>
            <a:r>
              <a:rPr lang="en-US" sz="2000" baseline="-25000" dirty="0">
                <a:solidFill>
                  <a:srgbClr val="BAB932"/>
                </a:solidFill>
              </a:rPr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27631" y="4659868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BAB932"/>
                </a:solidFill>
              </a:rPr>
              <a:t>f</a:t>
            </a:r>
            <a:r>
              <a:rPr lang="en-US" sz="2000" baseline="-25000" dirty="0">
                <a:solidFill>
                  <a:srgbClr val="BAB932"/>
                </a:solidFill>
              </a:rPr>
              <a:t>1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2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3</a:t>
            </a:r>
            <a:r>
              <a:rPr lang="en-US" sz="2000" dirty="0">
                <a:solidFill>
                  <a:srgbClr val="BAB932"/>
                </a:solidFill>
              </a:rPr>
              <a:t>, …, f</a:t>
            </a:r>
            <a:r>
              <a:rPr lang="en-US" sz="2000" baseline="-25000" dirty="0">
                <a:solidFill>
                  <a:srgbClr val="BAB932"/>
                </a:solidFill>
              </a:rPr>
              <a:t>n</a:t>
            </a:r>
          </a:p>
        </p:txBody>
      </p:sp>
      <p:sp>
        <p:nvSpPr>
          <p:cNvPr id="26" name="Right Arrow 25"/>
          <p:cNvSpPr/>
          <p:nvPr/>
        </p:nvSpPr>
        <p:spPr bwMode="auto">
          <a:xfrm>
            <a:off x="5257800" y="3276600"/>
            <a:ext cx="1066800" cy="575846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4201" y="1905000"/>
            <a:ext cx="152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</a:t>
            </a:r>
            <a:r>
              <a:rPr lang="en-US" sz="2000"/>
              <a:t>eatures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5022242" y="4038600"/>
            <a:ext cx="2121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group into classes/clusters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85800" y="579120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6600"/>
                </a:solidFill>
              </a:rPr>
              <a:t>No</a:t>
            </a:r>
            <a:r>
              <a:rPr lang="en-US" sz="2400" dirty="0">
                <a:solidFill>
                  <a:srgbClr val="FF6600"/>
                </a:solidFill>
              </a:rPr>
              <a:t> “supervision”, we’re only given data and want to find natural groupings</a:t>
            </a:r>
          </a:p>
        </p:txBody>
      </p:sp>
      <p:sp>
        <p:nvSpPr>
          <p:cNvPr id="50" name="Hexagon 49"/>
          <p:cNvSpPr/>
          <p:nvPr/>
        </p:nvSpPr>
        <p:spPr bwMode="auto">
          <a:xfrm>
            <a:off x="6781800" y="2971800"/>
            <a:ext cx="1905000" cy="1371600"/>
          </a:xfrm>
          <a:prstGeom prst="hexag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  <a:ea typeface="Arial" pitchFamily="-65" charset="0"/>
                <a:cs typeface="Arial" pitchFamily="-65" charset="0"/>
              </a:rPr>
              <a:t>Clusters</a:t>
            </a:r>
          </a:p>
        </p:txBody>
      </p:sp>
    </p:spTree>
    <p:extLst>
      <p:ext uri="{BB962C8B-B14F-4D97-AF65-F5344CB8AC3E}">
        <p14:creationId xmlns:p14="http://schemas.microsoft.com/office/powerpoint/2010/main" val="1391270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8229600" cy="990600"/>
          </a:xfrm>
        </p:spPr>
        <p:txBody>
          <a:bodyPr/>
          <a:lstStyle/>
          <a:p>
            <a:r>
              <a:rPr lang="en-US" sz="3200"/>
              <a:t>After assigning </a:t>
            </a:r>
            <a:r>
              <a:rPr lang="en-US" sz="3200" dirty="0"/>
              <a:t>points to nearest center</a:t>
            </a:r>
          </a:p>
        </p:txBody>
      </p:sp>
      <p:sp>
        <p:nvSpPr>
          <p:cNvPr id="4915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rgbClr val="D6009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rgbClr val="D6009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4" name="Oval 12"/>
          <p:cNvSpPr>
            <a:spLocks noChangeArrowheads="1"/>
          </p:cNvSpPr>
          <p:nvPr/>
        </p:nvSpPr>
        <p:spPr bwMode="auto">
          <a:xfrm>
            <a:off x="60198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rgbClr val="D6009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rgbClr val="D6009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3048000" y="3505200"/>
            <a:ext cx="228600" cy="228600"/>
          </a:xfrm>
          <a:prstGeom prst="rect">
            <a:avLst/>
          </a:prstGeom>
          <a:pattFill prst="lgCheck">
            <a:fgClr>
              <a:srgbClr val="0000FF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5029200" y="2819400"/>
            <a:ext cx="228600" cy="228600"/>
          </a:xfrm>
          <a:prstGeom prst="rect">
            <a:avLst/>
          </a:prstGeom>
          <a:pattFill prst="lgCheck">
            <a:fgClr>
              <a:srgbClr val="C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9" name="Rectangle 17"/>
          <p:cNvSpPr>
            <a:spLocks noChangeArrowheads="1"/>
          </p:cNvSpPr>
          <p:nvPr/>
        </p:nvSpPr>
        <p:spPr bwMode="auto">
          <a:xfrm>
            <a:off x="5943600" y="3505200"/>
            <a:ext cx="228600" cy="228600"/>
          </a:xfrm>
          <a:prstGeom prst="rect">
            <a:avLst/>
          </a:prstGeom>
          <a:pattFill prst="lgCheck">
            <a:fgClr>
              <a:srgbClr val="D60093"/>
            </a:fgClr>
            <a:bgClr>
              <a:schemeClr val="bg1"/>
            </a:bgClr>
          </a:pattFill>
          <a:ln w="9525">
            <a:solidFill>
              <a:srgbClr val="D60093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82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0"/>
            <a:ext cx="8229600" cy="1524000"/>
          </a:xfrm>
        </p:spPr>
        <p:txBody>
          <a:bodyPr>
            <a:noAutofit/>
          </a:bodyPr>
          <a:lstStyle/>
          <a:p>
            <a:r>
              <a:rPr lang="en-US" sz="2400" dirty="0"/>
              <a:t>Iteration # 1</a:t>
            </a:r>
            <a:br>
              <a:rPr lang="en-US" sz="2400" dirty="0"/>
            </a:b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- Assign/cluster each example to closest center</a:t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en-US" sz="2400" dirty="0">
                <a:solidFill>
                  <a:schemeClr val="accent2"/>
                </a:solidFill>
              </a:rPr>
              <a:t>Recalculate centers as the mean of the points in a cluster</a:t>
            </a:r>
          </a:p>
        </p:txBody>
      </p:sp>
      <p:sp>
        <p:nvSpPr>
          <p:cNvPr id="5427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22098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44958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48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229600" cy="9906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Iterate: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>
                <a:solidFill>
                  <a:schemeClr val="accent2"/>
                </a:solidFill>
              </a:rPr>
              <a:t>Assign/cluster each example to closest center</a:t>
            </a:r>
            <a:br>
              <a:rPr lang="en-US" sz="2400" dirty="0">
                <a:solidFill>
                  <a:schemeClr val="accent2"/>
                </a:solidFill>
              </a:rPr>
            </a:br>
            <a:r>
              <a:rPr lang="en-US" sz="2400" dirty="0"/>
              <a:t>	</a:t>
            </a:r>
            <a:r>
              <a:rPr lang="en-US" sz="2400" dirty="0">
                <a:solidFill>
                  <a:schemeClr val="tx1"/>
                </a:solidFill>
              </a:rPr>
              <a:t>Recalculate centers as the mean of the points in a cluster</a:t>
            </a:r>
          </a:p>
        </p:txBody>
      </p:sp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8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9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0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22098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44958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3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68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762000"/>
            <a:ext cx="8229600" cy="9906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Iterate: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	Assign/cluster each example to closest center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/>
              <a:t>	</a:t>
            </a:r>
            <a:r>
              <a:rPr lang="en-US" sz="2400" dirty="0">
                <a:solidFill>
                  <a:schemeClr val="accent2"/>
                </a:solidFill>
              </a:rPr>
              <a:t>Recalculate centers as the mean of the points in a cluster</a:t>
            </a:r>
          </a:p>
        </p:txBody>
      </p:sp>
      <p:sp>
        <p:nvSpPr>
          <p:cNvPr id="56323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2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3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4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21336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4419600" y="3048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009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5734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5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6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8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21336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4419600" y="3048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1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readjust centers</a:t>
            </a:r>
          </a:p>
        </p:txBody>
      </p:sp>
      <p:sp>
        <p:nvSpPr>
          <p:cNvPr id="5939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1752600" y="47244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090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60419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0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1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2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3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4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5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6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7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8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9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0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1752600" y="47244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2971800" y="5867400"/>
            <a:ext cx="510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No changes:  Done</a:t>
            </a:r>
          </a:p>
        </p:txBody>
      </p:sp>
    </p:spTree>
    <p:extLst>
      <p:ext uri="{BB962C8B-B14F-4D97-AF65-F5344CB8AC3E}">
        <p14:creationId xmlns:p14="http://schemas.microsoft.com/office/powerpoint/2010/main" val="13591941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20574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Euclidean: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290850"/>
              </p:ext>
            </p:extLst>
          </p:nvPr>
        </p:nvGraphicFramePr>
        <p:xfrm>
          <a:off x="1219200" y="2743200"/>
          <a:ext cx="387831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" name="Equation" r:id="rId3" imgW="1562100" imgH="368300" progId="Equation.3">
                  <p:embed/>
                </p:oleObj>
              </mc:Choice>
              <mc:Fallback>
                <p:oleObj name="Equation" r:id="rId3" imgW="15621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2743200"/>
                        <a:ext cx="3878317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43200" y="4724400"/>
            <a:ext cx="3820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good for spatial data</a:t>
            </a:r>
          </a:p>
        </p:txBody>
      </p:sp>
    </p:spTree>
    <p:extLst>
      <p:ext uri="{BB962C8B-B14F-4D97-AF65-F5344CB8AC3E}">
        <p14:creationId xmlns:p14="http://schemas.microsoft.com/office/powerpoint/2010/main" val="22694501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Clustering documents 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610600" cy="20574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400" dirty="0"/>
              <a:t>One feature for each word.  The value is the number of times that word occurs.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Documents are points or vectors in this space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752600" y="3741725"/>
            <a:ext cx="5029200" cy="3048000"/>
            <a:chOff x="1602" y="1317"/>
            <a:chExt cx="2556" cy="1686"/>
          </a:xfrm>
        </p:grpSpPr>
        <p:pic>
          <p:nvPicPr>
            <p:cNvPr id="5" name="Picture 5" descr="RR-vs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02" y="1317"/>
              <a:ext cx="2556" cy="1686"/>
            </a:xfrm>
            <a:prstGeom prst="rect">
              <a:avLst/>
            </a:prstGeom>
            <a:noFill/>
          </p:spPr>
        </p:pic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2112" y="1584"/>
              <a:ext cx="144" cy="67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2160" y="1872"/>
              <a:ext cx="336" cy="38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2160" y="2160"/>
              <a:ext cx="1200" cy="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160" y="2304"/>
              <a:ext cx="912" cy="4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112" y="2304"/>
              <a:ext cx="672" cy="1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50660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pPr eaLnBrk="1" hangingPunct="1"/>
            <a:r>
              <a:rPr lang="en-US" sz="3200" b="0" dirty="0"/>
              <a:t>When Euclidean distance doesn’t work</a:t>
            </a:r>
          </a:p>
        </p:txBody>
      </p:sp>
      <p:pic>
        <p:nvPicPr>
          <p:cNvPr id="31747" name="Content Placeholder 3" descr="vs1.gif"/>
          <p:cNvPicPr>
            <a:picLocks noGrp="1" noChangeAspect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3886200" y="1600200"/>
            <a:ext cx="5257800" cy="4114800"/>
          </a:xfrm>
        </p:spPr>
      </p:pic>
      <p:sp>
        <p:nvSpPr>
          <p:cNvPr id="11" name="TextBox 10"/>
          <p:cNvSpPr txBox="1"/>
          <p:nvPr/>
        </p:nvSpPr>
        <p:spPr>
          <a:xfrm>
            <a:off x="228600" y="2937808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Which document is closest to q using Euclidian distance?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Which do you think should be closer?</a:t>
            </a:r>
          </a:p>
        </p:txBody>
      </p:sp>
    </p:spTree>
    <p:extLst>
      <p:ext uri="{BB962C8B-B14F-4D97-AF65-F5344CB8AC3E}">
        <p14:creationId xmlns:p14="http://schemas.microsoft.com/office/powerpoint/2010/main" val="1272895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for clustering?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Proximity measure, either </a:t>
            </a:r>
          </a:p>
          <a:p>
            <a:pPr lvl="1"/>
            <a:r>
              <a:rPr lang="en-US" dirty="0"/>
              <a:t>Similarity measure </a:t>
            </a:r>
            <a:r>
              <a:rPr lang="en-US" i="1" dirty="0">
                <a:solidFill>
                  <a:schemeClr val="accent2"/>
                </a:solidFill>
              </a:rPr>
              <a:t>s(x</a:t>
            </a:r>
            <a:r>
              <a:rPr lang="en-US" i="1" baseline="-25000" dirty="0">
                <a:solidFill>
                  <a:schemeClr val="accent2"/>
                </a:solidFill>
              </a:rPr>
              <a:t>1</a:t>
            </a:r>
            <a:r>
              <a:rPr lang="en-US" i="1" dirty="0">
                <a:solidFill>
                  <a:schemeClr val="accent2"/>
                </a:solidFill>
              </a:rPr>
              <a:t>, x</a:t>
            </a:r>
            <a:r>
              <a:rPr lang="en-US" i="1" baseline="-25000" dirty="0">
                <a:solidFill>
                  <a:schemeClr val="accent2"/>
                </a:solidFill>
              </a:rPr>
              <a:t>2</a:t>
            </a:r>
            <a:r>
              <a:rPr lang="en-US" i="1" dirty="0">
                <a:solidFill>
                  <a:schemeClr val="accent2"/>
                </a:solidFill>
              </a:rPr>
              <a:t>)  </a:t>
            </a:r>
            <a:r>
              <a:rPr lang="en-US" dirty="0"/>
              <a:t>- large if 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 are similar</a:t>
            </a:r>
          </a:p>
          <a:p>
            <a:pPr lvl="1"/>
            <a:r>
              <a:rPr lang="en-US" dirty="0"/>
              <a:t>Dissimilarity (or distance) measure </a:t>
            </a:r>
            <a:r>
              <a:rPr lang="en-US" i="1" dirty="0">
                <a:solidFill>
                  <a:schemeClr val="accent2"/>
                </a:solidFill>
              </a:rPr>
              <a:t>d(x</a:t>
            </a:r>
            <a:r>
              <a:rPr lang="en-US" i="1" baseline="-25000" dirty="0">
                <a:solidFill>
                  <a:schemeClr val="accent2"/>
                </a:solidFill>
              </a:rPr>
              <a:t>1</a:t>
            </a:r>
            <a:r>
              <a:rPr lang="en-US" i="1" dirty="0">
                <a:solidFill>
                  <a:schemeClr val="accent2"/>
                </a:solidFill>
              </a:rPr>
              <a:t>,x</a:t>
            </a:r>
            <a:r>
              <a:rPr lang="en-US" i="1" baseline="-25000" dirty="0">
                <a:solidFill>
                  <a:schemeClr val="accent2"/>
                </a:solidFill>
              </a:rPr>
              <a:t>2</a:t>
            </a:r>
            <a:r>
              <a:rPr lang="en-US" i="1" dirty="0">
                <a:solidFill>
                  <a:schemeClr val="accent2"/>
                </a:solidFill>
              </a:rPr>
              <a:t>) </a:t>
            </a:r>
            <a:r>
              <a:rPr lang="en-US" dirty="0"/>
              <a:t>– small if 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 are similar</a:t>
            </a:r>
          </a:p>
          <a:p>
            <a:pPr lvl="1"/>
            <a:endParaRPr lang="en-US" dirty="0"/>
          </a:p>
          <a:p>
            <a:r>
              <a:rPr lang="en-US" dirty="0"/>
              <a:t>Criterion function to evaluate a clustering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Algorithm to compute clustering</a:t>
            </a:r>
          </a:p>
          <a:p>
            <a:pPr lvl="2"/>
            <a:r>
              <a:rPr lang="en-US" dirty="0"/>
              <a:t>For example, by optimizing the criterion function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CS3390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581400"/>
            <a:ext cx="4389120" cy="178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559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0" dirty="0"/>
              <a:t>Issues with Euclidian distance</a:t>
            </a:r>
          </a:p>
        </p:txBody>
      </p:sp>
      <p:pic>
        <p:nvPicPr>
          <p:cNvPr id="31747" name="Content Placeholder 3" descr="vs1.gif"/>
          <p:cNvPicPr>
            <a:picLocks noGrp="1" noChangeAspect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3886200" y="1600200"/>
            <a:ext cx="5257800" cy="4114800"/>
          </a:xfrm>
        </p:spPr>
      </p:pic>
      <p:sp>
        <p:nvSpPr>
          <p:cNvPr id="31748" name="Text Placeholder 4"/>
          <p:cNvSpPr>
            <a:spLocks noGrp="1"/>
          </p:cNvSpPr>
          <p:nvPr>
            <p:ph type="body" sz="half" idx="4294967295"/>
          </p:nvPr>
        </p:nvSpPr>
        <p:spPr>
          <a:xfrm>
            <a:off x="0" y="1905000"/>
            <a:ext cx="3276600" cy="4691063"/>
          </a:xfrm>
        </p:spPr>
        <p:txBody>
          <a:bodyPr/>
          <a:lstStyle/>
          <a:p>
            <a:pPr eaLnBrk="1" hangingPunct="1"/>
            <a:r>
              <a:rPr lang="en-US" sz="2000" dirty="0"/>
              <a:t>the Euclidean distance between </a:t>
            </a:r>
            <a:r>
              <a:rPr lang="en-US" sz="2000" i="1" dirty="0">
                <a:solidFill>
                  <a:srgbClr val="0000FF"/>
                </a:solidFill>
              </a:rPr>
              <a:t>q </a:t>
            </a:r>
            <a:r>
              <a:rPr lang="en-US" sz="2000" dirty="0"/>
              <a:t>and </a:t>
            </a:r>
            <a:r>
              <a:rPr lang="en-US" sz="2000" i="1" dirty="0">
                <a:solidFill>
                  <a:srgbClr val="0000FF"/>
                </a:solidFill>
              </a:rPr>
              <a:t>d</a:t>
            </a:r>
            <a:r>
              <a:rPr lang="en-US" sz="2000" i="1" baseline="-25000" dirty="0">
                <a:solidFill>
                  <a:srgbClr val="0000FF"/>
                </a:solidFill>
              </a:rPr>
              <a:t>2</a:t>
            </a:r>
            <a:r>
              <a:rPr lang="en-US" sz="2000" dirty="0"/>
              <a:t> is large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but, the distribution of terms in the query </a:t>
            </a:r>
            <a:r>
              <a:rPr lang="en-US" sz="2000" i="1" dirty="0">
                <a:solidFill>
                  <a:srgbClr val="0000FF"/>
                </a:solidFill>
              </a:rPr>
              <a:t>q</a:t>
            </a:r>
            <a:r>
              <a:rPr lang="en-US" sz="2000" i="1" dirty="0"/>
              <a:t> </a:t>
            </a:r>
            <a:r>
              <a:rPr lang="en-US" sz="2000" dirty="0"/>
              <a:t>and the distribution of terms in the document </a:t>
            </a:r>
            <a:r>
              <a:rPr lang="en-US" sz="2000" i="1" dirty="0">
                <a:solidFill>
                  <a:srgbClr val="0000FF"/>
                </a:solidFill>
              </a:rPr>
              <a:t>d</a:t>
            </a:r>
            <a:r>
              <a:rPr lang="en-US" sz="2000" i="1" baseline="-25000" dirty="0">
                <a:solidFill>
                  <a:srgbClr val="0000FF"/>
                </a:solidFill>
              </a:rPr>
              <a:t>2</a:t>
            </a:r>
            <a:r>
              <a:rPr lang="en-US" sz="2000" dirty="0"/>
              <a:t> are very similar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>
                <a:solidFill>
                  <a:srgbClr val="008000"/>
                </a:solidFill>
              </a:rPr>
              <a:t>This is not what we want!</a:t>
            </a:r>
          </a:p>
        </p:txBody>
      </p:sp>
    </p:spTree>
    <p:extLst>
      <p:ext uri="{BB962C8B-B14F-4D97-AF65-F5344CB8AC3E}">
        <p14:creationId xmlns:p14="http://schemas.microsoft.com/office/powerpoint/2010/main" val="36806582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dirty="0"/>
              <a:t>cosine similarity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34379" y="84179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20849"/>
              </p:ext>
            </p:extLst>
          </p:nvPr>
        </p:nvGraphicFramePr>
        <p:xfrm>
          <a:off x="838200" y="1709738"/>
          <a:ext cx="6026150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name="Equation" r:id="rId3" imgW="2794000" imgH="660400" progId="Equation.3">
                  <p:embed/>
                </p:oleObj>
              </mc:Choice>
              <mc:Fallback>
                <p:oleObj name="Equation" r:id="rId3" imgW="27940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09738"/>
                        <a:ext cx="6026150" cy="1423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457200" y="4114800"/>
            <a:ext cx="0" cy="2286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flipH="1">
            <a:off x="457200" y="6400800"/>
            <a:ext cx="29718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457200" y="4648200"/>
            <a:ext cx="914400" cy="17526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457200" y="5562600"/>
            <a:ext cx="3352800" cy="8382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457200" y="4191000"/>
            <a:ext cx="3048000" cy="22098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5575300" y="4343400"/>
            <a:ext cx="0" cy="2286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H="1">
            <a:off x="5575300" y="6629400"/>
            <a:ext cx="29718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5575300" y="5791200"/>
            <a:ext cx="444500" cy="8382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5575300" y="6400800"/>
            <a:ext cx="901700" cy="2286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5575300" y="6096000"/>
            <a:ext cx="749300" cy="5334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6" name="Right Arrow 15"/>
          <p:cNvSpPr/>
          <p:nvPr/>
        </p:nvSpPr>
        <p:spPr bwMode="auto">
          <a:xfrm>
            <a:off x="4343400" y="5257800"/>
            <a:ext cx="609600" cy="5334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91000" y="3270870"/>
            <a:ext cx="3463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correlated with the</a:t>
            </a:r>
            <a:br>
              <a:rPr lang="en-US" sz="2400" dirty="0">
                <a:solidFill>
                  <a:srgbClr val="0000FF"/>
                </a:solidFill>
              </a:rPr>
            </a:br>
            <a:r>
              <a:rPr lang="en-US" sz="2400" dirty="0">
                <a:solidFill>
                  <a:srgbClr val="0000FF"/>
                </a:solidFill>
              </a:rPr>
              <a:t>angle between two vectors</a:t>
            </a:r>
          </a:p>
        </p:txBody>
      </p:sp>
    </p:spTree>
    <p:extLst>
      <p:ext uri="{BB962C8B-B14F-4D97-AF65-F5344CB8AC3E}">
        <p14:creationId xmlns:p14="http://schemas.microsoft.com/office/powerpoint/2010/main" val="28972339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800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cosine similarity is a similarity between 0 and 1, with things that are similar 1 and not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want a distance measure, cosine distance: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819405"/>
              </p:ext>
            </p:extLst>
          </p:nvPr>
        </p:nvGraphicFramePr>
        <p:xfrm>
          <a:off x="1981200" y="3886200"/>
          <a:ext cx="3887304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2" name="Equation" r:id="rId3" imgW="1295400" imgH="203200" progId="Equation.3">
                  <p:embed/>
                </p:oleObj>
              </mc:Choice>
              <mc:Fallback>
                <p:oleObj name="Equation" r:id="rId3" imgW="1295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86200"/>
                        <a:ext cx="3887304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4724400"/>
            <a:ext cx="82282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good for text data and many other “real world” data sets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is computationally friendly since we only need to consider features that have non-zero values in </a:t>
            </a:r>
            <a:r>
              <a:rPr lang="en-US" sz="2400" b="1" dirty="0">
                <a:solidFill>
                  <a:srgbClr val="0000FF"/>
                </a:solidFill>
              </a:rPr>
              <a:t>both</a:t>
            </a:r>
            <a:r>
              <a:rPr lang="en-US" sz="2400" dirty="0">
                <a:solidFill>
                  <a:srgbClr val="0000FF"/>
                </a:solidFill>
              </a:rPr>
              <a:t> examples</a:t>
            </a:r>
          </a:p>
        </p:txBody>
      </p:sp>
    </p:spTree>
    <p:extLst>
      <p:ext uri="{BB962C8B-B14F-4D97-AF65-F5344CB8AC3E}">
        <p14:creationId xmlns:p14="http://schemas.microsoft.com/office/powerpoint/2010/main" val="34937087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63000" cy="1524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Iterate:</a:t>
            </a:r>
          </a:p>
          <a:p>
            <a:pPr lvl="1" eaLnBrk="1" hangingPunct="1"/>
            <a:r>
              <a:rPr lang="en-US" dirty="0"/>
              <a:t>Assign/cluster each example to closest center</a:t>
            </a:r>
          </a:p>
          <a:p>
            <a:pPr lvl="1" eaLnBrk="1" hangingPunct="1"/>
            <a:r>
              <a:rPr lang="en-US" dirty="0">
                <a:solidFill>
                  <a:srgbClr val="0000FF"/>
                </a:solidFill>
              </a:rPr>
              <a:t>Recalculate centers as the mean of the points in a cluster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447800" y="6172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143000" y="55626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905000" y="5257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39000" y="44196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886200" y="3810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876800" y="3886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3962400" y="4572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895600" y="4572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7315200" y="5257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867400" y="4572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447800" y="59436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6248400" y="51816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133600" y="5638800"/>
            <a:ext cx="228600" cy="228600"/>
          </a:xfrm>
          <a:prstGeom prst="rect">
            <a:avLst/>
          </a:prstGeom>
          <a:pattFill prst="lgCheck">
            <a:fgClr>
              <a:srgbClr val="0000CC"/>
            </a:fgClr>
            <a:bgClr>
              <a:prstClr val="white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419600" y="3886200"/>
            <a:ext cx="228600" cy="228600"/>
          </a:xfrm>
          <a:prstGeom prst="rect">
            <a:avLst/>
          </a:prstGeom>
          <a:pattFill prst="lgCheck">
            <a:fgClr>
              <a:srgbClr val="FF0000"/>
            </a:fgClr>
            <a:bgClr>
              <a:prstClr val="white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781800" y="4800600"/>
            <a:ext cx="228600" cy="228600"/>
          </a:xfrm>
          <a:prstGeom prst="rect">
            <a:avLst/>
          </a:prstGeom>
          <a:pattFill prst="lgCheck">
            <a:fgClr>
              <a:srgbClr val="CC0099"/>
            </a:fgClr>
            <a:bgClr>
              <a:prstClr val="white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52800" y="6039185"/>
            <a:ext cx="4131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do we calculate these?</a:t>
            </a:r>
          </a:p>
        </p:txBody>
      </p:sp>
    </p:spTree>
    <p:extLst>
      <p:ext uri="{BB962C8B-B14F-4D97-AF65-F5344CB8AC3E}">
        <p14:creationId xmlns:p14="http://schemas.microsoft.com/office/powerpoint/2010/main" val="6984642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63000" cy="1524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Iterate:</a:t>
            </a:r>
          </a:p>
          <a:p>
            <a:pPr lvl="1" eaLnBrk="1" hangingPunct="1"/>
            <a:r>
              <a:rPr lang="en-US" dirty="0"/>
              <a:t>Assign/cluster each example to closest center</a:t>
            </a:r>
          </a:p>
          <a:p>
            <a:pPr lvl="1" eaLnBrk="1" hangingPunct="1"/>
            <a:r>
              <a:rPr lang="en-US" dirty="0">
                <a:solidFill>
                  <a:srgbClr val="0000FF"/>
                </a:solidFill>
              </a:rPr>
              <a:t>Recalculate centers as the mean of the points in a cluster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685800" y="5486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81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143000" y="4572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1600200" y="4114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685800" y="5257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066800" y="4876800"/>
            <a:ext cx="228600" cy="228600"/>
          </a:xfrm>
          <a:prstGeom prst="rect">
            <a:avLst/>
          </a:prstGeom>
          <a:pattFill prst="lgCheck">
            <a:fgClr>
              <a:srgbClr val="0000CC"/>
            </a:fgClr>
            <a:bgClr>
              <a:prstClr val="white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743200" y="3276600"/>
            <a:ext cx="5143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of the points in the cluster:</a:t>
            </a:r>
          </a:p>
        </p:txBody>
      </p:sp>
      <p:graphicFrame>
        <p:nvGraphicFramePr>
          <p:cNvPr id="2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293141"/>
              </p:ext>
            </p:extLst>
          </p:nvPr>
        </p:nvGraphicFramePr>
        <p:xfrm>
          <a:off x="3276600" y="3886200"/>
          <a:ext cx="2347913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9" name="Equation" r:id="rId3" imgW="1003300" imgH="431800" progId="Equation.3">
                  <p:embed/>
                </p:oleObj>
              </mc:Choice>
              <mc:Fallback>
                <p:oleObj name="Equation" r:id="rId3" imgW="1003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886200"/>
                        <a:ext cx="2347913" cy="1011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743200" y="5181600"/>
            <a:ext cx="1179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where:</a:t>
            </a:r>
          </a:p>
        </p:txBody>
      </p:sp>
      <p:graphicFrame>
        <p:nvGraphicFramePr>
          <p:cNvPr id="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982583"/>
              </p:ext>
            </p:extLst>
          </p:nvPr>
        </p:nvGraphicFramePr>
        <p:xfrm>
          <a:off x="3048000" y="5715000"/>
          <a:ext cx="26162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0" name="Equation" r:id="rId5" imgW="1117600" imgH="317500" progId="Equation.3">
                  <p:embed/>
                </p:oleObj>
              </mc:Choice>
              <mc:Fallback>
                <p:oleObj name="Equation" r:id="rId5" imgW="11176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715000"/>
                        <a:ext cx="2616200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352495"/>
              </p:ext>
            </p:extLst>
          </p:nvPr>
        </p:nvGraphicFramePr>
        <p:xfrm>
          <a:off x="6172200" y="5562600"/>
          <a:ext cx="1931987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1" name="Equation" r:id="rId7" imgW="825500" imgH="444500" progId="Equation.3">
                  <p:embed/>
                </p:oleObj>
              </mc:Choice>
              <mc:Fallback>
                <p:oleObj name="Equation" r:id="rId7" imgW="8255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562600"/>
                        <a:ext cx="1931987" cy="1039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42328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Comments on the K-Means Method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Strength </a:t>
            </a:r>
          </a:p>
          <a:p>
            <a:pPr lvl="1"/>
            <a:r>
              <a:rPr lang="en-US" dirty="0"/>
              <a:t>Relatively efficient: O(</a:t>
            </a:r>
            <a:r>
              <a:rPr lang="en-US" dirty="0" err="1"/>
              <a:t>tkn</a:t>
            </a:r>
            <a:r>
              <a:rPr lang="en-US" dirty="0"/>
              <a:t>), </a:t>
            </a:r>
          </a:p>
          <a:p>
            <a:pPr lvl="2"/>
            <a:r>
              <a:rPr lang="en-US" dirty="0"/>
              <a:t>where n is # objects, </a:t>
            </a:r>
          </a:p>
          <a:p>
            <a:pPr lvl="2"/>
            <a:r>
              <a:rPr lang="en-US" dirty="0"/>
              <a:t>k is # clusters, and </a:t>
            </a:r>
          </a:p>
          <a:p>
            <a:pPr lvl="2"/>
            <a:r>
              <a:rPr lang="en-US" dirty="0"/>
              <a:t>t  is # iterations. </a:t>
            </a:r>
          </a:p>
          <a:p>
            <a:pPr lvl="2"/>
            <a:r>
              <a:rPr lang="en-US" dirty="0"/>
              <a:t>Normally, k, t &lt;&lt; n.</a:t>
            </a:r>
          </a:p>
          <a:p>
            <a:pPr lvl="1"/>
            <a:r>
              <a:rPr lang="en-US" dirty="0"/>
              <a:t>Often terminates at a local optimum.</a:t>
            </a:r>
          </a:p>
          <a:p>
            <a:r>
              <a:rPr lang="en-US" dirty="0"/>
              <a:t> Weakness</a:t>
            </a:r>
          </a:p>
          <a:p>
            <a:pPr lvl="1"/>
            <a:r>
              <a:rPr lang="en-US" dirty="0"/>
              <a:t>Applicable only when mean is defined, then what about categorical data?</a:t>
            </a:r>
          </a:p>
          <a:p>
            <a:pPr lvl="1"/>
            <a:r>
              <a:rPr lang="en-US" dirty="0"/>
              <a:t>Need to specify k, the number of clusters, in advance</a:t>
            </a:r>
          </a:p>
          <a:p>
            <a:pPr lvl="1"/>
            <a:r>
              <a:rPr lang="en-US" dirty="0"/>
              <a:t>Unable to handle noisy data and outliers</a:t>
            </a:r>
          </a:p>
          <a:p>
            <a:pPr lvl="1"/>
            <a:r>
              <a:rPr lang="en-US" dirty="0"/>
              <a:t>Not suitable to discover clusters with non-convex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17448"/>
      </p:ext>
    </p:extLst>
  </p:cSld>
  <p:clrMapOvr>
    <a:masterClrMapping/>
  </p:clrMapOvr>
  <p:transition>
    <p:strips dir="r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dirty="0"/>
              <a:t>K-means loss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734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K-means tries to minimize what is called the “k-means” loss function: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420129"/>
              </p:ext>
            </p:extLst>
          </p:nvPr>
        </p:nvGraphicFramePr>
        <p:xfrm>
          <a:off x="1474956" y="2993854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Equation" r:id="rId3" imgW="3149600" imgH="457200" progId="Equation.3">
                  <p:embed/>
                </p:oleObj>
              </mc:Choice>
              <mc:Fallback>
                <p:oleObj name="Equation" r:id="rId3" imgW="314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4956" y="2993854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2648" y="4224420"/>
            <a:ext cx="7769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that is, the </a:t>
            </a:r>
            <a:r>
              <a:rPr lang="en-US" sz="2800" u="sng" dirty="0"/>
              <a:t>sum of the squared distances </a:t>
            </a:r>
            <a:r>
              <a:rPr lang="en-US" sz="2800" dirty="0"/>
              <a:t>from each point to the associated cluster center </a:t>
            </a:r>
          </a:p>
        </p:txBody>
      </p:sp>
    </p:spTree>
    <p:extLst>
      <p:ext uri="{BB962C8B-B14F-4D97-AF65-F5344CB8AC3E}">
        <p14:creationId xmlns:p14="http://schemas.microsoft.com/office/powerpoint/2010/main" val="40707268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k-means loss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127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/>
              <a:t>Iterate:</a:t>
            </a:r>
          </a:p>
          <a:p>
            <a:pPr marL="457200" lvl="1" indent="0" eaLnBrk="1" hangingPunct="1">
              <a:buNone/>
            </a:pPr>
            <a:r>
              <a:rPr lang="en-US" sz="2000" dirty="0"/>
              <a:t>1. Assign/cluster each example to closest center</a:t>
            </a:r>
            <a:endParaRPr lang="en-US" sz="2000" dirty="0">
              <a:solidFill>
                <a:srgbClr val="0000FF"/>
              </a:solidFill>
            </a:endParaRPr>
          </a:p>
          <a:p>
            <a:pPr marL="457200" lvl="1" indent="0" eaLnBrk="1" hangingPunct="1">
              <a:buNone/>
            </a:pPr>
            <a:r>
              <a:rPr lang="en-US" sz="2000" dirty="0">
                <a:solidFill>
                  <a:srgbClr val="000000"/>
                </a:solidFill>
              </a:rPr>
              <a:t>2. </a:t>
            </a:r>
            <a:r>
              <a:rPr lang="en-US" sz="2000" dirty="0"/>
              <a:t>Recalculate centers as the mean of the points in a cluster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7365" y="3048000"/>
            <a:ext cx="85922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895637"/>
              </p:ext>
            </p:extLst>
          </p:nvPr>
        </p:nvGraphicFramePr>
        <p:xfrm>
          <a:off x="1474956" y="3207749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" name="Equation" r:id="rId3" imgW="3149600" imgH="457200" progId="Equation.3">
                  <p:embed/>
                </p:oleObj>
              </mc:Choice>
              <mc:Fallback>
                <p:oleObj name="Equation" r:id="rId3" imgW="314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4956" y="3207749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3" y="4104852"/>
            <a:ext cx="7539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Does each step of k-means move towards reducing this loss function (or at least not increasing)?</a:t>
            </a:r>
          </a:p>
        </p:txBody>
      </p:sp>
    </p:spTree>
    <p:extLst>
      <p:ext uri="{BB962C8B-B14F-4D97-AF65-F5344CB8AC3E}">
        <p14:creationId xmlns:p14="http://schemas.microsoft.com/office/powerpoint/2010/main" val="33975648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k-means loss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127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/>
              <a:t>Iterate:</a:t>
            </a:r>
          </a:p>
          <a:p>
            <a:pPr marL="457200" lvl="1" indent="0" eaLnBrk="1" hangingPunct="1">
              <a:buNone/>
            </a:pPr>
            <a:r>
              <a:rPr lang="en-US" sz="2000" dirty="0"/>
              <a:t>1. Assign/cluster each example to closest center</a:t>
            </a:r>
            <a:endParaRPr lang="en-US" sz="2000" dirty="0">
              <a:solidFill>
                <a:srgbClr val="0000FF"/>
              </a:solidFill>
            </a:endParaRPr>
          </a:p>
          <a:p>
            <a:pPr marL="457200" lvl="1" indent="0" eaLnBrk="1" hangingPunct="1">
              <a:buNone/>
            </a:pPr>
            <a:r>
              <a:rPr lang="en-US" sz="2000" dirty="0">
                <a:solidFill>
                  <a:srgbClr val="000000"/>
                </a:solidFill>
              </a:rPr>
              <a:t>2. </a:t>
            </a:r>
            <a:r>
              <a:rPr lang="en-US" sz="2000" dirty="0"/>
              <a:t>Recalculate centers as the mean of the points in a cluster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7365" y="3048000"/>
            <a:ext cx="85922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454744"/>
              </p:ext>
            </p:extLst>
          </p:nvPr>
        </p:nvGraphicFramePr>
        <p:xfrm>
          <a:off x="1474956" y="3207749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name="Equation" r:id="rId3" imgW="3149600" imgH="457200" progId="Equation.3">
                  <p:embed/>
                </p:oleObj>
              </mc:Choice>
              <mc:Fallback>
                <p:oleObj name="Equation" r:id="rId3" imgW="314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4956" y="3207749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4104852"/>
            <a:ext cx="77683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Intuition: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00FF"/>
                </a:solidFill>
              </a:rPr>
              <a:t>Any other assignment would end up in a larger loss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00FF"/>
                </a:solidFill>
              </a:rPr>
              <a:t>The mean of a set of values minimizes the squared error</a:t>
            </a:r>
          </a:p>
        </p:txBody>
      </p:sp>
    </p:spTree>
    <p:extLst>
      <p:ext uri="{BB962C8B-B14F-4D97-AF65-F5344CB8AC3E}">
        <p14:creationId xmlns:p14="http://schemas.microsoft.com/office/powerpoint/2010/main" val="9649040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k-means loss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127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/>
              <a:t>Iterate:</a:t>
            </a:r>
          </a:p>
          <a:p>
            <a:pPr marL="457200" lvl="1" indent="0" eaLnBrk="1" hangingPunct="1">
              <a:buNone/>
            </a:pPr>
            <a:r>
              <a:rPr lang="en-US" sz="2000" dirty="0"/>
              <a:t>1. Assign/cluster each example to closest center</a:t>
            </a:r>
            <a:endParaRPr lang="en-US" sz="2000" dirty="0">
              <a:solidFill>
                <a:srgbClr val="0000FF"/>
              </a:solidFill>
            </a:endParaRPr>
          </a:p>
          <a:p>
            <a:pPr marL="457200" lvl="1" indent="0" eaLnBrk="1" hangingPunct="1">
              <a:buNone/>
            </a:pPr>
            <a:r>
              <a:rPr lang="en-US" sz="2000" dirty="0">
                <a:solidFill>
                  <a:srgbClr val="000000"/>
                </a:solidFill>
              </a:rPr>
              <a:t>2. </a:t>
            </a:r>
            <a:r>
              <a:rPr lang="en-US" sz="2000" dirty="0"/>
              <a:t>Recalculate centers as the mean of the points in a cluster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7365" y="3048000"/>
            <a:ext cx="85922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34552"/>
              </p:ext>
            </p:extLst>
          </p:nvPr>
        </p:nvGraphicFramePr>
        <p:xfrm>
          <a:off x="1474956" y="3207749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8" name="Equation" r:id="rId3" imgW="3149600" imgH="457200" progId="Equation.3">
                  <p:embed/>
                </p:oleObj>
              </mc:Choice>
              <mc:Fallback>
                <p:oleObj name="Equation" r:id="rId3" imgW="314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4956" y="3207749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3" y="4104852"/>
            <a:ext cx="7539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Does this mean that k-means will always find the minimum loss/clustering?</a:t>
            </a:r>
          </a:p>
        </p:txBody>
      </p:sp>
    </p:spTree>
    <p:extLst>
      <p:ext uri="{BB962C8B-B14F-4D97-AF65-F5344CB8AC3E}">
        <p14:creationId xmlns:p14="http://schemas.microsoft.com/office/powerpoint/2010/main" val="2301448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(dissimilarity)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Euclidean distance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𝑑</m:t>
                            </m:r>
                          </m:sup>
                          <m:e>
                            <m:sSup>
                              <m:sSupPr>
                                <m:ctrlPr>
                                  <a:rPr lang="is-I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/>
              </a:p>
              <a:p>
                <a:endParaRPr lang="en-US" dirty="0">
                  <a:solidFill>
                    <a:schemeClr val="accent2"/>
                  </a:solidFill>
                </a:endParaRP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Manhattan (city block) distance </a:t>
                </a:r>
              </a:p>
              <a:p>
                <a:pPr lvl="1"/>
                <a:r>
                  <a:rPr lang="en-US" dirty="0"/>
                  <a:t>Approximation to Euclidean distance, cheaper to compute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b="0" i="1" smtClean="0">
                            <a:latin typeface="Cambria Math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 err="1">
                    <a:solidFill>
                      <a:schemeClr val="accent2"/>
                    </a:solidFill>
                  </a:rPr>
                  <a:t>Minkowski</a:t>
                </a:r>
                <a:r>
                  <a:rPr lang="en-US" dirty="0">
                    <a:solidFill>
                      <a:schemeClr val="accent2"/>
                    </a:solidFill>
                  </a:rPr>
                  <a:t> distance </a:t>
                </a:r>
                <a:r>
                  <a:rPr lang="en-US" dirty="0"/>
                  <a:t>(there are special cases)</a:t>
                </a:r>
              </a:p>
              <a:p>
                <a:pPr lvl="1"/>
                <a:r>
                  <a:rPr lang="en-US" dirty="0"/>
                  <a:t>`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(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is-I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 dirty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 dirty="0">
                                <a:latin typeface="Cambria Math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charset="0"/>
                                      </a:rPr>
                                      <m:t>𝑖𝑘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charset="0"/>
                                      </a:rPr>
                                      <m:t>𝑗𝑘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latin typeface="Cambria Math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𝑝</m:t>
                                </m:r>
                              </m:sup>
                            </m:sSup>
                          </m:e>
                        </m:nary>
                        <m:r>
                          <a:rPr lang="en-US" b="0" i="1" dirty="0" smtClean="0">
                            <a:latin typeface="Cambria Math" charset="0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bg-BG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charset="0"/>
                              </a:rPr>
                              <m:t>𝑝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 is a positive integer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CS3390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690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k-means loss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127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/>
              <a:t>Iterate:</a:t>
            </a:r>
          </a:p>
          <a:p>
            <a:pPr marL="457200" lvl="1" indent="0" eaLnBrk="1" hangingPunct="1">
              <a:buNone/>
            </a:pPr>
            <a:r>
              <a:rPr lang="en-US" sz="2000" dirty="0"/>
              <a:t>1. Assign/cluster each example to closest center</a:t>
            </a:r>
            <a:endParaRPr lang="en-US" sz="2000" dirty="0">
              <a:solidFill>
                <a:srgbClr val="0000FF"/>
              </a:solidFill>
            </a:endParaRPr>
          </a:p>
          <a:p>
            <a:pPr marL="457200" lvl="1" indent="0" eaLnBrk="1" hangingPunct="1">
              <a:buNone/>
            </a:pPr>
            <a:r>
              <a:rPr lang="en-US" sz="2000" dirty="0">
                <a:solidFill>
                  <a:srgbClr val="000000"/>
                </a:solidFill>
              </a:rPr>
              <a:t>2. </a:t>
            </a:r>
            <a:r>
              <a:rPr lang="en-US" sz="2000" dirty="0"/>
              <a:t>Recalculate centers as the mean of the points in a cluster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7365" y="3048000"/>
            <a:ext cx="85922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497092"/>
              </p:ext>
            </p:extLst>
          </p:nvPr>
        </p:nvGraphicFramePr>
        <p:xfrm>
          <a:off x="1474956" y="3207749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Equation" r:id="rId3" imgW="3149600" imgH="457200" progId="Equation.3">
                  <p:embed/>
                </p:oleObj>
              </mc:Choice>
              <mc:Fallback>
                <p:oleObj name="Equation" r:id="rId3" imgW="314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4956" y="3207749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3" y="4104852"/>
            <a:ext cx="75397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NO!  It will find </a:t>
            </a:r>
            <a:r>
              <a:rPr lang="en-US" sz="2400" i="1" dirty="0">
                <a:solidFill>
                  <a:srgbClr val="0000FF"/>
                </a:solidFill>
              </a:rPr>
              <a:t>a minimum</a:t>
            </a:r>
            <a:r>
              <a:rPr lang="en-US" sz="2400" dirty="0">
                <a:solidFill>
                  <a:srgbClr val="0000FF"/>
                </a:solidFill>
              </a:rPr>
              <a:t>.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Unfortunately, the k-means loss function is generally not convex and for most problems has many, many minimums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We’re only guaranteed to find one of them</a:t>
            </a:r>
          </a:p>
        </p:txBody>
      </p:sp>
    </p:spTree>
    <p:extLst>
      <p:ext uri="{BB962C8B-B14F-4D97-AF65-F5344CB8AC3E}">
        <p14:creationId xmlns:p14="http://schemas.microsoft.com/office/powerpoint/2010/main" val="352096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 variations/parameters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752600"/>
            <a:ext cx="8153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800" dirty="0"/>
              <a:t>Start with some initial cluster centers</a:t>
            </a:r>
          </a:p>
          <a:p>
            <a:pPr marL="0" indent="0" eaLnBrk="1" hangingPunct="1">
              <a:buFont typeface="Wingdings" charset="2"/>
              <a:buNone/>
            </a:pPr>
            <a:endParaRPr lang="en-US" sz="2800" dirty="0"/>
          </a:p>
          <a:p>
            <a:pPr marL="0" indent="0" eaLnBrk="1" hangingPunct="1">
              <a:buFont typeface="Wingdings" charset="2"/>
              <a:buNone/>
            </a:pPr>
            <a:r>
              <a:rPr lang="en-US" sz="2800" dirty="0"/>
              <a:t>Iterate:</a:t>
            </a:r>
          </a:p>
          <a:p>
            <a:pPr lvl="1" eaLnBrk="1" hangingPunct="1"/>
            <a:r>
              <a:rPr lang="en-US" dirty="0"/>
              <a:t>Assign/cluster each example to closest center</a:t>
            </a:r>
          </a:p>
          <a:p>
            <a:pPr lvl="1" eaLnBrk="1" hangingPunct="1"/>
            <a:r>
              <a:rPr lang="en-US" dirty="0"/>
              <a:t>Recalculate centers as the mean of the points in a cluster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82800" y="525780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are some other variations/parameters we haven’t specified?</a:t>
            </a:r>
          </a:p>
        </p:txBody>
      </p:sp>
    </p:spTree>
    <p:extLst>
      <p:ext uri="{BB962C8B-B14F-4D97-AF65-F5344CB8AC3E}">
        <p14:creationId xmlns:p14="http://schemas.microsoft.com/office/powerpoint/2010/main" val="12202759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 variations/parameters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sz="2800" dirty="0"/>
              <a:t>Initial (seed) cluster centers</a:t>
            </a:r>
          </a:p>
          <a:p>
            <a:pPr marL="0" indent="0" eaLnBrk="1" hangingPunct="1">
              <a:buNone/>
            </a:pPr>
            <a:endParaRPr lang="en-US" sz="2800" dirty="0"/>
          </a:p>
          <a:p>
            <a:pPr marL="0" indent="0" eaLnBrk="1" hangingPunct="1">
              <a:buNone/>
            </a:pPr>
            <a:r>
              <a:rPr lang="en-US" sz="2800" dirty="0"/>
              <a:t>Convergence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A fixed number of iterations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partitions unchanged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Cluster centers don’t change</a:t>
            </a:r>
          </a:p>
          <a:p>
            <a:pPr marL="0" indent="0" eaLnBrk="1" hangingPunct="1">
              <a:buNone/>
            </a:pPr>
            <a:endParaRPr lang="en-US" sz="2800" dirty="0"/>
          </a:p>
          <a:p>
            <a:pPr marL="0" indent="0" eaLnBrk="1" hangingPunct="1">
              <a:buNone/>
            </a:pPr>
            <a:r>
              <a:rPr lang="en-US" sz="2800" dirty="0"/>
              <a:t>K!</a:t>
            </a:r>
          </a:p>
        </p:txBody>
      </p:sp>
    </p:spTree>
    <p:extLst>
      <p:ext uri="{BB962C8B-B14F-4D97-AF65-F5344CB8AC3E}">
        <p14:creationId xmlns:p14="http://schemas.microsoft.com/office/powerpoint/2010/main" val="23904847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centers randomly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868968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564168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326168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307368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3916968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3383568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316768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145568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868968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7620000" y="4419600"/>
            <a:ext cx="228600" cy="228600"/>
          </a:xfrm>
          <a:prstGeom prst="rect">
            <a:avLst/>
          </a:prstGeom>
          <a:pattFill prst="lgCheck">
            <a:fgClr>
              <a:srgbClr val="0000CC"/>
            </a:fgClr>
            <a:bgClr>
              <a:prstClr val="white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7162800" y="3657600"/>
            <a:ext cx="228600" cy="228600"/>
          </a:xfrm>
          <a:prstGeom prst="rect">
            <a:avLst/>
          </a:prstGeom>
          <a:pattFill prst="lgCheck">
            <a:fgClr>
              <a:srgbClr val="FF0000"/>
            </a:fgClr>
            <a:bgClr>
              <a:prstClr val="white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4145568" y="3276600"/>
            <a:ext cx="228600" cy="228600"/>
          </a:xfrm>
          <a:prstGeom prst="rect">
            <a:avLst/>
          </a:prstGeom>
          <a:pattFill prst="lgCheck">
            <a:fgClr>
              <a:srgbClr val="CC0099"/>
            </a:fgClr>
            <a:bgClr>
              <a:prstClr val="white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92253" y="5370096"/>
            <a:ext cx="3456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would happen here?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73253" y="6132096"/>
            <a:ext cx="2803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Seed selection ideas?</a:t>
            </a:r>
          </a:p>
        </p:txBody>
      </p:sp>
    </p:spTree>
    <p:extLst>
      <p:ext uri="{BB962C8B-B14F-4D97-AF65-F5344CB8AC3E}">
        <p14:creationId xmlns:p14="http://schemas.microsoft.com/office/powerpoint/2010/main" val="36453007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Seed choice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696200" cy="4876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/>
              <a:t>Results can vary drastically based on random seed selection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/>
              <a:t>Some seeds can result in poor convergence rate, or convergence to sub-optimal </a:t>
            </a:r>
            <a:r>
              <a:rPr lang="en-US" sz="2400" dirty="0" err="1"/>
              <a:t>clusterings</a:t>
            </a:r>
            <a:endParaRPr lang="en-US" sz="2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>
              <a:ea typeface="ＭＳ Ｐゴシック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ea typeface="ＭＳ Ｐゴシック" charset="-128"/>
              </a:rPr>
              <a:t>Common heuristics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-128"/>
              </a:rPr>
              <a:t>Random centers in the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-128"/>
              </a:rPr>
              <a:t>Randomly pick 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-128"/>
              </a:rPr>
              <a:t>Points least similar to any existing center (furthest centers heuristic)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>
                <a:solidFill>
                  <a:srgbClr val="0000CC"/>
                </a:solidFill>
                <a:ea typeface="ＭＳ Ｐゴシック" charset="-128"/>
              </a:rPr>
              <a:t>Try out multiple starting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-128"/>
              </a:rPr>
              <a:t>Initialize with the results of another clustering method</a:t>
            </a:r>
          </a:p>
        </p:txBody>
      </p:sp>
    </p:spTree>
    <p:extLst>
      <p:ext uri="{BB962C8B-B14F-4D97-AF65-F5344CB8AC3E}">
        <p14:creationId xmlns:p14="http://schemas.microsoft.com/office/powerpoint/2010/main" val="34788920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dirty="0"/>
              <a:t>Furthest centers heuristic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153400" cy="20455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μ</a:t>
            </a:r>
            <a:r>
              <a:rPr lang="en-US" baseline="-25000" dirty="0"/>
              <a:t>1</a:t>
            </a:r>
            <a:r>
              <a:rPr lang="en-US" dirty="0"/>
              <a:t> = pick random point</a:t>
            </a:r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2 to K:</a:t>
            </a:r>
          </a:p>
          <a:p>
            <a:pPr marL="320040" lvl="1" indent="0">
              <a:buNone/>
            </a:pPr>
            <a:r>
              <a:rPr lang="en-US" dirty="0" err="1"/>
              <a:t>μ</a:t>
            </a:r>
            <a:r>
              <a:rPr lang="en-US" baseline="-25000" dirty="0" err="1"/>
              <a:t>i</a:t>
            </a:r>
            <a:r>
              <a:rPr lang="en-US" dirty="0"/>
              <a:t> = point that is furthest from </a:t>
            </a:r>
            <a:r>
              <a:rPr lang="en-US" b="1" dirty="0"/>
              <a:t>any</a:t>
            </a:r>
            <a:r>
              <a:rPr lang="en-US" dirty="0"/>
              <a:t> previous centers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370691"/>
              </p:ext>
            </p:extLst>
          </p:nvPr>
        </p:nvGraphicFramePr>
        <p:xfrm>
          <a:off x="1963738" y="3983038"/>
          <a:ext cx="4903787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name="Equation" r:id="rId3" imgW="2273300" imgH="520700" progId="Equation.3">
                  <p:embed/>
                </p:oleObj>
              </mc:Choice>
              <mc:Fallback>
                <p:oleObj name="Equation" r:id="rId3" imgW="22733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3738" y="3983038"/>
                        <a:ext cx="4903787" cy="1122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01053" y="3743158"/>
            <a:ext cx="836499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14138" y="5506564"/>
            <a:ext cx="3355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smallest distance from x to any previous center</a:t>
            </a:r>
          </a:p>
        </p:txBody>
      </p:sp>
      <p:sp>
        <p:nvSpPr>
          <p:cNvPr id="11" name="Left Brace 10"/>
          <p:cNvSpPr/>
          <p:nvPr/>
        </p:nvSpPr>
        <p:spPr>
          <a:xfrm rot="16200000">
            <a:off x="5289256" y="3741196"/>
            <a:ext cx="494632" cy="2991922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7538" y="5528655"/>
            <a:ext cx="3355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point with the largest distance to any previous center</a:t>
            </a:r>
          </a:p>
        </p:txBody>
      </p:sp>
      <p:sp>
        <p:nvSpPr>
          <p:cNvPr id="13" name="Left Brace 12"/>
          <p:cNvSpPr/>
          <p:nvPr/>
        </p:nvSpPr>
        <p:spPr>
          <a:xfrm rot="16200000">
            <a:off x="3005643" y="4682747"/>
            <a:ext cx="494632" cy="1153001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876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furthest from centers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5057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Pick a random point for the first center</a:t>
            </a:r>
          </a:p>
        </p:txBody>
      </p:sp>
    </p:spTree>
    <p:extLst>
      <p:ext uri="{BB962C8B-B14F-4D97-AF65-F5344CB8AC3E}">
        <p14:creationId xmlns:p14="http://schemas.microsoft.com/office/powerpoint/2010/main" val="40950977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furthest from centers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pattFill prst="lgCheck">
            <a:fgClr>
              <a:srgbClr val="CC0099"/>
            </a:fgClr>
            <a:bgClr>
              <a:prstClr val="white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4091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point will be chosen next?</a:t>
            </a:r>
          </a:p>
        </p:txBody>
      </p:sp>
    </p:spTree>
    <p:extLst>
      <p:ext uri="{BB962C8B-B14F-4D97-AF65-F5344CB8AC3E}">
        <p14:creationId xmlns:p14="http://schemas.microsoft.com/office/powerpoint/2010/main" val="3808871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furthest from centers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7696200" y="4469063"/>
            <a:ext cx="228600" cy="228600"/>
          </a:xfrm>
          <a:prstGeom prst="rect">
            <a:avLst/>
          </a:prstGeom>
          <a:pattFill prst="lgCheck">
            <a:fgClr>
              <a:srgbClr val="0000CC"/>
            </a:fgClr>
            <a:bgClr>
              <a:prstClr val="white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pattFill prst="lgCheck">
            <a:fgClr>
              <a:srgbClr val="CC0099"/>
            </a:fgClr>
            <a:bgClr>
              <a:prstClr val="white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328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Furthest point from center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0658" y="6154824"/>
            <a:ext cx="4091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point will be chosen next?</a:t>
            </a:r>
          </a:p>
        </p:txBody>
      </p:sp>
    </p:spTree>
    <p:extLst>
      <p:ext uri="{BB962C8B-B14F-4D97-AF65-F5344CB8AC3E}">
        <p14:creationId xmlns:p14="http://schemas.microsoft.com/office/powerpoint/2010/main" val="104707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furthest from centers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7696200" y="4469063"/>
            <a:ext cx="228600" cy="228600"/>
          </a:xfrm>
          <a:prstGeom prst="rect">
            <a:avLst/>
          </a:prstGeom>
          <a:pattFill prst="lgCheck">
            <a:fgClr>
              <a:srgbClr val="0000CC"/>
            </a:fgClr>
            <a:bgClr>
              <a:prstClr val="white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4625472" y="2857500"/>
            <a:ext cx="228600" cy="228600"/>
          </a:xfrm>
          <a:prstGeom prst="rect">
            <a:avLst/>
          </a:prstGeom>
          <a:pattFill prst="lgCheck">
            <a:fgClr>
              <a:srgbClr val="FF0000"/>
            </a:fgClr>
            <a:bgClr>
              <a:prstClr val="white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pattFill prst="lgCheck">
            <a:fgClr>
              <a:srgbClr val="CC0099"/>
            </a:fgClr>
            <a:bgClr>
              <a:prstClr val="white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328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Furthest point from center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0658" y="6154824"/>
            <a:ext cx="4091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point will be chosen next?</a:t>
            </a:r>
          </a:p>
        </p:txBody>
      </p:sp>
    </p:spTree>
    <p:extLst>
      <p:ext uri="{BB962C8B-B14F-4D97-AF65-F5344CB8AC3E}">
        <p14:creationId xmlns:p14="http://schemas.microsoft.com/office/powerpoint/2010/main" val="276496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evaluation (a hard problem)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Intra-cluster cohesion</a:t>
            </a:r>
            <a:r>
              <a:rPr lang="en-US" dirty="0"/>
              <a:t>(compactness):</a:t>
            </a:r>
          </a:p>
          <a:p>
            <a:pPr lvl="1"/>
            <a:r>
              <a:rPr lang="en-US" dirty="0"/>
              <a:t>Cohesion measures how near the data points in a cluster are to the cluster centroid. </a:t>
            </a:r>
          </a:p>
          <a:p>
            <a:pPr lvl="1"/>
            <a:r>
              <a:rPr lang="en-US" dirty="0"/>
              <a:t>Sum of squared error (SSE) is a commonly used measure. </a:t>
            </a:r>
          </a:p>
          <a:p>
            <a:pPr lvl="1"/>
            <a:endParaRPr lang="en-US" dirty="0"/>
          </a:p>
          <a:p>
            <a:r>
              <a:rPr lang="en-US" b="1" dirty="0"/>
              <a:t>Inter-cluster separation</a:t>
            </a:r>
            <a:r>
              <a:rPr lang="en-US" dirty="0"/>
              <a:t>(isolation): </a:t>
            </a:r>
          </a:p>
          <a:p>
            <a:pPr lvl="1"/>
            <a:r>
              <a:rPr lang="en-US" dirty="0"/>
              <a:t>Separation means that different cluster centroids should be far away from one another. </a:t>
            </a:r>
          </a:p>
          <a:p>
            <a:endParaRPr lang="en-US" dirty="0"/>
          </a:p>
          <a:p>
            <a:r>
              <a:rPr lang="en-US" dirty="0"/>
              <a:t>In most applications, expert judgments are still the key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147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furthest from centers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7696200" y="4469063"/>
            <a:ext cx="228600" cy="228600"/>
          </a:xfrm>
          <a:prstGeom prst="rect">
            <a:avLst/>
          </a:prstGeom>
          <a:pattFill prst="lgCheck">
            <a:fgClr>
              <a:srgbClr val="0000CC"/>
            </a:fgClr>
            <a:bgClr>
              <a:prstClr val="white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4625472" y="2857500"/>
            <a:ext cx="228600" cy="228600"/>
          </a:xfrm>
          <a:prstGeom prst="rect">
            <a:avLst/>
          </a:prstGeom>
          <a:pattFill prst="lgCheck">
            <a:fgClr>
              <a:srgbClr val="FF0000"/>
            </a:fgClr>
            <a:bgClr>
              <a:prstClr val="white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pattFill prst="lgCheck">
            <a:fgClr>
              <a:srgbClr val="CC0099"/>
            </a:fgClr>
            <a:bgClr>
              <a:prstClr val="white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328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Furthest point from center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031958" y="3533275"/>
            <a:ext cx="228600" cy="228600"/>
          </a:xfrm>
          <a:prstGeom prst="rect">
            <a:avLst/>
          </a:prstGeom>
          <a:pattFill prst="lgCheck">
            <a:fgClr>
              <a:schemeClr val="bg2">
                <a:lumMod val="50000"/>
              </a:schemeClr>
            </a:fgClr>
            <a:bgClr>
              <a:prstClr val="white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61103" y="6071755"/>
            <a:ext cx="502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Any issues/concerns with this approach?</a:t>
            </a:r>
          </a:p>
        </p:txBody>
      </p:sp>
    </p:spTree>
    <p:extLst>
      <p:ext uri="{BB962C8B-B14F-4D97-AF65-F5344CB8AC3E}">
        <p14:creationId xmlns:p14="http://schemas.microsoft.com/office/powerpoint/2010/main" val="379072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Furthest points concerns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48748" y="533466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50895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97400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02221" y="603517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042305" y="46100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42305" y="494832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331437" y="47030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415011" y="615147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691148" y="6086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493295" y="57825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744621" y="5581315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942474" y="591953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744621" y="6340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306195" y="437481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882632" y="4340054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910095" y="13568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428916" y="21462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4068053" y="3795962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56527" y="5851662"/>
            <a:ext cx="4743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If k = 4, which points will get chosen?</a:t>
            </a:r>
          </a:p>
        </p:txBody>
      </p:sp>
    </p:spTree>
    <p:extLst>
      <p:ext uri="{BB962C8B-B14F-4D97-AF65-F5344CB8AC3E}">
        <p14:creationId xmlns:p14="http://schemas.microsoft.com/office/powerpoint/2010/main" val="10608308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Furthest points concerns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48748" y="533466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50895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97400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02221" y="603517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042305" y="46100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42305" y="494832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331437" y="47030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415011" y="615147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691148" y="6086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493295" y="57825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744621" y="5581315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942474" y="591953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744621" y="6340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306195" y="437481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882632" y="4340054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910095" y="13568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428916" y="21462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4068053" y="3795962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8795795" y="135689"/>
            <a:ext cx="228600" cy="228600"/>
          </a:xfrm>
          <a:prstGeom prst="rect">
            <a:avLst/>
          </a:prstGeom>
          <a:pattFill prst="lgCheck">
            <a:fgClr>
              <a:srgbClr val="0000CC"/>
            </a:fgClr>
            <a:bgClr>
              <a:prstClr val="white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6314616" y="2146299"/>
            <a:ext cx="228600" cy="228600"/>
          </a:xfrm>
          <a:prstGeom prst="rect">
            <a:avLst/>
          </a:prstGeom>
          <a:pattFill prst="lgCheck">
            <a:fgClr>
              <a:srgbClr val="FF0000"/>
            </a:fgClr>
            <a:bgClr>
              <a:prstClr val="white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599813" y="5600695"/>
            <a:ext cx="228600" cy="228600"/>
          </a:xfrm>
          <a:prstGeom prst="rect">
            <a:avLst/>
          </a:prstGeom>
          <a:pattFill prst="lgCheck">
            <a:fgClr>
              <a:srgbClr val="CC0099"/>
            </a:fgClr>
            <a:bgClr>
              <a:prstClr val="white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3940385" y="3795962"/>
            <a:ext cx="228600" cy="228600"/>
          </a:xfrm>
          <a:prstGeom prst="rect">
            <a:avLst/>
          </a:prstGeom>
          <a:pattFill prst="lgCheck">
            <a:fgClr>
              <a:schemeClr val="bg2">
                <a:lumMod val="50000"/>
              </a:schemeClr>
            </a:fgClr>
            <a:bgClr>
              <a:prstClr val="white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489159" y="5119650"/>
            <a:ext cx="5276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If we do a number of trials, will we get different centers?</a:t>
            </a:r>
          </a:p>
        </p:txBody>
      </p:sp>
    </p:spTree>
    <p:extLst>
      <p:ext uri="{BB962C8B-B14F-4D97-AF65-F5344CB8AC3E}">
        <p14:creationId xmlns:p14="http://schemas.microsoft.com/office/powerpoint/2010/main" val="30165423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Furthest points concerns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48748" y="533466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50895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97400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02221" y="603517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042305" y="46100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42305" y="494832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331437" y="47030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415011" y="615147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691148" y="6086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493295" y="57825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744621" y="5581315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942474" y="591953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744621" y="6340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306195" y="437481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882632" y="4340054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565147" y="68580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428916" y="21462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4068053" y="3795962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068053" y="5100264"/>
            <a:ext cx="4409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Doesn’t deal well with outliers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8450847" y="685800"/>
            <a:ext cx="228600" cy="228600"/>
          </a:xfrm>
          <a:prstGeom prst="rect">
            <a:avLst/>
          </a:prstGeom>
          <a:pattFill prst="lgCheck">
            <a:fgClr>
              <a:srgbClr val="0000CC"/>
            </a:fgClr>
            <a:bgClr>
              <a:prstClr val="white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6314616" y="2146299"/>
            <a:ext cx="228600" cy="228600"/>
          </a:xfrm>
          <a:prstGeom prst="rect">
            <a:avLst/>
          </a:prstGeom>
          <a:pattFill prst="lgCheck">
            <a:fgClr>
              <a:srgbClr val="FF0000"/>
            </a:fgClr>
            <a:bgClr>
              <a:prstClr val="white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599813" y="5600695"/>
            <a:ext cx="228600" cy="228600"/>
          </a:xfrm>
          <a:prstGeom prst="rect">
            <a:avLst/>
          </a:prstGeom>
          <a:pattFill prst="lgCheck">
            <a:fgClr>
              <a:srgbClr val="CC0099"/>
            </a:fgClr>
            <a:bgClr>
              <a:prstClr val="white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3940385" y="3795962"/>
            <a:ext cx="228600" cy="228600"/>
          </a:xfrm>
          <a:prstGeom prst="rect">
            <a:avLst/>
          </a:prstGeom>
          <a:pattFill prst="lgCheck">
            <a:fgClr>
              <a:schemeClr val="bg2">
                <a:lumMod val="50000"/>
              </a:schemeClr>
            </a:fgClr>
            <a:bgClr>
              <a:prstClr val="white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166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dirty="0"/>
              <a:t>K-means++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648" y="1600200"/>
            <a:ext cx="8153400" cy="330601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dirty="0"/>
              <a:t>μ</a:t>
            </a:r>
            <a:r>
              <a:rPr lang="en-US" baseline="-25000" dirty="0"/>
              <a:t>1</a:t>
            </a:r>
            <a:r>
              <a:rPr lang="en-US" dirty="0"/>
              <a:t> = pick random point</a:t>
            </a:r>
          </a:p>
          <a:p>
            <a:pPr marL="0" indent="0">
              <a:buFont typeface="Wingdings"/>
              <a:buNone/>
            </a:pPr>
            <a:endParaRPr lang="en-US" baseline="-25000" dirty="0"/>
          </a:p>
          <a:p>
            <a:pPr marL="0" indent="0">
              <a:buFont typeface="Wingdings"/>
              <a:buNone/>
            </a:pPr>
            <a:r>
              <a:rPr lang="en-US" dirty="0"/>
              <a:t>for k = 2 to </a:t>
            </a:r>
            <a:r>
              <a:rPr lang="en-US" b="1" dirty="0"/>
              <a:t>K</a:t>
            </a:r>
            <a:r>
              <a:rPr lang="en-US" dirty="0"/>
              <a:t>:</a:t>
            </a:r>
          </a:p>
          <a:p>
            <a:pPr marL="320040" lvl="1" indent="0">
              <a:buFont typeface="Wingdings 2"/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 to </a:t>
            </a:r>
            <a:r>
              <a:rPr lang="en-US" b="1" dirty="0"/>
              <a:t>N</a:t>
            </a:r>
            <a:r>
              <a:rPr lang="en-US" dirty="0"/>
              <a:t>:</a:t>
            </a:r>
          </a:p>
          <a:p>
            <a:pPr marL="594360" lvl="2" indent="0">
              <a:buFont typeface="Wingdings 2"/>
              <a:buNone/>
            </a:pP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 = min d(x</a:t>
            </a:r>
            <a:r>
              <a:rPr lang="en-US" baseline="-25000" dirty="0"/>
              <a:t>i</a:t>
            </a:r>
            <a:r>
              <a:rPr lang="en-US" dirty="0"/>
              <a:t>, μ</a:t>
            </a:r>
            <a:r>
              <a:rPr lang="en-US" baseline="-25000" dirty="0"/>
              <a:t>1…k-1</a:t>
            </a:r>
            <a:r>
              <a:rPr lang="en-US" dirty="0"/>
              <a:t>) // smallest distance to any center</a:t>
            </a:r>
          </a:p>
          <a:p>
            <a:pPr marL="594360" lvl="2" indent="0">
              <a:buFont typeface="Wingdings 2"/>
              <a:buNone/>
            </a:pPr>
            <a:endParaRPr lang="en-US" dirty="0"/>
          </a:p>
          <a:p>
            <a:pPr marL="320040" lvl="1" indent="0">
              <a:buNone/>
            </a:pPr>
            <a:r>
              <a:rPr lang="en-US" dirty="0" err="1"/>
              <a:t>μ</a:t>
            </a:r>
            <a:r>
              <a:rPr lang="en-US" baseline="-25000" dirty="0" err="1"/>
              <a:t>k</a:t>
            </a:r>
            <a:r>
              <a:rPr lang="en-US" dirty="0"/>
              <a:t> = randomly pick point </a:t>
            </a:r>
            <a:r>
              <a:rPr lang="en-US" b="1" i="1" dirty="0">
                <a:solidFill>
                  <a:srgbClr val="FF6600"/>
                </a:solidFill>
              </a:rPr>
              <a:t>proportionate</a:t>
            </a:r>
            <a:r>
              <a:rPr lang="en-US" dirty="0"/>
              <a:t> to </a:t>
            </a:r>
            <a:r>
              <a:rPr lang="en-US" b="1" i="1" dirty="0">
                <a:solidFill>
                  <a:srgbClr val="FF6600"/>
                </a:solidFill>
              </a:rPr>
              <a:t>s</a:t>
            </a:r>
            <a:endParaRPr lang="en-US" b="1" i="1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7684" y="5601368"/>
            <a:ext cx="2988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does this help?</a:t>
            </a:r>
          </a:p>
        </p:txBody>
      </p:sp>
    </p:spTree>
    <p:extLst>
      <p:ext uri="{BB962C8B-B14F-4D97-AF65-F5344CB8AC3E}">
        <p14:creationId xmlns:p14="http://schemas.microsoft.com/office/powerpoint/2010/main" val="22386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dirty="0"/>
              <a:t>K-means++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648" y="1600200"/>
            <a:ext cx="8153400" cy="330601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dirty="0"/>
              <a:t>μ</a:t>
            </a:r>
            <a:r>
              <a:rPr lang="en-US" baseline="-25000" dirty="0"/>
              <a:t>1</a:t>
            </a:r>
            <a:r>
              <a:rPr lang="en-US" dirty="0"/>
              <a:t> = pick random point</a:t>
            </a:r>
          </a:p>
          <a:p>
            <a:pPr marL="0" indent="0">
              <a:buFont typeface="Wingdings"/>
              <a:buNone/>
            </a:pPr>
            <a:endParaRPr lang="en-US" baseline="-25000" dirty="0"/>
          </a:p>
          <a:p>
            <a:pPr marL="0" indent="0">
              <a:buFont typeface="Wingdings"/>
              <a:buNone/>
            </a:pPr>
            <a:r>
              <a:rPr lang="en-US" dirty="0"/>
              <a:t>for k = 2 to </a:t>
            </a:r>
            <a:r>
              <a:rPr lang="en-US" b="1" dirty="0"/>
              <a:t>K</a:t>
            </a:r>
            <a:r>
              <a:rPr lang="en-US" dirty="0"/>
              <a:t>:</a:t>
            </a:r>
          </a:p>
          <a:p>
            <a:pPr marL="320040" lvl="1" indent="0">
              <a:buFont typeface="Wingdings 2"/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 to </a:t>
            </a:r>
            <a:r>
              <a:rPr lang="en-US" b="1" dirty="0"/>
              <a:t>N</a:t>
            </a:r>
            <a:r>
              <a:rPr lang="en-US" dirty="0"/>
              <a:t>:</a:t>
            </a:r>
          </a:p>
          <a:p>
            <a:pPr marL="594360" lvl="2" indent="0">
              <a:buFont typeface="Wingdings 2"/>
              <a:buNone/>
            </a:pP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 = min d(x</a:t>
            </a:r>
            <a:r>
              <a:rPr lang="en-US" baseline="-25000" dirty="0"/>
              <a:t>i</a:t>
            </a:r>
            <a:r>
              <a:rPr lang="en-US" dirty="0"/>
              <a:t>, μ</a:t>
            </a:r>
            <a:r>
              <a:rPr lang="en-US" baseline="-25000" dirty="0"/>
              <a:t>1…k-1</a:t>
            </a:r>
            <a:r>
              <a:rPr lang="en-US" dirty="0"/>
              <a:t>) // smallest distance to any center</a:t>
            </a:r>
          </a:p>
          <a:p>
            <a:pPr marL="594360" lvl="2" indent="0">
              <a:buFont typeface="Wingdings 2"/>
              <a:buNone/>
            </a:pPr>
            <a:endParaRPr lang="en-US" dirty="0"/>
          </a:p>
          <a:p>
            <a:pPr marL="320040" lvl="1" indent="0">
              <a:buNone/>
            </a:pPr>
            <a:r>
              <a:rPr lang="en-US" dirty="0" err="1"/>
              <a:t>μ</a:t>
            </a:r>
            <a:r>
              <a:rPr lang="en-US" baseline="-25000" dirty="0" err="1"/>
              <a:t>k</a:t>
            </a:r>
            <a:r>
              <a:rPr lang="en-US" dirty="0"/>
              <a:t> = randomly pick point </a:t>
            </a:r>
            <a:r>
              <a:rPr lang="en-US" b="1" i="1" dirty="0">
                <a:solidFill>
                  <a:srgbClr val="FF6600"/>
                </a:solidFill>
              </a:rPr>
              <a:t>proportionate</a:t>
            </a:r>
            <a:r>
              <a:rPr lang="en-US" dirty="0"/>
              <a:t> to </a:t>
            </a:r>
            <a:r>
              <a:rPr lang="en-US" b="1" i="1" dirty="0">
                <a:solidFill>
                  <a:srgbClr val="FF6600"/>
                </a:solidFill>
              </a:rPr>
              <a:t>s</a:t>
            </a:r>
            <a:endParaRPr lang="en-US" b="1" i="1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700" y="4906211"/>
            <a:ext cx="815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Makes it possible to select other points</a:t>
            </a:r>
          </a:p>
          <a:p>
            <a:pPr marL="914400" lvl="1" indent="-45720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if #points &gt;&gt; #outliers, we will pick good points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Makes it non-deterministic, which will help with random runs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Nice theoretical guarantees!</a:t>
            </a:r>
          </a:p>
        </p:txBody>
      </p:sp>
    </p:spTree>
    <p:extLst>
      <p:ext uri="{BB962C8B-B14F-4D97-AF65-F5344CB8AC3E}">
        <p14:creationId xmlns:p14="http://schemas.microsoft.com/office/powerpoint/2010/main" val="7682702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the k right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select k?</a:t>
            </a:r>
          </a:p>
          <a:p>
            <a:r>
              <a:rPr lang="en-US" dirty="0"/>
              <a:t>Try different k, looking at the change in the average distance to centroid as k increases</a:t>
            </a:r>
          </a:p>
          <a:p>
            <a:r>
              <a:rPr lang="en-US" dirty="0"/>
              <a:t>Average falls rapidly until right k, then changes little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E50B-4A6F-417A-9DBF-423D8456220C}" type="slidenum">
              <a:rPr lang="en-US" smtClean="0"/>
              <a:pPr/>
              <a:t>66</a:t>
            </a:fld>
            <a:endParaRPr lang="en-US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124200" y="4222749"/>
            <a:ext cx="3475038" cy="1720851"/>
            <a:chOff x="518" y="2962"/>
            <a:chExt cx="2189" cy="1084"/>
          </a:xfrm>
        </p:grpSpPr>
        <p:sp>
          <p:nvSpPr>
            <p:cNvPr id="43016" name="Text Box 8"/>
            <p:cNvSpPr txBox="1">
              <a:spLocks noChangeArrowheads="1"/>
            </p:cNvSpPr>
            <p:nvPr/>
          </p:nvSpPr>
          <p:spPr bwMode="auto">
            <a:xfrm>
              <a:off x="1814" y="3813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latin typeface="Arial" pitchFamily="34" charset="0"/>
                  <a:cs typeface="Arial" pitchFamily="34" charset="0"/>
                </a:rPr>
                <a:t>k</a:t>
              </a:r>
            </a:p>
          </p:txBody>
        </p:sp>
        <p:sp>
          <p:nvSpPr>
            <p:cNvPr id="43017" name="Text Box 9"/>
            <p:cNvSpPr txBox="1">
              <a:spLocks noChangeArrowheads="1"/>
            </p:cNvSpPr>
            <p:nvPr/>
          </p:nvSpPr>
          <p:spPr bwMode="auto">
            <a:xfrm>
              <a:off x="518" y="3408"/>
              <a:ext cx="819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Average</a:t>
              </a:r>
            </a:p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distance to</a:t>
              </a:r>
            </a:p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centroid</a:t>
              </a:r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 flipV="1">
              <a:off x="912" y="2962"/>
              <a:ext cx="0" cy="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>
              <a:off x="2064" y="3936"/>
              <a:ext cx="6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5285112" y="4306013"/>
            <a:ext cx="1398588" cy="1109662"/>
            <a:chOff x="2544" y="2997"/>
            <a:chExt cx="881" cy="699"/>
          </a:xfrm>
        </p:grpSpPr>
        <p:sp>
          <p:nvSpPr>
            <p:cNvPr id="43020" name="Text Box 12"/>
            <p:cNvSpPr txBox="1">
              <a:spLocks noChangeArrowheads="1"/>
            </p:cNvSpPr>
            <p:nvPr/>
          </p:nvSpPr>
          <p:spPr bwMode="auto">
            <a:xfrm>
              <a:off x="2582" y="2997"/>
              <a:ext cx="843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Best value</a:t>
              </a:r>
            </a:p>
            <a:p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of </a:t>
              </a:r>
              <a:r>
                <a:rPr lang="en-US" b="1" i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k</a:t>
              </a:r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2544" y="336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" name="Freeform 7"/>
          <p:cNvSpPr/>
          <p:nvPr/>
        </p:nvSpPr>
        <p:spPr>
          <a:xfrm>
            <a:off x="4418687" y="4123013"/>
            <a:ext cx="2080671" cy="1401715"/>
          </a:xfrm>
          <a:custGeom>
            <a:avLst/>
            <a:gdLst>
              <a:gd name="connsiteX0" fmla="*/ 0 w 2080671"/>
              <a:gd name="connsiteY0" fmla="*/ 0 h 1401715"/>
              <a:gd name="connsiteX1" fmla="*/ 186166 w 2080671"/>
              <a:gd name="connsiteY1" fmla="*/ 865121 h 1401715"/>
              <a:gd name="connsiteX2" fmla="*/ 427085 w 2080671"/>
              <a:gd name="connsiteY2" fmla="*/ 1144369 h 1401715"/>
              <a:gd name="connsiteX3" fmla="*/ 848695 w 2080671"/>
              <a:gd name="connsiteY3" fmla="*/ 1357912 h 1401715"/>
              <a:gd name="connsiteX4" fmla="*/ 1226501 w 2080671"/>
              <a:gd name="connsiteY4" fmla="*/ 1401715 h 1401715"/>
              <a:gd name="connsiteX5" fmla="*/ 1768570 w 2080671"/>
              <a:gd name="connsiteY5" fmla="*/ 1401715 h 1401715"/>
              <a:gd name="connsiteX6" fmla="*/ 2080671 w 2080671"/>
              <a:gd name="connsiteY6" fmla="*/ 1401715 h 140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0671" h="1401715">
                <a:moveTo>
                  <a:pt x="0" y="0"/>
                </a:moveTo>
                <a:lnTo>
                  <a:pt x="186166" y="865121"/>
                </a:lnTo>
                <a:lnTo>
                  <a:pt x="427085" y="1144369"/>
                </a:lnTo>
                <a:lnTo>
                  <a:pt x="848695" y="1357912"/>
                </a:lnTo>
                <a:lnTo>
                  <a:pt x="1226501" y="1401715"/>
                </a:lnTo>
                <a:lnTo>
                  <a:pt x="1768570" y="1401715"/>
                </a:lnTo>
                <a:lnTo>
                  <a:pt x="2080671" y="1401715"/>
                </a:lnTo>
              </a:path>
            </a:pathLst>
          </a:custGeom>
          <a:noFill/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320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en-US" dirty="0"/>
              <a:t>Example: Picking </a:t>
            </a:r>
            <a:r>
              <a:rPr lang="en-US" i="1" dirty="0"/>
              <a:t>k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FEFE-B5EF-4A0A-BC90-B389A674A5A2}" type="slidenum">
              <a:rPr lang="en-US"/>
              <a:pPr/>
              <a:t>67</a:t>
            </a:fld>
            <a:endParaRPr lang="en-US"/>
          </a:p>
        </p:txBody>
      </p:sp>
      <p:sp>
        <p:nvSpPr>
          <p:cNvPr id="44035" name="Oval 3"/>
          <p:cNvSpPr>
            <a:spLocks noChangeArrowheads="1"/>
          </p:cNvSpPr>
          <p:nvPr/>
        </p:nvSpPr>
        <p:spPr bwMode="auto">
          <a:xfrm>
            <a:off x="2743200" y="2286000"/>
            <a:ext cx="1828800" cy="22860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        x</a:t>
            </a:r>
          </a:p>
          <a:p>
            <a:pPr algn="ctr"/>
            <a:r>
              <a:rPr lang="en-US">
                <a:latin typeface="Times New Roman" charset="0"/>
              </a:rPr>
              <a:t>x  x      x  x</a:t>
            </a:r>
          </a:p>
          <a:p>
            <a:pPr algn="ctr"/>
            <a:r>
              <a:rPr lang="en-US">
                <a:latin typeface="Times New Roman" charset="0"/>
              </a:rPr>
              <a:t>x   x x  x     </a:t>
            </a:r>
          </a:p>
          <a:p>
            <a:pPr algn="ctr"/>
            <a:r>
              <a:rPr lang="en-US">
                <a:latin typeface="Times New Roman" charset="0"/>
              </a:rPr>
              <a:t>x     x  x</a:t>
            </a:r>
          </a:p>
          <a:p>
            <a:pPr algn="ctr"/>
            <a:r>
              <a:rPr lang="en-US">
                <a:latin typeface="Times New Roman" charset="0"/>
              </a:rPr>
              <a:t>x   x</a:t>
            </a: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5486400" y="1524000"/>
            <a:ext cx="1752600" cy="2819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xx    x</a:t>
            </a:r>
          </a:p>
          <a:p>
            <a:pPr algn="ctr"/>
            <a:r>
              <a:rPr lang="en-US">
                <a:latin typeface="Times New Roman" charset="0"/>
              </a:rPr>
              <a:t>x  x        </a:t>
            </a:r>
          </a:p>
          <a:p>
            <a:pPr algn="ctr"/>
            <a:r>
              <a:rPr lang="en-US">
                <a:latin typeface="Times New Roman" charset="0"/>
              </a:rPr>
              <a:t>x    x  x   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 x   x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4572000" y="4648200"/>
            <a:ext cx="1905000" cy="1600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     x   x</a:t>
            </a:r>
          </a:p>
          <a:p>
            <a:pPr algn="ctr"/>
            <a:r>
              <a:rPr lang="en-US">
                <a:latin typeface="Times New Roman" charset="0"/>
              </a:rPr>
              <a:t>x  x    x    x</a:t>
            </a:r>
          </a:p>
          <a:p>
            <a:pPr algn="ctr"/>
            <a:r>
              <a:rPr lang="en-US">
                <a:latin typeface="Times New Roman" charset="0"/>
              </a:rPr>
              <a:t>  x    x     x</a:t>
            </a:r>
          </a:p>
          <a:p>
            <a:pPr algn="ctr"/>
            <a:r>
              <a:rPr lang="en-US">
                <a:latin typeface="Times New Roman" charset="0"/>
              </a:rPr>
              <a:t>x  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5013325" y="1717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3641725" y="4918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2438400" y="1600200"/>
            <a:ext cx="5334000" cy="3048000"/>
          </a:xfrm>
          <a:prstGeom prst="ellipse">
            <a:avLst/>
          </a:prstGeom>
          <a:solidFill>
            <a:srgbClr val="CCFF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Oval 9"/>
          <p:cNvSpPr>
            <a:spLocks noChangeArrowheads="1"/>
          </p:cNvSpPr>
          <p:nvPr/>
        </p:nvSpPr>
        <p:spPr bwMode="auto">
          <a:xfrm>
            <a:off x="3505200" y="4724400"/>
            <a:ext cx="3581400" cy="16764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41325" y="1709738"/>
            <a:ext cx="5959475" cy="2328862"/>
            <a:chOff x="278" y="1077"/>
            <a:chExt cx="3754" cy="1467"/>
          </a:xfrm>
        </p:grpSpPr>
        <p:sp>
          <p:nvSpPr>
            <p:cNvPr id="44042" name="Line 10"/>
            <p:cNvSpPr>
              <a:spLocks noChangeShapeType="1"/>
            </p:cNvSpPr>
            <p:nvPr/>
          </p:nvSpPr>
          <p:spPr bwMode="auto">
            <a:xfrm flipH="1" flipV="1">
              <a:off x="2112" y="1728"/>
              <a:ext cx="105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043" name="Line 11"/>
            <p:cNvSpPr>
              <a:spLocks noChangeShapeType="1"/>
            </p:cNvSpPr>
            <p:nvPr/>
          </p:nvSpPr>
          <p:spPr bwMode="auto">
            <a:xfrm flipH="1">
              <a:off x="2112" y="2016"/>
              <a:ext cx="105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044" name="Line 12"/>
            <p:cNvSpPr>
              <a:spLocks noChangeShapeType="1"/>
            </p:cNvSpPr>
            <p:nvPr/>
          </p:nvSpPr>
          <p:spPr bwMode="auto">
            <a:xfrm>
              <a:off x="3168" y="2016"/>
              <a:ext cx="86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045" name="Line 13"/>
            <p:cNvSpPr>
              <a:spLocks noChangeShapeType="1"/>
            </p:cNvSpPr>
            <p:nvPr/>
          </p:nvSpPr>
          <p:spPr bwMode="auto">
            <a:xfrm flipV="1">
              <a:off x="3168" y="1680"/>
              <a:ext cx="72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046" name="Line 14"/>
            <p:cNvSpPr>
              <a:spLocks noChangeShapeType="1"/>
            </p:cNvSpPr>
            <p:nvPr/>
          </p:nvSpPr>
          <p:spPr bwMode="auto">
            <a:xfrm flipV="1">
              <a:off x="3168" y="1200"/>
              <a:ext cx="81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047" name="Text Box 15"/>
            <p:cNvSpPr txBox="1">
              <a:spLocks noChangeArrowheads="1"/>
            </p:cNvSpPr>
            <p:nvPr/>
          </p:nvSpPr>
          <p:spPr bwMode="auto">
            <a:xfrm>
              <a:off x="278" y="1077"/>
              <a:ext cx="914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Too few;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many long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distances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to </a:t>
              </a:r>
              <a:r>
                <a:rPr lang="en-US" sz="2000" dirty="0" err="1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centroid</a:t>
              </a:r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91818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Picking </a:t>
            </a:r>
            <a:r>
              <a:rPr lang="en-US" i="1" dirty="0"/>
              <a:t>k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8728-C218-458F-B62F-E7308ADF4A87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47107" name="Oval 3"/>
          <p:cNvSpPr>
            <a:spLocks noChangeArrowheads="1"/>
          </p:cNvSpPr>
          <p:nvPr/>
        </p:nvSpPr>
        <p:spPr bwMode="auto">
          <a:xfrm>
            <a:off x="2743200" y="2286000"/>
            <a:ext cx="1828800" cy="22860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        x</a:t>
            </a:r>
          </a:p>
          <a:p>
            <a:pPr algn="ctr"/>
            <a:r>
              <a:rPr lang="en-US">
                <a:latin typeface="Times New Roman" charset="0"/>
              </a:rPr>
              <a:t>x  x      x  x</a:t>
            </a:r>
          </a:p>
          <a:p>
            <a:pPr algn="ctr"/>
            <a:r>
              <a:rPr lang="en-US">
                <a:latin typeface="Times New Roman" charset="0"/>
              </a:rPr>
              <a:t>x   x x  x     </a:t>
            </a:r>
          </a:p>
          <a:p>
            <a:pPr algn="ctr"/>
            <a:r>
              <a:rPr lang="en-US">
                <a:latin typeface="Times New Roman" charset="0"/>
              </a:rPr>
              <a:t>x     x  x</a:t>
            </a:r>
          </a:p>
          <a:p>
            <a:pPr algn="ctr"/>
            <a:r>
              <a:rPr lang="en-US">
                <a:latin typeface="Times New Roman" charset="0"/>
              </a:rPr>
              <a:t>x   x</a:t>
            </a: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5486400" y="1524000"/>
            <a:ext cx="1752600" cy="2819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xx    x</a:t>
            </a:r>
          </a:p>
          <a:p>
            <a:pPr algn="ctr"/>
            <a:r>
              <a:rPr lang="en-US">
                <a:latin typeface="Times New Roman" charset="0"/>
              </a:rPr>
              <a:t>x  x        </a:t>
            </a:r>
          </a:p>
          <a:p>
            <a:pPr algn="ctr"/>
            <a:r>
              <a:rPr lang="en-US">
                <a:latin typeface="Times New Roman" charset="0"/>
              </a:rPr>
              <a:t>x    x  x   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 x   x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4572000" y="4648200"/>
            <a:ext cx="1905000" cy="1600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     x   x</a:t>
            </a:r>
          </a:p>
          <a:p>
            <a:pPr algn="ctr"/>
            <a:r>
              <a:rPr lang="en-US">
                <a:latin typeface="Times New Roman" charset="0"/>
              </a:rPr>
              <a:t>x  x    x    x</a:t>
            </a:r>
          </a:p>
          <a:p>
            <a:pPr algn="ctr"/>
            <a:r>
              <a:rPr lang="en-US">
                <a:latin typeface="Times New Roman" charset="0"/>
              </a:rPr>
              <a:t>  x    x     x</a:t>
            </a:r>
          </a:p>
          <a:p>
            <a:pPr algn="ctr"/>
            <a:r>
              <a:rPr lang="en-US">
                <a:latin typeface="Times New Roman" charset="0"/>
              </a:rPr>
              <a:t>x  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013325" y="1717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641725" y="4918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7113" name="Oval 9"/>
          <p:cNvSpPr>
            <a:spLocks noChangeArrowheads="1"/>
          </p:cNvSpPr>
          <p:nvPr/>
        </p:nvSpPr>
        <p:spPr bwMode="auto">
          <a:xfrm>
            <a:off x="3505200" y="4724400"/>
            <a:ext cx="3581400" cy="16764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1" name="Oval 17"/>
          <p:cNvSpPr>
            <a:spLocks noChangeArrowheads="1"/>
          </p:cNvSpPr>
          <p:nvPr/>
        </p:nvSpPr>
        <p:spPr bwMode="auto">
          <a:xfrm>
            <a:off x="2743200" y="2514600"/>
            <a:ext cx="1905000" cy="1905000"/>
          </a:xfrm>
          <a:prstGeom prst="ellipse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2" name="Oval 18"/>
          <p:cNvSpPr>
            <a:spLocks noChangeArrowheads="1"/>
          </p:cNvSpPr>
          <p:nvPr/>
        </p:nvSpPr>
        <p:spPr bwMode="auto">
          <a:xfrm>
            <a:off x="4648200" y="1447800"/>
            <a:ext cx="2819400" cy="28956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669925" y="1862138"/>
            <a:ext cx="5807075" cy="4081462"/>
            <a:chOff x="422" y="1173"/>
            <a:chExt cx="3658" cy="2571"/>
          </a:xfrm>
        </p:grpSpPr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 flipH="1" flipV="1">
              <a:off x="2112" y="196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 flipV="1">
              <a:off x="2304" y="196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 flipH="1">
              <a:off x="2208" y="2160"/>
              <a:ext cx="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 flipH="1" flipV="1">
              <a:off x="3120" y="3408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7" name="Line 23"/>
            <p:cNvSpPr>
              <a:spLocks noChangeShapeType="1"/>
            </p:cNvSpPr>
            <p:nvPr/>
          </p:nvSpPr>
          <p:spPr bwMode="auto">
            <a:xfrm flipV="1">
              <a:off x="3312" y="316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8" name="Line 24"/>
            <p:cNvSpPr>
              <a:spLocks noChangeShapeType="1"/>
            </p:cNvSpPr>
            <p:nvPr/>
          </p:nvSpPr>
          <p:spPr bwMode="auto">
            <a:xfrm>
              <a:off x="3312" y="3456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9" name="Line 25"/>
            <p:cNvSpPr>
              <a:spLocks noChangeShapeType="1"/>
            </p:cNvSpPr>
            <p:nvPr/>
          </p:nvSpPr>
          <p:spPr bwMode="auto">
            <a:xfrm flipH="1" flipV="1">
              <a:off x="3312" y="1296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>
              <a:off x="3792" y="18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31" name="Line 27"/>
            <p:cNvSpPr>
              <a:spLocks noChangeShapeType="1"/>
            </p:cNvSpPr>
            <p:nvPr/>
          </p:nvSpPr>
          <p:spPr bwMode="auto">
            <a:xfrm>
              <a:off x="3792" y="1824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32" name="Text Box 28"/>
            <p:cNvSpPr txBox="1">
              <a:spLocks noChangeArrowheads="1"/>
            </p:cNvSpPr>
            <p:nvPr/>
          </p:nvSpPr>
          <p:spPr bwMode="auto">
            <a:xfrm>
              <a:off x="422" y="1173"/>
              <a:ext cx="985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Just right;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distances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rather short.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18904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Picking </a:t>
            </a:r>
            <a:r>
              <a:rPr lang="en-US" i="1" dirty="0"/>
              <a:t>k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27D7-CC6A-4EDE-AD37-64C22A802CBE}" type="slidenum">
              <a:rPr lang="en-US"/>
              <a:pPr/>
              <a:t>69</a:t>
            </a:fld>
            <a:endParaRPr lang="en-US"/>
          </a:p>
        </p:txBody>
      </p:sp>
      <p:sp>
        <p:nvSpPr>
          <p:cNvPr id="48131" name="Oval 3"/>
          <p:cNvSpPr>
            <a:spLocks noChangeArrowheads="1"/>
          </p:cNvSpPr>
          <p:nvPr/>
        </p:nvSpPr>
        <p:spPr bwMode="auto">
          <a:xfrm>
            <a:off x="2743200" y="2286000"/>
            <a:ext cx="1828800" cy="22860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        x</a:t>
            </a:r>
          </a:p>
          <a:p>
            <a:pPr algn="ctr"/>
            <a:r>
              <a:rPr lang="en-US">
                <a:latin typeface="Times New Roman" charset="0"/>
              </a:rPr>
              <a:t>x  x      x  x</a:t>
            </a:r>
          </a:p>
          <a:p>
            <a:pPr algn="ctr"/>
            <a:r>
              <a:rPr lang="en-US">
                <a:latin typeface="Times New Roman" charset="0"/>
              </a:rPr>
              <a:t>x   x x  x     </a:t>
            </a:r>
          </a:p>
          <a:p>
            <a:pPr algn="ctr"/>
            <a:r>
              <a:rPr lang="en-US">
                <a:latin typeface="Times New Roman" charset="0"/>
              </a:rPr>
              <a:t>x     x  x</a:t>
            </a:r>
          </a:p>
          <a:p>
            <a:pPr algn="ctr"/>
            <a:r>
              <a:rPr lang="en-US">
                <a:latin typeface="Times New Roman" charset="0"/>
              </a:rPr>
              <a:t>x   x</a:t>
            </a: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5486400" y="1524000"/>
            <a:ext cx="1752600" cy="2819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xx    x</a:t>
            </a:r>
          </a:p>
          <a:p>
            <a:pPr algn="ctr"/>
            <a:r>
              <a:rPr lang="en-US">
                <a:latin typeface="Times New Roman" charset="0"/>
              </a:rPr>
              <a:t>x  x        </a:t>
            </a:r>
          </a:p>
          <a:p>
            <a:pPr algn="ctr"/>
            <a:r>
              <a:rPr lang="en-US">
                <a:latin typeface="Times New Roman" charset="0"/>
              </a:rPr>
              <a:t>x    x  x   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 x   x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4572000" y="4648200"/>
            <a:ext cx="1905000" cy="1600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     x   x</a:t>
            </a:r>
          </a:p>
          <a:p>
            <a:pPr algn="ctr"/>
            <a:r>
              <a:rPr lang="en-US">
                <a:latin typeface="Times New Roman" charset="0"/>
              </a:rPr>
              <a:t>x  x    x    x</a:t>
            </a:r>
          </a:p>
          <a:p>
            <a:pPr algn="ctr"/>
            <a:r>
              <a:rPr lang="en-US">
                <a:latin typeface="Times New Roman" charset="0"/>
              </a:rPr>
              <a:t>  x    x     x</a:t>
            </a:r>
          </a:p>
          <a:p>
            <a:pPr algn="ctr"/>
            <a:r>
              <a:rPr lang="en-US">
                <a:latin typeface="Times New Roman" charset="0"/>
              </a:rPr>
              <a:t>x  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5013325" y="1717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3641725" y="4918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3505200" y="4724400"/>
            <a:ext cx="3581400" cy="16764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5" name="Oval 17"/>
          <p:cNvSpPr>
            <a:spLocks noChangeArrowheads="1"/>
          </p:cNvSpPr>
          <p:nvPr/>
        </p:nvSpPr>
        <p:spPr bwMode="auto">
          <a:xfrm>
            <a:off x="2819400" y="2514600"/>
            <a:ext cx="1752600" cy="1905000"/>
          </a:xfrm>
          <a:prstGeom prst="ellipse">
            <a:avLst/>
          </a:prstGeom>
          <a:solidFill>
            <a:srgbClr val="CCFF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Oval 18"/>
          <p:cNvSpPr>
            <a:spLocks noChangeArrowheads="1"/>
          </p:cNvSpPr>
          <p:nvPr/>
        </p:nvSpPr>
        <p:spPr bwMode="auto">
          <a:xfrm>
            <a:off x="5029200" y="1524000"/>
            <a:ext cx="2133600" cy="1600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7" name="Oval 19"/>
          <p:cNvSpPr>
            <a:spLocks noChangeArrowheads="1"/>
          </p:cNvSpPr>
          <p:nvPr/>
        </p:nvSpPr>
        <p:spPr bwMode="auto">
          <a:xfrm>
            <a:off x="5867400" y="3200400"/>
            <a:ext cx="990600" cy="1066800"/>
          </a:xfrm>
          <a:prstGeom prst="ellipse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93725" y="1633538"/>
            <a:ext cx="5959475" cy="2328862"/>
            <a:chOff x="374" y="1029"/>
            <a:chExt cx="3754" cy="1467"/>
          </a:xfrm>
        </p:grpSpPr>
        <p:sp>
          <p:nvSpPr>
            <p:cNvPr id="48148" name="Line 20"/>
            <p:cNvSpPr>
              <a:spLocks noChangeShapeType="1"/>
            </p:cNvSpPr>
            <p:nvPr/>
          </p:nvSpPr>
          <p:spPr bwMode="auto">
            <a:xfrm flipH="1" flipV="1">
              <a:off x="3360" y="129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49" name="Line 21"/>
            <p:cNvSpPr>
              <a:spLocks noChangeShapeType="1"/>
            </p:cNvSpPr>
            <p:nvPr/>
          </p:nvSpPr>
          <p:spPr bwMode="auto">
            <a:xfrm flipV="1">
              <a:off x="3792" y="1440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50" name="Line 22"/>
            <p:cNvSpPr>
              <a:spLocks noChangeShapeType="1"/>
            </p:cNvSpPr>
            <p:nvPr/>
          </p:nvSpPr>
          <p:spPr bwMode="auto">
            <a:xfrm>
              <a:off x="3792" y="14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52" name="Line 24"/>
            <p:cNvSpPr>
              <a:spLocks noChangeShapeType="1"/>
            </p:cNvSpPr>
            <p:nvPr/>
          </p:nvSpPr>
          <p:spPr bwMode="auto">
            <a:xfrm flipV="1">
              <a:off x="3984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53" name="Line 25"/>
            <p:cNvSpPr>
              <a:spLocks noChangeShapeType="1"/>
            </p:cNvSpPr>
            <p:nvPr/>
          </p:nvSpPr>
          <p:spPr bwMode="auto">
            <a:xfrm>
              <a:off x="3984" y="23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54" name="Line 26"/>
            <p:cNvSpPr>
              <a:spLocks noChangeShapeType="1"/>
            </p:cNvSpPr>
            <p:nvPr/>
          </p:nvSpPr>
          <p:spPr bwMode="auto">
            <a:xfrm flipH="1">
              <a:off x="3936" y="235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55" name="Text Box 27"/>
            <p:cNvSpPr txBox="1">
              <a:spLocks noChangeArrowheads="1"/>
            </p:cNvSpPr>
            <p:nvPr/>
          </p:nvSpPr>
          <p:spPr bwMode="auto">
            <a:xfrm>
              <a:off x="374" y="1029"/>
              <a:ext cx="1382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Too many;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little improvement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in average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distance.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4563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dirty="0"/>
              <a:t>Clustering Techniques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7" name="Straight Connector 6"/>
          <p:cNvCxnSpPr>
            <a:stCxn id="11" idx="2"/>
            <a:endCxn id="13" idx="0"/>
          </p:cNvCxnSpPr>
          <p:nvPr/>
        </p:nvCxnSpPr>
        <p:spPr>
          <a:xfrm flipH="1">
            <a:off x="1190734" y="1740932"/>
            <a:ext cx="3383372" cy="926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1" idx="2"/>
            <a:endCxn id="14" idx="0"/>
          </p:cNvCxnSpPr>
          <p:nvPr/>
        </p:nvCxnSpPr>
        <p:spPr>
          <a:xfrm>
            <a:off x="4574106" y="1740932"/>
            <a:ext cx="3164872" cy="938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62400" y="13716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26670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Hierarchical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72156" y="267950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Bayesian</a:t>
            </a:r>
          </a:p>
        </p:txBody>
      </p:sp>
      <p:cxnSp>
        <p:nvCxnSpPr>
          <p:cNvPr id="15" name="Straight Connector 14"/>
          <p:cNvCxnSpPr>
            <a:stCxn id="13" idx="2"/>
            <a:endCxn id="26" idx="0"/>
          </p:cNvCxnSpPr>
          <p:nvPr/>
        </p:nvCxnSpPr>
        <p:spPr>
          <a:xfrm flipH="1">
            <a:off x="489878" y="3036332"/>
            <a:ext cx="700856" cy="1535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3" idx="2"/>
            <a:endCxn id="27" idx="0"/>
          </p:cNvCxnSpPr>
          <p:nvPr/>
        </p:nvCxnSpPr>
        <p:spPr>
          <a:xfrm>
            <a:off x="1190734" y="3036332"/>
            <a:ext cx="858181" cy="151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2"/>
            <a:endCxn id="33" idx="0"/>
          </p:cNvCxnSpPr>
          <p:nvPr/>
        </p:nvCxnSpPr>
        <p:spPr>
          <a:xfrm flipH="1">
            <a:off x="6547778" y="3048834"/>
            <a:ext cx="1191200" cy="1105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4" idx="2"/>
          </p:cNvCxnSpPr>
          <p:nvPr/>
        </p:nvCxnSpPr>
        <p:spPr>
          <a:xfrm>
            <a:off x="7738978" y="3048834"/>
            <a:ext cx="1052766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9" idx="2"/>
          </p:cNvCxnSpPr>
          <p:nvPr/>
        </p:nvCxnSpPr>
        <p:spPr>
          <a:xfrm flipH="1">
            <a:off x="2749329" y="4407864"/>
            <a:ext cx="1486566" cy="1202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39" idx="2"/>
          </p:cNvCxnSpPr>
          <p:nvPr/>
        </p:nvCxnSpPr>
        <p:spPr>
          <a:xfrm>
            <a:off x="4235895" y="4407864"/>
            <a:ext cx="1120683" cy="1202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45720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Divisive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19200" y="455168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Agglomerative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32756" y="4154269"/>
            <a:ext cx="1230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Based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20917" y="4202668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Nonparametric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30601" y="403853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Partitional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694027" y="569769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Centroid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41052" y="573887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Spectral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67539" y="5779396"/>
            <a:ext cx="968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Model Based</a:t>
            </a:r>
            <a:endParaRPr lang="en-US" dirty="0"/>
          </a:p>
        </p:txBody>
      </p:sp>
      <p:cxnSp>
        <p:nvCxnSpPr>
          <p:cNvPr id="46" name="Straight Connector 45"/>
          <p:cNvCxnSpPr>
            <a:stCxn id="39" idx="2"/>
            <a:endCxn id="45" idx="0"/>
          </p:cNvCxnSpPr>
          <p:nvPr/>
        </p:nvCxnSpPr>
        <p:spPr>
          <a:xfrm flipH="1">
            <a:off x="3751717" y="4407864"/>
            <a:ext cx="484178" cy="1371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1" idx="2"/>
          </p:cNvCxnSpPr>
          <p:nvPr/>
        </p:nvCxnSpPr>
        <p:spPr>
          <a:xfrm flipH="1">
            <a:off x="4235895" y="1740932"/>
            <a:ext cx="338211" cy="2169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6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Understanding</a:t>
            </a:r>
          </a:p>
          <a:p>
            <a:pPr lvl="1"/>
            <a:r>
              <a:rPr lang="en-US" dirty="0"/>
              <a:t>Grouping objects into conceptually meaningful classes is an important step in analysis. </a:t>
            </a:r>
          </a:p>
          <a:p>
            <a:pPr lvl="1"/>
            <a:r>
              <a:rPr lang="en-US" dirty="0"/>
              <a:t>EX: Group related documents for browsing, group genes and proteins that have similar functionality, or group stocks with similar price fluctuations.</a:t>
            </a:r>
          </a:p>
          <a:p>
            <a:pPr lvl="1"/>
            <a:endParaRPr lang="en-US" dirty="0"/>
          </a:p>
          <a:p>
            <a:r>
              <a:rPr lang="en-US" i="1" dirty="0">
                <a:solidFill>
                  <a:schemeClr val="accent2"/>
                </a:solidFill>
              </a:rPr>
              <a:t>Summarization</a:t>
            </a:r>
          </a:p>
          <a:p>
            <a:pPr lvl="1"/>
            <a:r>
              <a:rPr lang="en-US" dirty="0"/>
              <a:t>Reduce the size of large data sets</a:t>
            </a:r>
          </a:p>
          <a:p>
            <a:pPr lvl="1"/>
            <a:r>
              <a:rPr lang="en-US" dirty="0"/>
              <a:t>EX: PCA requires space complexity O(m</a:t>
            </a:r>
            <a:r>
              <a:rPr lang="en-US" baseline="30000" dirty="0"/>
              <a:t>2</a:t>
            </a:r>
            <a:r>
              <a:rPr lang="en-US" dirty="0"/>
              <a:t>) so may not be practice for large datasets. We can cluster dataset and apply PCA on the cluster prototypes.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41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pPr eaLnBrk="1" hangingPunct="1"/>
            <a:r>
              <a:rPr lang="en-US" dirty="0"/>
              <a:t>Applications (clustering for IR)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4978400" cy="4953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91201" y="16764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Documents or webpages in the same cluster are likely to be similar.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84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31775</TotalTime>
  <Words>2778</Words>
  <Application>Microsoft Macintosh PowerPoint</Application>
  <PresentationFormat>On-screen Show (4:3)</PresentationFormat>
  <Paragraphs>483</Paragraphs>
  <Slides>69</Slides>
  <Notes>3</Notes>
  <HiddenSlides>5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79" baseType="lpstr">
      <vt:lpstr>Arial</vt:lpstr>
      <vt:lpstr>Calibri</vt:lpstr>
      <vt:lpstr>Cambria Math</vt:lpstr>
      <vt:lpstr>Lucida Sans</vt:lpstr>
      <vt:lpstr>Times New Roman</vt:lpstr>
      <vt:lpstr>Wingdings</vt:lpstr>
      <vt:lpstr>Wingdings 2</vt:lpstr>
      <vt:lpstr>Clarity</vt:lpstr>
      <vt:lpstr>Document</vt:lpstr>
      <vt:lpstr>Equation</vt:lpstr>
      <vt:lpstr>Clustering</vt:lpstr>
      <vt:lpstr>The Problem of Clustering</vt:lpstr>
      <vt:lpstr>Unsupervised learning: clustering</vt:lpstr>
      <vt:lpstr>What do we need for clustering?</vt:lpstr>
      <vt:lpstr>Distance (dissimilarity) measures</vt:lpstr>
      <vt:lpstr>Cluster evaluation (a hard problem)</vt:lpstr>
      <vt:lpstr>Clustering Techniques </vt:lpstr>
      <vt:lpstr>Applications of clustering</vt:lpstr>
      <vt:lpstr>Applications (clustering for IR) </vt:lpstr>
      <vt:lpstr>Application – Clustering for image search</vt:lpstr>
      <vt:lpstr>PowerPoint Presentation</vt:lpstr>
      <vt:lpstr>Applications - Face Clustering</vt:lpstr>
      <vt:lpstr>Applications - Face clustering</vt:lpstr>
      <vt:lpstr>Clustering is a hard problem!</vt:lpstr>
      <vt:lpstr>Why is it hard?</vt:lpstr>
      <vt:lpstr>Overview: Methods of Clustering</vt:lpstr>
      <vt:lpstr>Hard vs. soft clustering</vt:lpstr>
      <vt:lpstr>Hierarchical Clustering</vt:lpstr>
      <vt:lpstr>Hierarchical Clustering</vt:lpstr>
      <vt:lpstr>Example: Hierarchical clustering</vt:lpstr>
      <vt:lpstr>And in the Non-Euclidean Case?</vt:lpstr>
      <vt:lpstr>“Closest” Point?</vt:lpstr>
      <vt:lpstr>Implementation</vt:lpstr>
      <vt:lpstr> k-means clustering</vt:lpstr>
      <vt:lpstr>K-means</vt:lpstr>
      <vt:lpstr>K-means convergence (stopping) criterion</vt:lpstr>
      <vt:lpstr>K-means: an example</vt:lpstr>
      <vt:lpstr>PowerPoint Presentation</vt:lpstr>
      <vt:lpstr>PowerPoint Presentation</vt:lpstr>
      <vt:lpstr>After assigning points to nearest center</vt:lpstr>
      <vt:lpstr>Iteration # 1  - Assign/cluster each example to closest center - Recalculate centers as the mean of the points in a cluster</vt:lpstr>
      <vt:lpstr>Iterate:  Assign/cluster each example to closest center  Recalculate centers as the mean of the points in a cluster</vt:lpstr>
      <vt:lpstr>Iterate:  Assign/cluster each example to closest center  Recalculate centers as the mean of the points in a cluster</vt:lpstr>
      <vt:lpstr>K-means: assign points to nearest center</vt:lpstr>
      <vt:lpstr>K-means: readjust centers</vt:lpstr>
      <vt:lpstr>K-means: assign points to nearest center</vt:lpstr>
      <vt:lpstr>Distance measures</vt:lpstr>
      <vt:lpstr>Clustering documents </vt:lpstr>
      <vt:lpstr>When Euclidean distance doesn’t work</vt:lpstr>
      <vt:lpstr>Issues with Euclidian distance</vt:lpstr>
      <vt:lpstr>cosine similarity</vt:lpstr>
      <vt:lpstr>cosine distance</vt:lpstr>
      <vt:lpstr>K-means</vt:lpstr>
      <vt:lpstr>K-means</vt:lpstr>
      <vt:lpstr>Comments on the K-Means Method</vt:lpstr>
      <vt:lpstr>K-means loss function</vt:lpstr>
      <vt:lpstr>Minimizing k-means loss</vt:lpstr>
      <vt:lpstr>Minimizing k-means loss</vt:lpstr>
      <vt:lpstr>Minimizing k-means loss</vt:lpstr>
      <vt:lpstr>Minimizing k-means loss</vt:lpstr>
      <vt:lpstr>K-means variations/parameters</vt:lpstr>
      <vt:lpstr>K-means variations/parameters</vt:lpstr>
      <vt:lpstr>K-means: Initialize centers randomly</vt:lpstr>
      <vt:lpstr>Seed choice</vt:lpstr>
      <vt:lpstr>Furthest centers heuristic</vt:lpstr>
      <vt:lpstr>K-means: Initialize furthest from centers</vt:lpstr>
      <vt:lpstr>K-means: Initialize furthest from centers</vt:lpstr>
      <vt:lpstr>K-means: Initialize furthest from centers</vt:lpstr>
      <vt:lpstr>K-means: Initialize furthest from centers</vt:lpstr>
      <vt:lpstr>K-means: Initialize furthest from centers</vt:lpstr>
      <vt:lpstr>Furthest points concerns</vt:lpstr>
      <vt:lpstr>Furthest points concerns</vt:lpstr>
      <vt:lpstr>Furthest points concerns</vt:lpstr>
      <vt:lpstr>K-means++</vt:lpstr>
      <vt:lpstr>K-means++</vt:lpstr>
      <vt:lpstr>Getting the k right</vt:lpstr>
      <vt:lpstr>Example: Picking k</vt:lpstr>
      <vt:lpstr>Example: Picking k</vt:lpstr>
      <vt:lpstr>Example: Picking k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jure</dc:creator>
  <cp:lastModifiedBy>Microsoft Office User</cp:lastModifiedBy>
  <cp:revision>1528</cp:revision>
  <cp:lastPrinted>2012-01-25T16:54:23Z</cp:lastPrinted>
  <dcterms:created xsi:type="dcterms:W3CDTF">2009-06-12T17:14:38Z</dcterms:created>
  <dcterms:modified xsi:type="dcterms:W3CDTF">2020-02-19T18:37:14Z</dcterms:modified>
</cp:coreProperties>
</file>