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Cambria Math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ir/Tw5R4bSENo3nHljpLT6s/u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E24D0A-172E-49D2-8213-7523BEEDFF22}">
  <a:tblStyle styleId="{19E24D0A-172E-49D2-8213-7523BEEDFF2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ambriaMath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theta is updated by subtracting this term.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learning rate (how large of a step we are taking) the derivative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derivative is the slope of the tangent of the function.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graph has a postiive slope, so when we are updating theta we will subtract alpha times a positive number… moving to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graph has a negative slope, so when updating theta we will subtract alpha times a  negative Number .. Moving thea to the right toward the mimumum.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you already start a local mimimum?  Its okay, because the tangent will have a slope of zero… so </a:t>
            </a:r>
            <a:endParaRPr/>
          </a:p>
        </p:txBody>
      </p:sp>
      <p:sp>
        <p:nvSpPr>
          <p:cNvPr id="307" name="Google Shape;30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just need to apply the GD algorithm to minimize the Linear Regression cost function. </a:t>
            </a:r>
            <a:endParaRPr/>
          </a:p>
        </p:txBody>
      </p:sp>
      <p:sp>
        <p:nvSpPr>
          <p:cNvPr id="348" name="Google Shape;34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need to figure out what is this derivative term … we simply plug in the Linear Regression cost function for J(thea 0, thea 1).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</a:t>
            </a:r>
            <a:endParaRPr/>
          </a:p>
        </p:txBody>
      </p:sp>
      <p:sp>
        <p:nvSpPr>
          <p:cNvPr id="359" name="Google Shape;35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Thea 0 = 900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Thea 1 = - 0.1</a:t>
            </a:r>
            <a:endParaRPr/>
          </a:p>
        </p:txBody>
      </p:sp>
      <p:sp>
        <p:nvSpPr>
          <p:cNvPr id="405" name="Google Shape;40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classification, your result is either zero or one. However, if you use logistic regression your values can be greater than 1 or less than zero.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a classifier that outputs values between zero and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modify the hypothesis a g(</a:t>
            </a: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𝑂</a:t>
            </a:r>
            <a:r>
              <a:rPr baseline="30000" lang="en-US"/>
              <a:t>T</a:t>
            </a:r>
            <a:r>
              <a:rPr lang="en-US"/>
              <a:t>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g is the logistic or sigmoid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 the parameters </a:t>
            </a:r>
            <a:endParaRPr/>
          </a:p>
        </p:txBody>
      </p:sp>
      <p:sp>
        <p:nvSpPr>
          <p:cNvPr id="723" name="Google Shape;723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try to numerically solving the mimumum of the cost function, … normals equation method.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Gradient Descent scales better for ML applications, and is the method beheind libraries for ML . </a:t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50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59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5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1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5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57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57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57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5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57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58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5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58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Relationship Id="rId4" Type="http://schemas.openxmlformats.org/officeDocument/2006/relationships/image" Target="../media/image60.png"/><Relationship Id="rId5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png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79.png"/><Relationship Id="rId7" Type="http://schemas.openxmlformats.org/officeDocument/2006/relationships/image" Target="../media/image48.png"/><Relationship Id="rId8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71.png"/><Relationship Id="rId13" Type="http://schemas.openxmlformats.org/officeDocument/2006/relationships/image" Target="../media/image51.png"/><Relationship Id="rId1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9.png"/><Relationship Id="rId4" Type="http://schemas.openxmlformats.org/officeDocument/2006/relationships/image" Target="../media/image77.png"/><Relationship Id="rId9" Type="http://schemas.openxmlformats.org/officeDocument/2006/relationships/image" Target="../media/image66.png"/><Relationship Id="rId15" Type="http://schemas.openxmlformats.org/officeDocument/2006/relationships/image" Target="../media/image73.png"/><Relationship Id="rId14" Type="http://schemas.openxmlformats.org/officeDocument/2006/relationships/image" Target="../media/image53.png"/><Relationship Id="rId16" Type="http://schemas.openxmlformats.org/officeDocument/2006/relationships/image" Target="../media/image68.png"/><Relationship Id="rId5" Type="http://schemas.openxmlformats.org/officeDocument/2006/relationships/image" Target="../media/image79.png"/><Relationship Id="rId6" Type="http://schemas.openxmlformats.org/officeDocument/2006/relationships/image" Target="../media/image48.png"/><Relationship Id="rId7" Type="http://schemas.openxmlformats.org/officeDocument/2006/relationships/image" Target="../media/image78.png"/><Relationship Id="rId8" Type="http://schemas.openxmlformats.org/officeDocument/2006/relationships/image" Target="../media/image4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0.png"/><Relationship Id="rId4" Type="http://schemas.openxmlformats.org/officeDocument/2006/relationships/image" Target="../media/image8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Relationship Id="rId4" Type="http://schemas.openxmlformats.org/officeDocument/2006/relationships/image" Target="../media/image7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7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6.png"/><Relationship Id="rId4" Type="http://schemas.openxmlformats.org/officeDocument/2006/relationships/image" Target="../media/image63.png"/><Relationship Id="rId5" Type="http://schemas.openxmlformats.org/officeDocument/2006/relationships/image" Target="../media/image82.png"/><Relationship Id="rId6" Type="http://schemas.openxmlformats.org/officeDocument/2006/relationships/image" Target="../media/image67.png"/><Relationship Id="rId7" Type="http://schemas.openxmlformats.org/officeDocument/2006/relationships/image" Target="../media/image56.png"/><Relationship Id="rId8" Type="http://schemas.openxmlformats.org/officeDocument/2006/relationships/image" Target="../media/image8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3.png"/><Relationship Id="rId4" Type="http://schemas.openxmlformats.org/officeDocument/2006/relationships/image" Target="../media/image70.png"/><Relationship Id="rId5" Type="http://schemas.openxmlformats.org/officeDocument/2006/relationships/image" Target="../media/image79.png"/><Relationship Id="rId6" Type="http://schemas.openxmlformats.org/officeDocument/2006/relationships/image" Target="../media/image48.png"/><Relationship Id="rId7" Type="http://schemas.openxmlformats.org/officeDocument/2006/relationships/image" Target="../media/image54.png"/><Relationship Id="rId8" Type="http://schemas.openxmlformats.org/officeDocument/2006/relationships/image" Target="../media/image7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1038"/>
            <a:ext cx="7677150" cy="537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2751138" y="5324475"/>
            <a:ext cx="381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0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6772276" y="4945061"/>
            <a:ext cx="381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3986213" y="2566987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4243388" y="287654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4529138" y="3000373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4876800" y="327659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5257800" y="350519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638800" y="365759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6019800" y="380999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0"/>
          <p:cNvCxnSpPr/>
          <p:nvPr/>
        </p:nvCxnSpPr>
        <p:spPr>
          <a:xfrm>
            <a:off x="4976813" y="3390899"/>
            <a:ext cx="3810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0"/>
          <p:cNvCxnSpPr/>
          <p:nvPr/>
        </p:nvCxnSpPr>
        <p:spPr>
          <a:xfrm>
            <a:off x="5368925" y="3619499"/>
            <a:ext cx="3810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0"/>
          <p:cNvCxnSpPr/>
          <p:nvPr/>
        </p:nvCxnSpPr>
        <p:spPr>
          <a:xfrm>
            <a:off x="5749925" y="3771899"/>
            <a:ext cx="3810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0"/>
          <p:cNvCxnSpPr/>
          <p:nvPr/>
        </p:nvCxnSpPr>
        <p:spPr>
          <a:xfrm>
            <a:off x="4100513" y="2686049"/>
            <a:ext cx="247650" cy="3000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0"/>
          <p:cNvCxnSpPr/>
          <p:nvPr/>
        </p:nvCxnSpPr>
        <p:spPr>
          <a:xfrm>
            <a:off x="4348163" y="2990849"/>
            <a:ext cx="290512" cy="1333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0"/>
          <p:cNvSpPr/>
          <p:nvPr/>
        </p:nvSpPr>
        <p:spPr>
          <a:xfrm>
            <a:off x="3790950" y="2690812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0"/>
          <p:cNvCxnSpPr/>
          <p:nvPr/>
        </p:nvCxnSpPr>
        <p:spPr>
          <a:xfrm>
            <a:off x="4643439" y="3128964"/>
            <a:ext cx="333375" cy="2619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0"/>
          <p:cNvSpPr txBox="1"/>
          <p:nvPr/>
        </p:nvSpPr>
        <p:spPr>
          <a:xfrm>
            <a:off x="596286" y="3177856"/>
            <a:ext cx="905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J(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0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83" y="1530533"/>
            <a:ext cx="3230117" cy="169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650" y="2190425"/>
            <a:ext cx="2731770" cy="408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1"/>
          <p:cNvCxnSpPr/>
          <p:nvPr/>
        </p:nvCxnSpPr>
        <p:spPr>
          <a:xfrm>
            <a:off x="609600" y="3733800"/>
            <a:ext cx="7696200" cy="0"/>
          </a:xfrm>
          <a:prstGeom prst="straightConnector1">
            <a:avLst/>
          </a:prstGeom>
          <a:noFill/>
          <a:ln cap="flat" cmpd="sng" w="127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1"/>
          <p:cNvSpPr txBox="1"/>
          <p:nvPr/>
        </p:nvSpPr>
        <p:spPr>
          <a:xfrm>
            <a:off x="513466" y="3835401"/>
            <a:ext cx="42563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Correct: Simultaneous update</a:t>
            </a:r>
            <a:endParaRPr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112" y="4582363"/>
            <a:ext cx="2964485" cy="1589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1"/>
          <p:cNvCxnSpPr/>
          <p:nvPr/>
        </p:nvCxnSpPr>
        <p:spPr>
          <a:xfrm>
            <a:off x="4690658" y="3835401"/>
            <a:ext cx="0" cy="2540000"/>
          </a:xfrm>
          <a:prstGeom prst="straightConnector1">
            <a:avLst/>
          </a:prstGeom>
          <a:noFill/>
          <a:ln cap="flat" cmpd="sng" w="127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1"/>
          <p:cNvSpPr txBox="1"/>
          <p:nvPr/>
        </p:nvSpPr>
        <p:spPr>
          <a:xfrm>
            <a:off x="4704466" y="3835401"/>
            <a:ext cx="1467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Incorrect:</a:t>
            </a:r>
            <a:endParaRPr/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3111" y="4582363"/>
            <a:ext cx="2964485" cy="151912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2121620" y="3225801"/>
            <a:ext cx="1544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Learning rate</a:t>
            </a:r>
            <a:endParaRPr/>
          </a:p>
        </p:txBody>
      </p:sp>
      <p:cxnSp>
        <p:nvCxnSpPr>
          <p:cNvPr id="235" name="Google Shape;235;p11"/>
          <p:cNvCxnSpPr/>
          <p:nvPr/>
        </p:nvCxnSpPr>
        <p:spPr>
          <a:xfrm rot="10800000">
            <a:off x="2335973" y="2598857"/>
            <a:ext cx="235165" cy="626944"/>
          </a:xfrm>
          <a:prstGeom prst="straightConnector1">
            <a:avLst/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882" y="1969008"/>
            <a:ext cx="3513582" cy="18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556" y="2634489"/>
            <a:ext cx="2790845" cy="8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1164692" y="4444400"/>
            <a:ext cx="20335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Learning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How large of a step to take as we update θ</a:t>
            </a:r>
            <a:r>
              <a:rPr baseline="-25000" lang="en-US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endParaRPr/>
          </a:p>
        </p:txBody>
      </p:sp>
      <p:cxnSp>
        <p:nvCxnSpPr>
          <p:cNvPr id="244" name="Google Shape;244;p12"/>
          <p:cNvCxnSpPr/>
          <p:nvPr/>
        </p:nvCxnSpPr>
        <p:spPr>
          <a:xfrm flipH="1" rot="10800000">
            <a:off x="1834287" y="3198701"/>
            <a:ext cx="783884" cy="1245700"/>
          </a:xfrm>
          <a:prstGeom prst="straightConnector1">
            <a:avLst/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5" name="Google Shape;245;p12"/>
          <p:cNvSpPr txBox="1"/>
          <p:nvPr/>
        </p:nvSpPr>
        <p:spPr>
          <a:xfrm>
            <a:off x="3809841" y="4596800"/>
            <a:ext cx="2033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Derivative</a:t>
            </a:r>
            <a:endParaRPr/>
          </a:p>
        </p:txBody>
      </p:sp>
      <p:cxnSp>
        <p:nvCxnSpPr>
          <p:cNvPr id="246" name="Google Shape;246;p12"/>
          <p:cNvCxnSpPr/>
          <p:nvPr/>
        </p:nvCxnSpPr>
        <p:spPr>
          <a:xfrm rot="10800000">
            <a:off x="3935095" y="3450916"/>
            <a:ext cx="539369" cy="993485"/>
          </a:xfrm>
          <a:prstGeom prst="straightConnector1">
            <a:avLst/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7" name="Google Shape;247;p12"/>
          <p:cNvSpPr/>
          <p:nvPr/>
        </p:nvSpPr>
        <p:spPr>
          <a:xfrm>
            <a:off x="2931724" y="2320626"/>
            <a:ext cx="1542740" cy="113029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13"/>
          <p:cNvCxnSpPr/>
          <p:nvPr/>
        </p:nvCxnSpPr>
        <p:spPr>
          <a:xfrm rot="10800000">
            <a:off x="861699" y="2493213"/>
            <a:ext cx="0" cy="289378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p13"/>
          <p:cNvCxnSpPr/>
          <p:nvPr/>
        </p:nvCxnSpPr>
        <p:spPr>
          <a:xfrm flipH="1" rot="10800000">
            <a:off x="645416" y="5053451"/>
            <a:ext cx="3790441" cy="2874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13"/>
          <p:cNvCxnSpPr/>
          <p:nvPr/>
        </p:nvCxnSpPr>
        <p:spPr>
          <a:xfrm rot="10800000">
            <a:off x="5903499" y="2464469"/>
            <a:ext cx="0" cy="289378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13"/>
          <p:cNvCxnSpPr/>
          <p:nvPr/>
        </p:nvCxnSpPr>
        <p:spPr>
          <a:xfrm>
            <a:off x="5674899" y="5053451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7" name="Google Shape;257;p13"/>
          <p:cNvSpPr/>
          <p:nvPr/>
        </p:nvSpPr>
        <p:spPr>
          <a:xfrm>
            <a:off x="1271900" y="1976150"/>
            <a:ext cx="2426997" cy="2978288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1137802" y="1692074"/>
            <a:ext cx="3080761" cy="16022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3853659" y="3294680"/>
            <a:ext cx="582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J(θ)</a:t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 rot="10800000">
            <a:off x="3577935" y="3460981"/>
            <a:ext cx="224694" cy="184666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4F6128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3"/>
          <p:cNvCxnSpPr/>
          <p:nvPr/>
        </p:nvCxnSpPr>
        <p:spPr>
          <a:xfrm flipH="1">
            <a:off x="3577935" y="2936714"/>
            <a:ext cx="224694" cy="1787197"/>
          </a:xfrm>
          <a:prstGeom prst="straightConnector1">
            <a:avLst/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3"/>
          <p:cNvSpPr/>
          <p:nvPr/>
        </p:nvSpPr>
        <p:spPr>
          <a:xfrm>
            <a:off x="6219702" y="1846112"/>
            <a:ext cx="2426997" cy="2978288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6009339" y="1755377"/>
            <a:ext cx="3080761" cy="1418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3"/>
          <p:cNvCxnSpPr/>
          <p:nvPr/>
        </p:nvCxnSpPr>
        <p:spPr>
          <a:xfrm>
            <a:off x="6063239" y="3521453"/>
            <a:ext cx="680414" cy="1348301"/>
          </a:xfrm>
          <a:prstGeom prst="straightConnector1">
            <a:avLst/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13"/>
          <p:cNvSpPr/>
          <p:nvPr/>
        </p:nvSpPr>
        <p:spPr>
          <a:xfrm flipH="1" rot="10800000">
            <a:off x="6217685" y="3818568"/>
            <a:ext cx="224694" cy="184666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4F6128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3489585" y="5267544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13"/>
          <p:cNvCxnSpPr/>
          <p:nvPr/>
        </p:nvCxnSpPr>
        <p:spPr>
          <a:xfrm>
            <a:off x="3646107" y="4992979"/>
            <a:ext cx="0" cy="244733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3"/>
          <p:cNvSpPr/>
          <p:nvPr/>
        </p:nvSpPr>
        <p:spPr>
          <a:xfrm>
            <a:off x="6217685" y="5188704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3"/>
          <p:cNvCxnSpPr/>
          <p:nvPr/>
        </p:nvCxnSpPr>
        <p:spPr>
          <a:xfrm>
            <a:off x="6353765" y="4897934"/>
            <a:ext cx="0" cy="244733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766475"/>
            <a:ext cx="2160588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 txBox="1"/>
          <p:nvPr/>
        </p:nvSpPr>
        <p:spPr>
          <a:xfrm>
            <a:off x="838200" y="6062404"/>
            <a:ext cx="3135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This line has a positive slope</a:t>
            </a:r>
            <a:endParaRPr/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685" y="766475"/>
            <a:ext cx="2160588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5730088" y="6062404"/>
            <a:ext cx="3223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This line has a negative slope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4"/>
          <p:cNvCxnSpPr/>
          <p:nvPr/>
        </p:nvCxnSpPr>
        <p:spPr>
          <a:xfrm rot="10800000">
            <a:off x="5943600" y="535219"/>
            <a:ext cx="0" cy="289378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9" name="Google Shape;279;p14"/>
          <p:cNvCxnSpPr/>
          <p:nvPr/>
        </p:nvCxnSpPr>
        <p:spPr>
          <a:xfrm>
            <a:off x="5715000" y="3124201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0" name="Google Shape;280;p14"/>
          <p:cNvCxnSpPr/>
          <p:nvPr/>
        </p:nvCxnSpPr>
        <p:spPr>
          <a:xfrm rot="10800000">
            <a:off x="5943600" y="3583218"/>
            <a:ext cx="0" cy="289378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1" name="Google Shape;281;p14"/>
          <p:cNvCxnSpPr/>
          <p:nvPr/>
        </p:nvCxnSpPr>
        <p:spPr>
          <a:xfrm>
            <a:off x="5715000" y="6172200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069" y="3278419"/>
            <a:ext cx="249135" cy="37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069" y="6338011"/>
            <a:ext cx="249135" cy="37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92287"/>
            <a:ext cx="2816352" cy="899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609600" y="2002966"/>
            <a:ext cx="3886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α is too small, gradient descent can be slow.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609600" y="4343401"/>
            <a:ext cx="38862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α is too large, gradient descent can overshoot the minimum. It may fail to converge, or even diverge.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6259803" y="0"/>
            <a:ext cx="2426997" cy="2978288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063239" y="0"/>
            <a:ext cx="3080761" cy="1209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4"/>
          <p:cNvCxnSpPr>
            <a:stCxn id="287" idx="2"/>
          </p:cNvCxnSpPr>
          <p:nvPr/>
        </p:nvCxnSpPr>
        <p:spPr>
          <a:xfrm>
            <a:off x="6259803" y="1489144"/>
            <a:ext cx="0" cy="189000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0" name="Google Shape;290;p14"/>
          <p:cNvCxnSpPr/>
          <p:nvPr/>
        </p:nvCxnSpPr>
        <p:spPr>
          <a:xfrm>
            <a:off x="6291243" y="1641544"/>
            <a:ext cx="0" cy="188978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14"/>
          <p:cNvCxnSpPr/>
          <p:nvPr/>
        </p:nvCxnSpPr>
        <p:spPr>
          <a:xfrm>
            <a:off x="6291243" y="1838078"/>
            <a:ext cx="45360" cy="188978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6336603" y="2027056"/>
            <a:ext cx="75600" cy="181416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6412203" y="2208472"/>
            <a:ext cx="75600" cy="166298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4" name="Google Shape;294;p14"/>
          <p:cNvCxnSpPr/>
          <p:nvPr/>
        </p:nvCxnSpPr>
        <p:spPr>
          <a:xfrm>
            <a:off x="6487803" y="2360872"/>
            <a:ext cx="124554" cy="166298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14"/>
          <p:cNvCxnSpPr/>
          <p:nvPr/>
        </p:nvCxnSpPr>
        <p:spPr>
          <a:xfrm>
            <a:off x="6609963" y="2496934"/>
            <a:ext cx="75600" cy="166298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14"/>
          <p:cNvCxnSpPr/>
          <p:nvPr/>
        </p:nvCxnSpPr>
        <p:spPr>
          <a:xfrm>
            <a:off x="6685563" y="2663232"/>
            <a:ext cx="196560" cy="130769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7" name="Google Shape;297;p14"/>
          <p:cNvSpPr/>
          <p:nvPr/>
        </p:nvSpPr>
        <p:spPr>
          <a:xfrm>
            <a:off x="6366843" y="3623117"/>
            <a:ext cx="2135899" cy="2449135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4"/>
          <p:cNvCxnSpPr/>
          <p:nvPr/>
        </p:nvCxnSpPr>
        <p:spPr>
          <a:xfrm>
            <a:off x="6882123" y="2794001"/>
            <a:ext cx="148815" cy="184287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9" name="Google Shape;299;p14"/>
          <p:cNvSpPr/>
          <p:nvPr/>
        </p:nvSpPr>
        <p:spPr>
          <a:xfrm>
            <a:off x="6051263" y="3583218"/>
            <a:ext cx="3080761" cy="9976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4"/>
          <p:cNvCxnSpPr>
            <a:endCxn id="297" idx="5"/>
          </p:cNvCxnSpPr>
          <p:nvPr/>
        </p:nvCxnSpPr>
        <p:spPr>
          <a:xfrm flipH="1" rot="10800000">
            <a:off x="6915847" y="5713585"/>
            <a:ext cx="1274100" cy="174300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14"/>
          <p:cNvCxnSpPr>
            <a:endCxn id="297" idx="3"/>
          </p:cNvCxnSpPr>
          <p:nvPr/>
        </p:nvCxnSpPr>
        <p:spPr>
          <a:xfrm flipH="1">
            <a:off x="6679638" y="5697685"/>
            <a:ext cx="1510200" cy="15900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Google Shape;302;p14"/>
          <p:cNvCxnSpPr>
            <a:stCxn id="297" idx="3"/>
          </p:cNvCxnSpPr>
          <p:nvPr/>
        </p:nvCxnSpPr>
        <p:spPr>
          <a:xfrm flipH="1" rot="10800000">
            <a:off x="6679638" y="5291485"/>
            <a:ext cx="1712100" cy="422100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3" name="Google Shape;303;p14"/>
          <p:cNvCxnSpPr/>
          <p:nvPr/>
        </p:nvCxnSpPr>
        <p:spPr>
          <a:xfrm flipH="1">
            <a:off x="6504123" y="5291375"/>
            <a:ext cx="1887642" cy="120946"/>
          </a:xfrm>
          <a:prstGeom prst="straightConnector1">
            <a:avLst/>
          </a:prstGeom>
          <a:noFill/>
          <a:ln cap="flat" cmpd="sng" w="29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15"/>
          <p:cNvCxnSpPr/>
          <p:nvPr/>
        </p:nvCxnSpPr>
        <p:spPr>
          <a:xfrm rot="10800000">
            <a:off x="1453311" y="694013"/>
            <a:ext cx="0" cy="330018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1224711" y="3689396"/>
            <a:ext cx="3886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11" name="Google Shape;3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828" y="3902104"/>
            <a:ext cx="184709" cy="2779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/>
          <p:nvPr/>
        </p:nvSpPr>
        <p:spPr>
          <a:xfrm>
            <a:off x="1224711" y="972573"/>
            <a:ext cx="3681350" cy="2371244"/>
          </a:xfrm>
          <a:custGeom>
            <a:rect b="b" l="l" r="r" t="t"/>
            <a:pathLst>
              <a:path extrusionOk="0" h="1778433" w="3681350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noFill/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5444411" y="3290887"/>
            <a:ext cx="18383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at local optima</a:t>
            </a:r>
            <a:endParaRPr/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434" y="3414930"/>
            <a:ext cx="199226" cy="29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15"/>
          <p:cNvCxnSpPr/>
          <p:nvPr/>
        </p:nvCxnSpPr>
        <p:spPr>
          <a:xfrm rot="10800000">
            <a:off x="4272711" y="3105137"/>
            <a:ext cx="838200" cy="309793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15"/>
          <p:cNvCxnSpPr/>
          <p:nvPr/>
        </p:nvCxnSpPr>
        <p:spPr>
          <a:xfrm>
            <a:off x="4192232" y="3580127"/>
            <a:ext cx="1" cy="24765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15"/>
          <p:cNvSpPr txBox="1"/>
          <p:nvPr/>
        </p:nvSpPr>
        <p:spPr>
          <a:xfrm>
            <a:off x="966129" y="4408487"/>
            <a:ext cx="2031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Current value of </a:t>
            </a: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7454" y="4491357"/>
            <a:ext cx="199226" cy="29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5"/>
          <p:cNvCxnSpPr/>
          <p:nvPr/>
        </p:nvCxnSpPr>
        <p:spPr>
          <a:xfrm flipH="1" rot="10800000">
            <a:off x="2520111" y="3827780"/>
            <a:ext cx="1524000" cy="58070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20" name="Google Shape;3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2" y="4241801"/>
            <a:ext cx="3276599" cy="1050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5"/>
          <p:cNvCxnSpPr/>
          <p:nvPr/>
        </p:nvCxnSpPr>
        <p:spPr>
          <a:xfrm>
            <a:off x="3628871" y="3044665"/>
            <a:ext cx="1482040" cy="0"/>
          </a:xfrm>
          <a:prstGeom prst="straightConnector1">
            <a:avLst/>
          </a:prstGeom>
          <a:noFill/>
          <a:ln cap="flat" cmpd="sng" w="264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5"/>
          <p:cNvSpPr txBox="1"/>
          <p:nvPr/>
        </p:nvSpPr>
        <p:spPr>
          <a:xfrm>
            <a:off x="5654150" y="683902"/>
            <a:ext cx="3257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you already start at the local minimum?</a:t>
            </a:r>
            <a:endParaRPr/>
          </a:p>
        </p:txBody>
      </p:sp>
      <p:cxnSp>
        <p:nvCxnSpPr>
          <p:cNvPr id="323" name="Google Shape;323;p15"/>
          <p:cNvCxnSpPr/>
          <p:nvPr/>
        </p:nvCxnSpPr>
        <p:spPr>
          <a:xfrm flipH="1">
            <a:off x="4762895" y="2509624"/>
            <a:ext cx="1299526" cy="37738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4" name="Google Shape;324;p15"/>
          <p:cNvSpPr txBox="1"/>
          <p:nvPr/>
        </p:nvSpPr>
        <p:spPr>
          <a:xfrm>
            <a:off x="6231408" y="2186458"/>
            <a:ext cx="2102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Slope of gradient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(the derivative) = 0</a:t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6562210" y="3902104"/>
            <a:ext cx="1512030" cy="1676517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 rot="-687955">
            <a:off x="8169066" y="4516254"/>
            <a:ext cx="6210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949" y="1803401"/>
            <a:ext cx="3077652" cy="98645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6"/>
          <p:cNvSpPr txBox="1"/>
          <p:nvPr/>
        </p:nvSpPr>
        <p:spPr>
          <a:xfrm>
            <a:off x="457200" y="298745"/>
            <a:ext cx="7162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descent can converge to a local minimum, even with the learning rate α fixed.</a:t>
            </a:r>
            <a:endParaRPr/>
          </a:p>
        </p:txBody>
      </p:sp>
      <p:sp>
        <p:nvSpPr>
          <p:cNvPr id="333" name="Google Shape;333;p16"/>
          <p:cNvSpPr txBox="1"/>
          <p:nvPr/>
        </p:nvSpPr>
        <p:spPr>
          <a:xfrm>
            <a:off x="444600" y="3109992"/>
            <a:ext cx="4040506" cy="310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 approach a local minimum, gradient descent will automatically take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steps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So, no need to decrease α over time. </a:t>
            </a:r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 rot="10800000">
            <a:off x="5037582" y="2298655"/>
            <a:ext cx="0" cy="39559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4861504" y="5949841"/>
            <a:ext cx="365876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36" name="Google Shape;3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5359" y="6099210"/>
            <a:ext cx="184709" cy="27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1126" y="4007721"/>
            <a:ext cx="530352" cy="3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6"/>
          <p:cNvSpPr/>
          <p:nvPr/>
        </p:nvSpPr>
        <p:spPr>
          <a:xfrm>
            <a:off x="5194978" y="1269931"/>
            <a:ext cx="3680637" cy="1840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16"/>
          <p:cNvCxnSpPr>
            <a:endCxn id="340" idx="8"/>
          </p:cNvCxnSpPr>
          <p:nvPr/>
        </p:nvCxnSpPr>
        <p:spPr>
          <a:xfrm flipH="1">
            <a:off x="8044126" y="2524742"/>
            <a:ext cx="317400" cy="937200"/>
          </a:xfrm>
          <a:prstGeom prst="straightConnector1">
            <a:avLst/>
          </a:prstGeom>
          <a:noFill/>
          <a:ln cap="flat" cmpd="sng" w="454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0" name="Google Shape;340;p16"/>
          <p:cNvSpPr/>
          <p:nvPr/>
        </p:nvSpPr>
        <p:spPr>
          <a:xfrm>
            <a:off x="5261864" y="2524742"/>
            <a:ext cx="3084540" cy="3235298"/>
          </a:xfrm>
          <a:custGeom>
            <a:rect b="b" l="l" r="r" t="t"/>
            <a:pathLst>
              <a:path extrusionOk="0" h="3235298" w="3084540">
                <a:moveTo>
                  <a:pt x="3084540" y="0"/>
                </a:moveTo>
                <a:cubicBezTo>
                  <a:pt x="3079500" y="45355"/>
                  <a:pt x="3082298" y="92285"/>
                  <a:pt x="3069420" y="136064"/>
                </a:cubicBezTo>
                <a:cubicBezTo>
                  <a:pt x="3056700" y="179307"/>
                  <a:pt x="3008939" y="257009"/>
                  <a:pt x="3008939" y="257009"/>
                </a:cubicBezTo>
                <a:cubicBezTo>
                  <a:pt x="3003899" y="277167"/>
                  <a:pt x="2998327" y="297199"/>
                  <a:pt x="2993819" y="317482"/>
                </a:cubicBezTo>
                <a:cubicBezTo>
                  <a:pt x="2988244" y="342566"/>
                  <a:pt x="2986825" y="368696"/>
                  <a:pt x="2978698" y="393073"/>
                </a:cubicBezTo>
                <a:cubicBezTo>
                  <a:pt x="2935432" y="522854"/>
                  <a:pt x="2959757" y="393236"/>
                  <a:pt x="2933337" y="498901"/>
                </a:cubicBezTo>
                <a:cubicBezTo>
                  <a:pt x="2904025" y="616132"/>
                  <a:pt x="2938281" y="534371"/>
                  <a:pt x="2887976" y="634965"/>
                </a:cubicBezTo>
                <a:cubicBezTo>
                  <a:pt x="2876650" y="680264"/>
                  <a:pt x="2835778" y="856874"/>
                  <a:pt x="2812375" y="891974"/>
                </a:cubicBezTo>
                <a:lnTo>
                  <a:pt x="2782134" y="937329"/>
                </a:lnTo>
                <a:cubicBezTo>
                  <a:pt x="2758862" y="1053674"/>
                  <a:pt x="2773249" y="987983"/>
                  <a:pt x="2736773" y="1133866"/>
                </a:cubicBezTo>
                <a:lnTo>
                  <a:pt x="2721653" y="1194339"/>
                </a:lnTo>
                <a:cubicBezTo>
                  <a:pt x="2716613" y="1214497"/>
                  <a:pt x="2718060" y="1237524"/>
                  <a:pt x="2706533" y="1254812"/>
                </a:cubicBezTo>
                <a:lnTo>
                  <a:pt x="2676292" y="1300166"/>
                </a:lnTo>
                <a:cubicBezTo>
                  <a:pt x="2671066" y="1331518"/>
                  <a:pt x="2659586" y="1415264"/>
                  <a:pt x="2646052" y="1451348"/>
                </a:cubicBezTo>
                <a:cubicBezTo>
                  <a:pt x="2638137" y="1472450"/>
                  <a:pt x="2624966" y="1491226"/>
                  <a:pt x="2615811" y="1511821"/>
                </a:cubicBezTo>
                <a:cubicBezTo>
                  <a:pt x="2604788" y="1536620"/>
                  <a:pt x="2596944" y="1562772"/>
                  <a:pt x="2585570" y="1587412"/>
                </a:cubicBezTo>
                <a:cubicBezTo>
                  <a:pt x="2566679" y="1628337"/>
                  <a:pt x="2525089" y="1708358"/>
                  <a:pt x="2525089" y="1708358"/>
                </a:cubicBezTo>
                <a:cubicBezTo>
                  <a:pt x="2520049" y="1733555"/>
                  <a:pt x="2517354" y="1759337"/>
                  <a:pt x="2509969" y="1783949"/>
                </a:cubicBezTo>
                <a:cubicBezTo>
                  <a:pt x="2492351" y="1842666"/>
                  <a:pt x="2443091" y="1932804"/>
                  <a:pt x="2419247" y="1980486"/>
                </a:cubicBezTo>
                <a:cubicBezTo>
                  <a:pt x="2419243" y="1980495"/>
                  <a:pt x="2358771" y="2101424"/>
                  <a:pt x="2358766" y="2101432"/>
                </a:cubicBezTo>
                <a:cubicBezTo>
                  <a:pt x="2348686" y="2116550"/>
                  <a:pt x="2337541" y="2131010"/>
                  <a:pt x="2328525" y="2146786"/>
                </a:cubicBezTo>
                <a:cubicBezTo>
                  <a:pt x="2317342" y="2166353"/>
                  <a:pt x="2309468" y="2187692"/>
                  <a:pt x="2298285" y="2207259"/>
                </a:cubicBezTo>
                <a:cubicBezTo>
                  <a:pt x="2289269" y="2223035"/>
                  <a:pt x="2277060" y="2236838"/>
                  <a:pt x="2268044" y="2252614"/>
                </a:cubicBezTo>
                <a:cubicBezTo>
                  <a:pt x="2256861" y="2272181"/>
                  <a:pt x="2252472" y="2295976"/>
                  <a:pt x="2237804" y="2313087"/>
                </a:cubicBezTo>
                <a:cubicBezTo>
                  <a:pt x="2221403" y="2332219"/>
                  <a:pt x="2197483" y="2343323"/>
                  <a:pt x="2177322" y="2358441"/>
                </a:cubicBezTo>
                <a:cubicBezTo>
                  <a:pt x="2107903" y="2462558"/>
                  <a:pt x="2196588" y="2335969"/>
                  <a:pt x="2086601" y="2464269"/>
                </a:cubicBezTo>
                <a:cubicBezTo>
                  <a:pt x="2074775" y="2478064"/>
                  <a:pt x="2068433" y="2496043"/>
                  <a:pt x="2056360" y="2509623"/>
                </a:cubicBezTo>
                <a:cubicBezTo>
                  <a:pt x="2027947" y="2541583"/>
                  <a:pt x="1991299" y="2566124"/>
                  <a:pt x="1965638" y="2600333"/>
                </a:cubicBezTo>
                <a:cubicBezTo>
                  <a:pt x="1932992" y="2643855"/>
                  <a:pt x="1872971" y="2729811"/>
                  <a:pt x="1829556" y="2751515"/>
                </a:cubicBezTo>
                <a:lnTo>
                  <a:pt x="1769074" y="2781751"/>
                </a:lnTo>
                <a:cubicBezTo>
                  <a:pt x="1726387" y="2824433"/>
                  <a:pt x="1693279" y="2863468"/>
                  <a:pt x="1632992" y="2887579"/>
                </a:cubicBezTo>
                <a:cubicBezTo>
                  <a:pt x="1607791" y="2897658"/>
                  <a:pt x="1581667" y="2905678"/>
                  <a:pt x="1557390" y="2917815"/>
                </a:cubicBezTo>
                <a:cubicBezTo>
                  <a:pt x="1541136" y="2925941"/>
                  <a:pt x="1527807" y="2939037"/>
                  <a:pt x="1512029" y="2948052"/>
                </a:cubicBezTo>
                <a:cubicBezTo>
                  <a:pt x="1492459" y="2959233"/>
                  <a:pt x="1471118" y="2967107"/>
                  <a:pt x="1451548" y="2978288"/>
                </a:cubicBezTo>
                <a:cubicBezTo>
                  <a:pt x="1435770" y="2987303"/>
                  <a:pt x="1422140" y="2999823"/>
                  <a:pt x="1406187" y="3008524"/>
                </a:cubicBezTo>
                <a:cubicBezTo>
                  <a:pt x="1353384" y="3037322"/>
                  <a:pt x="1271426" y="3078636"/>
                  <a:pt x="1209623" y="3099234"/>
                </a:cubicBezTo>
                <a:cubicBezTo>
                  <a:pt x="1189909" y="3105805"/>
                  <a:pt x="1169302" y="3109313"/>
                  <a:pt x="1149142" y="3114352"/>
                </a:cubicBezTo>
                <a:cubicBezTo>
                  <a:pt x="1069199" y="3167639"/>
                  <a:pt x="1121409" y="3140182"/>
                  <a:pt x="982819" y="3174825"/>
                </a:cubicBezTo>
                <a:cubicBezTo>
                  <a:pt x="934659" y="3186863"/>
                  <a:pt x="896643" y="3197384"/>
                  <a:pt x="846736" y="3205061"/>
                </a:cubicBezTo>
                <a:cubicBezTo>
                  <a:pt x="709118" y="3226230"/>
                  <a:pt x="640026" y="3225538"/>
                  <a:pt x="483849" y="3235298"/>
                </a:cubicBezTo>
                <a:cubicBezTo>
                  <a:pt x="418328" y="3230258"/>
                  <a:pt x="352598" y="3227435"/>
                  <a:pt x="287285" y="3220179"/>
                </a:cubicBezTo>
                <a:cubicBezTo>
                  <a:pt x="261743" y="3217341"/>
                  <a:pt x="236969" y="3209658"/>
                  <a:pt x="211684" y="3205061"/>
                </a:cubicBezTo>
                <a:cubicBezTo>
                  <a:pt x="181521" y="3199578"/>
                  <a:pt x="151024" y="3195955"/>
                  <a:pt x="120962" y="3189943"/>
                </a:cubicBezTo>
                <a:cubicBezTo>
                  <a:pt x="100585" y="3185868"/>
                  <a:pt x="81101" y="3177402"/>
                  <a:pt x="60481" y="3174825"/>
                </a:cubicBezTo>
                <a:cubicBezTo>
                  <a:pt x="40476" y="3172325"/>
                  <a:pt x="20160" y="3174825"/>
                  <a:pt x="0" y="3174825"/>
                </a:cubicBezTo>
              </a:path>
            </a:pathLst>
          </a:cu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16"/>
          <p:cNvCxnSpPr/>
          <p:nvPr/>
        </p:nvCxnSpPr>
        <p:spPr>
          <a:xfrm flipH="1">
            <a:off x="7817196" y="3462071"/>
            <a:ext cx="226802" cy="613681"/>
          </a:xfrm>
          <a:prstGeom prst="straightConnector1">
            <a:avLst/>
          </a:prstGeom>
          <a:noFill/>
          <a:ln cap="flat" cmpd="sng" w="454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16"/>
          <p:cNvCxnSpPr/>
          <p:nvPr/>
        </p:nvCxnSpPr>
        <p:spPr>
          <a:xfrm flipH="1">
            <a:off x="7575271" y="4100133"/>
            <a:ext cx="241925" cy="468665"/>
          </a:xfrm>
          <a:prstGeom prst="straightConnector1">
            <a:avLst/>
          </a:prstGeom>
          <a:noFill/>
          <a:ln cap="flat" cmpd="sng" w="4545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3" name="Google Shape;343;p16"/>
          <p:cNvCxnSpPr/>
          <p:nvPr/>
        </p:nvCxnSpPr>
        <p:spPr>
          <a:xfrm flipH="1">
            <a:off x="7363586" y="4626173"/>
            <a:ext cx="256414" cy="362837"/>
          </a:xfrm>
          <a:prstGeom prst="straightConnector1">
            <a:avLst/>
          </a:prstGeom>
          <a:noFill/>
          <a:ln cap="flat" cmpd="sng" w="4545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4" name="Google Shape;344;p16"/>
          <p:cNvCxnSpPr/>
          <p:nvPr/>
        </p:nvCxnSpPr>
        <p:spPr>
          <a:xfrm flipH="1">
            <a:off x="7038184" y="5049483"/>
            <a:ext cx="325402" cy="241892"/>
          </a:xfrm>
          <a:prstGeom prst="straightConnector1">
            <a:avLst/>
          </a:prstGeom>
          <a:noFill/>
          <a:ln cap="flat" cmpd="sng" w="4545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/>
        </p:nvSpPr>
        <p:spPr>
          <a:xfrm>
            <a:off x="381000" y="889001"/>
            <a:ext cx="3879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/>
          </a:p>
        </p:txBody>
      </p:sp>
      <p:pic>
        <p:nvPicPr>
          <p:cNvPr id="351" name="Google Shape;3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06600"/>
            <a:ext cx="3513582" cy="255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374" y="2106168"/>
            <a:ext cx="2201418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 txBox="1"/>
          <p:nvPr/>
        </p:nvSpPr>
        <p:spPr>
          <a:xfrm>
            <a:off x="4724400" y="883048"/>
            <a:ext cx="3606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Model</a:t>
            </a:r>
            <a:endParaRPr/>
          </a:p>
        </p:txBody>
      </p:sp>
      <p:pic>
        <p:nvPicPr>
          <p:cNvPr id="354" name="Google Shape;35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8774" y="3124200"/>
            <a:ext cx="4246626" cy="795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17"/>
          <p:cNvCxnSpPr/>
          <p:nvPr/>
        </p:nvCxnSpPr>
        <p:spPr>
          <a:xfrm>
            <a:off x="4495800" y="755733"/>
            <a:ext cx="0" cy="528320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5490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197" y="880002"/>
            <a:ext cx="7323136" cy="56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76856"/>
            <a:ext cx="5454396" cy="28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6470823" y="2880596"/>
            <a:ext cx="22203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simultaneously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869" y="3294257"/>
            <a:ext cx="284815" cy="41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7193" y="3296066"/>
            <a:ext cx="273966" cy="41230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>
            <a:off x="6172200" y="2819400"/>
            <a:ext cx="152400" cy="1625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/>
          </a:p>
        </p:txBody>
      </p:sp>
      <p:pic>
        <p:nvPicPr>
          <p:cNvPr id="372" name="Google Shape;37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6275" y="1524000"/>
            <a:ext cx="1439863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9"/>
          <p:cNvSpPr/>
          <p:nvPr/>
        </p:nvSpPr>
        <p:spPr>
          <a:xfrm>
            <a:off x="2386888" y="2663825"/>
            <a:ext cx="3044812" cy="1046352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19"/>
          <p:cNvCxnSpPr/>
          <p:nvPr/>
        </p:nvCxnSpPr>
        <p:spPr>
          <a:xfrm flipH="1">
            <a:off x="5217493" y="2276856"/>
            <a:ext cx="214207" cy="386969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75" name="Google Shape;37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8743" y="5359400"/>
            <a:ext cx="1439863" cy="113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19"/>
          <p:cNvCxnSpPr/>
          <p:nvPr/>
        </p:nvCxnSpPr>
        <p:spPr>
          <a:xfrm rot="10800000">
            <a:off x="4486274" y="4851500"/>
            <a:ext cx="152400" cy="5079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7" name="Google Shape;377;p19"/>
          <p:cNvSpPr/>
          <p:nvPr/>
        </p:nvSpPr>
        <p:spPr>
          <a:xfrm>
            <a:off x="2386888" y="3805087"/>
            <a:ext cx="3539250" cy="1046352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36628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483215"/>
            <a:ext cx="8229600" cy="521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1"/>
              <a:buChar char="•"/>
            </a:pPr>
            <a:r>
              <a:rPr b="1" lang="en-US" sz="1860"/>
              <a:t>Example:  </a:t>
            </a:r>
            <a:r>
              <a:rPr lang="en-US" sz="1860"/>
              <a:t>Given a dataset of living areas and prices of houses in a given area. </a:t>
            </a:r>
            <a:endParaRPr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82486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860"/>
          </a:p>
          <a:p>
            <a:pPr indent="-182880" lvl="0" marL="18288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Char char="•"/>
            </a:pPr>
            <a:r>
              <a:rPr lang="en-US" sz="1860"/>
              <a:t>How can we learn to predict the prices of other houses in that same area, as a function of the size of the living area.</a:t>
            </a:r>
            <a:endParaRPr/>
          </a:p>
          <a:p>
            <a:pPr indent="-182880" lvl="1" marL="45720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SzPts val="1318"/>
              <a:buChar char="•"/>
            </a:pPr>
            <a:r>
              <a:rPr lang="en-US" sz="1550"/>
              <a:t>i.e.  Can we learn a function h, such that h(x) is a good predictor for the corresponding value of y. </a:t>
            </a:r>
            <a:endParaRPr/>
          </a:p>
        </p:txBody>
      </p:sp>
      <p:pic>
        <p:nvPicPr>
          <p:cNvPr descr="Screen Shot 2016-03-28 at 7.01.39 PM.png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46" y="2273312"/>
            <a:ext cx="4446294" cy="2456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28 at 7.01.51 PM.png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3940" y="1856062"/>
            <a:ext cx="4200654" cy="327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117138" y="4558595"/>
            <a:ext cx="21133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“input”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 features =&gt; x</a:t>
            </a:r>
            <a:r>
              <a:rPr b="1" baseline="30000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(i) 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 flipH="1" rot="10800000">
            <a:off x="729870" y="4004924"/>
            <a:ext cx="545340" cy="482957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" name="Google Shape;107;p2"/>
          <p:cNvSpPr txBox="1"/>
          <p:nvPr/>
        </p:nvSpPr>
        <p:spPr>
          <a:xfrm>
            <a:off x="2710927" y="4558595"/>
            <a:ext cx="23514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“output” variables or target =&gt; y</a:t>
            </a:r>
            <a:r>
              <a:rPr b="1" baseline="30000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(i) 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 rot="10800000">
            <a:off x="4016217" y="3928724"/>
            <a:ext cx="425070" cy="635358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93738"/>
            <a:ext cx="7677150" cy="537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0"/>
          <p:cNvSpPr/>
          <p:nvPr/>
        </p:nvSpPr>
        <p:spPr>
          <a:xfrm>
            <a:off x="3790950" y="269874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3829050" y="2989261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3810000" y="32845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3581400" y="35893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3657600" y="38941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3962400" y="39703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4114800" y="41989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4038600" y="45037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20"/>
          <p:cNvCxnSpPr/>
          <p:nvPr/>
        </p:nvCxnSpPr>
        <p:spPr>
          <a:xfrm>
            <a:off x="3692525" y="3703636"/>
            <a:ext cx="762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/>
          <p:nvPr/>
        </p:nvCxnSpPr>
        <p:spPr>
          <a:xfrm flipH="1">
            <a:off x="3692525" y="3398836"/>
            <a:ext cx="228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0"/>
          <p:cNvCxnSpPr/>
          <p:nvPr/>
        </p:nvCxnSpPr>
        <p:spPr>
          <a:xfrm>
            <a:off x="3775075" y="4008436"/>
            <a:ext cx="304800" cy="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/>
          <p:nvPr/>
        </p:nvCxnSpPr>
        <p:spPr>
          <a:xfrm>
            <a:off x="4068763" y="4084636"/>
            <a:ext cx="152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0"/>
          <p:cNvCxnSpPr/>
          <p:nvPr/>
        </p:nvCxnSpPr>
        <p:spPr>
          <a:xfrm flipH="1">
            <a:off x="4144963" y="4313236"/>
            <a:ext cx="762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0"/>
          <p:cNvCxnSpPr/>
          <p:nvPr/>
        </p:nvCxnSpPr>
        <p:spPr>
          <a:xfrm>
            <a:off x="3905252" y="2813049"/>
            <a:ext cx="42863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 flipH="1">
            <a:off x="3924302" y="3113087"/>
            <a:ext cx="23813" cy="2809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0"/>
          <p:cNvSpPr txBox="1"/>
          <p:nvPr/>
        </p:nvSpPr>
        <p:spPr>
          <a:xfrm>
            <a:off x="6772276" y="4952999"/>
            <a:ext cx="381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2751138" y="5332412"/>
            <a:ext cx="381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0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596286" y="3173093"/>
            <a:ext cx="905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J(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0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,θ</a:t>
            </a:r>
            <a:r>
              <a:rPr baseline="-25000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aseline="-25000"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449014"/>
            <a:ext cx="4388757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1" y="1449014"/>
            <a:ext cx="4388757" cy="438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554571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1"/>
          <p:cNvSpPr txBox="1"/>
          <p:nvPr/>
        </p:nvSpPr>
        <p:spPr>
          <a:xfrm>
            <a:off x="838200" y="1046738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11" name="Google Shape;41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5944" y="1130922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554571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 txBox="1"/>
          <p:nvPr/>
        </p:nvSpPr>
        <p:spPr>
          <a:xfrm>
            <a:off x="5328312" y="1046738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6687" y="1097671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438458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1" y="1438458"/>
            <a:ext cx="4388757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544015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2"/>
          <p:cNvSpPr txBox="1"/>
          <p:nvPr/>
        </p:nvSpPr>
        <p:spPr>
          <a:xfrm>
            <a:off x="838200" y="1036182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24" name="Google Shape;42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1153616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544015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2"/>
          <p:cNvSpPr txBox="1"/>
          <p:nvPr/>
        </p:nvSpPr>
        <p:spPr>
          <a:xfrm>
            <a:off x="5187192" y="1036182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27" name="Google Shape;42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1153615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79400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 txBox="1"/>
          <p:nvPr/>
        </p:nvSpPr>
        <p:spPr>
          <a:xfrm>
            <a:off x="838200" y="771567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36" name="Google Shape;43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889001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79400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3"/>
          <p:cNvSpPr txBox="1"/>
          <p:nvPr/>
        </p:nvSpPr>
        <p:spPr>
          <a:xfrm>
            <a:off x="5328312" y="771567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39" name="Google Shape;43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889000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79400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4"/>
          <p:cNvSpPr txBox="1"/>
          <p:nvPr/>
        </p:nvSpPr>
        <p:spPr>
          <a:xfrm>
            <a:off x="838200" y="771567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48" name="Google Shape;44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889001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79400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4"/>
          <p:cNvSpPr txBox="1"/>
          <p:nvPr/>
        </p:nvSpPr>
        <p:spPr>
          <a:xfrm>
            <a:off x="5328312" y="771567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51" name="Google Shape;45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889000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79400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5"/>
          <p:cNvSpPr txBox="1"/>
          <p:nvPr/>
        </p:nvSpPr>
        <p:spPr>
          <a:xfrm>
            <a:off x="838200" y="771567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60" name="Google Shape;46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889001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79400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5"/>
          <p:cNvSpPr txBox="1"/>
          <p:nvPr/>
        </p:nvSpPr>
        <p:spPr>
          <a:xfrm>
            <a:off x="5328312" y="771567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63" name="Google Shape;46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889000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79400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6"/>
          <p:cNvSpPr txBox="1"/>
          <p:nvPr/>
        </p:nvSpPr>
        <p:spPr>
          <a:xfrm>
            <a:off x="838200" y="771567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72" name="Google Shape;47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889001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79400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 txBox="1"/>
          <p:nvPr/>
        </p:nvSpPr>
        <p:spPr>
          <a:xfrm>
            <a:off x="5328312" y="771567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75" name="Google Shape;475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889000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173843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79400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7"/>
          <p:cNvSpPr txBox="1"/>
          <p:nvPr/>
        </p:nvSpPr>
        <p:spPr>
          <a:xfrm>
            <a:off x="838200" y="771567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84" name="Google Shape;48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889001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79400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7"/>
          <p:cNvSpPr txBox="1"/>
          <p:nvPr/>
        </p:nvSpPr>
        <p:spPr>
          <a:xfrm>
            <a:off x="5328312" y="771567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87" name="Google Shape;48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889000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1418627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18627"/>
            <a:ext cx="4388756" cy="438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524184"/>
            <a:ext cx="678942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8"/>
          <p:cNvSpPr txBox="1"/>
          <p:nvPr/>
        </p:nvSpPr>
        <p:spPr>
          <a:xfrm>
            <a:off x="731093" y="1016351"/>
            <a:ext cx="408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 fixed           , this is a function of x)</a:t>
            </a:r>
            <a:endParaRPr/>
          </a:p>
        </p:txBody>
      </p:sp>
      <p:pic>
        <p:nvPicPr>
          <p:cNvPr id="496" name="Google Shape;49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1133785"/>
            <a:ext cx="519391" cy="29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524184"/>
            <a:ext cx="1076706" cy="40843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8"/>
          <p:cNvSpPr txBox="1"/>
          <p:nvPr/>
        </p:nvSpPr>
        <p:spPr>
          <a:xfrm>
            <a:off x="5114098" y="1016351"/>
            <a:ext cx="3789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(function of the parameters            )</a:t>
            </a:r>
            <a:endParaRPr/>
          </a:p>
        </p:txBody>
      </p:sp>
      <p:pic>
        <p:nvPicPr>
          <p:cNvPr id="499" name="Google Shape;49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1133784"/>
            <a:ext cx="515722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/>
          <p:nvPr/>
        </p:nvSpPr>
        <p:spPr>
          <a:xfrm>
            <a:off x="685800" y="1905001"/>
            <a:ext cx="783388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“Batch” Gradient Descent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Each step of gradient descent uses all the training examples.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“Stochastic” Gradient Descent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Each step of gradient descent uses one training example (or a smaller set of training examples). 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large datasets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7200" y="26054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3408636" y="1478580"/>
            <a:ext cx="1737736" cy="86954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B6AB7"/>
              </a:gs>
              <a:gs pos="34000">
                <a:srgbClr val="306BB2"/>
              </a:gs>
              <a:gs pos="70000">
                <a:srgbClr val="3577C9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408636" y="2684352"/>
            <a:ext cx="1737736" cy="89902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B6AB7"/>
              </a:gs>
              <a:gs pos="34000">
                <a:srgbClr val="306BB2"/>
              </a:gs>
              <a:gs pos="70000">
                <a:srgbClr val="3577C9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Algorithm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3408636" y="3977693"/>
            <a:ext cx="1737735" cy="8755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B6AB7"/>
              </a:gs>
              <a:gs pos="34000">
                <a:srgbClr val="306BB2"/>
              </a:gs>
              <a:gs pos="70000">
                <a:srgbClr val="3577C9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052340" y="4161375"/>
            <a:ext cx="355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19" name="Google Shape;119;p3"/>
          <p:cNvCxnSpPr>
            <a:stCxn id="115" idx="2"/>
            <a:endCxn id="116" idx="0"/>
          </p:cNvCxnSpPr>
          <p:nvPr/>
        </p:nvCxnSpPr>
        <p:spPr>
          <a:xfrm>
            <a:off x="4277504" y="2348126"/>
            <a:ext cx="0" cy="3363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3"/>
          <p:cNvCxnSpPr>
            <a:stCxn id="116" idx="2"/>
            <a:endCxn id="117" idx="0"/>
          </p:cNvCxnSpPr>
          <p:nvPr/>
        </p:nvCxnSpPr>
        <p:spPr>
          <a:xfrm>
            <a:off x="4277504" y="3583381"/>
            <a:ext cx="0" cy="3942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" name="Google Shape;121;p3"/>
          <p:cNvCxnSpPr>
            <a:stCxn id="118" idx="3"/>
            <a:endCxn id="117" idx="1"/>
          </p:cNvCxnSpPr>
          <p:nvPr/>
        </p:nvCxnSpPr>
        <p:spPr>
          <a:xfrm>
            <a:off x="2408177" y="4392207"/>
            <a:ext cx="1000500" cy="231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3"/>
          <p:cNvSpPr txBox="1"/>
          <p:nvPr/>
        </p:nvSpPr>
        <p:spPr>
          <a:xfrm>
            <a:off x="6200378" y="4196165"/>
            <a:ext cx="18517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y</a:t>
            </a:r>
            <a:endParaRPr/>
          </a:p>
        </p:txBody>
      </p:sp>
      <p:cxnSp>
        <p:nvCxnSpPr>
          <p:cNvPr id="123" name="Google Shape;123;p3"/>
          <p:cNvCxnSpPr>
            <a:stCxn id="117" idx="3"/>
            <a:endCxn id="122" idx="1"/>
          </p:cNvCxnSpPr>
          <p:nvPr/>
        </p:nvCxnSpPr>
        <p:spPr>
          <a:xfrm>
            <a:off x="5146371" y="4415456"/>
            <a:ext cx="1053900" cy="114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" name="Google Shape;124;p3"/>
          <p:cNvSpPr txBox="1"/>
          <p:nvPr/>
        </p:nvSpPr>
        <p:spPr>
          <a:xfrm>
            <a:off x="457200" y="5088136"/>
            <a:ext cx="8686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trying to predict a </a:t>
            </a:r>
            <a:r>
              <a:rPr b="1" lang="en-US" sz="20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continuous variable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that’s called a </a:t>
            </a:r>
            <a:r>
              <a:rPr b="1" lang="en-US" sz="20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regression problem.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trying to predict only small number of </a:t>
            </a:r>
            <a:r>
              <a:rPr b="1" lang="en-US" sz="20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discrete values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call it a </a:t>
            </a:r>
            <a:r>
              <a:rPr b="1" lang="en-US" sz="2000" u="sng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classification problem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oogle Shape;512;p30"/>
          <p:cNvGraphicFramePr/>
          <p:nvPr/>
        </p:nvGraphicFramePr>
        <p:xfrm>
          <a:off x="3366448" y="1500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{19E24D0A-172E-49D2-8213-7523BEEDFF22}</a:tableStyleId>
              </a:tblPr>
              <a:tblGrid>
                <a:gridCol w="1364775"/>
                <a:gridCol w="1364775"/>
              </a:tblGrid>
              <a:tr h="151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Size (feet</a:t>
                      </a:r>
                      <a:r>
                        <a:rPr b="1"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($1000)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2104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1416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1534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852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13" name="Google Shape;5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982" y="2407920"/>
            <a:ext cx="15316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1916" y="2380996"/>
            <a:ext cx="144018" cy="26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5668077"/>
            <a:ext cx="2935224" cy="54457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0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Variable Linear Regression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" name="Google Shape;522;p31"/>
          <p:cNvGraphicFramePr/>
          <p:nvPr/>
        </p:nvGraphicFramePr>
        <p:xfrm>
          <a:off x="838202" y="1500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{19E24D0A-172E-49D2-8213-7523BEEDFF22}</a:tableStyleId>
              </a:tblPr>
              <a:tblGrid>
                <a:gridCol w="1364775"/>
                <a:gridCol w="1528550"/>
                <a:gridCol w="1528550"/>
                <a:gridCol w="1528550"/>
                <a:gridCol w="1364775"/>
              </a:tblGrid>
              <a:tr h="151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Size (feet</a:t>
                      </a:r>
                      <a:r>
                        <a:rPr b="1" baseline="3000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bedrooms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floors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 of home (years)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($1000)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2104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1416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1534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i="0" sz="2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852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3" name="Google Shape;523;p31"/>
          <p:cNvSpPr txBox="1"/>
          <p:nvPr/>
        </p:nvSpPr>
        <p:spPr>
          <a:xfrm>
            <a:off x="457200" y="44873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Variable Linear Regression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/>
        </p:nvSpPr>
        <p:spPr>
          <a:xfrm>
            <a:off x="304800" y="59267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Linear Regression with 1 variable </a:t>
            </a:r>
            <a:endParaRPr/>
          </a:p>
        </p:txBody>
      </p:sp>
      <p:graphicFrame>
        <p:nvGraphicFramePr>
          <p:cNvPr id="530" name="Google Shape;530;p32"/>
          <p:cNvGraphicFramePr/>
          <p:nvPr/>
        </p:nvGraphicFramePr>
        <p:xfrm>
          <a:off x="6096000" y="38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{19E24D0A-172E-49D2-8213-7523BEEDFF22}</a:tableStyleId>
              </a:tblPr>
              <a:tblGrid>
                <a:gridCol w="1364775"/>
                <a:gridCol w="1364775"/>
              </a:tblGrid>
              <a:tr h="94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Size (feet</a:t>
                      </a:r>
                      <a:r>
                        <a:rPr b="1" baseline="30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($1000)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2104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1416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1534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852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32"/>
          <p:cNvSpPr txBox="1"/>
          <p:nvPr/>
        </p:nvSpPr>
        <p:spPr>
          <a:xfrm>
            <a:off x="304800" y="2332666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Regression with multiple variables </a:t>
            </a:r>
            <a:endParaRPr/>
          </a:p>
        </p:txBody>
      </p:sp>
      <p:graphicFrame>
        <p:nvGraphicFramePr>
          <p:cNvPr id="532" name="Google Shape;532;p32"/>
          <p:cNvGraphicFramePr/>
          <p:nvPr/>
        </p:nvGraphicFramePr>
        <p:xfrm>
          <a:off x="2586573" y="4054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{19E24D0A-172E-49D2-8213-7523BEEDFF22}</a:tableStyleId>
              </a:tblPr>
              <a:tblGrid>
                <a:gridCol w="1191750"/>
                <a:gridCol w="1334750"/>
                <a:gridCol w="1334750"/>
                <a:gridCol w="1334750"/>
                <a:gridCol w="1191750"/>
              </a:tblGrid>
              <a:tr h="90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Size (feet</a:t>
                      </a:r>
                      <a:r>
                        <a:rPr b="1" baseline="3000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bedrooms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floors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 of home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 ($1000)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C0504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2104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1416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1534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852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10150" marB="0" marR="7625" marL="76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33" name="Google Shape;5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31" y="2971514"/>
            <a:ext cx="4540691" cy="88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513" y="1428750"/>
            <a:ext cx="2047875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570920"/>
            <a:ext cx="6261354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3"/>
          <p:cNvSpPr txBox="1"/>
          <p:nvPr/>
        </p:nvSpPr>
        <p:spPr>
          <a:xfrm>
            <a:off x="260110" y="482601"/>
            <a:ext cx="1987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Hypothesis:</a:t>
            </a:r>
            <a:endParaRPr/>
          </a:p>
        </p:txBody>
      </p:sp>
      <p:sp>
        <p:nvSpPr>
          <p:cNvPr id="542" name="Google Shape;542;p33"/>
          <p:cNvSpPr txBox="1"/>
          <p:nvPr/>
        </p:nvSpPr>
        <p:spPr>
          <a:xfrm>
            <a:off x="260111" y="1899048"/>
            <a:ext cx="27878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function:</a:t>
            </a:r>
            <a:endParaRPr/>
          </a:p>
        </p:txBody>
      </p:sp>
      <p:sp>
        <p:nvSpPr>
          <p:cNvPr id="543" name="Google Shape;543;p33"/>
          <p:cNvSpPr txBox="1"/>
          <p:nvPr/>
        </p:nvSpPr>
        <p:spPr>
          <a:xfrm>
            <a:off x="260110" y="1208088"/>
            <a:ext cx="24174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/>
          </a:p>
        </p:txBody>
      </p:sp>
      <p:pic>
        <p:nvPicPr>
          <p:cNvPr id="544" name="Google Shape;5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900" y="1331459"/>
            <a:ext cx="163906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2251964"/>
            <a:ext cx="5655564" cy="1109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3"/>
          <p:cNvGrpSpPr/>
          <p:nvPr/>
        </p:nvGrpSpPr>
        <p:grpSpPr>
          <a:xfrm>
            <a:off x="260111" y="3859969"/>
            <a:ext cx="8369172" cy="2307978"/>
            <a:chOff x="260111" y="2952750"/>
            <a:chExt cx="8369172" cy="1730983"/>
          </a:xfrm>
        </p:grpSpPr>
        <p:pic>
          <p:nvPicPr>
            <p:cNvPr id="547" name="Google Shape;547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8" name="Google Shape;548;p33"/>
            <p:cNvGrpSpPr/>
            <p:nvPr/>
          </p:nvGrpSpPr>
          <p:grpSpPr>
            <a:xfrm>
              <a:off x="260111" y="2952750"/>
              <a:ext cx="8369172" cy="1730983"/>
              <a:chOff x="260111" y="2952750"/>
              <a:chExt cx="8369172" cy="1730983"/>
            </a:xfrm>
          </p:grpSpPr>
          <p:sp>
            <p:nvSpPr>
              <p:cNvPr id="549" name="Google Shape;549;p33"/>
              <p:cNvSpPr txBox="1"/>
              <p:nvPr/>
            </p:nvSpPr>
            <p:spPr>
              <a:xfrm>
                <a:off x="1519047" y="4379695"/>
                <a:ext cx="7110236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(simultaneously update for every j = 0 , 1,  … , n)</a:t>
                </a:r>
                <a:endParaRPr/>
              </a:p>
            </p:txBody>
          </p:sp>
          <p:sp>
            <p:nvSpPr>
              <p:cNvPr id="550" name="Google Shape;550;p33"/>
              <p:cNvSpPr txBox="1"/>
              <p:nvPr/>
            </p:nvSpPr>
            <p:spPr>
              <a:xfrm>
                <a:off x="504920" y="3390840"/>
                <a:ext cx="1485044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Repeat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3"/>
              <p:cNvSpPr txBox="1"/>
              <p:nvPr/>
            </p:nvSpPr>
            <p:spPr>
              <a:xfrm>
                <a:off x="260111" y="2952750"/>
                <a:ext cx="4727873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Gradient descent:</a:t>
                </a:r>
                <a:endParaRPr/>
              </a:p>
            </p:txBody>
          </p:sp>
          <p:pic>
            <p:nvPicPr>
              <p:cNvPr id="552" name="Google Shape;552;p3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21546" y="4379695"/>
                <a:ext cx="109728" cy="3040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3" name="Google Shape;553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/>
          <p:nvPr/>
        </p:nvSpPr>
        <p:spPr>
          <a:xfrm>
            <a:off x="1660543" y="4773951"/>
            <a:ext cx="36499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(simultaneously update             )</a:t>
            </a:r>
            <a:endParaRPr/>
          </a:p>
        </p:txBody>
      </p:sp>
      <p:sp>
        <p:nvSpPr>
          <p:cNvPr id="560" name="Google Shape;560;p34"/>
          <p:cNvSpPr txBox="1"/>
          <p:nvPr/>
        </p:nvSpPr>
        <p:spPr>
          <a:xfrm>
            <a:off x="457200" y="1535388"/>
            <a:ext cx="2667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334939" y="771193"/>
            <a:ext cx="3581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Previously (n=1):</a:t>
            </a:r>
            <a:endParaRPr/>
          </a:p>
        </p:txBody>
      </p:sp>
      <p:pic>
        <p:nvPicPr>
          <p:cNvPr id="562" name="Google Shape;5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3" y="2044700"/>
            <a:ext cx="3355277" cy="8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854" y="4880005"/>
            <a:ext cx="483489" cy="27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8463" y="1610277"/>
            <a:ext cx="109728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986" y="5461000"/>
            <a:ext cx="109728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2022" y="3816096"/>
            <a:ext cx="3698177" cy="8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84919" y="3223005"/>
            <a:ext cx="726948" cy="40919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4"/>
          <p:cNvSpPr/>
          <p:nvPr/>
        </p:nvSpPr>
        <p:spPr>
          <a:xfrm rot="5400000">
            <a:off x="3112104" y="2055654"/>
            <a:ext cx="179071" cy="2059878"/>
          </a:xfrm>
          <a:prstGeom prst="rightBrace">
            <a:avLst>
              <a:gd fmla="val 4791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34"/>
          <p:cNvCxnSpPr/>
          <p:nvPr/>
        </p:nvCxnSpPr>
        <p:spPr>
          <a:xfrm>
            <a:off x="4686300" y="177800"/>
            <a:ext cx="0" cy="650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34"/>
          <p:cNvSpPr txBox="1"/>
          <p:nvPr/>
        </p:nvSpPr>
        <p:spPr>
          <a:xfrm>
            <a:off x="4800601" y="384145"/>
            <a:ext cx="3581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algorithm               :</a:t>
            </a:r>
            <a:endParaRPr/>
          </a:p>
        </p:txBody>
      </p:sp>
      <p:pic>
        <p:nvPicPr>
          <p:cNvPr id="571" name="Google Shape;571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29400" y="431765"/>
            <a:ext cx="687515" cy="30632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4"/>
          <p:cNvSpPr txBox="1"/>
          <p:nvPr/>
        </p:nvSpPr>
        <p:spPr>
          <a:xfrm>
            <a:off x="4829175" y="773830"/>
            <a:ext cx="2667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5302" y="971248"/>
            <a:ext cx="109728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9686" y="2921000"/>
            <a:ext cx="109728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9701" y="1345177"/>
            <a:ext cx="3686175" cy="83210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4"/>
          <p:cNvSpPr txBox="1"/>
          <p:nvPr/>
        </p:nvSpPr>
        <p:spPr>
          <a:xfrm>
            <a:off x="5462303" y="2242901"/>
            <a:ext cx="354492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(simultaneously update        for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)</a:t>
            </a:r>
            <a:endParaRPr/>
          </a:p>
        </p:txBody>
      </p:sp>
      <p:pic>
        <p:nvPicPr>
          <p:cNvPr id="577" name="Google Shape;577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82001" y="2342977"/>
            <a:ext cx="168021" cy="3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00987" y="2742449"/>
            <a:ext cx="1034796" cy="235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9" name="Google Shape;579;p34"/>
          <p:cNvCxnSpPr/>
          <p:nvPr/>
        </p:nvCxnSpPr>
        <p:spPr>
          <a:xfrm rot="10800000">
            <a:off x="4876800" y="3519987"/>
            <a:ext cx="396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0" name="Google Shape;580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99686" y="3632200"/>
            <a:ext cx="3660458" cy="8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7681" y="4628896"/>
            <a:ext cx="3660458" cy="8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97681" y="5543296"/>
            <a:ext cx="3660458" cy="8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97681" y="6505575"/>
            <a:ext cx="190024" cy="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Gradient Descent</a:t>
            </a:r>
            <a:endParaRPr/>
          </a:p>
        </p:txBody>
      </p:sp>
      <p:sp>
        <p:nvSpPr>
          <p:cNvPr id="589" name="Google Shape;589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Its very important to perform feature scaling and mean normalization when performing gradient descent.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488" y="2045087"/>
            <a:ext cx="3450336" cy="7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Gradient Descent Tinkering</a:t>
            </a:r>
            <a:endParaRPr/>
          </a:p>
        </p:txBody>
      </p:sp>
      <p:sp>
        <p:nvSpPr>
          <p:cNvPr id="597" name="Google Shape;597;p36"/>
          <p:cNvSpPr txBox="1"/>
          <p:nvPr>
            <p:ph idx="1" type="body"/>
          </p:nvPr>
        </p:nvSpPr>
        <p:spPr>
          <a:xfrm>
            <a:off x="728370" y="2821311"/>
            <a:ext cx="8229600" cy="2724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Debugging – How to make sure gradient descent is working correctly.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How to choose learning rate </a:t>
            </a:r>
            <a:r>
              <a:rPr b="1" lang="en-US">
                <a:solidFill>
                  <a:srgbClr val="C0504D"/>
                </a:solidFill>
              </a:rPr>
              <a:t>α.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"/>
          <p:cNvSpPr txBox="1"/>
          <p:nvPr/>
        </p:nvSpPr>
        <p:spPr>
          <a:xfrm>
            <a:off x="3960144" y="1228355"/>
            <a:ext cx="4572000" cy="1364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examples are of where gradient descent not working. </a:t>
            </a:r>
            <a:endParaRPr/>
          </a:p>
          <a:p>
            <a:pPr indent="0" lvl="0" marL="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smaller  </a:t>
            </a:r>
            <a:r>
              <a:rPr b="1"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pic>
        <p:nvPicPr>
          <p:cNvPr id="604" name="Google Shape;6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11" y="1889656"/>
            <a:ext cx="356616" cy="27228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7"/>
          <p:cNvSpPr txBox="1"/>
          <p:nvPr/>
        </p:nvSpPr>
        <p:spPr>
          <a:xfrm>
            <a:off x="902010" y="3160512"/>
            <a:ext cx="19431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iterations</a:t>
            </a:r>
            <a:endParaRPr/>
          </a:p>
        </p:txBody>
      </p:sp>
      <p:cxnSp>
        <p:nvCxnSpPr>
          <p:cNvPr id="606" name="Google Shape;606;p37"/>
          <p:cNvCxnSpPr/>
          <p:nvPr/>
        </p:nvCxnSpPr>
        <p:spPr>
          <a:xfrm rot="10800000">
            <a:off x="992243" y="1651534"/>
            <a:ext cx="0" cy="19143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7" name="Google Shape;607;p37"/>
          <p:cNvCxnSpPr/>
          <p:nvPr/>
        </p:nvCxnSpPr>
        <p:spPr>
          <a:xfrm>
            <a:off x="763644" y="3262112"/>
            <a:ext cx="227141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608" name="Google Shape;6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22" y="4531466"/>
            <a:ext cx="356616" cy="27228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7"/>
          <p:cNvSpPr txBox="1"/>
          <p:nvPr/>
        </p:nvSpPr>
        <p:spPr>
          <a:xfrm>
            <a:off x="876221" y="5802322"/>
            <a:ext cx="19431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iterations</a:t>
            </a:r>
            <a:endParaRPr/>
          </a:p>
        </p:txBody>
      </p:sp>
      <p:cxnSp>
        <p:nvCxnSpPr>
          <p:cNvPr id="610" name="Google Shape;610;p37"/>
          <p:cNvCxnSpPr/>
          <p:nvPr/>
        </p:nvCxnSpPr>
        <p:spPr>
          <a:xfrm rot="10800000">
            <a:off x="966454" y="4293344"/>
            <a:ext cx="0" cy="19143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1" name="Google Shape;611;p37"/>
          <p:cNvCxnSpPr/>
          <p:nvPr/>
        </p:nvCxnSpPr>
        <p:spPr>
          <a:xfrm>
            <a:off x="737855" y="5903922"/>
            <a:ext cx="36559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2" name="Google Shape;612;p37"/>
          <p:cNvSpPr txBox="1"/>
          <p:nvPr/>
        </p:nvSpPr>
        <p:spPr>
          <a:xfrm>
            <a:off x="4850279" y="3864251"/>
            <a:ext cx="399727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sufficiently small  </a:t>
            </a:r>
            <a:r>
              <a:rPr b="1"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, </a:t>
            </a:r>
            <a:r>
              <a:rPr b="1"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should decrease on every iteration.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if   </a:t>
            </a:r>
            <a:r>
              <a:rPr b="1"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is too small, gradient descent can be slow to converge.</a:t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1152354" y="1850627"/>
            <a:ext cx="1468855" cy="1147462"/>
          </a:xfrm>
          <a:custGeom>
            <a:rect b="b" l="l" r="r" t="t"/>
            <a:pathLst>
              <a:path extrusionOk="0" h="1147462" w="1468855">
                <a:moveTo>
                  <a:pt x="0" y="1147462"/>
                </a:moveTo>
                <a:lnTo>
                  <a:pt x="214208" y="1101564"/>
                </a:lnTo>
                <a:cubicBezTo>
                  <a:pt x="311024" y="1079562"/>
                  <a:pt x="350566" y="1066979"/>
                  <a:pt x="443717" y="1040366"/>
                </a:cubicBezTo>
                <a:cubicBezTo>
                  <a:pt x="469218" y="1025066"/>
                  <a:pt x="492463" y="1005142"/>
                  <a:pt x="520220" y="994467"/>
                </a:cubicBezTo>
                <a:cubicBezTo>
                  <a:pt x="559474" y="979370"/>
                  <a:pt x="642624" y="963868"/>
                  <a:pt x="642624" y="963868"/>
                </a:cubicBezTo>
                <a:cubicBezTo>
                  <a:pt x="657925" y="953668"/>
                  <a:pt x="672560" y="942392"/>
                  <a:pt x="688526" y="933269"/>
                </a:cubicBezTo>
                <a:cubicBezTo>
                  <a:pt x="708330" y="921953"/>
                  <a:pt x="730386" y="914758"/>
                  <a:pt x="749728" y="902670"/>
                </a:cubicBezTo>
                <a:cubicBezTo>
                  <a:pt x="908622" y="803369"/>
                  <a:pt x="717063" y="903702"/>
                  <a:pt x="872133" y="826173"/>
                </a:cubicBezTo>
                <a:cubicBezTo>
                  <a:pt x="887433" y="810873"/>
                  <a:pt x="901605" y="794355"/>
                  <a:pt x="918034" y="780274"/>
                </a:cubicBezTo>
                <a:cubicBezTo>
                  <a:pt x="937396" y="763679"/>
                  <a:pt x="961205" y="752407"/>
                  <a:pt x="979237" y="734376"/>
                </a:cubicBezTo>
                <a:cubicBezTo>
                  <a:pt x="997269" y="716346"/>
                  <a:pt x="1008196" y="692236"/>
                  <a:pt x="1025138" y="673178"/>
                </a:cubicBezTo>
                <a:cubicBezTo>
                  <a:pt x="1049098" y="646225"/>
                  <a:pt x="1077893" y="623819"/>
                  <a:pt x="1101641" y="596680"/>
                </a:cubicBezTo>
                <a:cubicBezTo>
                  <a:pt x="1113750" y="582842"/>
                  <a:pt x="1120470" y="564908"/>
                  <a:pt x="1132242" y="550782"/>
                </a:cubicBezTo>
                <a:cubicBezTo>
                  <a:pt x="1146095" y="534160"/>
                  <a:pt x="1164291" y="521505"/>
                  <a:pt x="1178144" y="504883"/>
                </a:cubicBezTo>
                <a:cubicBezTo>
                  <a:pt x="1216852" y="458437"/>
                  <a:pt x="1212562" y="442746"/>
                  <a:pt x="1239346" y="382487"/>
                </a:cubicBezTo>
                <a:cubicBezTo>
                  <a:pt x="1248609" y="361646"/>
                  <a:pt x="1258870" y="341226"/>
                  <a:pt x="1269947" y="321289"/>
                </a:cubicBezTo>
                <a:cubicBezTo>
                  <a:pt x="1284390" y="295294"/>
                  <a:pt x="1297591" y="268265"/>
                  <a:pt x="1315849" y="244792"/>
                </a:cubicBezTo>
                <a:cubicBezTo>
                  <a:pt x="1333562" y="222020"/>
                  <a:pt x="1358052" y="205305"/>
                  <a:pt x="1377051" y="183594"/>
                </a:cubicBezTo>
                <a:cubicBezTo>
                  <a:pt x="1393843" y="164404"/>
                  <a:pt x="1407652" y="142795"/>
                  <a:pt x="1422953" y="122396"/>
                </a:cubicBezTo>
                <a:cubicBezTo>
                  <a:pt x="1457160" y="19780"/>
                  <a:pt x="1439128" y="59448"/>
                  <a:pt x="1468855" y="0"/>
                </a:cubicBezTo>
              </a:path>
            </a:pathLst>
          </a:cu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7"/>
          <p:cNvSpPr txBox="1"/>
          <p:nvPr>
            <p:ph type="title"/>
          </p:nvPr>
        </p:nvSpPr>
        <p:spPr>
          <a:xfrm>
            <a:off x="457200" y="38351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Making sure gradient descent is working</a:t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101641" y="4987636"/>
            <a:ext cx="3259863" cy="489584"/>
          </a:xfrm>
          <a:custGeom>
            <a:rect b="b" l="l" r="r" t="t"/>
            <a:pathLst>
              <a:path extrusionOk="0" h="489584" w="3259863">
                <a:moveTo>
                  <a:pt x="0" y="0"/>
                </a:moveTo>
                <a:cubicBezTo>
                  <a:pt x="5100" y="81597"/>
                  <a:pt x="-6745" y="166064"/>
                  <a:pt x="15300" y="244792"/>
                </a:cubicBezTo>
                <a:cubicBezTo>
                  <a:pt x="30175" y="297913"/>
                  <a:pt x="82432" y="333148"/>
                  <a:pt x="107104" y="382488"/>
                </a:cubicBezTo>
                <a:cubicBezTo>
                  <a:pt x="117304" y="402887"/>
                  <a:pt x="121577" y="427559"/>
                  <a:pt x="137705" y="443686"/>
                </a:cubicBezTo>
                <a:cubicBezTo>
                  <a:pt x="156613" y="462593"/>
                  <a:pt x="217376" y="480441"/>
                  <a:pt x="244809" y="489584"/>
                </a:cubicBezTo>
                <a:cubicBezTo>
                  <a:pt x="341712" y="484484"/>
                  <a:pt x="440195" y="492441"/>
                  <a:pt x="535519" y="474285"/>
                </a:cubicBezTo>
                <a:cubicBezTo>
                  <a:pt x="553583" y="470845"/>
                  <a:pt x="553118" y="441388"/>
                  <a:pt x="566121" y="428386"/>
                </a:cubicBezTo>
                <a:cubicBezTo>
                  <a:pt x="579124" y="415384"/>
                  <a:pt x="596722" y="407987"/>
                  <a:pt x="612022" y="397787"/>
                </a:cubicBezTo>
                <a:cubicBezTo>
                  <a:pt x="682171" y="292572"/>
                  <a:pt x="661595" y="340879"/>
                  <a:pt x="688525" y="260092"/>
                </a:cubicBezTo>
                <a:cubicBezTo>
                  <a:pt x="693625" y="188694"/>
                  <a:pt x="689787" y="116088"/>
                  <a:pt x="703826" y="45899"/>
                </a:cubicBezTo>
                <a:cubicBezTo>
                  <a:pt x="707950" y="25280"/>
                  <a:pt x="713084" y="86957"/>
                  <a:pt x="719126" y="107097"/>
                </a:cubicBezTo>
                <a:cubicBezTo>
                  <a:pt x="728395" y="137991"/>
                  <a:pt x="739527" y="168295"/>
                  <a:pt x="749727" y="198894"/>
                </a:cubicBezTo>
                <a:cubicBezTo>
                  <a:pt x="777273" y="281525"/>
                  <a:pt x="748041" y="216638"/>
                  <a:pt x="826230" y="305990"/>
                </a:cubicBezTo>
                <a:cubicBezTo>
                  <a:pt x="843022" y="325180"/>
                  <a:pt x="852542" y="350864"/>
                  <a:pt x="872132" y="367188"/>
                </a:cubicBezTo>
                <a:cubicBezTo>
                  <a:pt x="884522" y="377513"/>
                  <a:pt x="903608" y="375276"/>
                  <a:pt x="918034" y="382488"/>
                </a:cubicBezTo>
                <a:cubicBezTo>
                  <a:pt x="934481" y="390711"/>
                  <a:pt x="948635" y="402887"/>
                  <a:pt x="963935" y="413087"/>
                </a:cubicBezTo>
                <a:cubicBezTo>
                  <a:pt x="1055738" y="407987"/>
                  <a:pt x="1148243" y="410209"/>
                  <a:pt x="1239345" y="397787"/>
                </a:cubicBezTo>
                <a:cubicBezTo>
                  <a:pt x="1315362" y="387422"/>
                  <a:pt x="1289212" y="363224"/>
                  <a:pt x="1331149" y="321290"/>
                </a:cubicBezTo>
                <a:cubicBezTo>
                  <a:pt x="1349181" y="303259"/>
                  <a:pt x="1371950" y="290691"/>
                  <a:pt x="1392351" y="275391"/>
                </a:cubicBezTo>
                <a:cubicBezTo>
                  <a:pt x="1441610" y="127630"/>
                  <a:pt x="1362616" y="357376"/>
                  <a:pt x="1438253" y="168295"/>
                </a:cubicBezTo>
                <a:cubicBezTo>
                  <a:pt x="1450233" y="138348"/>
                  <a:pt x="1468854" y="76498"/>
                  <a:pt x="1468854" y="76498"/>
                </a:cubicBezTo>
                <a:cubicBezTo>
                  <a:pt x="1479054" y="107097"/>
                  <a:pt x="1491631" y="137004"/>
                  <a:pt x="1499455" y="168295"/>
                </a:cubicBezTo>
                <a:cubicBezTo>
                  <a:pt x="1513175" y="223168"/>
                  <a:pt x="1508375" y="233129"/>
                  <a:pt x="1545357" y="275391"/>
                </a:cubicBezTo>
                <a:cubicBezTo>
                  <a:pt x="1569105" y="302530"/>
                  <a:pt x="1587648" y="340486"/>
                  <a:pt x="1621860" y="351889"/>
                </a:cubicBezTo>
                <a:lnTo>
                  <a:pt x="1713663" y="382488"/>
                </a:lnTo>
                <a:lnTo>
                  <a:pt x="1759565" y="397787"/>
                </a:lnTo>
                <a:cubicBezTo>
                  <a:pt x="1830968" y="392687"/>
                  <a:pt x="1903278" y="394927"/>
                  <a:pt x="1973773" y="382488"/>
                </a:cubicBezTo>
                <a:cubicBezTo>
                  <a:pt x="2003085" y="377316"/>
                  <a:pt x="2070360" y="299892"/>
                  <a:pt x="2080876" y="290691"/>
                </a:cubicBezTo>
                <a:cubicBezTo>
                  <a:pt x="2161262" y="220358"/>
                  <a:pt x="2128456" y="270884"/>
                  <a:pt x="2203281" y="183594"/>
                </a:cubicBezTo>
                <a:cubicBezTo>
                  <a:pt x="2215248" y="169633"/>
                  <a:pt x="2224759" y="153661"/>
                  <a:pt x="2233882" y="137696"/>
                </a:cubicBezTo>
                <a:cubicBezTo>
                  <a:pt x="2264132" y="84761"/>
                  <a:pt x="2262618" y="82092"/>
                  <a:pt x="2279784" y="30599"/>
                </a:cubicBezTo>
                <a:cubicBezTo>
                  <a:pt x="2313310" y="80886"/>
                  <a:pt x="2309850" y="66974"/>
                  <a:pt x="2325686" y="122396"/>
                </a:cubicBezTo>
                <a:cubicBezTo>
                  <a:pt x="2331463" y="142614"/>
                  <a:pt x="2329965" y="165686"/>
                  <a:pt x="2340986" y="183594"/>
                </a:cubicBezTo>
                <a:cubicBezTo>
                  <a:pt x="2371463" y="233116"/>
                  <a:pt x="2406971" y="280174"/>
                  <a:pt x="2448090" y="321290"/>
                </a:cubicBezTo>
                <a:cubicBezTo>
                  <a:pt x="2508634" y="381830"/>
                  <a:pt x="2526163" y="418710"/>
                  <a:pt x="2601096" y="443686"/>
                </a:cubicBezTo>
                <a:cubicBezTo>
                  <a:pt x="2640995" y="456985"/>
                  <a:pt x="2683601" y="460987"/>
                  <a:pt x="2723500" y="474285"/>
                </a:cubicBezTo>
                <a:lnTo>
                  <a:pt x="2769402" y="489584"/>
                </a:lnTo>
                <a:cubicBezTo>
                  <a:pt x="2925665" y="479168"/>
                  <a:pt x="2970394" y="518098"/>
                  <a:pt x="3060113" y="428386"/>
                </a:cubicBezTo>
                <a:cubicBezTo>
                  <a:pt x="3073116" y="415384"/>
                  <a:pt x="3079681" y="397198"/>
                  <a:pt x="3090714" y="382488"/>
                </a:cubicBezTo>
                <a:cubicBezTo>
                  <a:pt x="3110308" y="356364"/>
                  <a:pt x="3133327" y="332839"/>
                  <a:pt x="3151916" y="305990"/>
                </a:cubicBezTo>
                <a:cubicBezTo>
                  <a:pt x="3179303" y="266433"/>
                  <a:pt x="3228419" y="183594"/>
                  <a:pt x="3228419" y="183594"/>
                </a:cubicBezTo>
                <a:cubicBezTo>
                  <a:pt x="3238245" y="144293"/>
                  <a:pt x="3254165" y="84737"/>
                  <a:pt x="3259020" y="45899"/>
                </a:cubicBezTo>
                <a:cubicBezTo>
                  <a:pt x="3260918" y="30718"/>
                  <a:pt x="3259020" y="15300"/>
                  <a:pt x="3259020" y="0"/>
                </a:cubicBezTo>
              </a:path>
            </a:pathLst>
          </a:cu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2875052" y="4881842"/>
            <a:ext cx="838200" cy="5853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8"/>
          <p:cNvSpPr/>
          <p:nvPr/>
        </p:nvSpPr>
        <p:spPr>
          <a:xfrm>
            <a:off x="4622037" y="4860844"/>
            <a:ext cx="838200" cy="5853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8"/>
          <p:cNvSpPr/>
          <p:nvPr/>
        </p:nvSpPr>
        <p:spPr>
          <a:xfrm>
            <a:off x="6197030" y="4860844"/>
            <a:ext cx="838200" cy="5853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8"/>
          <p:cNvSpPr txBox="1"/>
          <p:nvPr>
            <p:ph type="title"/>
          </p:nvPr>
        </p:nvSpPr>
        <p:spPr>
          <a:xfrm>
            <a:off x="457200" y="38040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25" name="Google Shape;625;p38"/>
          <p:cNvSpPr txBox="1"/>
          <p:nvPr>
            <p:ph idx="1" type="body"/>
          </p:nvPr>
        </p:nvSpPr>
        <p:spPr>
          <a:xfrm>
            <a:off x="507237" y="1541756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If  </a:t>
            </a:r>
            <a:r>
              <a:rPr b="1" lang="en-US">
                <a:solidFill>
                  <a:schemeClr val="accent2"/>
                </a:solidFill>
              </a:rPr>
              <a:t>α</a:t>
            </a:r>
            <a:r>
              <a:rPr lang="en-US"/>
              <a:t> is too small: slow convergence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If  </a:t>
            </a:r>
            <a:r>
              <a:rPr b="1" lang="en-US">
                <a:solidFill>
                  <a:srgbClr val="C0504D"/>
                </a:solidFill>
              </a:rPr>
              <a:t>α</a:t>
            </a:r>
            <a:r>
              <a:rPr lang="en-US"/>
              <a:t> is too large, </a:t>
            </a:r>
            <a:r>
              <a:rPr i="1" lang="en-US">
                <a:solidFill>
                  <a:srgbClr val="C0504D"/>
                </a:solidFill>
              </a:rPr>
              <a:t>J(θ) </a:t>
            </a:r>
            <a:r>
              <a:rPr lang="en-US"/>
              <a:t>may not decrease on every iteration; may not converge.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To choose </a:t>
            </a:r>
            <a:r>
              <a:rPr b="1" lang="en-US">
                <a:solidFill>
                  <a:srgbClr val="C0504D"/>
                </a:solidFill>
              </a:rPr>
              <a:t>α</a:t>
            </a:r>
            <a:r>
              <a:rPr lang="en-US"/>
              <a:t>, try: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	0.001, 0.003, 0.01, 0.03, 0.1, 0.3, 1, …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2080877" y="4207362"/>
            <a:ext cx="794175" cy="44368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2B6AB7"/>
              </a:gs>
              <a:gs pos="34000">
                <a:srgbClr val="306BB2"/>
              </a:gs>
              <a:gs pos="70000">
                <a:srgbClr val="3577C9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8"/>
          <p:cNvSpPr txBox="1"/>
          <p:nvPr/>
        </p:nvSpPr>
        <p:spPr>
          <a:xfrm>
            <a:off x="2249161" y="4881842"/>
            <a:ext cx="428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3x</a:t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3027452" y="4207362"/>
            <a:ext cx="794175" cy="44368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2B6AB7"/>
              </a:gs>
              <a:gs pos="34000">
                <a:srgbClr val="306BB2"/>
              </a:gs>
              <a:gs pos="70000">
                <a:srgbClr val="3577C9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8"/>
          <p:cNvSpPr txBox="1"/>
          <p:nvPr/>
        </p:nvSpPr>
        <p:spPr>
          <a:xfrm>
            <a:off x="3284792" y="4894889"/>
            <a:ext cx="428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35" name="Google Shape;635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solidFill>
                  <a:srgbClr val="D8D8D8"/>
                </a:solidFill>
              </a:rPr>
              <a:t>Regression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solidFill>
                  <a:srgbClr val="D8D8D8"/>
                </a:solidFill>
              </a:rPr>
              <a:t>Linear regression 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Classification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Logistic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Regression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Linear regression 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solidFill>
                  <a:srgbClr val="BFBFBF"/>
                </a:solidFill>
              </a:rPr>
              <a:t>Classification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solidFill>
                  <a:srgbClr val="BFBFBF"/>
                </a:solidFill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87" y="4373079"/>
            <a:ext cx="1492301" cy="490119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0"/>
          <p:cNvSpPr txBox="1"/>
          <p:nvPr/>
        </p:nvSpPr>
        <p:spPr>
          <a:xfrm>
            <a:off x="3048000" y="3913619"/>
            <a:ext cx="5638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0: “Negative Class” (e.g., benign tumor)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 “Positive Class” (e.g., malignant tumor)</a:t>
            </a:r>
            <a:endParaRPr/>
          </a:p>
        </p:txBody>
      </p:sp>
      <p:sp>
        <p:nvSpPr>
          <p:cNvPr id="642" name="Google Shape;642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643" name="Google Shape;643;p40"/>
          <p:cNvSpPr txBox="1"/>
          <p:nvPr>
            <p:ph idx="1" type="body"/>
          </p:nvPr>
        </p:nvSpPr>
        <p:spPr>
          <a:xfrm>
            <a:off x="641276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77933C"/>
                </a:solidFill>
              </a:rPr>
              <a:t>Email: </a:t>
            </a:r>
            <a:r>
              <a:rPr lang="en-US"/>
              <a:t>Spam / Not Spam?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76923C"/>
                </a:solidFill>
              </a:rPr>
              <a:t>Online Transactions: </a:t>
            </a:r>
            <a:r>
              <a:rPr lang="en-US"/>
              <a:t>Fraudulent (Yes / No)?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77933C"/>
                </a:solidFill>
              </a:rPr>
              <a:t>Tumor: </a:t>
            </a:r>
            <a:r>
              <a:rPr lang="en-US"/>
              <a:t>Malignant / Benign 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1"/>
          <p:cNvSpPr txBox="1"/>
          <p:nvPr/>
        </p:nvSpPr>
        <p:spPr>
          <a:xfrm>
            <a:off x="2004124" y="2743933"/>
            <a:ext cx="66452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/>
          </a:p>
        </p:txBody>
      </p:sp>
      <p:cxnSp>
        <p:nvCxnSpPr>
          <p:cNvPr id="649" name="Google Shape;649;p41"/>
          <p:cNvCxnSpPr/>
          <p:nvPr/>
        </p:nvCxnSpPr>
        <p:spPr>
          <a:xfrm>
            <a:off x="1894690" y="2735991"/>
            <a:ext cx="6754668" cy="794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50" name="Google Shape;650;p41"/>
          <p:cNvGrpSpPr/>
          <p:nvPr/>
        </p:nvGrpSpPr>
        <p:grpSpPr>
          <a:xfrm>
            <a:off x="520412" y="4467280"/>
            <a:ext cx="6941198" cy="830997"/>
            <a:chOff x="1968212" y="2604353"/>
            <a:chExt cx="5638800" cy="623248"/>
          </a:xfrm>
        </p:grpSpPr>
        <p:sp>
          <p:nvSpPr>
            <p:cNvPr id="651" name="Google Shape;651;p41"/>
            <p:cNvSpPr txBox="1"/>
            <p:nvPr/>
          </p:nvSpPr>
          <p:spPr>
            <a:xfrm>
              <a:off x="1968212" y="2604353"/>
              <a:ext cx="5638800" cy="623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Threshold classifier output             at 0.5:</a:t>
              </a:r>
              <a:endParaRPr/>
            </a:p>
          </p:txBody>
        </p:sp>
        <p:pic>
          <p:nvPicPr>
            <p:cNvPr id="652" name="Google Shape;65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9267" y="2651497"/>
              <a:ext cx="678942" cy="306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" name="Google Shape;653;p41"/>
          <p:cNvGrpSpPr/>
          <p:nvPr/>
        </p:nvGrpSpPr>
        <p:grpSpPr>
          <a:xfrm>
            <a:off x="1676400" y="5167986"/>
            <a:ext cx="5638800" cy="538722"/>
            <a:chOff x="1219200" y="3311247"/>
            <a:chExt cx="5638800" cy="404042"/>
          </a:xfrm>
        </p:grpSpPr>
        <p:sp>
          <p:nvSpPr>
            <p:cNvPr id="654" name="Google Shape;654;p41"/>
            <p:cNvSpPr txBox="1"/>
            <p:nvPr/>
          </p:nvSpPr>
          <p:spPr>
            <a:xfrm>
              <a:off x="1219200" y="3311247"/>
              <a:ext cx="5638800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                       , predict “y = 1”</a:t>
              </a:r>
              <a:endParaRPr/>
            </a:p>
          </p:txBody>
        </p:sp>
        <p:pic>
          <p:nvPicPr>
            <p:cNvPr id="655" name="Google Shape;655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6" name="Google Shape;656;p41"/>
          <p:cNvGrpSpPr/>
          <p:nvPr/>
        </p:nvGrpSpPr>
        <p:grpSpPr>
          <a:xfrm>
            <a:off x="1676400" y="5963044"/>
            <a:ext cx="5638800" cy="538722"/>
            <a:chOff x="1219200" y="3849379"/>
            <a:chExt cx="5638800" cy="404042"/>
          </a:xfrm>
        </p:grpSpPr>
        <p:sp>
          <p:nvSpPr>
            <p:cNvPr id="657" name="Google Shape;657;p41"/>
            <p:cNvSpPr txBox="1"/>
            <p:nvPr/>
          </p:nvSpPr>
          <p:spPr>
            <a:xfrm>
              <a:off x="1219200" y="3849379"/>
              <a:ext cx="5638800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                       , predict “y = 0”</a:t>
              </a:r>
              <a:endParaRPr/>
            </a:p>
          </p:txBody>
        </p:sp>
        <p:pic>
          <p:nvPicPr>
            <p:cNvPr id="658" name="Google Shape;658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9" name="Google Shape;659;p41"/>
          <p:cNvCxnSpPr/>
          <p:nvPr/>
        </p:nvCxnSpPr>
        <p:spPr>
          <a:xfrm rot="10800000">
            <a:off x="2004124" y="610334"/>
            <a:ext cx="0" cy="259552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0" name="Google Shape;660;p41"/>
          <p:cNvCxnSpPr/>
          <p:nvPr/>
        </p:nvCxnSpPr>
        <p:spPr>
          <a:xfrm>
            <a:off x="1894690" y="2735990"/>
            <a:ext cx="363046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1" name="Google Shape;661;p41"/>
          <p:cNvSpPr txBox="1"/>
          <p:nvPr/>
        </p:nvSpPr>
        <p:spPr>
          <a:xfrm>
            <a:off x="2004124" y="2743933"/>
            <a:ext cx="28352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 rot="2734294">
            <a:off x="2106565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1"/>
          <p:cNvSpPr/>
          <p:nvPr/>
        </p:nvSpPr>
        <p:spPr>
          <a:xfrm rot="2734294">
            <a:off x="2411366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1"/>
          <p:cNvSpPr/>
          <p:nvPr/>
        </p:nvSpPr>
        <p:spPr>
          <a:xfrm rot="2734294">
            <a:off x="2732953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1"/>
          <p:cNvSpPr/>
          <p:nvPr/>
        </p:nvSpPr>
        <p:spPr>
          <a:xfrm rot="2734294">
            <a:off x="3113953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1"/>
          <p:cNvSpPr/>
          <p:nvPr/>
        </p:nvSpPr>
        <p:spPr>
          <a:xfrm rot="2734294">
            <a:off x="3859166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1"/>
          <p:cNvSpPr/>
          <p:nvPr/>
        </p:nvSpPr>
        <p:spPr>
          <a:xfrm rot="2734294">
            <a:off x="4256953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1"/>
          <p:cNvSpPr/>
          <p:nvPr/>
        </p:nvSpPr>
        <p:spPr>
          <a:xfrm rot="2734294">
            <a:off x="4637953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1"/>
          <p:cNvSpPr/>
          <p:nvPr/>
        </p:nvSpPr>
        <p:spPr>
          <a:xfrm rot="2734294">
            <a:off x="5078366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 rot="-5400000">
            <a:off x="-347660" y="1723960"/>
            <a:ext cx="16239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Malignant ?</a:t>
            </a:r>
            <a:endParaRPr/>
          </a:p>
        </p:txBody>
      </p:sp>
      <p:cxnSp>
        <p:nvCxnSpPr>
          <p:cNvPr id="671" name="Google Shape;671;p41"/>
          <p:cNvCxnSpPr/>
          <p:nvPr/>
        </p:nvCxnSpPr>
        <p:spPr>
          <a:xfrm>
            <a:off x="1894690" y="1056341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p41"/>
          <p:cNvSpPr txBox="1"/>
          <p:nvPr/>
        </p:nvSpPr>
        <p:spPr>
          <a:xfrm>
            <a:off x="1002632" y="885905"/>
            <a:ext cx="938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(Yes) 1</a:t>
            </a:r>
            <a:endParaRPr/>
          </a:p>
        </p:txBody>
      </p:sp>
      <p:sp>
        <p:nvSpPr>
          <p:cNvPr id="673" name="Google Shape;673;p41"/>
          <p:cNvSpPr txBox="1"/>
          <p:nvPr/>
        </p:nvSpPr>
        <p:spPr>
          <a:xfrm>
            <a:off x="1055551" y="2541364"/>
            <a:ext cx="938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(No) 0</a:t>
            </a:r>
            <a:endParaRPr/>
          </a:p>
        </p:txBody>
      </p:sp>
      <p:cxnSp>
        <p:nvCxnSpPr>
          <p:cNvPr id="674" name="Google Shape;674;p41"/>
          <p:cNvCxnSpPr>
            <a:stCxn id="661" idx="1"/>
          </p:cNvCxnSpPr>
          <p:nvPr/>
        </p:nvCxnSpPr>
        <p:spPr>
          <a:xfrm flipH="1" rot="10800000">
            <a:off x="2004124" y="843688"/>
            <a:ext cx="3764100" cy="21003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/>
          <p:nvPr/>
        </p:nvSpPr>
        <p:spPr>
          <a:xfrm>
            <a:off x="2004124" y="2743933"/>
            <a:ext cx="66452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/>
          </a:p>
        </p:txBody>
      </p:sp>
      <p:cxnSp>
        <p:nvCxnSpPr>
          <p:cNvPr id="680" name="Google Shape;680;p42"/>
          <p:cNvCxnSpPr/>
          <p:nvPr/>
        </p:nvCxnSpPr>
        <p:spPr>
          <a:xfrm>
            <a:off x="1894690" y="2735991"/>
            <a:ext cx="6754668" cy="794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81" name="Google Shape;681;p42"/>
          <p:cNvGrpSpPr/>
          <p:nvPr/>
        </p:nvGrpSpPr>
        <p:grpSpPr>
          <a:xfrm>
            <a:off x="520412" y="4467280"/>
            <a:ext cx="6535484" cy="830997"/>
            <a:chOff x="1968212" y="2604353"/>
            <a:chExt cx="5638800" cy="623248"/>
          </a:xfrm>
        </p:grpSpPr>
        <p:sp>
          <p:nvSpPr>
            <p:cNvPr id="682" name="Google Shape;682;p42"/>
            <p:cNvSpPr txBox="1"/>
            <p:nvPr/>
          </p:nvSpPr>
          <p:spPr>
            <a:xfrm>
              <a:off x="1968212" y="2604353"/>
              <a:ext cx="5638800" cy="623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Threshold classifier output             at 0.5:</a:t>
              </a:r>
              <a:endParaRPr/>
            </a:p>
          </p:txBody>
        </p:sp>
        <p:pic>
          <p:nvPicPr>
            <p:cNvPr id="683" name="Google Shape;683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86957" y="2671700"/>
              <a:ext cx="678942" cy="306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4" name="Google Shape;684;p42"/>
          <p:cNvGrpSpPr/>
          <p:nvPr/>
        </p:nvGrpSpPr>
        <p:grpSpPr>
          <a:xfrm>
            <a:off x="1676400" y="5167986"/>
            <a:ext cx="5638800" cy="538722"/>
            <a:chOff x="1219200" y="3311247"/>
            <a:chExt cx="5638800" cy="404042"/>
          </a:xfrm>
        </p:grpSpPr>
        <p:sp>
          <p:nvSpPr>
            <p:cNvPr id="685" name="Google Shape;685;p42"/>
            <p:cNvSpPr txBox="1"/>
            <p:nvPr/>
          </p:nvSpPr>
          <p:spPr>
            <a:xfrm>
              <a:off x="1219200" y="3311247"/>
              <a:ext cx="5638800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                       , predict “y = 1”</a:t>
              </a:r>
              <a:endParaRPr/>
            </a:p>
          </p:txBody>
        </p:sp>
        <p:pic>
          <p:nvPicPr>
            <p:cNvPr id="686" name="Google Shape;686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7" name="Google Shape;687;p42"/>
          <p:cNvGrpSpPr/>
          <p:nvPr/>
        </p:nvGrpSpPr>
        <p:grpSpPr>
          <a:xfrm>
            <a:off x="1676400" y="5963044"/>
            <a:ext cx="5638800" cy="538722"/>
            <a:chOff x="1219200" y="3849379"/>
            <a:chExt cx="5638800" cy="404042"/>
          </a:xfrm>
        </p:grpSpPr>
        <p:sp>
          <p:nvSpPr>
            <p:cNvPr id="688" name="Google Shape;688;p42"/>
            <p:cNvSpPr txBox="1"/>
            <p:nvPr/>
          </p:nvSpPr>
          <p:spPr>
            <a:xfrm>
              <a:off x="1219200" y="3849379"/>
              <a:ext cx="5638800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                       , predict “y = 0”</a:t>
              </a:r>
              <a:endParaRPr/>
            </a:p>
          </p:txBody>
        </p:sp>
        <p:pic>
          <p:nvPicPr>
            <p:cNvPr id="689" name="Google Shape;689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90" name="Google Shape;690;p42"/>
          <p:cNvCxnSpPr/>
          <p:nvPr/>
        </p:nvCxnSpPr>
        <p:spPr>
          <a:xfrm rot="10800000">
            <a:off x="2004124" y="610334"/>
            <a:ext cx="0" cy="259552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1" name="Google Shape;691;p42"/>
          <p:cNvCxnSpPr/>
          <p:nvPr/>
        </p:nvCxnSpPr>
        <p:spPr>
          <a:xfrm>
            <a:off x="1894690" y="2735990"/>
            <a:ext cx="363046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2" name="Google Shape;692;p42"/>
          <p:cNvSpPr txBox="1"/>
          <p:nvPr/>
        </p:nvSpPr>
        <p:spPr>
          <a:xfrm>
            <a:off x="2004124" y="2743933"/>
            <a:ext cx="28352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 rot="2734294">
            <a:off x="2106565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2"/>
          <p:cNvSpPr/>
          <p:nvPr/>
        </p:nvSpPr>
        <p:spPr>
          <a:xfrm rot="2734294">
            <a:off x="2411366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2"/>
          <p:cNvSpPr/>
          <p:nvPr/>
        </p:nvSpPr>
        <p:spPr>
          <a:xfrm rot="2734294">
            <a:off x="2732953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2"/>
          <p:cNvSpPr/>
          <p:nvPr/>
        </p:nvSpPr>
        <p:spPr>
          <a:xfrm rot="2734294">
            <a:off x="3113953" y="2615160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2"/>
          <p:cNvSpPr/>
          <p:nvPr/>
        </p:nvSpPr>
        <p:spPr>
          <a:xfrm rot="2734294">
            <a:off x="3859166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2"/>
          <p:cNvSpPr/>
          <p:nvPr/>
        </p:nvSpPr>
        <p:spPr>
          <a:xfrm rot="2734294">
            <a:off x="4256953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2"/>
          <p:cNvSpPr/>
          <p:nvPr/>
        </p:nvSpPr>
        <p:spPr>
          <a:xfrm rot="2734294">
            <a:off x="4637953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2"/>
          <p:cNvSpPr/>
          <p:nvPr/>
        </p:nvSpPr>
        <p:spPr>
          <a:xfrm rot="2734294">
            <a:off x="5078366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2"/>
          <p:cNvSpPr txBox="1"/>
          <p:nvPr/>
        </p:nvSpPr>
        <p:spPr>
          <a:xfrm rot="-5400000">
            <a:off x="-347660" y="1723960"/>
            <a:ext cx="16239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Malignant ?</a:t>
            </a:r>
            <a:endParaRPr/>
          </a:p>
        </p:txBody>
      </p:sp>
      <p:cxnSp>
        <p:nvCxnSpPr>
          <p:cNvPr id="702" name="Google Shape;702;p42"/>
          <p:cNvCxnSpPr/>
          <p:nvPr/>
        </p:nvCxnSpPr>
        <p:spPr>
          <a:xfrm>
            <a:off x="1894690" y="1056341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3" name="Google Shape;703;p42"/>
          <p:cNvSpPr txBox="1"/>
          <p:nvPr/>
        </p:nvSpPr>
        <p:spPr>
          <a:xfrm>
            <a:off x="1002632" y="885905"/>
            <a:ext cx="938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(Yes) 1</a:t>
            </a:r>
            <a:endParaRPr/>
          </a:p>
        </p:txBody>
      </p:sp>
      <p:sp>
        <p:nvSpPr>
          <p:cNvPr id="704" name="Google Shape;704;p42"/>
          <p:cNvSpPr txBox="1"/>
          <p:nvPr/>
        </p:nvSpPr>
        <p:spPr>
          <a:xfrm>
            <a:off x="1055551" y="2541364"/>
            <a:ext cx="938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(No) 0</a:t>
            </a:r>
            <a:endParaRPr/>
          </a:p>
        </p:txBody>
      </p:sp>
      <p:sp>
        <p:nvSpPr>
          <p:cNvPr id="705" name="Google Shape;705;p42"/>
          <p:cNvSpPr/>
          <p:nvPr/>
        </p:nvSpPr>
        <p:spPr>
          <a:xfrm rot="2734294">
            <a:off x="7872448" y="927569"/>
            <a:ext cx="343399" cy="257549"/>
          </a:xfrm>
          <a:prstGeom prst="plus">
            <a:avLst>
              <a:gd fmla="val 46579" name="adj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" name="Google Shape;706;p42"/>
          <p:cNvCxnSpPr>
            <a:stCxn id="692" idx="1"/>
          </p:cNvCxnSpPr>
          <p:nvPr/>
        </p:nvCxnSpPr>
        <p:spPr>
          <a:xfrm flipH="1" rot="10800000">
            <a:off x="2004124" y="610288"/>
            <a:ext cx="5669100" cy="23337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 txBox="1"/>
          <p:nvPr/>
        </p:nvSpPr>
        <p:spPr>
          <a:xfrm>
            <a:off x="774716" y="551219"/>
            <a:ext cx="56388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Classification:    y   =   0   or  1</a:t>
            </a:r>
            <a:endParaRPr/>
          </a:p>
        </p:txBody>
      </p:sp>
      <p:grpSp>
        <p:nvGrpSpPr>
          <p:cNvPr id="713" name="Google Shape;713;p43"/>
          <p:cNvGrpSpPr/>
          <p:nvPr/>
        </p:nvGrpSpPr>
        <p:grpSpPr>
          <a:xfrm>
            <a:off x="2136076" y="1479424"/>
            <a:ext cx="4424551" cy="590873"/>
            <a:chOff x="1671449" y="3253085"/>
            <a:chExt cx="4424551" cy="443155"/>
          </a:xfrm>
        </p:grpSpPr>
        <p:sp>
          <p:nvSpPr>
            <p:cNvPr id="714" name="Google Shape;714;p43"/>
            <p:cNvSpPr txBox="1"/>
            <p:nvPr/>
          </p:nvSpPr>
          <p:spPr>
            <a:xfrm>
              <a:off x="2743200" y="3253085"/>
              <a:ext cx="3352800" cy="438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&gt; 1 or &lt; 0</a:t>
              </a:r>
              <a:endParaRPr/>
            </a:p>
          </p:txBody>
        </p:sp>
        <p:pic>
          <p:nvPicPr>
            <p:cNvPr id="715" name="Google Shape;7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1449" y="3253085"/>
              <a:ext cx="982215" cy="4431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6" name="Google Shape;716;p43"/>
          <p:cNvGrpSpPr/>
          <p:nvPr/>
        </p:nvGrpSpPr>
        <p:grpSpPr>
          <a:xfrm>
            <a:off x="774716" y="4624076"/>
            <a:ext cx="6575864" cy="679976"/>
            <a:chOff x="457200" y="2672775"/>
            <a:chExt cx="6575864" cy="509982"/>
          </a:xfrm>
        </p:grpSpPr>
        <p:sp>
          <p:nvSpPr>
            <p:cNvPr id="717" name="Google Shape;717;p43"/>
            <p:cNvSpPr txBox="1"/>
            <p:nvPr/>
          </p:nvSpPr>
          <p:spPr>
            <a:xfrm>
              <a:off x="457200" y="2672775"/>
              <a:ext cx="5638800" cy="438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Logistic Regression:</a:t>
              </a:r>
              <a:endParaRPr/>
            </a:p>
          </p:txBody>
        </p:sp>
        <p:pic>
          <p:nvPicPr>
            <p:cNvPr id="718" name="Google Shape;718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73886" y="2747567"/>
              <a:ext cx="2559178" cy="435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9" name="Google Shape;719;p43"/>
          <p:cNvSpPr txBox="1"/>
          <p:nvPr/>
        </p:nvSpPr>
        <p:spPr>
          <a:xfrm>
            <a:off x="774716" y="2939203"/>
            <a:ext cx="69380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Linear regression is not the way to go…need another method for classification problems.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726" name="Google Shape;726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will choose to define our function h as follows: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727" name="Google Shape;7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9986" y="2107575"/>
            <a:ext cx="3486814" cy="1907317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4"/>
          <p:cNvSpPr txBox="1"/>
          <p:nvPr/>
        </p:nvSpPr>
        <p:spPr>
          <a:xfrm>
            <a:off x="6412495" y="4619716"/>
            <a:ext cx="2533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logistic function or sigmoid function</a:t>
            </a:r>
            <a:endParaRPr/>
          </a:p>
        </p:txBody>
      </p:sp>
      <p:cxnSp>
        <p:nvCxnSpPr>
          <p:cNvPr id="729" name="Google Shape;729;p44"/>
          <p:cNvCxnSpPr>
            <a:stCxn id="728" idx="1"/>
          </p:cNvCxnSpPr>
          <p:nvPr/>
        </p:nvCxnSpPr>
        <p:spPr>
          <a:xfrm rot="10800000">
            <a:off x="5677495" y="3809482"/>
            <a:ext cx="735000" cy="1133400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Screen Shot 2016-03-30 at 7.58.19 AM.png" id="730" name="Google Shape;73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00946"/>
            <a:ext cx="4802163" cy="360664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4"/>
          <p:cNvSpPr txBox="1"/>
          <p:nvPr/>
        </p:nvSpPr>
        <p:spPr>
          <a:xfrm>
            <a:off x="154534" y="5861362"/>
            <a:ext cx="87910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g(z) tends towards 1 as z → ∞, and g(z) tends towards 0 as z → −∞. Hence it is always bounded by 0 and 1.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5"/>
          <p:cNvSpPr txBox="1"/>
          <p:nvPr>
            <p:ph type="title"/>
          </p:nvPr>
        </p:nvSpPr>
        <p:spPr>
          <a:xfrm>
            <a:off x="4572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737" name="Google Shape;737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So, given the logistic regression model, how do we fit θ for it?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Let us define our classification model with a set of probabilistic assumptions, and then fit the parameters via maximum likelihood.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Let us assume that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Note that this can be written more compactly as</a:t>
            </a:r>
            <a:br>
              <a:rPr lang="en-US"/>
            </a:b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41391"/>
            <a:ext cx="6030468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21790"/>
            <a:ext cx="4995518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985862"/>
            <a:ext cx="4446971" cy="516712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6"/>
          <p:cNvSpPr txBox="1"/>
          <p:nvPr/>
        </p:nvSpPr>
        <p:spPr>
          <a:xfrm>
            <a:off x="4572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 Cost Function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577" y="2153920"/>
            <a:ext cx="7214616" cy="8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7"/>
          <p:cNvSpPr txBox="1"/>
          <p:nvPr/>
        </p:nvSpPr>
        <p:spPr>
          <a:xfrm>
            <a:off x="838200" y="5514054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752" name="Google Shape;75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111608"/>
            <a:ext cx="4169664" cy="8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7"/>
          <p:cNvSpPr txBox="1"/>
          <p:nvPr/>
        </p:nvSpPr>
        <p:spPr>
          <a:xfrm>
            <a:off x="403261" y="3348612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fit parameters    : </a:t>
            </a:r>
            <a:endParaRPr/>
          </a:p>
        </p:txBody>
      </p:sp>
      <p:pic>
        <p:nvPicPr>
          <p:cNvPr id="754" name="Google Shape;75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3989" y="3462784"/>
            <a:ext cx="128016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3957" y="3940190"/>
            <a:ext cx="1380032" cy="716207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7"/>
          <p:cNvSpPr txBox="1"/>
          <p:nvPr/>
        </p:nvSpPr>
        <p:spPr>
          <a:xfrm>
            <a:off x="403261" y="4851401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prediction given new   :</a:t>
            </a:r>
            <a:endParaRPr/>
          </a:p>
        </p:txBody>
      </p:sp>
      <p:pic>
        <p:nvPicPr>
          <p:cNvPr id="757" name="Google Shape;757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7462" y="5021735"/>
            <a:ext cx="153162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45042" y="5584143"/>
            <a:ext cx="2735582" cy="74580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7"/>
          <p:cNvSpPr txBox="1"/>
          <p:nvPr/>
        </p:nvSpPr>
        <p:spPr>
          <a:xfrm>
            <a:off x="457200" y="34816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 Cost Function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8"/>
          <p:cNvSpPr txBox="1"/>
          <p:nvPr/>
        </p:nvSpPr>
        <p:spPr>
          <a:xfrm>
            <a:off x="381000" y="3359359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                   :</a:t>
            </a:r>
            <a:endParaRPr/>
          </a:p>
        </p:txBody>
      </p:sp>
      <p:pic>
        <p:nvPicPr>
          <p:cNvPr id="765" name="Google Shape;7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68" y="3434293"/>
            <a:ext cx="1241298" cy="40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62766"/>
            <a:ext cx="7879842" cy="8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8"/>
          <p:cNvSpPr txBox="1"/>
          <p:nvPr/>
        </p:nvSpPr>
        <p:spPr>
          <a:xfrm>
            <a:off x="552417" y="4023006"/>
            <a:ext cx="2667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3680" y="4097895"/>
            <a:ext cx="109728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517" y="5798774"/>
            <a:ext cx="109728" cy="40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7148" y="4754395"/>
            <a:ext cx="2587752" cy="582168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8"/>
          <p:cNvSpPr txBox="1"/>
          <p:nvPr/>
        </p:nvSpPr>
        <p:spPr>
          <a:xfrm>
            <a:off x="3028917" y="5518502"/>
            <a:ext cx="533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(simultaneously update all     )</a:t>
            </a:r>
            <a:endParaRPr/>
          </a:p>
        </p:txBody>
      </p:sp>
      <p:pic>
        <p:nvPicPr>
          <p:cNvPr id="772" name="Google Shape;772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03781" y="5578252"/>
            <a:ext cx="186690" cy="3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48"/>
          <p:cNvSpPr txBox="1"/>
          <p:nvPr/>
        </p:nvSpPr>
        <p:spPr>
          <a:xfrm>
            <a:off x="4572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 using Gradient Descent</a:t>
            </a:r>
            <a:endParaRPr/>
          </a:p>
        </p:txBody>
      </p:sp>
      <p:sp>
        <p:nvSpPr>
          <p:cNvPr id="774" name="Google Shape;774;p48"/>
          <p:cNvSpPr txBox="1"/>
          <p:nvPr/>
        </p:nvSpPr>
        <p:spPr>
          <a:xfrm>
            <a:off x="571483" y="6264594"/>
            <a:ext cx="76771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looks identical to linear regression!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57200" y="34205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13649" y="1384695"/>
            <a:ext cx="874551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 u="sng"/>
              <a:t>Problem</a:t>
            </a:r>
            <a:r>
              <a:rPr lang="en-US" u="sng"/>
              <a:t>: </a:t>
            </a:r>
            <a:r>
              <a:rPr lang="en-US"/>
              <a:t>Need to find a function </a:t>
            </a:r>
            <a:r>
              <a:rPr b="1" lang="en-US"/>
              <a:t>h</a:t>
            </a:r>
            <a:r>
              <a:rPr lang="en-US"/>
              <a:t>, that approximates the target variable </a:t>
            </a:r>
            <a:r>
              <a:rPr b="1" lang="en-US"/>
              <a:t>y</a:t>
            </a:r>
            <a:r>
              <a:rPr lang="en-US"/>
              <a:t> as a linear function of the features </a:t>
            </a:r>
            <a:r>
              <a:rPr b="1" lang="en-US"/>
              <a:t>x</a:t>
            </a:r>
            <a:r>
              <a:rPr b="1" baseline="-25000" lang="en-US"/>
              <a:t>i</a:t>
            </a:r>
            <a:r>
              <a:rPr baseline="-25000" lang="en-US"/>
              <a:t> 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			</a:t>
            </a:r>
            <a:r>
              <a:rPr b="1" lang="en-US"/>
              <a:t>h(x) = θ</a:t>
            </a:r>
            <a:r>
              <a:rPr b="1" baseline="-25000" lang="en-US"/>
              <a:t>0</a:t>
            </a:r>
            <a:r>
              <a:rPr b="1" lang="en-US"/>
              <a:t> + θ</a:t>
            </a:r>
            <a:r>
              <a:rPr b="1" baseline="-25000" lang="en-US"/>
              <a:t>1</a:t>
            </a:r>
            <a:r>
              <a:rPr b="1" lang="en-US"/>
              <a:t>x</a:t>
            </a:r>
            <a:r>
              <a:rPr b="1" baseline="-25000" lang="en-US"/>
              <a:t>1</a:t>
            </a:r>
            <a:r>
              <a:rPr b="1" lang="en-US"/>
              <a:t> + θ</a:t>
            </a:r>
            <a:r>
              <a:rPr b="1" baseline="-25000" lang="en-US"/>
              <a:t>2</a:t>
            </a:r>
            <a:r>
              <a:rPr b="1" lang="en-US"/>
              <a:t>x</a:t>
            </a:r>
            <a:r>
              <a:rPr b="1" baseline="-25000" lang="en-US"/>
              <a:t>2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aseline="-25000"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Assume training data has two features</a:t>
            </a:r>
            <a:r>
              <a:rPr b="1" lang="en-US"/>
              <a:t> x</a:t>
            </a:r>
            <a:r>
              <a:rPr b="1" baseline="-25000" lang="en-US"/>
              <a:t>1</a:t>
            </a:r>
            <a:r>
              <a:rPr b="1" lang="en-US"/>
              <a:t> </a:t>
            </a:r>
            <a:r>
              <a:rPr lang="en-US"/>
              <a:t>and </a:t>
            </a:r>
            <a:r>
              <a:rPr b="1" lang="en-US"/>
              <a:t>x</a:t>
            </a:r>
            <a:r>
              <a:rPr b="1" baseline="-25000" lang="en-US"/>
              <a:t>2</a:t>
            </a:r>
            <a:r>
              <a:rPr lang="en-US"/>
              <a:t> (or input variables).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The </a:t>
            </a:r>
            <a:r>
              <a:rPr b="1" lang="en-US"/>
              <a:t>θ</a:t>
            </a:r>
            <a:r>
              <a:rPr b="1" baseline="-25000" lang="en-US"/>
              <a:t>i</a:t>
            </a:r>
            <a:r>
              <a:rPr b="1" lang="en-US"/>
              <a:t> </a:t>
            </a:r>
            <a:r>
              <a:rPr lang="en-US"/>
              <a:t>are the parameters (or weights) of the linear function.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939408" y="4000863"/>
            <a:ext cx="17396" cy="1704715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5"/>
          <p:cNvCxnSpPr/>
          <p:nvPr/>
        </p:nvCxnSpPr>
        <p:spPr>
          <a:xfrm flipH="1" rot="10800000">
            <a:off x="956804" y="5705578"/>
            <a:ext cx="2109136" cy="1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5"/>
          <p:cNvSpPr/>
          <p:nvPr/>
        </p:nvSpPr>
        <p:spPr>
          <a:xfrm>
            <a:off x="1791833" y="4418344"/>
            <a:ext cx="278343" cy="313111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187784" y="4574899"/>
            <a:ext cx="278343" cy="313111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2017987" y="4000863"/>
            <a:ext cx="278343" cy="313111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1652661" y="4866460"/>
            <a:ext cx="278343" cy="313111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322129" y="4709904"/>
            <a:ext cx="278343" cy="313111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269940" y="5192810"/>
            <a:ext cx="278343" cy="313111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 flipH="1" rot="10800000">
            <a:off x="1130768" y="4000863"/>
            <a:ext cx="1652661" cy="1339419"/>
          </a:xfrm>
          <a:prstGeom prst="straightConnector1">
            <a:avLst/>
          </a:prstGeom>
          <a:noFill/>
          <a:ln cap="flat" cmpd="sng" w="518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5"/>
          <p:cNvSpPr txBox="1"/>
          <p:nvPr/>
        </p:nvSpPr>
        <p:spPr>
          <a:xfrm>
            <a:off x="4337692" y="4248239"/>
            <a:ext cx="4080598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Idea: </a:t>
            </a: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0, </a:t>
            </a: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θ</a:t>
            </a:r>
            <a:r>
              <a:rPr b="1" baseline="-25000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that h(x) is close to y for our training examples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457200" y="34205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000"/>
              <a:t>Objective Function for Linear Regression</a:t>
            </a:r>
            <a:endParaRPr sz="3000"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213649" y="1384695"/>
            <a:ext cx="874551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/>
              <a:t>Problem</a:t>
            </a:r>
            <a:r>
              <a:rPr lang="en-US"/>
              <a:t>: Need to find a function h, that approximates the target variable y as a linear function of the features x</a:t>
            </a:r>
            <a:r>
              <a:rPr baseline="-25000" lang="en-US"/>
              <a:t>i 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			</a:t>
            </a:r>
            <a:r>
              <a:rPr b="1" lang="en-US"/>
              <a:t>h(x) = θ</a:t>
            </a:r>
            <a:r>
              <a:rPr b="1" baseline="-25000" lang="en-US"/>
              <a:t>0</a:t>
            </a:r>
            <a:r>
              <a:rPr b="1" lang="en-US"/>
              <a:t> + θ</a:t>
            </a:r>
            <a:r>
              <a:rPr b="1" baseline="-25000" lang="en-US"/>
              <a:t>1</a:t>
            </a:r>
            <a:r>
              <a:rPr b="1" lang="en-US"/>
              <a:t>x</a:t>
            </a:r>
            <a:r>
              <a:rPr b="1" baseline="-25000" lang="en-US"/>
              <a:t>1</a:t>
            </a:r>
            <a:r>
              <a:rPr b="1" lang="en-US"/>
              <a:t> + θ</a:t>
            </a:r>
            <a:r>
              <a:rPr b="1" baseline="-25000" lang="en-US"/>
              <a:t>2</a:t>
            </a:r>
            <a:r>
              <a:rPr b="1" lang="en-US"/>
              <a:t>x</a:t>
            </a:r>
            <a:r>
              <a:rPr b="1" baseline="-25000" lang="en-US"/>
              <a:t>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So, given the training data, how to pick the parameters θ</a:t>
            </a:r>
            <a:r>
              <a:rPr baseline="-25000" lang="en-US"/>
              <a:t>i ?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Choose θ</a:t>
            </a:r>
            <a:r>
              <a:rPr baseline="-25000" lang="en-US"/>
              <a:t>i</a:t>
            </a:r>
            <a:r>
              <a:rPr lang="en-US"/>
              <a:t> such that h(x) closely approximates y. i.e. choose θ</a:t>
            </a:r>
            <a:r>
              <a:rPr baseline="-25000" lang="en-US"/>
              <a:t>i </a:t>
            </a:r>
            <a:r>
              <a:rPr lang="en-US"/>
              <a:t> that </a:t>
            </a:r>
            <a:r>
              <a:rPr lang="en-US" u="sng"/>
              <a:t>minimize the cost function. </a:t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00224"/>
            <a:ext cx="4667671" cy="146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5124871" y="4200084"/>
            <a:ext cx="3417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number of training samples 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270887" y="6030662"/>
            <a:ext cx="5688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J(</a:t>
            </a:r>
            <a:r>
              <a:rPr b="1" lang="en-US" sz="24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θ) </a:t>
            </a:r>
            <a:r>
              <a:rPr lang="en-US" sz="24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-US" sz="24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called squared error cost function</a:t>
            </a:r>
            <a:endParaRPr/>
          </a:p>
        </p:txBody>
      </p:sp>
      <p:cxnSp>
        <p:nvCxnSpPr>
          <p:cNvPr id="156" name="Google Shape;156;p6"/>
          <p:cNvCxnSpPr/>
          <p:nvPr/>
        </p:nvCxnSpPr>
        <p:spPr>
          <a:xfrm flipH="1">
            <a:off x="2748636" y="4400224"/>
            <a:ext cx="2376235" cy="169192"/>
          </a:xfrm>
          <a:prstGeom prst="straightConnector1">
            <a:avLst/>
          </a:prstGeom>
          <a:noFill/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57200" y="324659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Summary of the problem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C0504D"/>
                </a:solidFill>
              </a:rPr>
              <a:t>Find a function: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	</a:t>
            </a:r>
            <a:r>
              <a:rPr lang="en-US"/>
              <a:t>h(x) = θ</a:t>
            </a:r>
            <a:r>
              <a:rPr baseline="-25000" lang="en-US"/>
              <a:t>0</a:t>
            </a:r>
            <a:r>
              <a:rPr lang="en-US"/>
              <a:t> + θ</a:t>
            </a:r>
            <a:r>
              <a:rPr baseline="-25000" lang="en-US"/>
              <a:t>1</a:t>
            </a:r>
            <a:r>
              <a:rPr lang="en-US"/>
              <a:t>x</a:t>
            </a:r>
            <a:r>
              <a:rPr baseline="-25000" lang="en-US"/>
              <a:t>1</a:t>
            </a:r>
            <a:r>
              <a:rPr lang="en-US"/>
              <a:t> + θ</a:t>
            </a:r>
            <a:r>
              <a:rPr baseline="-25000" lang="en-US"/>
              <a:t>2</a:t>
            </a:r>
            <a:r>
              <a:rPr lang="en-US"/>
              <a:t>x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C0504D"/>
                </a:solidFill>
              </a:rPr>
              <a:t>Parameters/Weights:  </a:t>
            </a:r>
            <a:r>
              <a:rPr lang="en-US"/>
              <a:t>θ</a:t>
            </a:r>
            <a:r>
              <a:rPr baseline="-25000" lang="en-US"/>
              <a:t>0 , </a:t>
            </a:r>
            <a:r>
              <a:rPr lang="en-US"/>
              <a:t>θ</a:t>
            </a:r>
            <a:r>
              <a:rPr baseline="-25000" lang="en-US"/>
              <a:t>1,</a:t>
            </a:r>
            <a:r>
              <a:rPr lang="en-US"/>
              <a:t> θ</a:t>
            </a:r>
            <a:r>
              <a:rPr baseline="-25000" lang="en-US"/>
              <a:t>2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chemeClr val="accent2"/>
                </a:solidFill>
              </a:rPr>
              <a:t>Cost Function: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	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C0504D"/>
                </a:solidFill>
              </a:rPr>
              <a:t>Goal: 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321" y="3766650"/>
            <a:ext cx="2706767" cy="84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020" y="5043887"/>
            <a:ext cx="2143125" cy="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Gradient Descent Algorithm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/>
              <a:t>Idea:  </a:t>
            </a:r>
            <a:r>
              <a:rPr lang="en-US"/>
              <a:t>We want to choose θ that minimize J(θ), so we can start with an initial guess for θ and  repeatedly change θ to make J(θ) smaller until we converge.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have some function J(θ</a:t>
            </a:r>
            <a:r>
              <a:rPr baseline="-25000" lang="en-US"/>
              <a:t>0</a:t>
            </a:r>
            <a:r>
              <a:rPr lang="en-US"/>
              <a:t>, θ</a:t>
            </a:r>
            <a:r>
              <a:rPr baseline="-25000" lang="en-US"/>
              <a:t>1</a:t>
            </a:r>
            <a:r>
              <a:rPr lang="en-US"/>
              <a:t>)  that we want to minimize.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Outline: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Start with some value for θ</a:t>
            </a:r>
            <a:r>
              <a:rPr baseline="-25000" lang="en-US"/>
              <a:t>0</a:t>
            </a:r>
            <a:r>
              <a:rPr lang="en-US"/>
              <a:t>, θ</a:t>
            </a:r>
            <a:r>
              <a:rPr baseline="-25000" lang="en-US"/>
              <a:t>1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Keep changing θ</a:t>
            </a:r>
            <a:r>
              <a:rPr baseline="-25000" lang="en-US"/>
              <a:t>0</a:t>
            </a:r>
            <a:r>
              <a:rPr lang="en-US"/>
              <a:t>, θ</a:t>
            </a:r>
            <a:r>
              <a:rPr baseline="-25000" lang="en-US"/>
              <a:t>1</a:t>
            </a:r>
            <a:r>
              <a:rPr lang="en-US"/>
              <a:t> to reduce  J(θ</a:t>
            </a:r>
            <a:r>
              <a:rPr baseline="-25000" lang="en-US"/>
              <a:t>0</a:t>
            </a:r>
            <a:r>
              <a:rPr lang="en-US"/>
              <a:t>, θ</a:t>
            </a:r>
            <a:r>
              <a:rPr baseline="-25000" lang="en-US"/>
              <a:t>1</a:t>
            </a:r>
            <a:r>
              <a:rPr lang="en-US"/>
              <a:t>)  until we end up at a minimum.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1038"/>
            <a:ext cx="7677150" cy="5376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3790950" y="2698749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3829050" y="2989261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810000" y="32845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3581400" y="35893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657600" y="38941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3962400" y="39703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114800" y="41989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038600" y="4503736"/>
            <a:ext cx="228600" cy="228600"/>
          </a:xfrm>
          <a:prstGeom prst="star4">
            <a:avLst>
              <a:gd fmla="val 12500" name="adj"/>
            </a:avLst>
          </a:prstGeom>
          <a:solidFill>
            <a:schemeClr val="dk1">
              <a:alpha val="5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9"/>
          <p:cNvCxnSpPr/>
          <p:nvPr/>
        </p:nvCxnSpPr>
        <p:spPr>
          <a:xfrm>
            <a:off x="3692525" y="3703636"/>
            <a:ext cx="762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9"/>
          <p:cNvCxnSpPr/>
          <p:nvPr/>
        </p:nvCxnSpPr>
        <p:spPr>
          <a:xfrm flipH="1">
            <a:off x="3692525" y="3398836"/>
            <a:ext cx="228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9"/>
          <p:cNvCxnSpPr/>
          <p:nvPr/>
        </p:nvCxnSpPr>
        <p:spPr>
          <a:xfrm>
            <a:off x="3775075" y="4008436"/>
            <a:ext cx="304800" cy="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9"/>
          <p:cNvCxnSpPr/>
          <p:nvPr/>
        </p:nvCxnSpPr>
        <p:spPr>
          <a:xfrm>
            <a:off x="4068763" y="4084636"/>
            <a:ext cx="152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9"/>
          <p:cNvCxnSpPr/>
          <p:nvPr/>
        </p:nvCxnSpPr>
        <p:spPr>
          <a:xfrm flipH="1">
            <a:off x="4144963" y="4313236"/>
            <a:ext cx="762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9"/>
          <p:cNvCxnSpPr/>
          <p:nvPr/>
        </p:nvCxnSpPr>
        <p:spPr>
          <a:xfrm>
            <a:off x="3905252" y="2813049"/>
            <a:ext cx="42863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9"/>
          <p:cNvCxnSpPr/>
          <p:nvPr/>
        </p:nvCxnSpPr>
        <p:spPr>
          <a:xfrm flipH="1">
            <a:off x="3924302" y="3113087"/>
            <a:ext cx="23813" cy="2809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9"/>
          <p:cNvSpPr txBox="1"/>
          <p:nvPr/>
        </p:nvSpPr>
        <p:spPr>
          <a:xfrm>
            <a:off x="6772276" y="4952999"/>
            <a:ext cx="381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2751138" y="5332412"/>
            <a:ext cx="381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0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596286" y="3173093"/>
            <a:ext cx="905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J(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0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,θ</a:t>
            </a:r>
            <a:r>
              <a:rPr baseline="-25000"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aseline="-25000" sz="180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94141" y="3796636"/>
            <a:ext cx="9973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2016-03-28T22:57:58Z</dcterms:created>
  <dc:creator>Mariam Salloum</dc:creator>
</cp:coreProperties>
</file>