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4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7.xml" ContentType="application/vnd.openxmlformats-officedocument.presentationml.notesSlide+xml"/>
  <Override PartName="/ppt/tags/tag17.xml" ContentType="application/vnd.openxmlformats-officedocument.presentationml.tags+xml"/>
  <Override PartName="/ppt/notesSlides/notesSlide8.xml" ContentType="application/vnd.openxmlformats-officedocument.presentationml.notesSlide+xml"/>
  <Override PartName="/ppt/tags/tag18.xml" ContentType="application/vnd.openxmlformats-officedocument.presentationml.tags+xml"/>
  <Override PartName="/ppt/notesSlides/notesSlide9.xml" ContentType="application/vnd.openxmlformats-officedocument.presentationml.notesSlide+xml"/>
  <Override PartName="/ppt/tags/tag19.xml" ContentType="application/vnd.openxmlformats-officedocument.presentationml.tags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notesMasterIdLst>
    <p:notesMasterId r:id="rId22"/>
  </p:notesMasterIdLst>
  <p:sldIdLst>
    <p:sldId id="304" r:id="rId2"/>
    <p:sldId id="307" r:id="rId3"/>
    <p:sldId id="308" r:id="rId4"/>
    <p:sldId id="257" r:id="rId5"/>
    <p:sldId id="258" r:id="rId6"/>
    <p:sldId id="259" r:id="rId7"/>
    <p:sldId id="260" r:id="rId8"/>
    <p:sldId id="261" r:id="rId9"/>
    <p:sldId id="262" r:id="rId10"/>
    <p:sldId id="315" r:id="rId11"/>
    <p:sldId id="316" r:id="rId12"/>
    <p:sldId id="263" r:id="rId13"/>
    <p:sldId id="264" r:id="rId14"/>
    <p:sldId id="309" r:id="rId15"/>
    <p:sldId id="265" r:id="rId16"/>
    <p:sldId id="310" r:id="rId17"/>
    <p:sldId id="314" r:id="rId18"/>
    <p:sldId id="311" r:id="rId19"/>
    <p:sldId id="312" r:id="rId20"/>
    <p:sldId id="31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70"/>
    <p:restoredTop sz="87028"/>
  </p:normalViewPr>
  <p:slideViewPr>
    <p:cSldViewPr snapToGrid="0" snapToObjects="1">
      <p:cViewPr varScale="1">
        <p:scale>
          <a:sx n="95" d="100"/>
          <a:sy n="95" d="100"/>
        </p:scale>
        <p:origin x="10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B923D0-09A7-D84F-A2C1-94572EFB4687}" type="datetimeFigureOut">
              <a:rPr lang="en-US" smtClean="0"/>
              <a:t>2/19/20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7A5E52-7729-3346-B876-4CCB86869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834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7A5E52-7729-3346-B876-4CCB868694F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253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Hint:</a:t>
            </a:r>
            <a:r>
              <a:rPr lang="en-US" baseline="0" dirty="0"/>
              <a:t> uncorrelated implies that the covariance matrix is diagonal (not </a:t>
            </a:r>
            <a:r>
              <a:rPr lang="en-US" baseline="0" dirty="0" err="1"/>
              <a:t>neccessarity</a:t>
            </a:r>
            <a:r>
              <a:rPr lang="en-US" baseline="0" dirty="0"/>
              <a:t> scaled identity, but at least diagonal). Show that p(</a:t>
            </a:r>
            <a:r>
              <a:rPr lang="en-US" baseline="0" dirty="0" err="1"/>
              <a:t>x|C_i</a:t>
            </a:r>
            <a:r>
              <a:rPr lang="en-US" baseline="0" dirty="0"/>
              <a:t>) can be written as p(x_1|C_i)p(x_2|C_i)….p(</a:t>
            </a:r>
            <a:r>
              <a:rPr lang="en-US" baseline="0" dirty="0" err="1"/>
              <a:t>x_N|C_i</a:t>
            </a:r>
            <a:r>
              <a:rPr lang="en-US" baseline="0" dirty="0"/>
              <a:t>) when Sigma is diagonal where p(</a:t>
            </a:r>
            <a:r>
              <a:rPr lang="en-US" baseline="0" dirty="0" err="1"/>
              <a:t>x_n|C_i</a:t>
            </a:r>
            <a:r>
              <a:rPr lang="en-US" baseline="0" dirty="0"/>
              <a:t>) is the standard 1-D Gaussian distribution 1/</a:t>
            </a:r>
            <a:r>
              <a:rPr lang="en-US" baseline="0" dirty="0" err="1"/>
              <a:t>sqrt</a:t>
            </a:r>
            <a:r>
              <a:rPr lang="en-US" baseline="0" dirty="0"/>
              <a:t>(2pi sigma_n^2) e^(-1/(2sigma_n^2) (</a:t>
            </a:r>
            <a:r>
              <a:rPr lang="en-US" baseline="0" dirty="0" err="1"/>
              <a:t>x_n-mu_n</a:t>
            </a:r>
            <a:r>
              <a:rPr lang="en-US" baseline="0" dirty="0"/>
              <a:t>)^2)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752D90-0E81-4C5C-AD8D-B733E4CB858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25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Last</a:t>
            </a:r>
            <a:r>
              <a:rPr lang="en-US" baseline="0" dirty="0"/>
              <a:t> time we talked about discriminative learning algorithms like logistic regression. </a:t>
            </a:r>
          </a:p>
          <a:p>
            <a:endParaRPr lang="en-US" baseline="0" dirty="0"/>
          </a:p>
          <a:p>
            <a:r>
              <a:rPr lang="en-US" baseline="0" dirty="0"/>
              <a:t>Today, we will talk about generative learning algorithms like easy to implement, quick to run and may work better on a smaller dataset. </a:t>
            </a:r>
          </a:p>
          <a:p>
            <a:endParaRPr lang="en-US" baseline="0" dirty="0"/>
          </a:p>
          <a:p>
            <a:r>
              <a:rPr lang="en-US" baseline="0" dirty="0"/>
              <a:t>Ex. logistic regression is trying to find a straight line to separate the two classes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7A5E52-7729-3346-B876-4CCB868694F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3101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Generative learning algorithms on the other hand,</a:t>
            </a:r>
            <a:r>
              <a:rPr lang="en-US" baseline="0" dirty="0"/>
              <a:t> instead of just finding a line that separates the two pieces of data. </a:t>
            </a:r>
          </a:p>
          <a:p>
            <a:r>
              <a:rPr lang="en-US" baseline="0" dirty="0"/>
              <a:t>- Just focus on the benign tumors and builds a model for what benign tumors look like</a:t>
            </a:r>
          </a:p>
          <a:p>
            <a:r>
              <a:rPr lang="en-US" baseline="0" dirty="0"/>
              <a:t>- Then also build a model of what malignant tumors look like </a:t>
            </a:r>
          </a:p>
          <a:p>
            <a:r>
              <a:rPr lang="en-US" baseline="0" dirty="0"/>
              <a:t>- Then given a new </a:t>
            </a:r>
            <a:r>
              <a:rPr lang="en-US" baseline="0" dirty="0" err="1"/>
              <a:t>datapoint</a:t>
            </a:r>
            <a:r>
              <a:rPr lang="en-US" baseline="0" dirty="0"/>
              <a:t>, we will lo ok at the two models and decide if the new </a:t>
            </a:r>
            <a:r>
              <a:rPr lang="en-US" baseline="0" dirty="0" err="1"/>
              <a:t>datapoint</a:t>
            </a:r>
            <a:r>
              <a:rPr lang="en-US" baseline="0" dirty="0"/>
              <a:t> is likely to be benign or malignant.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7A5E52-7729-3346-B876-4CCB868694F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3836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p(Ci) talk about how if you are trying to determine a disease,</a:t>
            </a:r>
            <a:r>
              <a:rPr lang="en-US" baseline="0" dirty="0"/>
              <a:t> and you know it only occurs at a rate of 1/1000, then p(disease) = 1/1000, while p(no disease) = 999/1000.</a:t>
            </a:r>
          </a:p>
          <a:p>
            <a:r>
              <a:rPr lang="en-US" baseline="0" dirty="0"/>
              <a:t>Or p(male) vs. p(female) if you have equal number of men and women in your test set.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752D90-0E81-4C5C-AD8D-B733E4CB858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6883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752D90-0E81-4C5C-AD8D-B733E4CB858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886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3F804-BAD6-5746-92B0-6678E822CE0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7062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Independence</a:t>
            </a:r>
            <a:r>
              <a:rPr lang="en-US" baseline="0" dirty="0"/>
              <a:t> =&gt; uncorrelated</a:t>
            </a:r>
          </a:p>
          <a:p>
            <a:r>
              <a:rPr lang="en-US" baseline="0" dirty="0"/>
              <a:t>Uncorrelated =/&gt; independent (except when the JOINT distribution of the features is Gaussian, in which case they do imply one another).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752D90-0E81-4C5C-AD8D-B733E4CB858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2987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752D90-0E81-4C5C-AD8D-B733E4CB858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3727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752D90-0E81-4C5C-AD8D-B733E4CB858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205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71601"/>
            <a:ext cx="104648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5E19A-A9C9-EC40-8E45-FA162C6D66D3}" type="datetimeFigureOut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C3104-0E1F-3B42-8ACD-83C9C65B37A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3398520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2363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5E19A-A9C9-EC40-8E45-FA162C6D66D3}" type="datetimeFigureOut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C3104-0E1F-3B42-8ACD-83C9C65B3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705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09600"/>
            <a:ext cx="27432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8026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5E19A-A9C9-EC40-8E45-FA162C6D66D3}" type="datetimeFigureOut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C3104-0E1F-3B42-8ACD-83C9C65B3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99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5E19A-A9C9-EC40-8E45-FA162C6D66D3}" type="datetimeFigureOut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C3104-0E1F-3B42-8ACD-83C9C65B3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673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362201"/>
            <a:ext cx="103632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626865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5E19A-A9C9-EC40-8E45-FA162C6D66D3}" type="datetimeFigureOut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C3104-0E1F-3B42-8ACD-83C9C65B37A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975360" y="4599432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67945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5E19A-A9C9-EC40-8E45-FA162C6D66D3}" type="datetimeFigureOut">
              <a:rPr lang="en-US" smtClean="0"/>
              <a:t>2/19/20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C3104-0E1F-3B42-8ACD-83C9C65B3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967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5E19A-A9C9-EC40-8E45-FA162C6D66D3}" type="datetimeFigureOut">
              <a:rPr lang="en-US" smtClean="0"/>
              <a:t>2/19/20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C3104-0E1F-3B42-8ACD-83C9C65B37A8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1949" y="4045691"/>
            <a:ext cx="4709160" cy="105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8654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5E19A-A9C9-EC40-8E45-FA162C6D66D3}" type="datetimeFigureOut">
              <a:rPr lang="en-US" smtClean="0"/>
              <a:t>2/19/20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C3104-0E1F-3B42-8ACD-83C9C65B3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854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5E19A-A9C9-EC40-8E45-FA162C6D66D3}" type="datetimeFigureOut">
              <a:rPr lang="en-US" smtClean="0"/>
              <a:t>2/19/20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C3104-0E1F-3B42-8ACD-83C9C65B3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104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080"/>
            <a:ext cx="2852928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792080"/>
            <a:ext cx="7620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30553"/>
            <a:ext cx="2852928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5E19A-A9C9-EC40-8E45-FA162C6D66D3}" type="datetimeFigureOut">
              <a:rPr lang="en-US" smtClean="0"/>
              <a:t>2/19/20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C3104-0E1F-3B42-8ACD-83C9C65B37A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12152" y="3579942"/>
            <a:ext cx="5577840" cy="21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544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480"/>
            <a:ext cx="285690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1480" y="838201"/>
            <a:ext cx="787252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33600"/>
            <a:ext cx="2852928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5E19A-A9C9-EC40-8E45-FA162C6D66D3}" type="datetimeFigureOut">
              <a:rPr lang="en-US" smtClean="0"/>
              <a:t>2/19/20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C3104-0E1F-3B42-8ACD-83C9C65B3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536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12192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E985E19A-A9C9-EC40-8E45-FA162C6D66D3}" type="datetimeFigureOut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0" y="18288"/>
            <a:ext cx="5486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A8CC3104-0E1F-3B42-8ACD-83C9C65B3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415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4.emf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12.png"/><Relationship Id="rId5" Type="http://schemas.openxmlformats.org/officeDocument/2006/relationships/image" Target="../media/image15.png"/><Relationship Id="rId4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5" Type="http://schemas.openxmlformats.org/officeDocument/2006/relationships/hyperlink" Target="http://spark.apache.org/docs/latest/mllib-naive-bayes.html" TargetMode="Externa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8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7" Type="http://schemas.openxmlformats.org/officeDocument/2006/relationships/image" Target="../media/image5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8.xml"/><Relationship Id="rId7" Type="http://schemas.openxmlformats.org/officeDocument/2006/relationships/image" Target="../media/image6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4.png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tags" Target="../tags/tag11.xml"/><Relationship Id="rId7" Type="http://schemas.openxmlformats.org/officeDocument/2006/relationships/image" Target="../media/image10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7" Type="http://schemas.openxmlformats.org/officeDocument/2006/relationships/image" Target="../media/image13.pn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../media/image12.png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Naïve Bayes	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030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412464"/>
            <a:ext cx="8229600" cy="990600"/>
          </a:xfrm>
        </p:spPr>
        <p:txBody>
          <a:bodyPr/>
          <a:lstStyle/>
          <a:p>
            <a:r>
              <a:rPr lang="en-US" dirty="0"/>
              <a:t>Naive Bayes Classifier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So, P(c) is easy to compute…</a:t>
            </a:r>
          </a:p>
          <a:p>
            <a:r>
              <a:rPr lang="en-US" dirty="0"/>
              <a:t>What about  P(x</a:t>
            </a:r>
            <a:r>
              <a:rPr lang="en-US" baseline="-25000" dirty="0"/>
              <a:t>1</a:t>
            </a:r>
            <a:r>
              <a:rPr lang="en-US" dirty="0"/>
              <a:t>, x</a:t>
            </a:r>
            <a:r>
              <a:rPr lang="en-US" baseline="-25000" dirty="0"/>
              <a:t>2</a:t>
            </a:r>
            <a:r>
              <a:rPr lang="en-US" dirty="0"/>
              <a:t>, … , </a:t>
            </a:r>
            <a:r>
              <a:rPr lang="en-US" dirty="0" err="1"/>
              <a:t>x</a:t>
            </a:r>
            <a:r>
              <a:rPr lang="en-US" baseline="-25000" dirty="0" err="1"/>
              <a:t>n</a:t>
            </a:r>
            <a:r>
              <a:rPr lang="en-US" dirty="0"/>
              <a:t> | c) ? </a:t>
            </a:r>
          </a:p>
          <a:p>
            <a:pPr lvl="1"/>
            <a:r>
              <a:rPr lang="en-US" dirty="0"/>
              <a:t>The probability of the class given the features.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This is hard to compute given that there are many features. </a:t>
            </a:r>
          </a:p>
          <a:p>
            <a:pPr lvl="1"/>
            <a:r>
              <a:rPr lang="en-US" dirty="0"/>
              <a:t>O( |</a:t>
            </a:r>
            <a:r>
              <a:rPr lang="en-US" dirty="0" err="1"/>
              <a:t>X|</a:t>
            </a:r>
            <a:r>
              <a:rPr lang="en-US" baseline="30000" dirty="0" err="1"/>
              <a:t>n</a:t>
            </a:r>
            <a:r>
              <a:rPr lang="en-US" dirty="0"/>
              <a:t>*|C|) parameters</a:t>
            </a:r>
          </a:p>
          <a:p>
            <a:pPr lvl="1"/>
            <a:endParaRPr lang="en-US" dirty="0"/>
          </a:p>
          <a:p>
            <a:r>
              <a:rPr lang="en-US" dirty="0"/>
              <a:t>Also, its hard to generate this unless we have a large training dataset. 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06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405821"/>
            <a:ext cx="8229600" cy="990600"/>
          </a:xfrm>
        </p:spPr>
        <p:txBody>
          <a:bodyPr/>
          <a:lstStyle/>
          <a:p>
            <a:r>
              <a:rPr lang="en-US" dirty="0"/>
              <a:t>Naive Bayes Classifier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P(x</a:t>
            </a:r>
            <a:r>
              <a:rPr lang="en-US" baseline="-25000" dirty="0"/>
              <a:t>1</a:t>
            </a:r>
            <a:r>
              <a:rPr lang="en-US" dirty="0"/>
              <a:t>, x</a:t>
            </a:r>
            <a:r>
              <a:rPr lang="en-US" baseline="-25000" dirty="0"/>
              <a:t>2</a:t>
            </a:r>
            <a:r>
              <a:rPr lang="en-US" dirty="0"/>
              <a:t>, … , </a:t>
            </a:r>
            <a:r>
              <a:rPr lang="en-US" dirty="0" err="1"/>
              <a:t>x</a:t>
            </a:r>
            <a:r>
              <a:rPr lang="en-US" baseline="-25000" dirty="0" err="1"/>
              <a:t>n</a:t>
            </a:r>
            <a:r>
              <a:rPr lang="en-US" dirty="0"/>
              <a:t> | c)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Bag of Words assumption </a:t>
            </a:r>
            <a:r>
              <a:rPr lang="en-US" dirty="0"/>
              <a:t>: order of the words don’t matter</a:t>
            </a:r>
          </a:p>
          <a:p>
            <a:r>
              <a:rPr lang="en-US" b="1" dirty="0"/>
              <a:t>Conditional independence: </a:t>
            </a:r>
            <a:r>
              <a:rPr lang="en-US" dirty="0"/>
              <a:t>Assume the feature probability P(</a:t>
            </a:r>
            <a:r>
              <a:rPr lang="en-US" dirty="0" err="1"/>
              <a:t>x</a:t>
            </a:r>
            <a:r>
              <a:rPr lang="en-US" baseline="-25000" dirty="0" err="1"/>
              <a:t>i</a:t>
            </a:r>
            <a:r>
              <a:rPr lang="en-US" dirty="0" err="1"/>
              <a:t>|c</a:t>
            </a:r>
            <a:r>
              <a:rPr lang="en-US" dirty="0"/>
              <a:t>) are independent given the class c.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727197" y="4646358"/>
          <a:ext cx="8949267" cy="620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1" name="Equation" r:id="rId4" imgW="3111500" imgH="215900" progId="Equation.3">
                  <p:embed/>
                </p:oleObj>
              </mc:Choice>
              <mc:Fallback>
                <p:oleObj name="Equation" r:id="rId4" imgW="31115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27197" y="4646358"/>
                        <a:ext cx="8949267" cy="6209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981201" y="5674881"/>
            <a:ext cx="7941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Obviously this assumption may not always be true, but this simplification allows us to solve the more easily. </a:t>
            </a:r>
          </a:p>
        </p:txBody>
      </p:sp>
    </p:spTree>
    <p:extLst>
      <p:ext uri="{BB962C8B-B14F-4D97-AF65-F5344CB8AC3E}">
        <p14:creationId xmlns:p14="http://schemas.microsoft.com/office/powerpoint/2010/main" val="479197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40217"/>
            <a:ext cx="10972800" cy="990600"/>
          </a:xfrm>
        </p:spPr>
        <p:txBody>
          <a:bodyPr>
            <a:normAutofit/>
          </a:bodyPr>
          <a:lstStyle/>
          <a:p>
            <a:r>
              <a:rPr lang="en-US" dirty="0"/>
              <a:t>Naïve Bayes Classifier: Independence Assumption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5737"/>
            <a:ext cx="11277600" cy="5029200"/>
          </a:xfrm>
        </p:spPr>
        <p:txBody>
          <a:bodyPr>
            <a:noAutofit/>
          </a:bodyPr>
          <a:lstStyle/>
          <a:p>
            <a:r>
              <a:rPr lang="en-US" dirty="0"/>
              <a:t>The Naïve Bayes classifier introduces one major assumption regarding the features: </a:t>
            </a:r>
            <a:r>
              <a:rPr lang="en-US" dirty="0">
                <a:solidFill>
                  <a:schemeClr val="accent2"/>
                </a:solidFill>
              </a:rPr>
              <a:t>independence</a:t>
            </a:r>
          </a:p>
          <a:p>
            <a:r>
              <a:rPr lang="en-US" dirty="0"/>
              <a:t>That is, the Naïve Bayes classifier assumes: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That is, the complicated likelihood                 can now be factored into a product of N 1-dimensional likelihoods, which are easy to compute.</a:t>
            </a:r>
          </a:p>
          <a:p>
            <a:endParaRPr lang="en-US" dirty="0"/>
          </a:p>
          <a:p>
            <a:r>
              <a:rPr lang="en-US" dirty="0"/>
              <a:t>It is good to note that independence implies that the features are not correlated (but generally not the other way around---so independence is a stronger assumption).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207" y="2861264"/>
            <a:ext cx="7585586" cy="11085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4544" y="4226020"/>
            <a:ext cx="1218743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699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05064"/>
            <a:ext cx="10972800" cy="990600"/>
          </a:xfrm>
        </p:spPr>
        <p:txBody>
          <a:bodyPr>
            <a:normAutofit/>
          </a:bodyPr>
          <a:lstStyle/>
          <a:p>
            <a:r>
              <a:rPr lang="en-US" dirty="0"/>
              <a:t>Naïve Bayes Classifier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755820"/>
            <a:ext cx="10324563" cy="4525963"/>
          </a:xfrm>
        </p:spPr>
        <p:txBody>
          <a:bodyPr>
            <a:normAutofit/>
          </a:bodyPr>
          <a:lstStyle/>
          <a:p>
            <a:r>
              <a:rPr lang="en-US" dirty="0"/>
              <a:t>With the independence assumption, the MAP classifier (now called the Naïve Bayes Classifier) can be written as: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 turns out that the Naïve Bayes classifier works very well on empirical datasets even if the independence assumption doesn’t actually hold.</a:t>
            </a:r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239" y="2979821"/>
            <a:ext cx="7116708" cy="125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08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05064"/>
            <a:ext cx="10972800" cy="990600"/>
          </a:xfrm>
        </p:spPr>
        <p:txBody>
          <a:bodyPr>
            <a:normAutofit/>
          </a:bodyPr>
          <a:lstStyle/>
          <a:p>
            <a:r>
              <a:rPr lang="en-US" dirty="0"/>
              <a:t>Naïve Bayes Classifier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755820"/>
            <a:ext cx="10324563" cy="4525963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happens our training example does not have an instance that is present in the test data?</a:t>
            </a:r>
          </a:p>
          <a:p>
            <a:pPr lvl="1"/>
            <a:endParaRPr lang="en-US" dirty="0"/>
          </a:p>
          <a:p>
            <a:r>
              <a:rPr lang="en-US" dirty="0"/>
              <a:t>To eliminate zeros, we use add-one or Laplace smoothing, which simply adds one to each count. </a:t>
            </a:r>
          </a:p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526" y="1579646"/>
            <a:ext cx="7116708" cy="125183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296229" y="2177143"/>
            <a:ext cx="5225142" cy="9724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56122" y="5773222"/>
            <a:ext cx="100721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Now, let us see Spark documentation:  </a:t>
            </a:r>
            <a:r>
              <a:rPr lang="en-US" dirty="0">
                <a:hlinkClick r:id="rId5"/>
              </a:rPr>
              <a:t>http://spark.apache.org/docs/latest/mllib-naive-bayes.html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3452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81766"/>
            <a:ext cx="10685172" cy="5410200"/>
          </a:xfrm>
        </p:spPr>
        <p:txBody>
          <a:bodyPr>
            <a:normAutofit/>
          </a:bodyPr>
          <a:lstStyle/>
          <a:p>
            <a:r>
              <a:rPr lang="en-US" dirty="0"/>
              <a:t>Assume that the feature vectors are jointly-Gaussian distributed given the class, then we have that the likelihood is given by: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Show that when the features are Jointly-Gaussian distributed, then assuming that the features are uncorrelated implies they are independent. I.e., the MAP classifier with Jointly-Gaussian features vectors that are uncorrelated leads to the Naïve Bayes Classier and vice-versa.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2352" y="2539285"/>
            <a:ext cx="7665396" cy="1035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681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AutoShape 2"/>
          <p:cNvSpPr>
            <a:spLocks noGrp="1" noChangeArrowheads="1"/>
          </p:cNvSpPr>
          <p:nvPr>
            <p:ph type="title"/>
          </p:nvPr>
        </p:nvSpPr>
        <p:spPr>
          <a:xfrm>
            <a:off x="609600" y="417286"/>
            <a:ext cx="10972800" cy="990600"/>
          </a:xfrm>
        </p:spPr>
        <p:txBody>
          <a:bodyPr/>
          <a:lstStyle/>
          <a:p>
            <a:r>
              <a:rPr lang="en-GB" altLang="en-US"/>
              <a:t>EXAMPLES OF TEXT CATEGORIZATION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altLang="en-US" dirty="0"/>
              <a:t>Spam Detection </a:t>
            </a:r>
          </a:p>
          <a:p>
            <a:pPr lvl="1"/>
            <a:r>
              <a:rPr lang="en-GB" altLang="en-US" dirty="0"/>
              <a:t>“spam” / “not spam”</a:t>
            </a:r>
          </a:p>
          <a:p>
            <a:pPr lvl="1"/>
            <a:endParaRPr lang="en-GB" altLang="en-US" dirty="0"/>
          </a:p>
          <a:p>
            <a:r>
              <a:rPr lang="en-GB" dirty="0"/>
              <a:t>Assigning subject categories, topics, or genres </a:t>
            </a:r>
          </a:p>
          <a:p>
            <a:pPr lvl="1"/>
            <a:r>
              <a:rPr lang="en-GB" altLang="en-US" dirty="0"/>
              <a:t>“finance” / “sports” / “</a:t>
            </a:r>
            <a:r>
              <a:rPr lang="en-GB" altLang="en-US" dirty="0" err="1"/>
              <a:t>asia</a:t>
            </a:r>
            <a:r>
              <a:rPr lang="en-GB" altLang="en-US" dirty="0"/>
              <a:t>”</a:t>
            </a:r>
          </a:p>
          <a:p>
            <a:pPr lvl="1"/>
            <a:endParaRPr lang="en-GB" altLang="en-US" dirty="0"/>
          </a:p>
          <a:p>
            <a:r>
              <a:rPr lang="en-GB" dirty="0"/>
              <a:t>Sentiment analysis</a:t>
            </a:r>
          </a:p>
          <a:p>
            <a:pPr lvl="1"/>
            <a:r>
              <a:rPr lang="en-GB" altLang="en-US" dirty="0"/>
              <a:t>“like” / “hate” / “neutral”</a:t>
            </a:r>
          </a:p>
          <a:p>
            <a:pPr lvl="1"/>
            <a:endParaRPr lang="en-GB" altLang="en-US" dirty="0"/>
          </a:p>
          <a:p>
            <a:r>
              <a:rPr lang="en-GB" dirty="0"/>
              <a:t>Authorship iden1fica1on</a:t>
            </a:r>
          </a:p>
          <a:p>
            <a:pPr lvl="1"/>
            <a:r>
              <a:rPr lang="en-GB" altLang="en-US" dirty="0"/>
              <a:t>“Shakespeare” / “Marlowe” / “Ben Jonson”</a:t>
            </a:r>
          </a:p>
          <a:p>
            <a:pPr lvl="1"/>
            <a:r>
              <a:rPr lang="en-GB" altLang="en-US" dirty="0"/>
              <a:t>The Federalist papers </a:t>
            </a:r>
          </a:p>
        </p:txBody>
      </p:sp>
    </p:spTree>
    <p:extLst>
      <p:ext uri="{BB962C8B-B14F-4D97-AF65-F5344CB8AC3E}">
        <p14:creationId xmlns:p14="http://schemas.microsoft.com/office/powerpoint/2010/main" val="17704230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02" name="Group 2"/>
          <p:cNvGrpSpPr>
            <a:grpSpLocks/>
          </p:cNvGrpSpPr>
          <p:nvPr/>
        </p:nvGrpSpPr>
        <p:grpSpPr bwMode="auto">
          <a:xfrm>
            <a:off x="7086600" y="1603829"/>
            <a:ext cx="3581400" cy="2438400"/>
            <a:chOff x="3168" y="864"/>
            <a:chExt cx="2256" cy="1536"/>
          </a:xfrm>
        </p:grpSpPr>
        <p:sp>
          <p:nvSpPr>
            <p:cNvPr id="51203" name="Rectangle 3"/>
            <p:cNvSpPr>
              <a:spLocks noChangeArrowheads="1"/>
            </p:cNvSpPr>
            <p:nvPr/>
          </p:nvSpPr>
          <p:spPr bwMode="auto">
            <a:xfrm>
              <a:off x="4656" y="864"/>
              <a:ext cx="768" cy="10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04" name="Line 4"/>
            <p:cNvSpPr>
              <a:spLocks noChangeShapeType="1"/>
            </p:cNvSpPr>
            <p:nvPr/>
          </p:nvSpPr>
          <p:spPr bwMode="auto">
            <a:xfrm>
              <a:off x="4800" y="129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05" name="Line 5"/>
            <p:cNvSpPr>
              <a:spLocks noChangeShapeType="1"/>
            </p:cNvSpPr>
            <p:nvPr/>
          </p:nvSpPr>
          <p:spPr bwMode="auto">
            <a:xfrm>
              <a:off x="4800" y="134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06" name="Line 6"/>
            <p:cNvSpPr>
              <a:spLocks noChangeShapeType="1"/>
            </p:cNvSpPr>
            <p:nvPr/>
          </p:nvSpPr>
          <p:spPr bwMode="auto">
            <a:xfrm>
              <a:off x="4800" y="1392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07" name="Line 7"/>
            <p:cNvSpPr>
              <a:spLocks noChangeShapeType="1"/>
            </p:cNvSpPr>
            <p:nvPr/>
          </p:nvSpPr>
          <p:spPr bwMode="auto">
            <a:xfrm>
              <a:off x="4800" y="144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08" name="Line 8"/>
            <p:cNvSpPr>
              <a:spLocks noChangeShapeType="1"/>
            </p:cNvSpPr>
            <p:nvPr/>
          </p:nvSpPr>
          <p:spPr bwMode="auto">
            <a:xfrm>
              <a:off x="4800" y="1488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09" name="Line 9"/>
            <p:cNvSpPr>
              <a:spLocks noChangeShapeType="1"/>
            </p:cNvSpPr>
            <p:nvPr/>
          </p:nvSpPr>
          <p:spPr bwMode="auto">
            <a:xfrm>
              <a:off x="4800" y="158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10" name="Line 10"/>
            <p:cNvSpPr>
              <a:spLocks noChangeShapeType="1"/>
            </p:cNvSpPr>
            <p:nvPr/>
          </p:nvSpPr>
          <p:spPr bwMode="auto">
            <a:xfrm>
              <a:off x="4800" y="153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11" name="Rectangle 11"/>
            <p:cNvSpPr>
              <a:spLocks noChangeArrowheads="1"/>
            </p:cNvSpPr>
            <p:nvPr/>
          </p:nvSpPr>
          <p:spPr bwMode="auto">
            <a:xfrm>
              <a:off x="4224" y="1104"/>
              <a:ext cx="768" cy="10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12" name="Line 12"/>
            <p:cNvSpPr>
              <a:spLocks noChangeShapeType="1"/>
            </p:cNvSpPr>
            <p:nvPr/>
          </p:nvSpPr>
          <p:spPr bwMode="auto">
            <a:xfrm>
              <a:off x="4368" y="153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13" name="Line 13"/>
            <p:cNvSpPr>
              <a:spLocks noChangeShapeType="1"/>
            </p:cNvSpPr>
            <p:nvPr/>
          </p:nvSpPr>
          <p:spPr bwMode="auto">
            <a:xfrm>
              <a:off x="4368" y="158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14" name="Line 14"/>
            <p:cNvSpPr>
              <a:spLocks noChangeShapeType="1"/>
            </p:cNvSpPr>
            <p:nvPr/>
          </p:nvSpPr>
          <p:spPr bwMode="auto">
            <a:xfrm>
              <a:off x="4368" y="1632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15" name="Line 15"/>
            <p:cNvSpPr>
              <a:spLocks noChangeShapeType="1"/>
            </p:cNvSpPr>
            <p:nvPr/>
          </p:nvSpPr>
          <p:spPr bwMode="auto">
            <a:xfrm>
              <a:off x="4368" y="168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16" name="Line 16"/>
            <p:cNvSpPr>
              <a:spLocks noChangeShapeType="1"/>
            </p:cNvSpPr>
            <p:nvPr/>
          </p:nvSpPr>
          <p:spPr bwMode="auto">
            <a:xfrm>
              <a:off x="4368" y="1728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17" name="Line 17"/>
            <p:cNvSpPr>
              <a:spLocks noChangeShapeType="1"/>
            </p:cNvSpPr>
            <p:nvPr/>
          </p:nvSpPr>
          <p:spPr bwMode="auto">
            <a:xfrm>
              <a:off x="4368" y="182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18" name="Line 18"/>
            <p:cNvSpPr>
              <a:spLocks noChangeShapeType="1"/>
            </p:cNvSpPr>
            <p:nvPr/>
          </p:nvSpPr>
          <p:spPr bwMode="auto">
            <a:xfrm>
              <a:off x="4368" y="177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19" name="Rectangle 19"/>
            <p:cNvSpPr>
              <a:spLocks noChangeArrowheads="1"/>
            </p:cNvSpPr>
            <p:nvPr/>
          </p:nvSpPr>
          <p:spPr bwMode="auto">
            <a:xfrm>
              <a:off x="3840" y="1344"/>
              <a:ext cx="768" cy="10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20" name="Oval 20"/>
            <p:cNvSpPr>
              <a:spLocks noChangeArrowheads="1"/>
            </p:cNvSpPr>
            <p:nvPr/>
          </p:nvSpPr>
          <p:spPr bwMode="auto">
            <a:xfrm>
              <a:off x="4368" y="1392"/>
              <a:ext cx="192" cy="192"/>
            </a:xfrm>
            <a:prstGeom prst="ellipse">
              <a:avLst/>
            </a:prstGeom>
            <a:solidFill>
              <a:srgbClr val="FF00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21" name="Oval 21"/>
            <p:cNvSpPr>
              <a:spLocks noChangeArrowheads="1"/>
            </p:cNvSpPr>
            <p:nvPr/>
          </p:nvSpPr>
          <p:spPr bwMode="auto">
            <a:xfrm>
              <a:off x="4752" y="1152"/>
              <a:ext cx="192" cy="192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22" name="Oval 22"/>
            <p:cNvSpPr>
              <a:spLocks noChangeArrowheads="1"/>
            </p:cNvSpPr>
            <p:nvPr/>
          </p:nvSpPr>
          <p:spPr bwMode="auto">
            <a:xfrm>
              <a:off x="5184" y="912"/>
              <a:ext cx="192" cy="192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23" name="Line 23"/>
            <p:cNvSpPr>
              <a:spLocks noChangeShapeType="1"/>
            </p:cNvSpPr>
            <p:nvPr/>
          </p:nvSpPr>
          <p:spPr bwMode="auto">
            <a:xfrm>
              <a:off x="3984" y="1728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24" name="Line 24"/>
            <p:cNvSpPr>
              <a:spLocks noChangeShapeType="1"/>
            </p:cNvSpPr>
            <p:nvPr/>
          </p:nvSpPr>
          <p:spPr bwMode="auto">
            <a:xfrm>
              <a:off x="3984" y="177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25" name="Line 25"/>
            <p:cNvSpPr>
              <a:spLocks noChangeShapeType="1"/>
            </p:cNvSpPr>
            <p:nvPr/>
          </p:nvSpPr>
          <p:spPr bwMode="auto">
            <a:xfrm>
              <a:off x="3984" y="182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26" name="Line 26"/>
            <p:cNvSpPr>
              <a:spLocks noChangeShapeType="1"/>
            </p:cNvSpPr>
            <p:nvPr/>
          </p:nvSpPr>
          <p:spPr bwMode="auto">
            <a:xfrm>
              <a:off x="3984" y="1872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27" name="Line 27"/>
            <p:cNvSpPr>
              <a:spLocks noChangeShapeType="1"/>
            </p:cNvSpPr>
            <p:nvPr/>
          </p:nvSpPr>
          <p:spPr bwMode="auto">
            <a:xfrm>
              <a:off x="3984" y="192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28" name="Line 28"/>
            <p:cNvSpPr>
              <a:spLocks noChangeShapeType="1"/>
            </p:cNvSpPr>
            <p:nvPr/>
          </p:nvSpPr>
          <p:spPr bwMode="auto">
            <a:xfrm>
              <a:off x="3984" y="201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29" name="Line 29"/>
            <p:cNvSpPr>
              <a:spLocks noChangeShapeType="1"/>
            </p:cNvSpPr>
            <p:nvPr/>
          </p:nvSpPr>
          <p:spPr bwMode="auto">
            <a:xfrm>
              <a:off x="3984" y="1968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30" name="AutoShape 30"/>
            <p:cNvSpPr>
              <a:spLocks noChangeArrowheads="1"/>
            </p:cNvSpPr>
            <p:nvPr/>
          </p:nvSpPr>
          <p:spPr bwMode="auto">
            <a:xfrm rot="10800000">
              <a:off x="3168" y="1344"/>
              <a:ext cx="768" cy="384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231" name="Group 31"/>
          <p:cNvGrpSpPr>
            <a:grpSpLocks/>
          </p:cNvGrpSpPr>
          <p:nvPr/>
        </p:nvGrpSpPr>
        <p:grpSpPr bwMode="auto">
          <a:xfrm>
            <a:off x="1752600" y="1603829"/>
            <a:ext cx="1676400" cy="2133600"/>
            <a:chOff x="144" y="864"/>
            <a:chExt cx="1056" cy="1344"/>
          </a:xfrm>
        </p:grpSpPr>
        <p:sp>
          <p:nvSpPr>
            <p:cNvPr id="51232" name="Rectangle 32"/>
            <p:cNvSpPr>
              <a:spLocks noChangeArrowheads="1"/>
            </p:cNvSpPr>
            <p:nvPr/>
          </p:nvSpPr>
          <p:spPr bwMode="auto">
            <a:xfrm>
              <a:off x="144" y="864"/>
              <a:ext cx="768" cy="10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33" name="Line 33"/>
            <p:cNvSpPr>
              <a:spLocks noChangeShapeType="1"/>
            </p:cNvSpPr>
            <p:nvPr/>
          </p:nvSpPr>
          <p:spPr bwMode="auto">
            <a:xfrm>
              <a:off x="288" y="1248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34" name="Line 34"/>
            <p:cNvSpPr>
              <a:spLocks noChangeShapeType="1"/>
            </p:cNvSpPr>
            <p:nvPr/>
          </p:nvSpPr>
          <p:spPr bwMode="auto">
            <a:xfrm>
              <a:off x="288" y="129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35" name="Line 35"/>
            <p:cNvSpPr>
              <a:spLocks noChangeShapeType="1"/>
            </p:cNvSpPr>
            <p:nvPr/>
          </p:nvSpPr>
          <p:spPr bwMode="auto">
            <a:xfrm>
              <a:off x="288" y="134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36" name="Line 36"/>
            <p:cNvSpPr>
              <a:spLocks noChangeShapeType="1"/>
            </p:cNvSpPr>
            <p:nvPr/>
          </p:nvSpPr>
          <p:spPr bwMode="auto">
            <a:xfrm>
              <a:off x="288" y="1392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37" name="Line 37"/>
            <p:cNvSpPr>
              <a:spLocks noChangeShapeType="1"/>
            </p:cNvSpPr>
            <p:nvPr/>
          </p:nvSpPr>
          <p:spPr bwMode="auto">
            <a:xfrm>
              <a:off x="288" y="144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38" name="Line 38"/>
            <p:cNvSpPr>
              <a:spLocks noChangeShapeType="1"/>
            </p:cNvSpPr>
            <p:nvPr/>
          </p:nvSpPr>
          <p:spPr bwMode="auto">
            <a:xfrm>
              <a:off x="288" y="153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39" name="Line 39"/>
            <p:cNvSpPr>
              <a:spLocks noChangeShapeType="1"/>
            </p:cNvSpPr>
            <p:nvPr/>
          </p:nvSpPr>
          <p:spPr bwMode="auto">
            <a:xfrm>
              <a:off x="288" y="1488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40" name="Rectangle 40"/>
            <p:cNvSpPr>
              <a:spLocks noChangeArrowheads="1"/>
            </p:cNvSpPr>
            <p:nvPr/>
          </p:nvSpPr>
          <p:spPr bwMode="auto">
            <a:xfrm>
              <a:off x="432" y="1152"/>
              <a:ext cx="768" cy="10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41" name="Line 41"/>
            <p:cNvSpPr>
              <a:spLocks noChangeShapeType="1"/>
            </p:cNvSpPr>
            <p:nvPr/>
          </p:nvSpPr>
          <p:spPr bwMode="auto">
            <a:xfrm>
              <a:off x="576" y="153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42" name="Line 42"/>
            <p:cNvSpPr>
              <a:spLocks noChangeShapeType="1"/>
            </p:cNvSpPr>
            <p:nvPr/>
          </p:nvSpPr>
          <p:spPr bwMode="auto">
            <a:xfrm>
              <a:off x="576" y="158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43" name="Line 43"/>
            <p:cNvSpPr>
              <a:spLocks noChangeShapeType="1"/>
            </p:cNvSpPr>
            <p:nvPr/>
          </p:nvSpPr>
          <p:spPr bwMode="auto">
            <a:xfrm>
              <a:off x="576" y="1632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44" name="Line 44"/>
            <p:cNvSpPr>
              <a:spLocks noChangeShapeType="1"/>
            </p:cNvSpPr>
            <p:nvPr/>
          </p:nvSpPr>
          <p:spPr bwMode="auto">
            <a:xfrm>
              <a:off x="576" y="168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45" name="Line 45"/>
            <p:cNvSpPr>
              <a:spLocks noChangeShapeType="1"/>
            </p:cNvSpPr>
            <p:nvPr/>
          </p:nvSpPr>
          <p:spPr bwMode="auto">
            <a:xfrm>
              <a:off x="576" y="1728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46" name="Line 46"/>
            <p:cNvSpPr>
              <a:spLocks noChangeShapeType="1"/>
            </p:cNvSpPr>
            <p:nvPr/>
          </p:nvSpPr>
          <p:spPr bwMode="auto">
            <a:xfrm>
              <a:off x="576" y="182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47" name="Line 47"/>
            <p:cNvSpPr>
              <a:spLocks noChangeShapeType="1"/>
            </p:cNvSpPr>
            <p:nvPr/>
          </p:nvSpPr>
          <p:spPr bwMode="auto">
            <a:xfrm>
              <a:off x="576" y="177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248" name="AutoShape 48"/>
          <p:cNvSpPr>
            <a:spLocks noChangeArrowheads="1"/>
          </p:cNvSpPr>
          <p:nvPr/>
        </p:nvSpPr>
        <p:spPr bwMode="auto">
          <a:xfrm rot="-5415695">
            <a:off x="5524500" y="2022929"/>
            <a:ext cx="2438400" cy="1295400"/>
          </a:xfrm>
          <a:custGeom>
            <a:avLst/>
            <a:gdLst>
              <a:gd name="G0" fmla="+- 2803 0 0"/>
              <a:gd name="G1" fmla="+- 21600 0 2803"/>
              <a:gd name="G2" fmla="*/ 2803 1 2"/>
              <a:gd name="G3" fmla="+- 21600 0 G2"/>
              <a:gd name="G4" fmla="+/ 2803 21600 2"/>
              <a:gd name="G5" fmla="+/ G1 0 2"/>
              <a:gd name="G6" fmla="*/ 21600 21600 2803"/>
              <a:gd name="G7" fmla="*/ G6 1 2"/>
              <a:gd name="G8" fmla="+- 21600 0 G7"/>
              <a:gd name="G9" fmla="*/ 21600 1 2"/>
              <a:gd name="G10" fmla="+- 2803 0 G9"/>
              <a:gd name="G11" fmla="?: G10 G8 0"/>
              <a:gd name="G12" fmla="?: G10 G7 21600"/>
              <a:gd name="T0" fmla="*/ 20198 w 21600"/>
              <a:gd name="T1" fmla="*/ 10800 h 21600"/>
              <a:gd name="T2" fmla="*/ 10800 w 21600"/>
              <a:gd name="T3" fmla="*/ 21600 h 21600"/>
              <a:gd name="T4" fmla="*/ 1402 w 21600"/>
              <a:gd name="T5" fmla="*/ 10800 h 21600"/>
              <a:gd name="T6" fmla="*/ 10800 w 21600"/>
              <a:gd name="T7" fmla="*/ 0 h 21600"/>
              <a:gd name="T8" fmla="*/ 3202 w 21600"/>
              <a:gd name="T9" fmla="*/ 3202 h 21600"/>
              <a:gd name="T10" fmla="*/ 18398 w 21600"/>
              <a:gd name="T11" fmla="*/ 18398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2803" y="21600"/>
                </a:lnTo>
                <a:lnTo>
                  <a:pt x="18797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18900000" algn="ctr" rotWithShape="0">
              <a:schemeClr val="bg2">
                <a:alpha val="74998"/>
              </a:schemeClr>
            </a:outerShdw>
          </a:effectLst>
        </p:spPr>
        <p:txBody>
          <a:bodyPr vert="eaVert" wrap="none" anchor="ctr"/>
          <a:lstStyle/>
          <a:p>
            <a:endParaRPr lang="en-US" altLang="en-US" sz="3600" b="1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51249" name="Text Box 49"/>
          <p:cNvSpPr txBox="1">
            <a:spLocks noChangeArrowheads="1"/>
          </p:cNvSpPr>
          <p:nvPr/>
        </p:nvSpPr>
        <p:spPr bwMode="auto">
          <a:xfrm>
            <a:off x="6048375" y="2137229"/>
            <a:ext cx="122341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b="1"/>
              <a:t>Classifier</a:t>
            </a:r>
          </a:p>
          <a:p>
            <a:pPr algn="l"/>
            <a:r>
              <a:rPr lang="en-US" altLang="en-US" b="1"/>
              <a:t> Inter-</a:t>
            </a:r>
          </a:p>
          <a:p>
            <a:pPr algn="l"/>
            <a:r>
              <a:rPr lang="en-US" altLang="en-US" b="1"/>
              <a:t> preter</a:t>
            </a:r>
          </a:p>
        </p:txBody>
      </p:sp>
      <p:sp>
        <p:nvSpPr>
          <p:cNvPr id="51250" name="AutoShape 50"/>
          <p:cNvSpPr>
            <a:spLocks noChangeArrowheads="1"/>
          </p:cNvSpPr>
          <p:nvPr/>
        </p:nvSpPr>
        <p:spPr bwMode="auto">
          <a:xfrm rot="10800000">
            <a:off x="3429000" y="2365829"/>
            <a:ext cx="609600" cy="609600"/>
          </a:xfrm>
          <a:prstGeom prst="leftArrow">
            <a:avLst>
              <a:gd name="adj1" fmla="val 45315"/>
              <a:gd name="adj2" fmla="val 43745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1252" name="Group 52"/>
          <p:cNvGrpSpPr>
            <a:grpSpLocks/>
          </p:cNvGrpSpPr>
          <p:nvPr/>
        </p:nvGrpSpPr>
        <p:grpSpPr bwMode="auto">
          <a:xfrm>
            <a:off x="5334000" y="3508829"/>
            <a:ext cx="3200400" cy="3124200"/>
            <a:chOff x="1344" y="2112"/>
            <a:chExt cx="2016" cy="1968"/>
          </a:xfrm>
        </p:grpSpPr>
        <p:sp>
          <p:nvSpPr>
            <p:cNvPr id="51253" name="AutoShape 53"/>
            <p:cNvSpPr>
              <a:spLocks noChangeArrowheads="1"/>
            </p:cNvSpPr>
            <p:nvPr/>
          </p:nvSpPr>
          <p:spPr bwMode="auto">
            <a:xfrm rot="-10800000">
              <a:off x="2160" y="2112"/>
              <a:ext cx="432" cy="672"/>
            </a:xfrm>
            <a:prstGeom prst="downArrow">
              <a:avLst>
                <a:gd name="adj1" fmla="val 50000"/>
                <a:gd name="adj2" fmla="val 38889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54" name="AutoShape 54"/>
            <p:cNvSpPr>
              <a:spLocks noChangeArrowheads="1"/>
            </p:cNvSpPr>
            <p:nvPr/>
          </p:nvSpPr>
          <p:spPr bwMode="auto">
            <a:xfrm>
              <a:off x="1344" y="2688"/>
              <a:ext cx="2016" cy="1392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9525">
              <a:solidFill>
                <a:schemeClr val="tx1"/>
              </a:solidFill>
              <a:prstDash val="lgDashDot"/>
              <a:round/>
              <a:headEnd/>
              <a:tailEnd/>
            </a:ln>
            <a:effectLst>
              <a:outerShdw blurRad="63500" dist="107763" dir="189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51255" name="Oval 55"/>
            <p:cNvSpPr>
              <a:spLocks noChangeArrowheads="1"/>
            </p:cNvSpPr>
            <p:nvPr/>
          </p:nvSpPr>
          <p:spPr bwMode="auto">
            <a:xfrm>
              <a:off x="2976" y="2784"/>
              <a:ext cx="192" cy="192"/>
            </a:xfrm>
            <a:prstGeom prst="ellipse">
              <a:avLst/>
            </a:prstGeom>
            <a:solidFill>
              <a:srgbClr val="FF00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56" name="Oval 56"/>
            <p:cNvSpPr>
              <a:spLocks noChangeArrowheads="1"/>
            </p:cNvSpPr>
            <p:nvPr/>
          </p:nvSpPr>
          <p:spPr bwMode="auto">
            <a:xfrm>
              <a:off x="2976" y="3072"/>
              <a:ext cx="192" cy="192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57" name="Oval 57"/>
            <p:cNvSpPr>
              <a:spLocks noChangeArrowheads="1"/>
            </p:cNvSpPr>
            <p:nvPr/>
          </p:nvSpPr>
          <p:spPr bwMode="auto">
            <a:xfrm>
              <a:off x="2976" y="3408"/>
              <a:ext cx="192" cy="192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58" name="Line 58"/>
            <p:cNvSpPr>
              <a:spLocks noChangeShapeType="1"/>
            </p:cNvSpPr>
            <p:nvPr/>
          </p:nvSpPr>
          <p:spPr bwMode="auto">
            <a:xfrm>
              <a:off x="1536" y="2928"/>
              <a:ext cx="1296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59" name="Line 59"/>
            <p:cNvSpPr>
              <a:spLocks noChangeShapeType="1"/>
            </p:cNvSpPr>
            <p:nvPr/>
          </p:nvSpPr>
          <p:spPr bwMode="auto">
            <a:xfrm>
              <a:off x="1536" y="3216"/>
              <a:ext cx="1296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60" name="Line 60"/>
            <p:cNvSpPr>
              <a:spLocks noChangeShapeType="1"/>
            </p:cNvSpPr>
            <p:nvPr/>
          </p:nvSpPr>
          <p:spPr bwMode="auto">
            <a:xfrm>
              <a:off x="1536" y="3504"/>
              <a:ext cx="1296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prstDash val="lg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61" name="Text Box 61"/>
            <p:cNvSpPr txBox="1">
              <a:spLocks noChangeArrowheads="1"/>
            </p:cNvSpPr>
            <p:nvPr/>
          </p:nvSpPr>
          <p:spPr bwMode="auto">
            <a:xfrm>
              <a:off x="1563" y="3667"/>
              <a:ext cx="165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3200" b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CLASSIFIER</a:t>
              </a:r>
            </a:p>
          </p:txBody>
        </p:sp>
      </p:grpSp>
      <p:sp>
        <p:nvSpPr>
          <p:cNvPr id="51262" name="AutoShape 62"/>
          <p:cNvSpPr>
            <a:spLocks noChangeArrowheads="1"/>
          </p:cNvSpPr>
          <p:nvPr/>
        </p:nvSpPr>
        <p:spPr bwMode="auto">
          <a:xfrm rot="-5415695">
            <a:off x="3544888" y="1716542"/>
            <a:ext cx="2438400" cy="1603375"/>
          </a:xfrm>
          <a:custGeom>
            <a:avLst/>
            <a:gdLst>
              <a:gd name="G0" fmla="+- 2803 0 0"/>
              <a:gd name="G1" fmla="+- 21600 0 2803"/>
              <a:gd name="G2" fmla="*/ 2803 1 2"/>
              <a:gd name="G3" fmla="+- 21600 0 G2"/>
              <a:gd name="G4" fmla="+/ 2803 21600 2"/>
              <a:gd name="G5" fmla="+/ G1 0 2"/>
              <a:gd name="G6" fmla="*/ 21600 21600 2803"/>
              <a:gd name="G7" fmla="*/ G6 1 2"/>
              <a:gd name="G8" fmla="+- 21600 0 G7"/>
              <a:gd name="G9" fmla="*/ 21600 1 2"/>
              <a:gd name="G10" fmla="+- 2803 0 G9"/>
              <a:gd name="G11" fmla="?: G10 G8 0"/>
              <a:gd name="G12" fmla="?: G10 G7 21600"/>
              <a:gd name="T0" fmla="*/ 20198 w 21600"/>
              <a:gd name="T1" fmla="*/ 10800 h 21600"/>
              <a:gd name="T2" fmla="*/ 10800 w 21600"/>
              <a:gd name="T3" fmla="*/ 21600 h 21600"/>
              <a:gd name="T4" fmla="*/ 1402 w 21600"/>
              <a:gd name="T5" fmla="*/ 10800 h 21600"/>
              <a:gd name="T6" fmla="*/ 10800 w 21600"/>
              <a:gd name="T7" fmla="*/ 0 h 21600"/>
              <a:gd name="T8" fmla="*/ 3202 w 21600"/>
              <a:gd name="T9" fmla="*/ 3202 h 21600"/>
              <a:gd name="T10" fmla="*/ 18398 w 21600"/>
              <a:gd name="T11" fmla="*/ 18398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2803" y="21600"/>
                </a:lnTo>
                <a:lnTo>
                  <a:pt x="18797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18900000" algn="ctr" rotWithShape="0">
              <a:schemeClr val="bg2">
                <a:alpha val="74998"/>
              </a:schemeClr>
            </a:outerShdw>
          </a:effectLst>
        </p:spPr>
        <p:txBody>
          <a:bodyPr vert="eaVert" wrap="none" anchor="ctr"/>
          <a:lstStyle/>
          <a:p>
            <a:endParaRPr lang="en-US" altLang="en-US" sz="3600" b="1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51263" name="Text Box 63"/>
          <p:cNvSpPr txBox="1">
            <a:spLocks noChangeArrowheads="1"/>
          </p:cNvSpPr>
          <p:nvPr/>
        </p:nvSpPr>
        <p:spPr bwMode="auto">
          <a:xfrm>
            <a:off x="4067175" y="2213429"/>
            <a:ext cx="131318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b="1"/>
              <a:t>Feature</a:t>
            </a:r>
          </a:p>
          <a:p>
            <a:pPr algn="l"/>
            <a:r>
              <a:rPr lang="en-US" altLang="en-US" b="1"/>
              <a:t>Extraction</a:t>
            </a:r>
          </a:p>
          <a:p>
            <a:pPr algn="l"/>
            <a:endParaRPr lang="en-US" altLang="en-US" b="1"/>
          </a:p>
        </p:txBody>
      </p:sp>
      <p:sp>
        <p:nvSpPr>
          <p:cNvPr id="51264" name="AutoShape 64"/>
          <p:cNvSpPr>
            <a:spLocks noChangeArrowheads="1"/>
          </p:cNvSpPr>
          <p:nvPr/>
        </p:nvSpPr>
        <p:spPr bwMode="auto">
          <a:xfrm rot="10800000">
            <a:off x="5562600" y="2289629"/>
            <a:ext cx="609600" cy="609600"/>
          </a:xfrm>
          <a:prstGeom prst="leftArrow">
            <a:avLst>
              <a:gd name="adj1" fmla="val 45315"/>
              <a:gd name="adj2" fmla="val 43745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AutoShape 2"/>
          <p:cNvSpPr>
            <a:spLocks noGrp="1" noChangeArrowheads="1"/>
          </p:cNvSpPr>
          <p:nvPr>
            <p:ph type="title"/>
          </p:nvPr>
        </p:nvSpPr>
        <p:spPr>
          <a:xfrm>
            <a:off x="381000" y="272260"/>
            <a:ext cx="10972800" cy="990600"/>
          </a:xfrm>
        </p:spPr>
        <p:txBody>
          <a:bodyPr/>
          <a:lstStyle/>
          <a:p>
            <a:r>
              <a:rPr lang="en-GB" altLang="en-US"/>
              <a:t>TEXT CATEGORIZATION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1000" y="4575629"/>
            <a:ext cx="40448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Input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A document d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A fixed set of classes C={c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is-IS" dirty="0"/>
              <a:t>…c</a:t>
            </a:r>
            <a:r>
              <a:rPr lang="is-IS" baseline="-25000" dirty="0"/>
              <a:t>k</a:t>
            </a:r>
            <a:r>
              <a:rPr lang="is-IS" dirty="0"/>
              <a:t>}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9220200" y="4728029"/>
            <a:ext cx="18583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output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A class c in C</a:t>
            </a:r>
          </a:p>
        </p:txBody>
      </p:sp>
    </p:spTree>
    <p:extLst>
      <p:ext uri="{BB962C8B-B14F-4D97-AF65-F5344CB8AC3E}">
        <p14:creationId xmlns:p14="http://schemas.microsoft.com/office/powerpoint/2010/main" val="16924352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ChangeArrowheads="1"/>
          </p:cNvSpPr>
          <p:nvPr/>
        </p:nvSpPr>
        <p:spPr bwMode="auto">
          <a:xfrm>
            <a:off x="166915" y="6553200"/>
            <a:ext cx="81788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lvl="2">
              <a:lnSpc>
                <a:spcPct val="70000"/>
              </a:lnSpc>
            </a:pPr>
            <a:endParaRPr lang="en-US" altLang="en-US" sz="2000" i="1" baseline="-25000" dirty="0">
              <a:latin typeface="Times New Roman" charset="0"/>
            </a:endParaRPr>
          </a:p>
        </p:txBody>
      </p:sp>
      <p:sp>
        <p:nvSpPr>
          <p:cNvPr id="97283" name="AutoShape 3"/>
          <p:cNvSpPr>
            <a:spLocks noGrp="1" noChangeArrowheads="1"/>
          </p:cNvSpPr>
          <p:nvPr>
            <p:ph type="title"/>
          </p:nvPr>
        </p:nvSpPr>
        <p:spPr>
          <a:xfrm>
            <a:off x="609600" y="351472"/>
            <a:ext cx="10972800" cy="990600"/>
          </a:xfrm>
        </p:spPr>
        <p:txBody>
          <a:bodyPr/>
          <a:lstStyle/>
          <a:p>
            <a:r>
              <a:rPr lang="en-US" altLang="en-US"/>
              <a:t>Text Classification Algorithms: Learning</a:t>
            </a:r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From training corpus, extract Vocabulary</a:t>
            </a:r>
          </a:p>
          <a:p>
            <a:r>
              <a:rPr lang="en-US" altLang="en-US" dirty="0"/>
              <a:t>Calculate required P(</a:t>
            </a:r>
            <a:r>
              <a:rPr lang="en-US" altLang="en-US" dirty="0" err="1"/>
              <a:t>c</a:t>
            </a:r>
            <a:r>
              <a:rPr lang="en-US" altLang="en-US" baseline="-25000" dirty="0" err="1"/>
              <a:t>j</a:t>
            </a:r>
            <a:r>
              <a:rPr lang="en-US" altLang="en-US" dirty="0"/>
              <a:t>) and P(</a:t>
            </a:r>
            <a:r>
              <a:rPr lang="en-US" altLang="en-US" dirty="0" err="1"/>
              <a:t>x</a:t>
            </a:r>
            <a:r>
              <a:rPr lang="en-US" altLang="en-US" baseline="-25000" dirty="0" err="1"/>
              <a:t>k</a:t>
            </a:r>
            <a:r>
              <a:rPr lang="en-US" altLang="en-US" dirty="0"/>
              <a:t> | </a:t>
            </a:r>
            <a:r>
              <a:rPr lang="en-US" altLang="en-US" dirty="0" err="1"/>
              <a:t>c</a:t>
            </a:r>
            <a:r>
              <a:rPr lang="en-US" altLang="en-US" baseline="-25000" dirty="0" err="1"/>
              <a:t>j</a:t>
            </a:r>
            <a:r>
              <a:rPr lang="en-US" altLang="en-US" dirty="0"/>
              <a:t>) terms</a:t>
            </a:r>
          </a:p>
          <a:p>
            <a:pPr lvl="1"/>
            <a:r>
              <a:rPr lang="en-US" altLang="en-US" dirty="0"/>
              <a:t>For each </a:t>
            </a:r>
            <a:r>
              <a:rPr lang="en-US" altLang="en-US" dirty="0" err="1"/>
              <a:t>c</a:t>
            </a:r>
            <a:r>
              <a:rPr lang="en-US" altLang="en-US" baseline="-25000" dirty="0" err="1"/>
              <a:t>j</a:t>
            </a:r>
            <a:r>
              <a:rPr lang="en-US" altLang="en-US" dirty="0"/>
              <a:t> in C do</a:t>
            </a:r>
          </a:p>
          <a:p>
            <a:pPr lvl="2"/>
            <a:r>
              <a:rPr lang="en-US" altLang="en-US" dirty="0" err="1"/>
              <a:t>docs</a:t>
            </a:r>
            <a:r>
              <a:rPr lang="en-US" altLang="en-US" baseline="-25000" dirty="0" err="1"/>
              <a:t>j</a:t>
            </a:r>
            <a:r>
              <a:rPr lang="en-US" altLang="en-US" baseline="-25000" dirty="0"/>
              <a:t> </a:t>
            </a:r>
            <a:r>
              <a:rPr lang="en-US" altLang="en-US" dirty="0">
                <a:sym typeface="Symbol" charset="2"/>
              </a:rPr>
              <a:t> subset of documents for which the target class is </a:t>
            </a:r>
            <a:r>
              <a:rPr lang="en-US" altLang="en-US" dirty="0" err="1"/>
              <a:t>c</a:t>
            </a:r>
            <a:r>
              <a:rPr lang="en-US" altLang="en-US" baseline="-25000" dirty="0" err="1"/>
              <a:t>j</a:t>
            </a:r>
            <a:endParaRPr lang="en-US" altLang="en-US" baseline="-25000" dirty="0"/>
          </a:p>
          <a:p>
            <a:pPr lvl="2"/>
            <a:endParaRPr lang="en-US" altLang="en-US" dirty="0"/>
          </a:p>
          <a:p>
            <a:pPr lvl="2"/>
            <a:endParaRPr lang="en-US" altLang="en-US" dirty="0"/>
          </a:p>
          <a:p>
            <a:pPr lvl="2"/>
            <a:endParaRPr lang="en-US" altLang="en-US" dirty="0"/>
          </a:p>
          <a:p>
            <a:pPr lvl="2">
              <a:lnSpc>
                <a:spcPct val="70000"/>
              </a:lnSpc>
            </a:pPr>
            <a:endParaRPr lang="en-US" altLang="en-US" i="1" dirty="0"/>
          </a:p>
          <a:p>
            <a:pPr lvl="2">
              <a:lnSpc>
                <a:spcPct val="70000"/>
              </a:lnSpc>
            </a:pPr>
            <a:r>
              <a:rPr lang="en-US" altLang="en-US" i="1" dirty="0" err="1"/>
              <a:t>Text</a:t>
            </a:r>
            <a:r>
              <a:rPr lang="en-US" altLang="en-US" i="1" baseline="-25000" dirty="0" err="1"/>
              <a:t>j</a:t>
            </a:r>
            <a:r>
              <a:rPr lang="en-US" altLang="en-US" i="1" dirty="0"/>
              <a:t> </a:t>
            </a:r>
            <a:r>
              <a:rPr lang="en-US" altLang="en-US" dirty="0">
                <a:sym typeface="Symbol" charset="2"/>
              </a:rPr>
              <a:t> single document containing all </a:t>
            </a:r>
            <a:r>
              <a:rPr lang="en-US" altLang="en-US" i="1" dirty="0" err="1"/>
              <a:t>docs</a:t>
            </a:r>
            <a:r>
              <a:rPr lang="en-US" altLang="en-US" i="1" baseline="-25000" dirty="0" err="1"/>
              <a:t>j</a:t>
            </a:r>
            <a:endParaRPr lang="en-US" altLang="en-US" i="1" dirty="0"/>
          </a:p>
          <a:p>
            <a:pPr lvl="3">
              <a:buSzPct val="100000"/>
            </a:pPr>
            <a:r>
              <a:rPr lang="en-US" altLang="en-US" sz="2000" dirty="0"/>
              <a:t>for each word </a:t>
            </a:r>
            <a:r>
              <a:rPr lang="en-US" altLang="en-US" sz="2000" i="1" dirty="0" err="1"/>
              <a:t>x</a:t>
            </a:r>
            <a:r>
              <a:rPr lang="en-US" altLang="en-US" sz="2000" i="1" baseline="-25000" dirty="0" err="1"/>
              <a:t>k</a:t>
            </a:r>
            <a:r>
              <a:rPr lang="en-US" altLang="en-US" sz="2000" i="1" dirty="0"/>
              <a:t> </a:t>
            </a:r>
            <a:r>
              <a:rPr lang="en-US" altLang="en-US" sz="2000" dirty="0"/>
              <a:t>in </a:t>
            </a:r>
            <a:r>
              <a:rPr lang="en-US" altLang="en-US" sz="2000" i="1" dirty="0"/>
              <a:t>Vocabulary</a:t>
            </a:r>
          </a:p>
          <a:p>
            <a:pPr lvl="4"/>
            <a:r>
              <a:rPr lang="en-US" altLang="en-US" sz="1800" i="1" dirty="0" err="1"/>
              <a:t>n</a:t>
            </a:r>
            <a:r>
              <a:rPr lang="en-US" altLang="en-US" sz="1800" i="1" baseline="-25000" dirty="0" err="1"/>
              <a:t>k</a:t>
            </a:r>
            <a:r>
              <a:rPr lang="en-US" altLang="en-US" sz="1800" i="1" dirty="0"/>
              <a:t> </a:t>
            </a:r>
            <a:r>
              <a:rPr lang="en-US" altLang="en-US" sz="1800" dirty="0">
                <a:sym typeface="Symbol" charset="2"/>
              </a:rPr>
              <a:t> number of occurrences of </a:t>
            </a:r>
            <a:r>
              <a:rPr lang="en-US" altLang="en-US" sz="1800" i="1" dirty="0" err="1"/>
              <a:t>x</a:t>
            </a:r>
            <a:r>
              <a:rPr lang="en-US" altLang="en-US" sz="1800" i="1" baseline="-25000" dirty="0" err="1"/>
              <a:t>k</a:t>
            </a:r>
            <a:r>
              <a:rPr lang="en-US" altLang="en-US" sz="1800" i="1" dirty="0"/>
              <a:t> </a:t>
            </a:r>
            <a:r>
              <a:rPr lang="en-US" altLang="en-US" sz="1800" dirty="0"/>
              <a:t>in </a:t>
            </a:r>
            <a:r>
              <a:rPr lang="en-US" altLang="en-US" sz="1800" i="1" dirty="0" err="1"/>
              <a:t>Text</a:t>
            </a:r>
            <a:r>
              <a:rPr lang="en-US" altLang="en-US" sz="1800" i="1" baseline="-25000" dirty="0" err="1"/>
              <a:t>j</a:t>
            </a:r>
            <a:endParaRPr lang="en-US" altLang="en-US" dirty="0"/>
          </a:p>
          <a:p>
            <a:pPr lvl="2"/>
            <a:endParaRPr lang="en-US" altLang="en-US" dirty="0"/>
          </a:p>
        </p:txBody>
      </p:sp>
      <p:graphicFrame>
        <p:nvGraphicFramePr>
          <p:cNvPr id="9728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9490365"/>
              </p:ext>
            </p:extLst>
          </p:nvPr>
        </p:nvGraphicFramePr>
        <p:xfrm>
          <a:off x="3914775" y="5598318"/>
          <a:ext cx="2705100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5" name="Equation" r:id="rId3" imgW="1854000" imgH="419040" progId="Equation.3">
                  <p:embed/>
                </p:oleObj>
              </mc:Choice>
              <mc:Fallback>
                <p:oleObj name="Equation" r:id="rId3" imgW="185400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4775" y="5598318"/>
                        <a:ext cx="2705100" cy="611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0624363"/>
              </p:ext>
            </p:extLst>
          </p:nvPr>
        </p:nvGraphicFramePr>
        <p:xfrm>
          <a:off x="3876675" y="3359150"/>
          <a:ext cx="274320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6" name="Equation" r:id="rId5" imgW="1790640" imgH="444240" progId="Equation.3">
                  <p:embed/>
                </p:oleObj>
              </mc:Choice>
              <mc:Fallback>
                <p:oleObj name="Equation" r:id="rId5" imgW="179064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6675" y="3359150"/>
                        <a:ext cx="2743200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760685" y="569360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=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41367" y="3484602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=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040914" y="2221547"/>
            <a:ext cx="31003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This is called the Bag of Words model</a:t>
            </a:r>
            <a:r>
              <a:rPr lang="is-IS" dirty="0">
                <a:solidFill>
                  <a:srgbClr val="0070C0"/>
                </a:solidFill>
              </a:rPr>
              <a:t>…. </a:t>
            </a:r>
            <a:r>
              <a:rPr lang="en-US" dirty="0">
                <a:solidFill>
                  <a:srgbClr val="0070C0"/>
                </a:solidFill>
              </a:rPr>
              <a:t>B</a:t>
            </a:r>
            <a:r>
              <a:rPr lang="is-IS" dirty="0">
                <a:solidFill>
                  <a:srgbClr val="0070C0"/>
                </a:solidFill>
              </a:rPr>
              <a:t>ut </a:t>
            </a:r>
            <a:r>
              <a:rPr lang="en-US" dirty="0">
                <a:solidFill>
                  <a:srgbClr val="0070C0"/>
                </a:solidFill>
              </a:rPr>
              <a:t>how do we select this vocabulary?? 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Can’t possibly use all words!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Chi Square, TF/IDF, etc.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6473371" y="1828800"/>
            <a:ext cx="1567543" cy="449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5446873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Text Classification Algorithms: Classifying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positions </a:t>
            </a:r>
            <a:r>
              <a:rPr lang="en-US" altLang="en-US" dirty="0">
                <a:sym typeface="Symbol" charset="2"/>
              </a:rPr>
              <a:t>           all word positions in current document which contain tokens </a:t>
            </a:r>
            <a:br>
              <a:rPr lang="en-US" altLang="en-US" dirty="0">
                <a:sym typeface="Symbol" charset="2"/>
              </a:rPr>
            </a:br>
            <a:r>
              <a:rPr lang="en-US" altLang="en-US" dirty="0">
                <a:sym typeface="Symbol" charset="2"/>
              </a:rPr>
              <a:t>			found in </a:t>
            </a:r>
            <a:r>
              <a:rPr lang="en-US" altLang="en-US" dirty="0"/>
              <a:t>Vocabulary</a:t>
            </a:r>
          </a:p>
          <a:p>
            <a:endParaRPr lang="en-US" altLang="en-US" dirty="0"/>
          </a:p>
          <a:p>
            <a:r>
              <a:rPr lang="en-US" altLang="en-US" dirty="0"/>
              <a:t>Return </a:t>
            </a:r>
            <a:r>
              <a:rPr lang="en-US" altLang="en-US" dirty="0" err="1"/>
              <a:t>cNB</a:t>
            </a:r>
            <a:r>
              <a:rPr lang="en-US" altLang="en-US" dirty="0"/>
              <a:t>, where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050" y="4038600"/>
            <a:ext cx="9613900" cy="1920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80890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97304" y="289797"/>
            <a:ext cx="9778519" cy="914108"/>
          </a:xfrm>
        </p:spPr>
        <p:txBody>
          <a:bodyPr rtlCol="0">
            <a:normAutofit/>
          </a:bodyPr>
          <a:lstStyle/>
          <a:p>
            <a:pPr defTabSz="902099">
              <a:defRPr/>
            </a:pPr>
            <a:r>
              <a:rPr lang="en-US" dirty="0"/>
              <a:t>Generative vs. Discriminative Classifiers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753978" y="1268821"/>
            <a:ext cx="9778519" cy="3906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366" tIns="45183" rIns="90366" bIns="45183">
            <a:spAutoFit/>
          </a:bodyPr>
          <a:lstStyle>
            <a:lvl1pPr marL="457200" indent="-457200" eaLnBrk="0" hangingPunct="0">
              <a:defRPr sz="47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47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47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47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47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204" dirty="0"/>
              <a:t>Training classifiers involves estimating f: X </a:t>
            </a:r>
            <a:r>
              <a:rPr lang="en-US" altLang="en-US" sz="2204" dirty="0">
                <a:sym typeface="Wingdings" charset="2"/>
              </a:rPr>
              <a:t> Y, or P(Y|X)</a:t>
            </a:r>
          </a:p>
          <a:p>
            <a:pPr eaLnBrk="1" hangingPunct="1">
              <a:spcBef>
                <a:spcPct val="50000"/>
              </a:spcBef>
            </a:pPr>
            <a:endParaRPr lang="en-US" altLang="en-US" sz="2204" dirty="0">
              <a:sym typeface="Wingdings" charset="2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en-US" sz="2204" dirty="0">
                <a:sym typeface="Wingdings" charset="2"/>
              </a:rPr>
              <a:t>Discriminative classifiers (also called ‘informative’ by </a:t>
            </a:r>
            <a:r>
              <a:rPr lang="en-US" altLang="en-US" sz="2204" dirty="0" err="1">
                <a:sym typeface="Wingdings" charset="2"/>
              </a:rPr>
              <a:t>Rubinstein&amp;Hastie</a:t>
            </a:r>
            <a:r>
              <a:rPr lang="en-US" altLang="en-US" sz="2204" dirty="0">
                <a:sym typeface="Wingdings" charset="2"/>
              </a:rPr>
              <a:t>):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US" altLang="en-US" sz="2204" dirty="0">
                <a:sym typeface="Wingdings" charset="2"/>
              </a:rPr>
              <a:t>Assume some functional form for P(Y|X)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US" altLang="en-US" sz="2204" dirty="0">
                <a:sym typeface="Wingdings" charset="2"/>
              </a:rPr>
              <a:t>Estimate parameters of P(Y|X) directly from training data</a:t>
            </a:r>
          </a:p>
          <a:p>
            <a:pPr eaLnBrk="1" hangingPunct="1">
              <a:spcBef>
                <a:spcPct val="50000"/>
              </a:spcBef>
            </a:pPr>
            <a:endParaRPr lang="en-US" altLang="en-US" sz="2204" dirty="0">
              <a:sym typeface="Wingdings" charset="2"/>
            </a:endParaRP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endParaRPr lang="en-US" altLang="en-US" sz="2020" dirty="0">
              <a:sym typeface="Wingdings" charset="2"/>
            </a:endParaRPr>
          </a:p>
          <a:p>
            <a:pPr eaLnBrk="1" hangingPunct="1">
              <a:spcBef>
                <a:spcPct val="50000"/>
              </a:spcBef>
            </a:pPr>
            <a:endParaRPr lang="en-US" altLang="en-US" sz="2020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4229276" y="3940547"/>
            <a:ext cx="14112" cy="2645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3292943" y="6157913"/>
            <a:ext cx="4700587" cy="142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393406" y="5263542"/>
            <a:ext cx="214313" cy="228600"/>
          </a:xfrm>
          <a:prstGeom prst="ellipse">
            <a:avLst/>
          </a:prstGeom>
          <a:solidFill>
            <a:srgbClr val="00B050"/>
          </a:solidFill>
          <a:ln w="264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393406" y="5743577"/>
            <a:ext cx="214313" cy="228600"/>
          </a:xfrm>
          <a:prstGeom prst="ellipse">
            <a:avLst/>
          </a:prstGeom>
          <a:solidFill>
            <a:srgbClr val="00B050"/>
          </a:solidFill>
          <a:ln w="264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757737" y="5438253"/>
            <a:ext cx="214313" cy="228600"/>
          </a:xfrm>
          <a:prstGeom prst="ellipse">
            <a:avLst/>
          </a:prstGeom>
          <a:solidFill>
            <a:srgbClr val="00B050"/>
          </a:solidFill>
          <a:ln w="264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707731" y="4876768"/>
            <a:ext cx="214313" cy="228600"/>
          </a:xfrm>
          <a:prstGeom prst="ellipse">
            <a:avLst/>
          </a:prstGeom>
          <a:solidFill>
            <a:srgbClr val="00B050"/>
          </a:solidFill>
          <a:ln w="264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072564" y="5163987"/>
            <a:ext cx="214313" cy="228600"/>
          </a:xfrm>
          <a:prstGeom prst="ellipse">
            <a:avLst/>
          </a:prstGeom>
          <a:solidFill>
            <a:srgbClr val="00B050"/>
          </a:solidFill>
          <a:ln w="264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108282" y="5648589"/>
            <a:ext cx="214313" cy="228600"/>
          </a:xfrm>
          <a:prstGeom prst="ellipse">
            <a:avLst/>
          </a:prstGeom>
          <a:solidFill>
            <a:srgbClr val="00B050"/>
          </a:solidFill>
          <a:ln w="264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796989" y="4286250"/>
            <a:ext cx="214313" cy="228600"/>
          </a:xfrm>
          <a:prstGeom prst="ellipse">
            <a:avLst/>
          </a:prstGeom>
          <a:solidFill>
            <a:schemeClr val="accent2"/>
          </a:solidFill>
          <a:ln w="264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035116" y="4552953"/>
            <a:ext cx="214313" cy="228600"/>
          </a:xfrm>
          <a:prstGeom prst="ellipse">
            <a:avLst/>
          </a:prstGeom>
          <a:solidFill>
            <a:schemeClr val="accent2"/>
          </a:solidFill>
          <a:ln w="264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249429" y="4221860"/>
            <a:ext cx="214313" cy="228600"/>
          </a:xfrm>
          <a:prstGeom prst="ellipse">
            <a:avLst/>
          </a:prstGeom>
          <a:solidFill>
            <a:schemeClr val="accent2"/>
          </a:solidFill>
          <a:ln w="264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463742" y="4538568"/>
            <a:ext cx="214313" cy="228600"/>
          </a:xfrm>
          <a:prstGeom prst="ellipse">
            <a:avLst/>
          </a:prstGeom>
          <a:solidFill>
            <a:schemeClr val="accent2"/>
          </a:solidFill>
          <a:ln w="264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362376" y="4998441"/>
            <a:ext cx="214313" cy="228600"/>
          </a:xfrm>
          <a:prstGeom prst="ellipse">
            <a:avLst/>
          </a:prstGeom>
          <a:solidFill>
            <a:schemeClr val="accent2"/>
          </a:solidFill>
          <a:ln w="264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006978" y="4975055"/>
            <a:ext cx="214313" cy="228600"/>
          </a:xfrm>
          <a:prstGeom prst="ellipse">
            <a:avLst/>
          </a:prstGeom>
          <a:solidFill>
            <a:schemeClr val="accent2"/>
          </a:solidFill>
          <a:ln w="264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4922044" y="4057650"/>
            <a:ext cx="1327385" cy="2114552"/>
          </a:xfrm>
          <a:prstGeom prst="line">
            <a:avLst/>
          </a:prstGeom>
          <a:ln w="19050" cmpd="tri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386563" y="6300788"/>
            <a:ext cx="13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Tumor size </a:t>
            </a:r>
          </a:p>
        </p:txBody>
      </p:sp>
      <p:sp>
        <p:nvSpPr>
          <p:cNvPr id="27" name="Oval 26"/>
          <p:cNvSpPr/>
          <p:nvPr/>
        </p:nvSpPr>
        <p:spPr>
          <a:xfrm>
            <a:off x="7243763" y="5105368"/>
            <a:ext cx="216580" cy="158174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288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Naïve Bayes Posterior Probabilities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Classification results of naïve Bayes (the class with maximum posterior probability) are usually fairly accurate.</a:t>
            </a:r>
          </a:p>
          <a:p>
            <a:endParaRPr lang="en-US" altLang="en-US" dirty="0"/>
          </a:p>
          <a:p>
            <a:r>
              <a:rPr lang="en-US" altLang="en-US" dirty="0"/>
              <a:t>However, due to the inadequacy of the conditional independence assumption, the actual posterior-probability numerical estimates are not.</a:t>
            </a:r>
          </a:p>
          <a:p>
            <a:pPr lvl="1"/>
            <a:r>
              <a:rPr lang="en-US" altLang="en-US" dirty="0"/>
              <a:t>Output probabilities are generally very close to 0 or 1.</a:t>
            </a:r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39768024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97304" y="289797"/>
            <a:ext cx="9778519" cy="914108"/>
          </a:xfrm>
        </p:spPr>
        <p:txBody>
          <a:bodyPr rtlCol="0">
            <a:normAutofit/>
          </a:bodyPr>
          <a:lstStyle/>
          <a:p>
            <a:pPr defTabSz="902099">
              <a:defRPr/>
            </a:pPr>
            <a:r>
              <a:rPr lang="en-US" dirty="0"/>
              <a:t>Generative vs. Discriminative Classifiers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753978" y="1268821"/>
            <a:ext cx="9778519" cy="33981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366" tIns="45183" rIns="90366" bIns="45183">
            <a:spAutoFit/>
          </a:bodyPr>
          <a:lstStyle>
            <a:lvl1pPr marL="457200" indent="-457200" eaLnBrk="0" hangingPunct="0">
              <a:defRPr sz="47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47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47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47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47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204" dirty="0"/>
              <a:t>Training classifiers involves estimating f: X </a:t>
            </a:r>
            <a:r>
              <a:rPr lang="en-US" altLang="en-US" sz="2204" dirty="0">
                <a:sym typeface="Wingdings" charset="2"/>
              </a:rPr>
              <a:t> Y, or P(Y|X)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204" dirty="0">
                <a:sym typeface="Wingdings" charset="2"/>
              </a:rPr>
              <a:t>Generative classifiers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US" altLang="en-US" sz="2204" dirty="0">
                <a:sym typeface="Wingdings" charset="2"/>
              </a:rPr>
              <a:t>Assume some functional form for P(X|Y), P(X)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US" altLang="en-US" sz="2204" dirty="0">
                <a:sym typeface="Wingdings" charset="2"/>
              </a:rPr>
              <a:t>Estimate parameters of P(X|Y), P(X) directly from training data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US" altLang="en-US" sz="2204" dirty="0">
                <a:sym typeface="Wingdings" charset="2"/>
              </a:rPr>
              <a:t>Model predictions based on P(Y|X= x</a:t>
            </a:r>
            <a:r>
              <a:rPr lang="en-US" altLang="en-US" sz="2204" baseline="-25000" dirty="0">
                <a:sym typeface="Wingdings" charset="2"/>
              </a:rPr>
              <a:t>i</a:t>
            </a:r>
            <a:r>
              <a:rPr lang="en-US" altLang="en-US" sz="2204" dirty="0">
                <a:sym typeface="Wingdings" charset="2"/>
              </a:rPr>
              <a:t>)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endParaRPr lang="en-US" altLang="en-US" sz="2020" dirty="0">
              <a:sym typeface="Wingdings" charset="2"/>
            </a:endParaRPr>
          </a:p>
          <a:p>
            <a:pPr eaLnBrk="1" hangingPunct="1">
              <a:spcBef>
                <a:spcPct val="50000"/>
              </a:spcBef>
            </a:pPr>
            <a:endParaRPr lang="en-US" altLang="en-US" sz="202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229276" y="3940547"/>
            <a:ext cx="14112" cy="2645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3292943" y="6157913"/>
            <a:ext cx="4700587" cy="142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393406" y="5263542"/>
            <a:ext cx="214313" cy="228600"/>
          </a:xfrm>
          <a:prstGeom prst="ellipse">
            <a:avLst/>
          </a:prstGeom>
          <a:solidFill>
            <a:srgbClr val="00B050"/>
          </a:solidFill>
          <a:ln w="264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393406" y="5743577"/>
            <a:ext cx="214313" cy="228600"/>
          </a:xfrm>
          <a:prstGeom prst="ellipse">
            <a:avLst/>
          </a:prstGeom>
          <a:solidFill>
            <a:srgbClr val="00B050"/>
          </a:solidFill>
          <a:ln w="264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757737" y="5438253"/>
            <a:ext cx="214313" cy="228600"/>
          </a:xfrm>
          <a:prstGeom prst="ellipse">
            <a:avLst/>
          </a:prstGeom>
          <a:solidFill>
            <a:srgbClr val="00B050"/>
          </a:solidFill>
          <a:ln w="264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707731" y="4876768"/>
            <a:ext cx="214313" cy="228600"/>
          </a:xfrm>
          <a:prstGeom prst="ellipse">
            <a:avLst/>
          </a:prstGeom>
          <a:solidFill>
            <a:srgbClr val="00B050"/>
          </a:solidFill>
          <a:ln w="264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072564" y="5163987"/>
            <a:ext cx="214313" cy="228600"/>
          </a:xfrm>
          <a:prstGeom prst="ellipse">
            <a:avLst/>
          </a:prstGeom>
          <a:solidFill>
            <a:srgbClr val="00B050"/>
          </a:solidFill>
          <a:ln w="264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108282" y="5648589"/>
            <a:ext cx="214313" cy="228600"/>
          </a:xfrm>
          <a:prstGeom prst="ellipse">
            <a:avLst/>
          </a:prstGeom>
          <a:solidFill>
            <a:srgbClr val="00B050"/>
          </a:solidFill>
          <a:ln w="264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796989" y="4286250"/>
            <a:ext cx="214313" cy="228600"/>
          </a:xfrm>
          <a:prstGeom prst="ellipse">
            <a:avLst/>
          </a:prstGeom>
          <a:solidFill>
            <a:schemeClr val="accent2"/>
          </a:solidFill>
          <a:ln w="264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035116" y="4552953"/>
            <a:ext cx="214313" cy="228600"/>
          </a:xfrm>
          <a:prstGeom prst="ellipse">
            <a:avLst/>
          </a:prstGeom>
          <a:solidFill>
            <a:schemeClr val="accent2"/>
          </a:solidFill>
          <a:ln w="264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249429" y="4221860"/>
            <a:ext cx="214313" cy="228600"/>
          </a:xfrm>
          <a:prstGeom prst="ellipse">
            <a:avLst/>
          </a:prstGeom>
          <a:solidFill>
            <a:schemeClr val="accent2"/>
          </a:solidFill>
          <a:ln w="264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463742" y="4538568"/>
            <a:ext cx="214313" cy="228600"/>
          </a:xfrm>
          <a:prstGeom prst="ellipse">
            <a:avLst/>
          </a:prstGeom>
          <a:solidFill>
            <a:schemeClr val="accent2"/>
          </a:solidFill>
          <a:ln w="264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362376" y="4998441"/>
            <a:ext cx="214313" cy="228600"/>
          </a:xfrm>
          <a:prstGeom prst="ellipse">
            <a:avLst/>
          </a:prstGeom>
          <a:solidFill>
            <a:schemeClr val="accent2"/>
          </a:solidFill>
          <a:ln w="264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006978" y="4975055"/>
            <a:ext cx="214313" cy="228600"/>
          </a:xfrm>
          <a:prstGeom prst="ellipse">
            <a:avLst/>
          </a:prstGeom>
          <a:solidFill>
            <a:schemeClr val="accent2"/>
          </a:solidFill>
          <a:ln w="264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386563" y="6300788"/>
            <a:ext cx="13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Tumor size </a:t>
            </a:r>
          </a:p>
        </p:txBody>
      </p:sp>
      <p:sp>
        <p:nvSpPr>
          <p:cNvPr id="2" name="Freeform 1"/>
          <p:cNvSpPr/>
          <p:nvPr/>
        </p:nvSpPr>
        <p:spPr>
          <a:xfrm>
            <a:off x="4271963" y="4721111"/>
            <a:ext cx="1257300" cy="1452227"/>
          </a:xfrm>
          <a:custGeom>
            <a:avLst/>
            <a:gdLst>
              <a:gd name="connsiteX0" fmla="*/ 200025 w 1257300"/>
              <a:gd name="connsiteY0" fmla="*/ 65202 h 1452227"/>
              <a:gd name="connsiteX1" fmla="*/ 200025 w 1257300"/>
              <a:gd name="connsiteY1" fmla="*/ 65202 h 1452227"/>
              <a:gd name="connsiteX2" fmla="*/ 171450 w 1257300"/>
              <a:gd name="connsiteY2" fmla="*/ 408102 h 1452227"/>
              <a:gd name="connsiteX3" fmla="*/ 157162 w 1257300"/>
              <a:gd name="connsiteY3" fmla="*/ 450964 h 1452227"/>
              <a:gd name="connsiteX4" fmla="*/ 128587 w 1257300"/>
              <a:gd name="connsiteY4" fmla="*/ 493827 h 1452227"/>
              <a:gd name="connsiteX5" fmla="*/ 100012 w 1257300"/>
              <a:gd name="connsiteY5" fmla="*/ 550977 h 1452227"/>
              <a:gd name="connsiteX6" fmla="*/ 42862 w 1257300"/>
              <a:gd name="connsiteY6" fmla="*/ 636702 h 1452227"/>
              <a:gd name="connsiteX7" fmla="*/ 0 w 1257300"/>
              <a:gd name="connsiteY7" fmla="*/ 793864 h 1452227"/>
              <a:gd name="connsiteX8" fmla="*/ 42862 w 1257300"/>
              <a:gd name="connsiteY8" fmla="*/ 1179627 h 1452227"/>
              <a:gd name="connsiteX9" fmla="*/ 57150 w 1257300"/>
              <a:gd name="connsiteY9" fmla="*/ 1222489 h 1452227"/>
              <a:gd name="connsiteX10" fmla="*/ 142875 w 1257300"/>
              <a:gd name="connsiteY10" fmla="*/ 1308214 h 1452227"/>
              <a:gd name="connsiteX11" fmla="*/ 242887 w 1257300"/>
              <a:gd name="connsiteY11" fmla="*/ 1422514 h 1452227"/>
              <a:gd name="connsiteX12" fmla="*/ 385762 w 1257300"/>
              <a:gd name="connsiteY12" fmla="*/ 1451089 h 1452227"/>
              <a:gd name="connsiteX13" fmla="*/ 885825 w 1257300"/>
              <a:gd name="connsiteY13" fmla="*/ 1422514 h 1452227"/>
              <a:gd name="connsiteX14" fmla="*/ 928687 w 1257300"/>
              <a:gd name="connsiteY14" fmla="*/ 1408227 h 1452227"/>
              <a:gd name="connsiteX15" fmla="*/ 1085850 w 1257300"/>
              <a:gd name="connsiteY15" fmla="*/ 1322502 h 1452227"/>
              <a:gd name="connsiteX16" fmla="*/ 1128712 w 1257300"/>
              <a:gd name="connsiteY16" fmla="*/ 1308214 h 1452227"/>
              <a:gd name="connsiteX17" fmla="*/ 1185862 w 1257300"/>
              <a:gd name="connsiteY17" fmla="*/ 1251064 h 1452227"/>
              <a:gd name="connsiteX18" fmla="*/ 1214437 w 1257300"/>
              <a:gd name="connsiteY18" fmla="*/ 1208202 h 1452227"/>
              <a:gd name="connsiteX19" fmla="*/ 1257300 w 1257300"/>
              <a:gd name="connsiteY19" fmla="*/ 1108189 h 1452227"/>
              <a:gd name="connsiteX20" fmla="*/ 1243012 w 1257300"/>
              <a:gd name="connsiteY20" fmla="*/ 736714 h 1452227"/>
              <a:gd name="connsiteX21" fmla="*/ 1200150 w 1257300"/>
              <a:gd name="connsiteY21" fmla="*/ 650989 h 1452227"/>
              <a:gd name="connsiteX22" fmla="*/ 1171575 w 1257300"/>
              <a:gd name="connsiteY22" fmla="*/ 565264 h 1452227"/>
              <a:gd name="connsiteX23" fmla="*/ 1143000 w 1257300"/>
              <a:gd name="connsiteY23" fmla="*/ 522402 h 1452227"/>
              <a:gd name="connsiteX24" fmla="*/ 1114425 w 1257300"/>
              <a:gd name="connsiteY24" fmla="*/ 436677 h 1452227"/>
              <a:gd name="connsiteX25" fmla="*/ 1085850 w 1257300"/>
              <a:gd name="connsiteY25" fmla="*/ 379527 h 1452227"/>
              <a:gd name="connsiteX26" fmla="*/ 1071562 w 1257300"/>
              <a:gd name="connsiteY26" fmla="*/ 336664 h 1452227"/>
              <a:gd name="connsiteX27" fmla="*/ 1028700 w 1257300"/>
              <a:gd name="connsiteY27" fmla="*/ 293802 h 1452227"/>
              <a:gd name="connsiteX28" fmla="*/ 1014412 w 1257300"/>
              <a:gd name="connsiteY28" fmla="*/ 250939 h 1452227"/>
              <a:gd name="connsiteX29" fmla="*/ 914400 w 1257300"/>
              <a:gd name="connsiteY29" fmla="*/ 193789 h 1452227"/>
              <a:gd name="connsiteX30" fmla="*/ 871537 w 1257300"/>
              <a:gd name="connsiteY30" fmla="*/ 150927 h 1452227"/>
              <a:gd name="connsiteX31" fmla="*/ 771525 w 1257300"/>
              <a:gd name="connsiteY31" fmla="*/ 122352 h 1452227"/>
              <a:gd name="connsiteX32" fmla="*/ 657225 w 1257300"/>
              <a:gd name="connsiteY32" fmla="*/ 65202 h 1452227"/>
              <a:gd name="connsiteX33" fmla="*/ 614362 w 1257300"/>
              <a:gd name="connsiteY33" fmla="*/ 36627 h 1452227"/>
              <a:gd name="connsiteX34" fmla="*/ 542925 w 1257300"/>
              <a:gd name="connsiteY34" fmla="*/ 22339 h 1452227"/>
              <a:gd name="connsiteX35" fmla="*/ 500062 w 1257300"/>
              <a:gd name="connsiteY35" fmla="*/ 8052 h 1452227"/>
              <a:gd name="connsiteX36" fmla="*/ 214312 w 1257300"/>
              <a:gd name="connsiteY36" fmla="*/ 65202 h 1452227"/>
              <a:gd name="connsiteX37" fmla="*/ 200025 w 1257300"/>
              <a:gd name="connsiteY37" fmla="*/ 65202 h 1452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57300" h="1452227">
                <a:moveTo>
                  <a:pt x="200025" y="65202"/>
                </a:moveTo>
                <a:lnTo>
                  <a:pt x="200025" y="65202"/>
                </a:lnTo>
                <a:cubicBezTo>
                  <a:pt x="190265" y="260392"/>
                  <a:pt x="207732" y="281114"/>
                  <a:pt x="171450" y="408102"/>
                </a:cubicBezTo>
                <a:cubicBezTo>
                  <a:pt x="167313" y="422583"/>
                  <a:pt x="163897" y="437494"/>
                  <a:pt x="157162" y="450964"/>
                </a:cubicBezTo>
                <a:cubicBezTo>
                  <a:pt x="149483" y="466323"/>
                  <a:pt x="137106" y="478918"/>
                  <a:pt x="128587" y="493827"/>
                </a:cubicBezTo>
                <a:cubicBezTo>
                  <a:pt x="118020" y="512319"/>
                  <a:pt x="110970" y="532714"/>
                  <a:pt x="100012" y="550977"/>
                </a:cubicBezTo>
                <a:cubicBezTo>
                  <a:pt x="82343" y="580426"/>
                  <a:pt x="42862" y="636702"/>
                  <a:pt x="42862" y="636702"/>
                </a:cubicBezTo>
                <a:cubicBezTo>
                  <a:pt x="6608" y="745465"/>
                  <a:pt x="20194" y="692891"/>
                  <a:pt x="0" y="793864"/>
                </a:cubicBezTo>
                <a:cubicBezTo>
                  <a:pt x="15719" y="1123978"/>
                  <a:pt x="-17375" y="998917"/>
                  <a:pt x="42862" y="1179627"/>
                </a:cubicBezTo>
                <a:cubicBezTo>
                  <a:pt x="47625" y="1193914"/>
                  <a:pt x="46501" y="1211840"/>
                  <a:pt x="57150" y="1222489"/>
                </a:cubicBezTo>
                <a:cubicBezTo>
                  <a:pt x="85725" y="1251064"/>
                  <a:pt x="120459" y="1274590"/>
                  <a:pt x="142875" y="1308214"/>
                </a:cubicBezTo>
                <a:cubicBezTo>
                  <a:pt x="177800" y="1360601"/>
                  <a:pt x="187325" y="1398701"/>
                  <a:pt x="242887" y="1422514"/>
                </a:cubicBezTo>
                <a:cubicBezTo>
                  <a:pt x="270017" y="1434141"/>
                  <a:pt x="366418" y="1447865"/>
                  <a:pt x="385762" y="1451089"/>
                </a:cubicBezTo>
                <a:cubicBezTo>
                  <a:pt x="635868" y="1443021"/>
                  <a:pt x="713611" y="1471718"/>
                  <a:pt x="885825" y="1422514"/>
                </a:cubicBezTo>
                <a:cubicBezTo>
                  <a:pt x="900306" y="1418377"/>
                  <a:pt x="914400" y="1412989"/>
                  <a:pt x="928687" y="1408227"/>
                </a:cubicBezTo>
                <a:cubicBezTo>
                  <a:pt x="980860" y="1373445"/>
                  <a:pt x="1021019" y="1344113"/>
                  <a:pt x="1085850" y="1322502"/>
                </a:cubicBezTo>
                <a:lnTo>
                  <a:pt x="1128712" y="1308214"/>
                </a:lnTo>
                <a:cubicBezTo>
                  <a:pt x="1147762" y="1289164"/>
                  <a:pt x="1168329" y="1271519"/>
                  <a:pt x="1185862" y="1251064"/>
                </a:cubicBezTo>
                <a:cubicBezTo>
                  <a:pt x="1197037" y="1238027"/>
                  <a:pt x="1205918" y="1223111"/>
                  <a:pt x="1214437" y="1208202"/>
                </a:cubicBezTo>
                <a:cubicBezTo>
                  <a:pt x="1242685" y="1158769"/>
                  <a:pt x="1241271" y="1156276"/>
                  <a:pt x="1257300" y="1108189"/>
                </a:cubicBezTo>
                <a:cubicBezTo>
                  <a:pt x="1252537" y="984364"/>
                  <a:pt x="1251538" y="860337"/>
                  <a:pt x="1243012" y="736714"/>
                </a:cubicBezTo>
                <a:cubicBezTo>
                  <a:pt x="1239822" y="690456"/>
                  <a:pt x="1218235" y="691680"/>
                  <a:pt x="1200150" y="650989"/>
                </a:cubicBezTo>
                <a:cubicBezTo>
                  <a:pt x="1187917" y="623464"/>
                  <a:pt x="1188283" y="590326"/>
                  <a:pt x="1171575" y="565264"/>
                </a:cubicBezTo>
                <a:cubicBezTo>
                  <a:pt x="1162050" y="550977"/>
                  <a:pt x="1149974" y="538093"/>
                  <a:pt x="1143000" y="522402"/>
                </a:cubicBezTo>
                <a:cubicBezTo>
                  <a:pt x="1130767" y="494877"/>
                  <a:pt x="1127895" y="463618"/>
                  <a:pt x="1114425" y="436677"/>
                </a:cubicBezTo>
                <a:cubicBezTo>
                  <a:pt x="1104900" y="417627"/>
                  <a:pt x="1094240" y="399103"/>
                  <a:pt x="1085850" y="379527"/>
                </a:cubicBezTo>
                <a:cubicBezTo>
                  <a:pt x="1079917" y="365684"/>
                  <a:pt x="1079916" y="349195"/>
                  <a:pt x="1071562" y="336664"/>
                </a:cubicBezTo>
                <a:cubicBezTo>
                  <a:pt x="1060354" y="319852"/>
                  <a:pt x="1042987" y="308089"/>
                  <a:pt x="1028700" y="293802"/>
                </a:cubicBezTo>
                <a:cubicBezTo>
                  <a:pt x="1023937" y="279514"/>
                  <a:pt x="1023820" y="262699"/>
                  <a:pt x="1014412" y="250939"/>
                </a:cubicBezTo>
                <a:cubicBezTo>
                  <a:pt x="996414" y="228441"/>
                  <a:pt x="934088" y="207851"/>
                  <a:pt x="914400" y="193789"/>
                </a:cubicBezTo>
                <a:cubicBezTo>
                  <a:pt x="897958" y="182045"/>
                  <a:pt x="888349" y="162135"/>
                  <a:pt x="871537" y="150927"/>
                </a:cubicBezTo>
                <a:cubicBezTo>
                  <a:pt x="859236" y="142726"/>
                  <a:pt x="779151" y="124258"/>
                  <a:pt x="771525" y="122352"/>
                </a:cubicBezTo>
                <a:cubicBezTo>
                  <a:pt x="733425" y="103302"/>
                  <a:pt x="692668" y="88830"/>
                  <a:pt x="657225" y="65202"/>
                </a:cubicBezTo>
                <a:cubicBezTo>
                  <a:pt x="642937" y="55677"/>
                  <a:pt x="630440" y="42656"/>
                  <a:pt x="614362" y="36627"/>
                </a:cubicBezTo>
                <a:cubicBezTo>
                  <a:pt x="591624" y="28100"/>
                  <a:pt x="566484" y="28229"/>
                  <a:pt x="542925" y="22339"/>
                </a:cubicBezTo>
                <a:cubicBezTo>
                  <a:pt x="528314" y="18686"/>
                  <a:pt x="514350" y="12814"/>
                  <a:pt x="500062" y="8052"/>
                </a:cubicBezTo>
                <a:cubicBezTo>
                  <a:pt x="176047" y="26052"/>
                  <a:pt x="300451" y="-49651"/>
                  <a:pt x="214312" y="65202"/>
                </a:cubicBezTo>
                <a:cubicBezTo>
                  <a:pt x="210271" y="70590"/>
                  <a:pt x="202406" y="65202"/>
                  <a:pt x="200025" y="65202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  <a:alpha val="22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5646085" y="4000500"/>
            <a:ext cx="1241360" cy="1400175"/>
          </a:xfrm>
          <a:custGeom>
            <a:avLst/>
            <a:gdLst>
              <a:gd name="connsiteX0" fmla="*/ 240365 w 1241360"/>
              <a:gd name="connsiteY0" fmla="*/ 71438 h 1400175"/>
              <a:gd name="connsiteX1" fmla="*/ 240365 w 1241360"/>
              <a:gd name="connsiteY1" fmla="*/ 71438 h 1400175"/>
              <a:gd name="connsiteX2" fmla="*/ 126065 w 1241360"/>
              <a:gd name="connsiteY2" fmla="*/ 142875 h 1400175"/>
              <a:gd name="connsiteX3" fmla="*/ 97490 w 1241360"/>
              <a:gd name="connsiteY3" fmla="*/ 185738 h 1400175"/>
              <a:gd name="connsiteX4" fmla="*/ 40340 w 1241360"/>
              <a:gd name="connsiteY4" fmla="*/ 285750 h 1400175"/>
              <a:gd name="connsiteX5" fmla="*/ 126065 w 1241360"/>
              <a:gd name="connsiteY5" fmla="*/ 900113 h 1400175"/>
              <a:gd name="connsiteX6" fmla="*/ 197503 w 1241360"/>
              <a:gd name="connsiteY6" fmla="*/ 957263 h 1400175"/>
              <a:gd name="connsiteX7" fmla="*/ 254653 w 1241360"/>
              <a:gd name="connsiteY7" fmla="*/ 1057275 h 1400175"/>
              <a:gd name="connsiteX8" fmla="*/ 297515 w 1241360"/>
              <a:gd name="connsiteY8" fmla="*/ 1085850 h 1400175"/>
              <a:gd name="connsiteX9" fmla="*/ 354665 w 1241360"/>
              <a:gd name="connsiteY9" fmla="*/ 1228725 h 1400175"/>
              <a:gd name="connsiteX10" fmla="*/ 397528 w 1241360"/>
              <a:gd name="connsiteY10" fmla="*/ 1243013 h 1400175"/>
              <a:gd name="connsiteX11" fmla="*/ 468965 w 1241360"/>
              <a:gd name="connsiteY11" fmla="*/ 1328738 h 1400175"/>
              <a:gd name="connsiteX12" fmla="*/ 511828 w 1241360"/>
              <a:gd name="connsiteY12" fmla="*/ 1357313 h 1400175"/>
              <a:gd name="connsiteX13" fmla="*/ 626128 w 1241360"/>
              <a:gd name="connsiteY13" fmla="*/ 1385888 h 1400175"/>
              <a:gd name="connsiteX14" fmla="*/ 683278 w 1241360"/>
              <a:gd name="connsiteY14" fmla="*/ 1400175 h 1400175"/>
              <a:gd name="connsiteX15" fmla="*/ 854728 w 1241360"/>
              <a:gd name="connsiteY15" fmla="*/ 1385888 h 1400175"/>
              <a:gd name="connsiteX16" fmla="*/ 911878 w 1241360"/>
              <a:gd name="connsiteY16" fmla="*/ 1343025 h 1400175"/>
              <a:gd name="connsiteX17" fmla="*/ 954740 w 1241360"/>
              <a:gd name="connsiteY17" fmla="*/ 1328738 h 1400175"/>
              <a:gd name="connsiteX18" fmla="*/ 997603 w 1241360"/>
              <a:gd name="connsiteY18" fmla="*/ 1300163 h 1400175"/>
              <a:gd name="connsiteX19" fmla="*/ 1040465 w 1241360"/>
              <a:gd name="connsiteY19" fmla="*/ 1257300 h 1400175"/>
              <a:gd name="connsiteX20" fmla="*/ 1083328 w 1241360"/>
              <a:gd name="connsiteY20" fmla="*/ 1243013 h 1400175"/>
              <a:gd name="connsiteX21" fmla="*/ 1169053 w 1241360"/>
              <a:gd name="connsiteY21" fmla="*/ 1114425 h 1400175"/>
              <a:gd name="connsiteX22" fmla="*/ 1197628 w 1241360"/>
              <a:gd name="connsiteY22" fmla="*/ 1071563 h 1400175"/>
              <a:gd name="connsiteX23" fmla="*/ 1211915 w 1241360"/>
              <a:gd name="connsiteY23" fmla="*/ 985838 h 1400175"/>
              <a:gd name="connsiteX24" fmla="*/ 1240490 w 1241360"/>
              <a:gd name="connsiteY24" fmla="*/ 900113 h 1400175"/>
              <a:gd name="connsiteX25" fmla="*/ 1226203 w 1241360"/>
              <a:gd name="connsiteY25" fmla="*/ 500063 h 1400175"/>
              <a:gd name="connsiteX26" fmla="*/ 1211915 w 1241360"/>
              <a:gd name="connsiteY26" fmla="*/ 428625 h 1400175"/>
              <a:gd name="connsiteX27" fmla="*/ 1126190 w 1241360"/>
              <a:gd name="connsiteY27" fmla="*/ 342900 h 1400175"/>
              <a:gd name="connsiteX28" fmla="*/ 1069040 w 1241360"/>
              <a:gd name="connsiteY28" fmla="*/ 257175 h 1400175"/>
              <a:gd name="connsiteX29" fmla="*/ 1026178 w 1241360"/>
              <a:gd name="connsiteY29" fmla="*/ 242888 h 1400175"/>
              <a:gd name="connsiteX30" fmla="*/ 983315 w 1241360"/>
              <a:gd name="connsiteY30" fmla="*/ 214313 h 1400175"/>
              <a:gd name="connsiteX31" fmla="*/ 940453 w 1241360"/>
              <a:gd name="connsiteY31" fmla="*/ 200025 h 1400175"/>
              <a:gd name="connsiteX32" fmla="*/ 897590 w 1241360"/>
              <a:gd name="connsiteY32" fmla="*/ 157163 h 1400175"/>
              <a:gd name="connsiteX33" fmla="*/ 811865 w 1241360"/>
              <a:gd name="connsiteY33" fmla="*/ 114300 h 1400175"/>
              <a:gd name="connsiteX34" fmla="*/ 754715 w 1241360"/>
              <a:gd name="connsiteY34" fmla="*/ 71438 h 1400175"/>
              <a:gd name="connsiteX35" fmla="*/ 711853 w 1241360"/>
              <a:gd name="connsiteY35" fmla="*/ 57150 h 1400175"/>
              <a:gd name="connsiteX36" fmla="*/ 654703 w 1241360"/>
              <a:gd name="connsiteY36" fmla="*/ 42863 h 1400175"/>
              <a:gd name="connsiteX37" fmla="*/ 583265 w 1241360"/>
              <a:gd name="connsiteY37" fmla="*/ 28575 h 1400175"/>
              <a:gd name="connsiteX38" fmla="*/ 497540 w 1241360"/>
              <a:gd name="connsiteY38" fmla="*/ 0 h 1400175"/>
              <a:gd name="connsiteX39" fmla="*/ 311803 w 1241360"/>
              <a:gd name="connsiteY39" fmla="*/ 14288 h 1400175"/>
              <a:gd name="connsiteX40" fmla="*/ 226078 w 1241360"/>
              <a:gd name="connsiteY40" fmla="*/ 71438 h 1400175"/>
              <a:gd name="connsiteX41" fmla="*/ 240365 w 1241360"/>
              <a:gd name="connsiteY41" fmla="*/ 71438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41360" h="1400175">
                <a:moveTo>
                  <a:pt x="240365" y="71438"/>
                </a:moveTo>
                <a:lnTo>
                  <a:pt x="240365" y="71438"/>
                </a:lnTo>
                <a:cubicBezTo>
                  <a:pt x="202265" y="95250"/>
                  <a:pt x="161149" y="114808"/>
                  <a:pt x="126065" y="142875"/>
                </a:cubicBezTo>
                <a:cubicBezTo>
                  <a:pt x="112656" y="153602"/>
                  <a:pt x="106009" y="170829"/>
                  <a:pt x="97490" y="185738"/>
                </a:cubicBezTo>
                <a:cubicBezTo>
                  <a:pt x="24987" y="312620"/>
                  <a:pt x="109954" y="181330"/>
                  <a:pt x="40340" y="285750"/>
                </a:cubicBezTo>
                <a:cubicBezTo>
                  <a:pt x="-32647" y="504721"/>
                  <a:pt x="-8058" y="408328"/>
                  <a:pt x="126065" y="900113"/>
                </a:cubicBezTo>
                <a:cubicBezTo>
                  <a:pt x="134089" y="929533"/>
                  <a:pt x="173690" y="938213"/>
                  <a:pt x="197503" y="957263"/>
                </a:cubicBezTo>
                <a:cubicBezTo>
                  <a:pt x="213850" y="1006305"/>
                  <a:pt x="211403" y="1014025"/>
                  <a:pt x="254653" y="1057275"/>
                </a:cubicBezTo>
                <a:cubicBezTo>
                  <a:pt x="266795" y="1069417"/>
                  <a:pt x="283228" y="1076325"/>
                  <a:pt x="297515" y="1085850"/>
                </a:cubicBezTo>
                <a:cubicBezTo>
                  <a:pt x="303095" y="1102589"/>
                  <a:pt x="333642" y="1207702"/>
                  <a:pt x="354665" y="1228725"/>
                </a:cubicBezTo>
                <a:cubicBezTo>
                  <a:pt x="365314" y="1239374"/>
                  <a:pt x="383240" y="1238250"/>
                  <a:pt x="397528" y="1243013"/>
                </a:cubicBezTo>
                <a:cubicBezTo>
                  <a:pt x="425624" y="1285156"/>
                  <a:pt x="427714" y="1294362"/>
                  <a:pt x="468965" y="1328738"/>
                </a:cubicBezTo>
                <a:cubicBezTo>
                  <a:pt x="482157" y="1339731"/>
                  <a:pt x="495690" y="1351445"/>
                  <a:pt x="511828" y="1357313"/>
                </a:cubicBezTo>
                <a:cubicBezTo>
                  <a:pt x="548736" y="1370734"/>
                  <a:pt x="588028" y="1376363"/>
                  <a:pt x="626128" y="1385888"/>
                </a:cubicBezTo>
                <a:lnTo>
                  <a:pt x="683278" y="1400175"/>
                </a:lnTo>
                <a:cubicBezTo>
                  <a:pt x="740428" y="1395413"/>
                  <a:pt x="799092" y="1399797"/>
                  <a:pt x="854728" y="1385888"/>
                </a:cubicBezTo>
                <a:cubicBezTo>
                  <a:pt x="877830" y="1380113"/>
                  <a:pt x="891203" y="1354839"/>
                  <a:pt x="911878" y="1343025"/>
                </a:cubicBezTo>
                <a:cubicBezTo>
                  <a:pt x="924954" y="1335553"/>
                  <a:pt x="940453" y="1333500"/>
                  <a:pt x="954740" y="1328738"/>
                </a:cubicBezTo>
                <a:cubicBezTo>
                  <a:pt x="969028" y="1319213"/>
                  <a:pt x="984411" y="1311156"/>
                  <a:pt x="997603" y="1300163"/>
                </a:cubicBezTo>
                <a:cubicBezTo>
                  <a:pt x="1013125" y="1287228"/>
                  <a:pt x="1023653" y="1268508"/>
                  <a:pt x="1040465" y="1257300"/>
                </a:cubicBezTo>
                <a:cubicBezTo>
                  <a:pt x="1052996" y="1248946"/>
                  <a:pt x="1069040" y="1247775"/>
                  <a:pt x="1083328" y="1243013"/>
                </a:cubicBezTo>
                <a:lnTo>
                  <a:pt x="1169053" y="1114425"/>
                </a:lnTo>
                <a:lnTo>
                  <a:pt x="1197628" y="1071563"/>
                </a:lnTo>
                <a:cubicBezTo>
                  <a:pt x="1202390" y="1042988"/>
                  <a:pt x="1204889" y="1013942"/>
                  <a:pt x="1211915" y="985838"/>
                </a:cubicBezTo>
                <a:cubicBezTo>
                  <a:pt x="1219220" y="956617"/>
                  <a:pt x="1239604" y="930221"/>
                  <a:pt x="1240490" y="900113"/>
                </a:cubicBezTo>
                <a:cubicBezTo>
                  <a:pt x="1244413" y="766736"/>
                  <a:pt x="1234275" y="633254"/>
                  <a:pt x="1226203" y="500063"/>
                </a:cubicBezTo>
                <a:cubicBezTo>
                  <a:pt x="1224734" y="475823"/>
                  <a:pt x="1224953" y="449113"/>
                  <a:pt x="1211915" y="428625"/>
                </a:cubicBezTo>
                <a:cubicBezTo>
                  <a:pt x="1190219" y="394532"/>
                  <a:pt x="1126190" y="342900"/>
                  <a:pt x="1126190" y="342900"/>
                </a:cubicBezTo>
                <a:cubicBezTo>
                  <a:pt x="1111211" y="297962"/>
                  <a:pt x="1114908" y="287754"/>
                  <a:pt x="1069040" y="257175"/>
                </a:cubicBezTo>
                <a:cubicBezTo>
                  <a:pt x="1056509" y="248821"/>
                  <a:pt x="1040465" y="247650"/>
                  <a:pt x="1026178" y="242888"/>
                </a:cubicBezTo>
                <a:cubicBezTo>
                  <a:pt x="1011890" y="233363"/>
                  <a:pt x="998674" y="221992"/>
                  <a:pt x="983315" y="214313"/>
                </a:cubicBezTo>
                <a:cubicBezTo>
                  <a:pt x="969845" y="207578"/>
                  <a:pt x="952984" y="208379"/>
                  <a:pt x="940453" y="200025"/>
                </a:cubicBezTo>
                <a:cubicBezTo>
                  <a:pt x="923641" y="188817"/>
                  <a:pt x="913112" y="170098"/>
                  <a:pt x="897590" y="157163"/>
                </a:cubicBezTo>
                <a:cubicBezTo>
                  <a:pt x="860660" y="126388"/>
                  <a:pt x="854824" y="128620"/>
                  <a:pt x="811865" y="114300"/>
                </a:cubicBezTo>
                <a:cubicBezTo>
                  <a:pt x="792815" y="100013"/>
                  <a:pt x="775390" y="83252"/>
                  <a:pt x="754715" y="71438"/>
                </a:cubicBezTo>
                <a:cubicBezTo>
                  <a:pt x="741639" y="63966"/>
                  <a:pt x="726334" y="61287"/>
                  <a:pt x="711853" y="57150"/>
                </a:cubicBezTo>
                <a:cubicBezTo>
                  <a:pt x="692972" y="51755"/>
                  <a:pt x="673872" y="47123"/>
                  <a:pt x="654703" y="42863"/>
                </a:cubicBezTo>
                <a:cubicBezTo>
                  <a:pt x="630997" y="37595"/>
                  <a:pt x="606694" y="34965"/>
                  <a:pt x="583265" y="28575"/>
                </a:cubicBezTo>
                <a:cubicBezTo>
                  <a:pt x="554206" y="20650"/>
                  <a:pt x="497540" y="0"/>
                  <a:pt x="497540" y="0"/>
                </a:cubicBezTo>
                <a:cubicBezTo>
                  <a:pt x="435628" y="4763"/>
                  <a:pt x="371854" y="-1515"/>
                  <a:pt x="311803" y="14288"/>
                </a:cubicBezTo>
                <a:cubicBezTo>
                  <a:pt x="278591" y="23028"/>
                  <a:pt x="260421" y="71438"/>
                  <a:pt x="226078" y="71438"/>
                </a:cubicBezTo>
                <a:lnTo>
                  <a:pt x="240365" y="71438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  <a:alpha val="22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7019738" y="4815173"/>
            <a:ext cx="228600" cy="265101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968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Discriminative vs Generative Algorithms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Given a space of input X, and a set of labels y {0,1}, learn p(</a:t>
            </a:r>
            <a:r>
              <a:rPr lang="en-US" dirty="0" err="1"/>
              <a:t>y|x</a:t>
            </a:r>
            <a:r>
              <a:rPr lang="en-US" dirty="0"/>
              <a:t>). </a:t>
            </a:r>
          </a:p>
          <a:p>
            <a:endParaRPr lang="en-US" dirty="0"/>
          </a:p>
          <a:p>
            <a:r>
              <a:rPr lang="en-US" dirty="0"/>
              <a:t>Discriminative Algorithms</a:t>
            </a:r>
          </a:p>
          <a:p>
            <a:pPr lvl="1"/>
            <a:r>
              <a:rPr lang="en-US" dirty="0"/>
              <a:t>Try to learn p(</a:t>
            </a:r>
            <a:r>
              <a:rPr lang="en-US" dirty="0" err="1"/>
              <a:t>y|x</a:t>
            </a:r>
            <a:r>
              <a:rPr lang="en-US" dirty="0"/>
              <a:t>) directly from the inputs X to the labels (ex. logistic regression) </a:t>
            </a:r>
          </a:p>
          <a:p>
            <a:pPr lvl="1"/>
            <a:r>
              <a:rPr lang="en-US" dirty="0"/>
              <a:t>EX. Given a dataset in which we want to train an algorithm to find a straight line that separates the two labels (for instance). </a:t>
            </a:r>
          </a:p>
          <a:p>
            <a:pPr lvl="1"/>
            <a:r>
              <a:rPr lang="en-US" dirty="0"/>
              <a:t>Given a new input, it checks which side of the decision boundary this input falls in and makes the prediction. </a:t>
            </a:r>
          </a:p>
          <a:p>
            <a:pPr lvl="1"/>
            <a:endParaRPr lang="en-US" dirty="0"/>
          </a:p>
          <a:p>
            <a:r>
              <a:rPr lang="en-US" dirty="0"/>
              <a:t>Generative Algorithms</a:t>
            </a:r>
          </a:p>
          <a:p>
            <a:pPr lvl="1"/>
            <a:r>
              <a:rPr lang="en-US" dirty="0"/>
              <a:t>Try to model p(</a:t>
            </a:r>
            <a:r>
              <a:rPr lang="en-US" dirty="0" err="1"/>
              <a:t>x|y</a:t>
            </a:r>
            <a:r>
              <a:rPr lang="en-US" dirty="0"/>
              <a:t>)  and p(y)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835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0" y="375105"/>
            <a:ext cx="10972800" cy="990600"/>
          </a:xfrm>
        </p:spPr>
        <p:txBody>
          <a:bodyPr/>
          <a:lstStyle/>
          <a:p>
            <a:r>
              <a:rPr lang="en-US" dirty="0"/>
              <a:t>Maximum A Posteriori (MAP) Classifier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09600" y="1474346"/>
            <a:ext cx="10635916" cy="4876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Given the data feature vector </a:t>
            </a:r>
            <a:r>
              <a:rPr lang="en-US" b="1" i="1" dirty="0"/>
              <a:t>x</a:t>
            </a:r>
            <a:r>
              <a:rPr lang="en-US" dirty="0"/>
              <a:t>, we would like to find the class with the largest probability:</a:t>
            </a:r>
          </a:p>
          <a:p>
            <a:endParaRPr lang="en-US" dirty="0"/>
          </a:p>
          <a:p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To accomplish this, we iterate through all possible classes C</a:t>
            </a:r>
            <a:r>
              <a:rPr lang="en-US" baseline="-25000" dirty="0"/>
              <a:t>1</a:t>
            </a:r>
            <a:r>
              <a:rPr lang="en-US" dirty="0"/>
              <a:t>, C</a:t>
            </a:r>
            <a:r>
              <a:rPr lang="en-US" baseline="-25000" dirty="0"/>
              <a:t>2</a:t>
            </a:r>
            <a:r>
              <a:rPr lang="en-US" dirty="0"/>
              <a:t>, …., C</a:t>
            </a:r>
            <a:r>
              <a:rPr lang="en-US" baseline="-25000" dirty="0"/>
              <a:t>K</a:t>
            </a:r>
            <a:r>
              <a:rPr lang="en-US" dirty="0"/>
              <a:t> and evaluate the quantity                   , and pick the class that has the largest probability.</a:t>
            </a: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3245" y="2478783"/>
            <a:ext cx="3845509" cy="79133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1180" y="4226181"/>
            <a:ext cx="1407991" cy="43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416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91731"/>
            <a:ext cx="10972800" cy="990600"/>
          </a:xfrm>
        </p:spPr>
        <p:txBody>
          <a:bodyPr/>
          <a:lstStyle/>
          <a:p>
            <a:r>
              <a:rPr lang="en-US" dirty="0"/>
              <a:t>MAP Classifier: Bayes Rule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compute                     ?       Apply Bayes’ Rule!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Applying Bayes’ rule to                       , we obtain: </a:t>
            </a: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4968" y="1589939"/>
            <a:ext cx="1407991" cy="43933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1785" y="4216832"/>
            <a:ext cx="1407991" cy="43933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9149" y="5216747"/>
            <a:ext cx="4546858" cy="10374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419462" y="2111124"/>
            <a:ext cx="16036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likelihood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8464999" y="2459320"/>
            <a:ext cx="228600" cy="260866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9701117" y="2493801"/>
            <a:ext cx="259976" cy="230644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5879651" y="2472744"/>
            <a:ext cx="184731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9937267" y="2093691"/>
            <a:ext cx="16036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prior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151665" y="3694582"/>
            <a:ext cx="16036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evidence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9770522" y="3643269"/>
            <a:ext cx="381143" cy="201595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094954" y="2743629"/>
                <a:ext cx="9229643" cy="9126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𝑝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𝐴</m:t>
                          </m:r>
                        </m:e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𝐵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𝑝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𝐵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𝑝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𝐵</m:t>
                          </m:r>
                        </m:e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𝐴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𝑝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𝐴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 </m:t>
                      </m:r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uk-UA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/>
                        </m:mr>
                      </m:m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⇒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𝑝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</m:e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𝐵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lang="bg-BG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𝐵</m:t>
                              </m:r>
                            </m:e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𝑝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𝑝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𝐵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954" y="2743629"/>
                <a:ext cx="9229643" cy="91262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188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78852"/>
            <a:ext cx="10972800" cy="990600"/>
          </a:xfrm>
        </p:spPr>
        <p:txBody>
          <a:bodyPr/>
          <a:lstStyle/>
          <a:p>
            <a:r>
              <a:rPr lang="en-US" dirty="0"/>
              <a:t>MAP Classifier: Bayes Rule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124109"/>
            <a:ext cx="10026316" cy="4825284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sz="2200" dirty="0"/>
          </a:p>
          <a:p>
            <a:pPr>
              <a:lnSpc>
                <a:spcPct val="150000"/>
              </a:lnSpc>
            </a:pPr>
            <a:r>
              <a:rPr lang="en-US" sz="2200" dirty="0"/>
              <a:t>  		is called the prior probability of a class  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                   	is called the likelihood of the data (what is the probability of 		observing </a:t>
            </a:r>
            <a:r>
              <a:rPr lang="en-US" sz="2200" b="1" i="1" dirty="0"/>
              <a:t>x</a:t>
            </a:r>
            <a:r>
              <a:rPr lang="en-US" sz="2200" dirty="0"/>
              <a:t> if the class was C</a:t>
            </a:r>
            <a:r>
              <a:rPr lang="en-US" sz="2200" baseline="-25000" dirty="0"/>
              <a:t>i</a:t>
            </a:r>
            <a:r>
              <a:rPr lang="en-US" sz="2200" dirty="0"/>
              <a:t>)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  p(x)            	is the probability of seeing the data so its simply a normalizing 		factor (applies to all C</a:t>
            </a:r>
            <a:r>
              <a:rPr lang="en-US" sz="2200" baseline="-25000" dirty="0"/>
              <a:t>i</a:t>
            </a:r>
            <a:r>
              <a:rPr lang="en-US" sz="2200" dirty="0"/>
              <a:t>), so doesn’t affect which C</a:t>
            </a:r>
            <a:r>
              <a:rPr lang="en-US" sz="2200" baseline="-25000" dirty="0"/>
              <a:t>i</a:t>
            </a:r>
            <a:r>
              <a:rPr lang="en-US" sz="2200" dirty="0"/>
              <a:t> attains MAP.</a:t>
            </a:r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121" y="1707624"/>
            <a:ext cx="4546858" cy="10374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156" y="3128213"/>
            <a:ext cx="839159" cy="37047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156" y="3705296"/>
            <a:ext cx="1174755" cy="366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650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78852"/>
            <a:ext cx="10972800" cy="990600"/>
          </a:xfrm>
        </p:spPr>
        <p:txBody>
          <a:bodyPr/>
          <a:lstStyle/>
          <a:p>
            <a:r>
              <a:rPr lang="en-US" dirty="0"/>
              <a:t>MAP Classifier: Bayes Rule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2926"/>
            <a:ext cx="10972800" cy="4876800"/>
          </a:xfrm>
        </p:spPr>
        <p:txBody>
          <a:bodyPr/>
          <a:lstStyle/>
          <a:p>
            <a:r>
              <a:rPr lang="en-US" dirty="0"/>
              <a:t>To compute the normalizing factor, we use: </a:t>
            </a: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900" y="2247576"/>
            <a:ext cx="3567286" cy="9985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769" y="2173028"/>
            <a:ext cx="2389151" cy="105989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9051" y="3613633"/>
            <a:ext cx="4710666" cy="93995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049737" y="5303614"/>
                <a:ext cx="490725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𝑝</m:t>
                    </m:r>
                  </m:oMath>
                </a14:m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𝐶</m:t>
                        </m:r>
                      </m:e>
                      <m:sub>
                        <m:r>
                          <a:rPr lang="en-US" sz="2400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d>
                      <m:dPr>
                        <m:begChr m:val="|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charset="0"/>
                      </a:rPr>
                      <m:t>=</m:t>
                    </m:r>
                    <m:r>
                      <a:rPr lang="en-US" sz="2400" b="0" i="1" smtClean="0">
                        <a:latin typeface="Cambria Math" charset="0"/>
                      </a:rPr>
                      <m:t>𝑝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𝑥</m:t>
                        </m:r>
                      </m:e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charset="0"/>
                      </a:rPr>
                      <m:t>𝑝</m:t>
                    </m:r>
                    <m:r>
                      <a:rPr lang="en-US" sz="2400" b="0" i="1" smtClean="0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𝐶</m:t>
                        </m:r>
                      </m:e>
                      <m:sub>
                        <m:r>
                          <a:rPr lang="en-US" sz="2400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9737" y="5303614"/>
                <a:ext cx="4907253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2112" t="-22951" b="-508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5805486" y="2471573"/>
            <a:ext cx="1244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So that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03586" y="5072782"/>
            <a:ext cx="55829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But really, we don’t need to calculate the denominator p(x), so we can simply write it as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03586" y="3739982"/>
            <a:ext cx="1160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Hence,</a:t>
            </a:r>
          </a:p>
        </p:txBody>
      </p:sp>
    </p:spTree>
    <p:extLst>
      <p:ext uri="{BB962C8B-B14F-4D97-AF65-F5344CB8AC3E}">
        <p14:creationId xmlns:p14="http://schemas.microsoft.com/office/powerpoint/2010/main" val="777283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05064"/>
            <a:ext cx="10972800" cy="990600"/>
          </a:xfrm>
        </p:spPr>
        <p:txBody>
          <a:bodyPr/>
          <a:lstStyle/>
          <a:p>
            <a:r>
              <a:rPr lang="en-US" dirty="0"/>
              <a:t>MAP Classifier: Bayes Rule (4)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Usually, the likelihood                  is difficult to compute because it is N-dimensional (length of feature vector). </a:t>
            </a:r>
          </a:p>
          <a:p>
            <a:r>
              <a:rPr lang="en-US" dirty="0"/>
              <a:t>This is because the distribution considers correlations between the features when computing the likelihood.</a:t>
            </a:r>
          </a:p>
          <a:p>
            <a:endParaRPr lang="en-US" dirty="0"/>
          </a:p>
          <a:p>
            <a:r>
              <a:rPr lang="en-US" dirty="0"/>
              <a:t>We can write                 equivalently as: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which makes the dependence on individual features explicit.</a:t>
            </a: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3017" y="1656483"/>
            <a:ext cx="1218743" cy="381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4274" y="3657600"/>
            <a:ext cx="1218743" cy="381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215" y="4473742"/>
            <a:ext cx="5019569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02884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4.2813"/>
  <p:tag name="ORIGINALWIDTH" val="1089.902"/>
  <p:tag name="LATEXADDIN" val="\documentclass{article}&#10;\usepackage{amsmath}&#10;\usepackage{amssymb}&#10;\newcommand{\bx}{\boldsymbol{x}}&#10;\pagestyle{empty}&#10;\newcommand{\sw}{{\scriptstyle{\mathcal{W}}}}&#10;\begin{document}&#10;&#10;\[&#10;\hat{C} \triangleq \underset{C}{\arg\max}\  p(C|\bx)&#10;\]&#10;&#10;&#10;\end{document}"/>
  <p:tag name="IGUANATEXSIZE" val="20"/>
  <p:tag name="IGUANATEXCURSOR" val="227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3.0506"/>
  <p:tag name="ORIGINALWIDTH" val="818.3642"/>
  <p:tag name="LATEXADDIN" val="\documentclass{article}&#10;\usepackage{amsmath}&#10;\usepackage{amssymb}&#10;\newcommand{\bx}{\boldsymbol{x}}&#10;\pagestyle{empty}&#10;\newcommand{\sw}{{\scriptstyle{\mathcal{W}}}}&#10;\begin{document}&#10;&#10;\[&#10;\sum_{i=1}^K p(C_i|\bx) = 1&#10;\]&#10;&#10;&#10;\end{document}"/>
  <p:tag name="IGUANATEXSIZE" val="20"/>
  <p:tag name="IGUANATEXCURSOR" val="211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24.7953"/>
  <p:tag name="ORIGINALWIDTH" val="1627.727"/>
  <p:tag name="LATEXADDIN" val="\documentclass{article}&#10;\usepackage{amsmath}&#10;\usepackage{amssymb}&#10;\newcommand{\bx}{\boldsymbol{x}}&#10;\pagestyle{empty}&#10;\newcommand{\sw}{{\scriptstyle{\mathcal{W}}}}&#10;\begin{document}&#10;&#10;\[&#10;p(C_i|\bx) = \frac{p(\bx|C_i)p(C_i)}{\sum_{\ell=1}^K p(\bx|C_\ell)p(C_\ell)}&#10;\]&#10;&#10;&#10;\end{document}"/>
  <p:tag name="IGUANATEXSIZE" val="20"/>
  <p:tag name="IGUANATEXCURSOR" val="225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398.2002"/>
  <p:tag name="LATEXADDIN" val="\documentclass{article}&#10;\usepackage{amsmath}&#10;\usepackage{amssymb}&#10;\newcommand{\bx}{\boldsymbol{x}}&#10;\pagestyle{empty}&#10;\newcommand{\sw}{{\scriptstyle{\mathcal{W}}}}&#10;\begin{document}&#10;&#10;\[&#10;p(\bx|C_i)&#10;\]&#10;\end{document}"/>
  <p:tag name="IGUANATEXSIZE" val="20"/>
  <p:tag name="IGUANATEXCURSOR" val="19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398.2002"/>
  <p:tag name="LATEXADDIN" val="\documentclass{article}&#10;\usepackage{amsmath}&#10;\usepackage{amssymb}&#10;\newcommand{\bx}{\boldsymbol{x}}&#10;\pagestyle{empty}&#10;\newcommand{\sw}{{\scriptstyle{\mathcal{W}}}}&#10;\begin{document}&#10;&#10;\[&#10;p(\bx|C_i)&#10;\]&#10;\end{document}"/>
  <p:tag name="IGUANATEXSIZE" val="20"/>
  <p:tag name="IGUANATEXCURSOR" val="19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1640.045"/>
  <p:tag name="LATEXADDIN" val="\documentclass{article}&#10;\usepackage{amsmath}&#10;\usepackage{amssymb}&#10;\newcommand{\bx}{\boldsymbol{x}}&#10;\pagestyle{empty}&#10;\newcommand{\sw}{{\scriptstyle{\mathcal{W}}}}&#10;\begin{document}&#10;&#10;\[&#10;p(\bx|C_i) = p(x_1, x_2, \ldots, x_N | C_i)&#10;\]&#10;\end{document}"/>
  <p:tag name="IGUANATEXSIZE" val="20"/>
  <p:tag name="IGUANATEXCURSOR" val="22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2.2047"/>
  <p:tag name="ORIGINALWIDTH" val="2478.44"/>
  <p:tag name="LATEXADDIN" val="\documentclass{article}&#10;\usepackage{amsmath}&#10;\usepackage{amssymb}&#10;\newcommand{\bx}{\boldsymbol{x}}&#10;\pagestyle{empty}&#10;\newcommand{\sw}{{\scriptstyle{\mathcal{W}}}}&#10;\begin{document}&#10;&#10;\[&#10;p(\bx|C_i) = p(x_1, x_2, \ldots, x_N | C_i) = \prod_{n=1}^N p(x_n|C_i)&#10;\]&#10;\end{document}"/>
  <p:tag name="IGUANATEXSIZE" val="20"/>
  <p:tag name="IGUANATEXCURSOR" val="25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398.2002"/>
  <p:tag name="LATEXADDIN" val="\documentclass{article}&#10;\usepackage{amsmath}&#10;\usepackage{amssymb}&#10;\newcommand{\bx}{\boldsymbol{x}}&#10;\pagestyle{empty}&#10;\newcommand{\sw}{{\scriptstyle{\mathcal{W}}}}&#10;\begin{document}&#10;&#10;\[&#10;p(\bx|C_i)&#10;\]&#10;\end{document}"/>
  <p:tag name="IGUANATEXSIZE" val="20"/>
  <p:tag name="IGUANATEXCURSOR" val="19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54.7995"/>
  <p:tag name="ORIGINALWIDTH" val="2017.031"/>
  <p:tag name="LATEXADDIN" val="\documentclass{article}&#10;\usepackage{amsmath}&#10;\usepackage{amssymb}&#10;\newcommand{\bx}{\boldsymbol{x}}&#10;\pagestyle{empty}&#10;\newcommand{\sw}{{\scriptstyle{\mathcal{W}}}}&#10;\begin{document}&#10;&#10;\[&#10;p(C_i|\bx) = \frac{\prod_{n=1}^N p(x_n|C_i)p(C_i)}{\sum_{\ell=1}^K \prod_{n=1}^N p(x_n|C_\ell)p(C_\ell)}&#10;\]&#10;&#10;&#10;\end{document}"/>
  <p:tag name="IGUANATEXSIZE" val="20"/>
  <p:tag name="IGUANATEXCURSOR" val="270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54.7995"/>
  <p:tag name="ORIGINALWIDTH" val="2017.031"/>
  <p:tag name="LATEXADDIN" val="\documentclass{article}&#10;\usepackage{amsmath}&#10;\usepackage{amssymb}&#10;\newcommand{\bx}{\boldsymbol{x}}&#10;\pagestyle{empty}&#10;\newcommand{\sw}{{\scriptstyle{\mathcal{W}}}}&#10;\begin{document}&#10;&#10;\[&#10;p(C_i|\bx) = \frac{\prod_{n=1}^N p(x_n|C_i)p(C_i)}{\sum_{\ell=1}^K \prod_{n=1}^N p(x_n|C_\ell)p(C_\ell)}&#10;\]&#10;&#10;&#10;\end{document}"/>
  <p:tag name="IGUANATEXSIZE" val="20"/>
  <p:tag name="IGUANATEXCURSOR" val="270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07.5429"/>
  <p:tag name="ORIGINALWIDTH" val="2275.818"/>
  <p:tag name="LATEXADDIN" val="\documentclass{article}&#10;\usepackage{amsmath}&#10;\usepackage{amssymb}&#10;\newcommand{\bx}{\boldsymbol{x}}&#10;\newcommand{\bSigma}{\boldsymbol{\Sigma}}&#10;\newcommand{\bmu}{\boldsymbol{\mu}}&#10;\pagestyle{empty}&#10;\newcommand{\sw}{{\scriptstyle{\mathcal{W}}}}&#10;\begin{document}&#10;&#10;\[&#10;p(\bx|C_i) = \frac{1}{\sqrt{(2\pi)^N |\bSigma|}} e^{-\frac{1}{2} (\bx - \bmu)^T \bSigma^{-1} (\bx -\bmu)}&#10;\]&#10;&#10;&#10;\end{document}"/>
  <p:tag name="IGUANATEXSIZE" val="20"/>
  <p:tag name="IGUANATEXCURSOR" val="174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5174"/>
  <p:tag name="ORIGINALWIDTH" val="399.0557"/>
  <p:tag name="LATEXADDIN" val="\documentclass{article}&#10;\usepackage{amsmath}&#10;\usepackage{amssymb}&#10;\newcommand{\bx}{\boldsymbol{x}}&#10;\pagestyle{empty}&#10;\newcommand{\sw}{{\scriptstyle{\mathcal{W}}}}&#10;\begin{document}&#10;&#10;\[&#10;p(C_i|\bx)&#10;\]&#10;&#10;&#10;\end{document}"/>
  <p:tag name="IGUANATEXSIZE" val="20"/>
  <p:tag name="IGUANATEXCURSOR" val="189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5174"/>
  <p:tag name="ORIGINALWIDTH" val="399.0557"/>
  <p:tag name="LATEXADDIN" val="\documentclass{article}&#10;\usepackage{amsmath}&#10;\usepackage{amssymb}&#10;\newcommand{\bx}{\boldsymbol{x}}&#10;\pagestyle{empty}&#10;\newcommand{\sw}{{\scriptstyle{\mathcal{W}}}}&#10;\begin{document}&#10;&#10;\[&#10;p(C_i|\bx)&#10;\]&#10;&#10;&#10;\end{document}"/>
  <p:tag name="IGUANATEXSIZE" val="20"/>
  <p:tag name="IGUANATEXCURSOR" val="189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5174"/>
  <p:tag name="ORIGINALWIDTH" val="399.0557"/>
  <p:tag name="LATEXADDIN" val="\documentclass{article}&#10;\usepackage{amsmath}&#10;\usepackage{amssymb}&#10;\newcommand{\bx}{\boldsymbol{x}}&#10;\pagestyle{empty}&#10;\newcommand{\sw}{{\scriptstyle{\mathcal{W}}}}&#10;\begin{document}&#10;&#10;\[&#10;p(C_i|\bx)&#10;\]&#10;&#10;&#10;\end{document}"/>
  <p:tag name="IGUANATEXSIZE" val="20"/>
  <p:tag name="IGUANATEXCURSOR" val="189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4.041"/>
  <p:tag name="ORIGINALWIDTH" val="1288.68"/>
  <p:tag name="LATEXADDIN" val="\documentclass{article}&#10;\usepackage{amsmath}&#10;\usepackage{amssymb}&#10;\newcommand{\bx}{\boldsymbol{x}}&#10;\pagestyle{empty}&#10;\newcommand{\sw}{{\scriptstyle{\mathcal{W}}}}&#10;\begin{document}&#10;&#10;\[&#10;p(C_i|\bx) = \frac{p(\bx|C_i)p(C_i)}{p(\bx)}&#10;\]&#10;&#10;&#10;\end{document}"/>
  <p:tag name="IGUANATEXSIZE" val="20"/>
  <p:tag name="IGUANATEXCURSOR" val="219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4.041"/>
  <p:tag name="ORIGINALWIDTH" val="1288.68"/>
  <p:tag name="LATEXADDIN" val="\documentclass{article}&#10;\usepackage{amsmath}&#10;\usepackage{amssymb}&#10;\newcommand{\bx}{\boldsymbol{x}}&#10;\pagestyle{empty}&#10;\newcommand{\sw}{{\scriptstyle{\mathcal{W}}}}&#10;\begin{document}&#10;&#10;\[&#10;p(C_i|\bx) = \frac{p(\bx|C_i)p(C_i)}{p(\bx)}&#10;\]&#10;&#10;&#10;\end{document}"/>
  <p:tag name="IGUANATEXSIZE" val="20"/>
  <p:tag name="IGUANATEXCURSOR" val="219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5174"/>
  <p:tag name="ORIGINALWIDTH" val="282.0394"/>
  <p:tag name="LATEXADDIN" val="\documentclass{article}&#10;\usepackage{amsmath}&#10;\usepackage{amssymb}&#10;\newcommand{\bx}{\boldsymbol{x}}&#10;\pagestyle{empty}&#10;\newcommand{\sw}{{\scriptstyle{\mathcal{W}}}}&#10;\begin{document}&#10;&#10;\[&#10;p(C_i)&#10;\]&#10;&#10;&#10;\end{document}"/>
  <p:tag name="IGUANATEXSIZE" val="20"/>
  <p:tag name="IGUANATEXCURSOR" val="190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5174"/>
  <p:tag name="ORIGINALWIDTH" val="399.0557"/>
  <p:tag name="LATEXADDIN" val="\documentclass{article}&#10;\usepackage{amsmath}&#10;\usepackage{amssymb}&#10;\newcommand{\bx}{\boldsymbol{x}}&#10;\pagestyle{empty}&#10;\newcommand{\sw}{{\scriptstyle{\mathcal{W}}}}&#10;\begin{document}&#10;&#10;\[&#10;p(\bx|C_i)&#10;\]&#10;&#10;&#10;\end{document}"/>
  <p:tag name="IGUANATEXSIZE" val="20"/>
  <p:tag name="IGUANATEXCURSOR" val="190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3.0506"/>
  <p:tag name="ORIGINALWIDTH" val="1296.931"/>
  <p:tag name="LATEXADDIN" val="\documentclass{article}&#10;\usepackage{amsmath}&#10;\usepackage{amssymb}&#10;\newcommand{\bx}{\boldsymbol{x}}&#10;\pagestyle{empty}&#10;\newcommand{\sw}{{\scriptstyle{\mathcal{W}}}}&#10;\begin{document}&#10;&#10;\[&#10;p(\bx) = \sum_{i=1}^K p(\bx|C_i)p(C_i)&#10;\]&#10;&#10;&#10;\end{document}"/>
  <p:tag name="IGUANATEXSIZE" val="20"/>
  <p:tag name="IGUANATEXCURSOR" val="222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D_Lecture_Regression" id="{33AD6406-42F3-0844-97C8-3D5488B0791F}" vid="{040CA987-1EAF-BD46-AD1D-759F3D2D06F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TT</Template>
  <TotalTime>3201</TotalTime>
  <Words>1576</Words>
  <Application>Microsoft Macintosh PowerPoint</Application>
  <PresentationFormat>Widescreen</PresentationFormat>
  <Paragraphs>192</Paragraphs>
  <Slides>20</Slides>
  <Notes>10</Notes>
  <HiddenSlides>4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Cambria Math</vt:lpstr>
      <vt:lpstr>Times New Roman</vt:lpstr>
      <vt:lpstr>Wingdings</vt:lpstr>
      <vt:lpstr>Clarity</vt:lpstr>
      <vt:lpstr>Equation</vt:lpstr>
      <vt:lpstr>Naïve Bayes  </vt:lpstr>
      <vt:lpstr>Generative vs. Discriminative Classifiers</vt:lpstr>
      <vt:lpstr>Generative vs. Discriminative Classifiers</vt:lpstr>
      <vt:lpstr>Discriminative vs Generative Algorithms </vt:lpstr>
      <vt:lpstr>Maximum A Posteriori (MAP) Classifier</vt:lpstr>
      <vt:lpstr>MAP Classifier: Bayes Rule</vt:lpstr>
      <vt:lpstr>MAP Classifier: Bayes Rule (2)</vt:lpstr>
      <vt:lpstr>MAP Classifier: Bayes Rule (3)</vt:lpstr>
      <vt:lpstr>MAP Classifier: Bayes Rule (4)</vt:lpstr>
      <vt:lpstr>Naive Bayes Classifier</vt:lpstr>
      <vt:lpstr>Naive Bayes Classifier</vt:lpstr>
      <vt:lpstr>Naïve Bayes Classifier: Independence Assumption</vt:lpstr>
      <vt:lpstr>Naïve Bayes Classifier</vt:lpstr>
      <vt:lpstr>Naïve Bayes Classifier</vt:lpstr>
      <vt:lpstr>Example</vt:lpstr>
      <vt:lpstr>EXAMPLES OF TEXT CATEGORIZATION</vt:lpstr>
      <vt:lpstr>TEXT CATEGORIZATION</vt:lpstr>
      <vt:lpstr>Text Classification Algorithms: Learning</vt:lpstr>
      <vt:lpstr>Text Classification Algorithms: Classifying</vt:lpstr>
      <vt:lpstr>Naïve Bayes Posterior Probabilities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49</cp:revision>
  <dcterms:created xsi:type="dcterms:W3CDTF">2016-11-09T00:26:34Z</dcterms:created>
  <dcterms:modified xsi:type="dcterms:W3CDTF">2020-02-19T18:39:16Z</dcterms:modified>
</cp:coreProperties>
</file>