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gkbc+ZctXb8JEx5KzAvS3bH+1C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00C589-17D5-410B-8141-F31D3BD0A796}">
  <a:tblStyle styleId="{6D00C589-17D5-410B-8141-F31D3BD0A79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8120e0dcf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120e0dc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8120e0dcf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120e0dc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029c11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029c1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1029c116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1029c116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1029c116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1029c11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1029c116d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1029c11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1029c116d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1029c11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cxnSp>
        <p:nvCxnSpPr>
          <p:cNvPr id="14" name="Google Shape;14;p35"/>
          <p:cNvCxnSpPr/>
          <p:nvPr/>
        </p:nvCxnSpPr>
        <p:spPr>
          <a:xfrm>
            <a:off x="914400" y="3398839"/>
            <a:ext cx="10464800" cy="1587"/>
          </a:xfrm>
          <a:prstGeom prst="straightConnector1">
            <a:avLst/>
          </a:prstGeom>
          <a:noFill/>
          <a:ln cap="flat" cmpd="sng" w="19050">
            <a:solidFill>
              <a:schemeClr val="dk2"/>
            </a:solidFill>
            <a:prstDash val="solid"/>
            <a:round/>
            <a:headEnd len="sm" w="sm" type="none"/>
            <a:tailEnd len="sm" w="sm" type="none"/>
          </a:ln>
        </p:spPr>
      </p:cxnSp>
      <p:sp>
        <p:nvSpPr>
          <p:cNvPr id="15" name="Google Shape;15;p35"/>
          <p:cNvSpPr txBox="1"/>
          <p:nvPr>
            <p:ph type="ctrTitle"/>
          </p:nvPr>
        </p:nvSpPr>
        <p:spPr>
          <a:xfrm>
            <a:off x="914400" y="1371601"/>
            <a:ext cx="104648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5"/>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040"/>
              <a:buNone/>
              <a:defRPr>
                <a:solidFill>
                  <a:srgbClr val="3F3F3F"/>
                </a:solidFill>
              </a:defRPr>
            </a:lvl1pPr>
            <a:lvl2pPr lvl="1" algn="ctr">
              <a:spcBef>
                <a:spcPts val="400"/>
              </a:spcBef>
              <a:spcAft>
                <a:spcPts val="0"/>
              </a:spcAft>
              <a:buSzPts val="1700"/>
              <a:buNone/>
              <a:defRPr>
                <a:solidFill>
                  <a:srgbClr val="888888"/>
                </a:solidFill>
              </a:defRPr>
            </a:lvl2pPr>
            <a:lvl3pPr lvl="2" algn="ctr">
              <a:spcBef>
                <a:spcPts val="360"/>
              </a:spcBef>
              <a:spcAft>
                <a:spcPts val="0"/>
              </a:spcAft>
              <a:buSzPts val="162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p:txBody>
      </p:sp>
      <p:sp>
        <p:nvSpPr>
          <p:cNvPr id="17" name="Google Shape;17;p35"/>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5"/>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rgbClr val="FFFFFF"/>
                </a:solidFill>
                <a:latin typeface="Arial"/>
                <a:ea typeface="Arial"/>
                <a:cs typeface="Arial"/>
                <a:sym typeface="Arial"/>
              </a:defRPr>
            </a:lvl1pPr>
            <a:lvl2pPr indent="0" lvl="1" marL="0" algn="l">
              <a:spcBef>
                <a:spcPts val="0"/>
              </a:spcBef>
              <a:buNone/>
              <a:defRPr b="1" i="0" sz="1400" u="none" cap="none" strike="noStrike">
                <a:solidFill>
                  <a:srgbClr val="FFFFFF"/>
                </a:solidFill>
                <a:latin typeface="Arial"/>
                <a:ea typeface="Arial"/>
                <a:cs typeface="Arial"/>
                <a:sym typeface="Arial"/>
              </a:defRPr>
            </a:lvl2pPr>
            <a:lvl3pPr indent="0" lvl="2" marL="0" algn="l">
              <a:spcBef>
                <a:spcPts val="0"/>
              </a:spcBef>
              <a:buNone/>
              <a:defRPr b="1" i="0" sz="1400" u="none" cap="none" strike="noStrike">
                <a:solidFill>
                  <a:srgbClr val="FFFFFF"/>
                </a:solidFill>
                <a:latin typeface="Arial"/>
                <a:ea typeface="Arial"/>
                <a:cs typeface="Arial"/>
                <a:sym typeface="Arial"/>
              </a:defRPr>
            </a:lvl3pPr>
            <a:lvl4pPr indent="0" lvl="3" marL="0" algn="l">
              <a:spcBef>
                <a:spcPts val="0"/>
              </a:spcBef>
              <a:buNone/>
              <a:defRPr b="1" i="0" sz="1400" u="none" cap="none" strike="noStrike">
                <a:solidFill>
                  <a:srgbClr val="FFFFFF"/>
                </a:solidFill>
                <a:latin typeface="Arial"/>
                <a:ea typeface="Arial"/>
                <a:cs typeface="Arial"/>
                <a:sym typeface="Arial"/>
              </a:defRPr>
            </a:lvl4pPr>
            <a:lvl5pPr indent="0" lvl="4" marL="0" algn="l">
              <a:spcBef>
                <a:spcPts val="0"/>
              </a:spcBef>
              <a:buNone/>
              <a:defRPr b="1" i="0" sz="1400" u="none" cap="none" strike="noStrike">
                <a:solidFill>
                  <a:srgbClr val="FFFFFF"/>
                </a:solidFill>
                <a:latin typeface="Arial"/>
                <a:ea typeface="Arial"/>
                <a:cs typeface="Arial"/>
                <a:sym typeface="Arial"/>
              </a:defRPr>
            </a:lvl5pPr>
            <a:lvl6pPr indent="0" lvl="5" marL="0" algn="l">
              <a:spcBef>
                <a:spcPts val="0"/>
              </a:spcBef>
              <a:buNone/>
              <a:defRPr b="1" i="0" sz="1400" u="none" cap="none" strike="noStrike">
                <a:solidFill>
                  <a:srgbClr val="FFFFFF"/>
                </a:solidFill>
                <a:latin typeface="Arial"/>
                <a:ea typeface="Arial"/>
                <a:cs typeface="Arial"/>
                <a:sym typeface="Arial"/>
              </a:defRPr>
            </a:lvl6pPr>
            <a:lvl7pPr indent="0" lvl="6" marL="0" algn="l">
              <a:spcBef>
                <a:spcPts val="0"/>
              </a:spcBef>
              <a:buNone/>
              <a:defRPr b="1" i="0" sz="1400" u="none" cap="none" strike="noStrike">
                <a:solidFill>
                  <a:srgbClr val="FFFFFF"/>
                </a:solidFill>
                <a:latin typeface="Arial"/>
                <a:ea typeface="Arial"/>
                <a:cs typeface="Arial"/>
                <a:sym typeface="Arial"/>
              </a:defRPr>
            </a:lvl7pPr>
            <a:lvl8pPr indent="0" lvl="7" marL="0" algn="l">
              <a:spcBef>
                <a:spcPts val="0"/>
              </a:spcBef>
              <a:buNone/>
              <a:defRPr b="1" i="0" sz="1400" u="none" cap="none" strike="noStrike">
                <a:solidFill>
                  <a:srgbClr val="FFFFFF"/>
                </a:solidFill>
                <a:latin typeface="Arial"/>
                <a:ea typeface="Arial"/>
                <a:cs typeface="Arial"/>
                <a:sym typeface="Arial"/>
              </a:defRPr>
            </a:lvl8pPr>
            <a:lvl9pPr indent="0" lvl="8" mar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4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44"/>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45"/>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5"/>
          <p:cNvSpPr txBox="1"/>
          <p:nvPr>
            <p:ph idx="1" type="body"/>
          </p:nvPr>
        </p:nvSpPr>
        <p:spPr>
          <a:xfrm rot="5400000">
            <a:off x="1689100" y="-469900"/>
            <a:ext cx="5867400" cy="80264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45"/>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5"/>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5"/>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ontent" type="txAndObj">
  <p:cSld name="TEXT_AND_OBJECT">
    <p:spTree>
      <p:nvGrpSpPr>
        <p:cNvPr id="86" name="Shape 86"/>
        <p:cNvGrpSpPr/>
        <p:nvPr/>
      </p:nvGrpSpPr>
      <p:grpSpPr>
        <a:xfrm>
          <a:off x="0" y="0"/>
          <a:ext cx="0" cy="0"/>
          <a:chOff x="0" y="0"/>
          <a:chExt cx="0" cy="0"/>
        </a:xfrm>
      </p:grpSpPr>
      <p:sp>
        <p:nvSpPr>
          <p:cNvPr id="87" name="Google Shape;87;p46"/>
          <p:cNvSpPr txBox="1"/>
          <p:nvPr>
            <p:ph type="title"/>
          </p:nvPr>
        </p:nvSpPr>
        <p:spPr>
          <a:xfrm>
            <a:off x="609600" y="277814"/>
            <a:ext cx="10972800" cy="11398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6"/>
          <p:cNvSpPr txBox="1"/>
          <p:nvPr>
            <p:ph idx="1" type="body"/>
          </p:nvPr>
        </p:nvSpPr>
        <p:spPr>
          <a:xfrm>
            <a:off x="609600" y="1600201"/>
            <a:ext cx="5384800" cy="4530725"/>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46"/>
          <p:cNvSpPr txBox="1"/>
          <p:nvPr>
            <p:ph idx="2" type="body"/>
          </p:nvPr>
        </p:nvSpPr>
        <p:spPr>
          <a:xfrm>
            <a:off x="6197600" y="1600201"/>
            <a:ext cx="5384800" cy="4530725"/>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46"/>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6"/>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0" name="Shape 20"/>
        <p:cNvGrpSpPr/>
        <p:nvPr/>
      </p:nvGrpSpPr>
      <p:grpSpPr>
        <a:xfrm>
          <a:off x="0" y="0"/>
          <a:ext cx="0" cy="0"/>
          <a:chOff x="0" y="0"/>
          <a:chExt cx="0" cy="0"/>
        </a:xfrm>
      </p:grpSpPr>
      <p:sp>
        <p:nvSpPr>
          <p:cNvPr id="21" name="Google Shape;21;p3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36"/>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1400" u="none" cap="none" strike="noStrike">
                <a:solidFill>
                  <a:srgbClr val="FFFFFF"/>
                </a:solidFill>
                <a:latin typeface="Arial"/>
                <a:ea typeface="Arial"/>
                <a:cs typeface="Arial"/>
                <a:sym typeface="Arial"/>
              </a:defRPr>
            </a:lvl1pPr>
            <a:lvl2pPr indent="0" lvl="1" marL="0" algn="l">
              <a:spcBef>
                <a:spcPts val="0"/>
              </a:spcBef>
              <a:buNone/>
              <a:defRPr b="1" i="0" sz="1400" u="none" cap="none" strike="noStrike">
                <a:solidFill>
                  <a:srgbClr val="FFFFFF"/>
                </a:solidFill>
                <a:latin typeface="Arial"/>
                <a:ea typeface="Arial"/>
                <a:cs typeface="Arial"/>
                <a:sym typeface="Arial"/>
              </a:defRPr>
            </a:lvl2pPr>
            <a:lvl3pPr indent="0" lvl="2" marL="0" algn="l">
              <a:spcBef>
                <a:spcPts val="0"/>
              </a:spcBef>
              <a:buNone/>
              <a:defRPr b="1" i="0" sz="1400" u="none" cap="none" strike="noStrike">
                <a:solidFill>
                  <a:srgbClr val="FFFFFF"/>
                </a:solidFill>
                <a:latin typeface="Arial"/>
                <a:ea typeface="Arial"/>
                <a:cs typeface="Arial"/>
                <a:sym typeface="Arial"/>
              </a:defRPr>
            </a:lvl3pPr>
            <a:lvl4pPr indent="0" lvl="3" marL="0" algn="l">
              <a:spcBef>
                <a:spcPts val="0"/>
              </a:spcBef>
              <a:buNone/>
              <a:defRPr b="1" i="0" sz="1400" u="none" cap="none" strike="noStrike">
                <a:solidFill>
                  <a:srgbClr val="FFFFFF"/>
                </a:solidFill>
                <a:latin typeface="Arial"/>
                <a:ea typeface="Arial"/>
                <a:cs typeface="Arial"/>
                <a:sym typeface="Arial"/>
              </a:defRPr>
            </a:lvl4pPr>
            <a:lvl5pPr indent="0" lvl="4" marL="0" algn="l">
              <a:spcBef>
                <a:spcPts val="0"/>
              </a:spcBef>
              <a:buNone/>
              <a:defRPr b="1" i="0" sz="1400" u="none" cap="none" strike="noStrike">
                <a:solidFill>
                  <a:srgbClr val="FFFFFF"/>
                </a:solidFill>
                <a:latin typeface="Arial"/>
                <a:ea typeface="Arial"/>
                <a:cs typeface="Arial"/>
                <a:sym typeface="Arial"/>
              </a:defRPr>
            </a:lvl5pPr>
            <a:lvl6pPr indent="0" lvl="5" marL="0" algn="l">
              <a:spcBef>
                <a:spcPts val="0"/>
              </a:spcBef>
              <a:buNone/>
              <a:defRPr b="1" i="0" sz="1400" u="none" cap="none" strike="noStrike">
                <a:solidFill>
                  <a:srgbClr val="FFFFFF"/>
                </a:solidFill>
                <a:latin typeface="Arial"/>
                <a:ea typeface="Arial"/>
                <a:cs typeface="Arial"/>
                <a:sym typeface="Arial"/>
              </a:defRPr>
            </a:lvl6pPr>
            <a:lvl7pPr indent="0" lvl="6" marL="0" algn="l">
              <a:spcBef>
                <a:spcPts val="0"/>
              </a:spcBef>
              <a:buNone/>
              <a:defRPr b="1" i="0" sz="1400" u="none" cap="none" strike="noStrike">
                <a:solidFill>
                  <a:srgbClr val="FFFFFF"/>
                </a:solidFill>
                <a:latin typeface="Arial"/>
                <a:ea typeface="Arial"/>
                <a:cs typeface="Arial"/>
                <a:sym typeface="Arial"/>
              </a:defRPr>
            </a:lvl7pPr>
            <a:lvl8pPr indent="0" lvl="7" marL="0" algn="l">
              <a:spcBef>
                <a:spcPts val="0"/>
              </a:spcBef>
              <a:buNone/>
              <a:defRPr b="1" i="0" sz="1400" u="none" cap="none" strike="noStrike">
                <a:solidFill>
                  <a:srgbClr val="FFFFFF"/>
                </a:solidFill>
                <a:latin typeface="Arial"/>
                <a:ea typeface="Arial"/>
                <a:cs typeface="Arial"/>
                <a:sym typeface="Arial"/>
              </a:defRPr>
            </a:lvl8pPr>
            <a:lvl9pPr indent="0" lvl="8" mar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2"/>
        </a:solidFill>
      </p:bgPr>
    </p:bg>
    <p:spTree>
      <p:nvGrpSpPr>
        <p:cNvPr id="26" name="Shape 26"/>
        <p:cNvGrpSpPr/>
        <p:nvPr/>
      </p:nvGrpSpPr>
      <p:grpSpPr>
        <a:xfrm>
          <a:off x="0" y="0"/>
          <a:ext cx="0" cy="0"/>
          <a:chOff x="0" y="0"/>
          <a:chExt cx="0" cy="0"/>
        </a:xfrm>
      </p:grpSpPr>
      <p:cxnSp>
        <p:nvCxnSpPr>
          <p:cNvPr id="27" name="Google Shape;27;p37"/>
          <p:cNvCxnSpPr/>
          <p:nvPr/>
        </p:nvCxnSpPr>
        <p:spPr>
          <a:xfrm>
            <a:off x="975784" y="4598989"/>
            <a:ext cx="10464800" cy="1587"/>
          </a:xfrm>
          <a:prstGeom prst="straightConnector1">
            <a:avLst/>
          </a:prstGeom>
          <a:noFill/>
          <a:ln cap="flat" cmpd="sng" w="19050">
            <a:solidFill>
              <a:schemeClr val="lt2"/>
            </a:solidFill>
            <a:prstDash val="solid"/>
            <a:round/>
            <a:headEnd len="sm" w="sm" type="none"/>
            <a:tailEnd len="sm" w="sm" type="none"/>
          </a:ln>
        </p:spPr>
      </p:cxnSp>
      <p:sp>
        <p:nvSpPr>
          <p:cNvPr id="28" name="Google Shape;28;p37"/>
          <p:cNvSpPr txBox="1"/>
          <p:nvPr>
            <p:ph type="title"/>
          </p:nvPr>
        </p:nvSpPr>
        <p:spPr>
          <a:xfrm>
            <a:off x="963084" y="2362201"/>
            <a:ext cx="103632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 type="body"/>
          </p:nvPr>
        </p:nvSpPr>
        <p:spPr>
          <a:xfrm>
            <a:off x="963084" y="4626865"/>
            <a:ext cx="103632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0" name="Google Shape;30;p37"/>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 type="body"/>
          </p:nvPr>
        </p:nvSpPr>
        <p:spPr>
          <a:xfrm>
            <a:off x="609600" y="1673352"/>
            <a:ext cx="53848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6" name="Google Shape;36;p38"/>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7" name="Google Shape;37;p38"/>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cxnSp>
        <p:nvCxnSpPr>
          <p:cNvPr id="41" name="Google Shape;41;p39"/>
          <p:cNvCxnSpPr/>
          <p:nvPr/>
        </p:nvCxnSpPr>
        <p:spPr>
          <a:xfrm rot="5400000">
            <a:off x="3742796" y="4045480"/>
            <a:ext cx="4708525" cy="2117"/>
          </a:xfrm>
          <a:prstGeom prst="straightConnector1">
            <a:avLst/>
          </a:prstGeom>
          <a:noFill/>
          <a:ln cap="flat" cmpd="sng" w="19050">
            <a:solidFill>
              <a:schemeClr val="dk2"/>
            </a:solidFill>
            <a:prstDash val="solid"/>
            <a:round/>
            <a:headEnd len="sm" w="sm" type="none"/>
            <a:tailEnd len="sm" w="sm" type="none"/>
          </a:ln>
        </p:spPr>
      </p:cxnSp>
      <p:sp>
        <p:nvSpPr>
          <p:cNvPr id="42" name="Google Shape;42;p3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 type="body"/>
          </p:nvPr>
        </p:nvSpPr>
        <p:spPr>
          <a:xfrm>
            <a:off x="60960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4" name="Google Shape;44;p39"/>
          <p:cNvSpPr txBox="1"/>
          <p:nvPr>
            <p:ph idx="2" type="body"/>
          </p:nvPr>
        </p:nvSpPr>
        <p:spPr>
          <a:xfrm>
            <a:off x="609600" y="2438400"/>
            <a:ext cx="524256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5" name="Google Shape;45;p39"/>
          <p:cNvSpPr txBox="1"/>
          <p:nvPr>
            <p:ph idx="3" type="body"/>
          </p:nvPr>
        </p:nvSpPr>
        <p:spPr>
          <a:xfrm>
            <a:off x="633984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6" name="Google Shape;46;p39"/>
          <p:cNvSpPr txBox="1"/>
          <p:nvPr>
            <p:ph idx="4" type="body"/>
          </p:nvPr>
        </p:nvSpPr>
        <p:spPr>
          <a:xfrm>
            <a:off x="6339840" y="2438400"/>
            <a:ext cx="524256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7" name="Google Shape;47;p39"/>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9"/>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Google Shape;51;p4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0"/>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41"/>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1"/>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1"/>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cxnSp>
        <p:nvCxnSpPr>
          <p:cNvPr id="60" name="Google Shape;60;p42"/>
          <p:cNvCxnSpPr/>
          <p:nvPr/>
        </p:nvCxnSpPr>
        <p:spPr>
          <a:xfrm rot="5400000">
            <a:off x="911754" y="3580343"/>
            <a:ext cx="5578475" cy="2117"/>
          </a:xfrm>
          <a:prstGeom prst="straightConnector1">
            <a:avLst/>
          </a:prstGeom>
          <a:noFill/>
          <a:ln cap="flat" cmpd="sng" w="19050">
            <a:solidFill>
              <a:schemeClr val="dk2"/>
            </a:solidFill>
            <a:prstDash val="solid"/>
            <a:round/>
            <a:headEnd len="sm" w="sm" type="none"/>
            <a:tailEnd len="sm" w="sm" type="none"/>
          </a:ln>
        </p:spPr>
      </p:cxnSp>
      <p:sp>
        <p:nvSpPr>
          <p:cNvPr id="61" name="Google Shape;61;p42"/>
          <p:cNvSpPr txBox="1"/>
          <p:nvPr>
            <p:ph type="title"/>
          </p:nvPr>
        </p:nvSpPr>
        <p:spPr>
          <a:xfrm>
            <a:off x="609600" y="792080"/>
            <a:ext cx="2852928"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2"/>
          <p:cNvSpPr txBox="1"/>
          <p:nvPr>
            <p:ph idx="1" type="body"/>
          </p:nvPr>
        </p:nvSpPr>
        <p:spPr>
          <a:xfrm>
            <a:off x="3962400" y="792080"/>
            <a:ext cx="7620000" cy="5577840"/>
          </a:xfrm>
          <a:prstGeom prst="rect">
            <a:avLst/>
          </a:prstGeom>
          <a:noFill/>
          <a:ln>
            <a:noFill/>
          </a:ln>
        </p:spPr>
        <p:txBody>
          <a:bodyPr anchorCtr="0" anchor="t" bIns="45700" lIns="91425" spcFirstLastPara="1" rIns="91425" wrap="square" tIns="45700">
            <a:no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3" name="Google Shape;63;p42"/>
          <p:cNvSpPr txBox="1"/>
          <p:nvPr>
            <p:ph idx="2" type="body"/>
          </p:nvPr>
        </p:nvSpPr>
        <p:spPr>
          <a:xfrm>
            <a:off x="609601" y="2130553"/>
            <a:ext cx="2852928" cy="4243615"/>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4" name="Google Shape;64;p42"/>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2"/>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43"/>
          <p:cNvSpPr txBox="1"/>
          <p:nvPr>
            <p:ph type="title"/>
          </p:nvPr>
        </p:nvSpPr>
        <p:spPr>
          <a:xfrm>
            <a:off x="609600" y="792480"/>
            <a:ext cx="2856907"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3"/>
          <p:cNvSpPr/>
          <p:nvPr>
            <p:ph idx="2" type="pic"/>
          </p:nvPr>
        </p:nvSpPr>
        <p:spPr>
          <a:xfrm>
            <a:off x="3811480" y="838201"/>
            <a:ext cx="787252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43"/>
          <p:cNvSpPr txBox="1"/>
          <p:nvPr>
            <p:ph idx="1" type="body"/>
          </p:nvPr>
        </p:nvSpPr>
        <p:spPr>
          <a:xfrm>
            <a:off x="609600" y="2133600"/>
            <a:ext cx="2852928" cy="424281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43"/>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1400">
                <a:solidFill>
                  <a:srgbClr val="FFFFFF"/>
                </a:solidFill>
                <a:latin typeface="Arial"/>
                <a:ea typeface="Arial"/>
                <a:cs typeface="Arial"/>
                <a:sym typeface="Arial"/>
              </a:defRPr>
            </a:lvl1pPr>
            <a:lvl2pPr indent="0" lvl="1" marL="0" algn="l">
              <a:spcBef>
                <a:spcPts val="0"/>
              </a:spcBef>
              <a:buNone/>
              <a:defRPr b="1" sz="1400">
                <a:solidFill>
                  <a:srgbClr val="FFFFFF"/>
                </a:solidFill>
                <a:latin typeface="Arial"/>
                <a:ea typeface="Arial"/>
                <a:cs typeface="Arial"/>
                <a:sym typeface="Arial"/>
              </a:defRPr>
            </a:lvl2pPr>
            <a:lvl3pPr indent="0" lvl="2" marL="0" algn="l">
              <a:spcBef>
                <a:spcPts val="0"/>
              </a:spcBef>
              <a:buNone/>
              <a:defRPr b="1" sz="1400">
                <a:solidFill>
                  <a:srgbClr val="FFFFFF"/>
                </a:solidFill>
                <a:latin typeface="Arial"/>
                <a:ea typeface="Arial"/>
                <a:cs typeface="Arial"/>
                <a:sym typeface="Arial"/>
              </a:defRPr>
            </a:lvl3pPr>
            <a:lvl4pPr indent="0" lvl="3" marL="0" algn="l">
              <a:spcBef>
                <a:spcPts val="0"/>
              </a:spcBef>
              <a:buNone/>
              <a:defRPr b="1" sz="1400">
                <a:solidFill>
                  <a:srgbClr val="FFFFFF"/>
                </a:solidFill>
                <a:latin typeface="Arial"/>
                <a:ea typeface="Arial"/>
                <a:cs typeface="Arial"/>
                <a:sym typeface="Arial"/>
              </a:defRPr>
            </a:lvl4pPr>
            <a:lvl5pPr indent="0" lvl="4" marL="0" algn="l">
              <a:spcBef>
                <a:spcPts val="0"/>
              </a:spcBef>
              <a:buNone/>
              <a:defRPr b="1" sz="1400">
                <a:solidFill>
                  <a:srgbClr val="FFFFFF"/>
                </a:solidFill>
                <a:latin typeface="Arial"/>
                <a:ea typeface="Arial"/>
                <a:cs typeface="Arial"/>
                <a:sym typeface="Arial"/>
              </a:defRPr>
            </a:lvl5pPr>
            <a:lvl6pPr indent="0" lvl="5" marL="0" algn="l">
              <a:spcBef>
                <a:spcPts val="0"/>
              </a:spcBef>
              <a:buNone/>
              <a:defRPr b="1" sz="1400">
                <a:solidFill>
                  <a:srgbClr val="FFFFFF"/>
                </a:solidFill>
                <a:latin typeface="Arial"/>
                <a:ea typeface="Arial"/>
                <a:cs typeface="Arial"/>
                <a:sym typeface="Arial"/>
              </a:defRPr>
            </a:lvl6pPr>
            <a:lvl7pPr indent="0" lvl="6" marL="0" algn="l">
              <a:spcBef>
                <a:spcPts val="0"/>
              </a:spcBef>
              <a:buNone/>
              <a:defRPr b="1" sz="1400">
                <a:solidFill>
                  <a:srgbClr val="FFFFFF"/>
                </a:solidFill>
                <a:latin typeface="Arial"/>
                <a:ea typeface="Arial"/>
                <a:cs typeface="Arial"/>
                <a:sym typeface="Arial"/>
              </a:defRPr>
            </a:lvl7pPr>
            <a:lvl8pPr indent="0" lvl="7" marL="0" algn="l">
              <a:spcBef>
                <a:spcPts val="0"/>
              </a:spcBef>
              <a:buNone/>
              <a:defRPr b="1" sz="1400">
                <a:solidFill>
                  <a:srgbClr val="FFFFFF"/>
                </a:solidFill>
                <a:latin typeface="Arial"/>
                <a:ea typeface="Arial"/>
                <a:cs typeface="Arial"/>
                <a:sym typeface="Arial"/>
              </a:defRPr>
            </a:lvl8pPr>
            <a:lvl9pPr indent="0" lvl="8" marL="0" algn="l">
              <a:spcBef>
                <a:spcPts val="0"/>
              </a:spcBef>
              <a:buNone/>
              <a:defRPr b="1" sz="1400">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34"/>
          <p:cNvSpPr/>
          <p:nvPr/>
        </p:nvSpPr>
        <p:spPr>
          <a:xfrm>
            <a:off x="0" y="220663"/>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3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8" name="Google Shape;8;p3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34"/>
          <p:cNvSpPr/>
          <p:nvPr/>
        </p:nvSpPr>
        <p:spPr>
          <a:xfrm>
            <a:off x="0" y="1"/>
            <a:ext cx="12192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34"/>
          <p:cNvSpPr txBox="1"/>
          <p:nvPr>
            <p:ph idx="10" type="dt"/>
          </p:nvPr>
        </p:nvSpPr>
        <p:spPr>
          <a:xfrm>
            <a:off x="609600" y="19051"/>
            <a:ext cx="3860800" cy="328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34"/>
          <p:cNvSpPr txBox="1"/>
          <p:nvPr>
            <p:ph idx="11" type="ftr"/>
          </p:nvPr>
        </p:nvSpPr>
        <p:spPr>
          <a:xfrm>
            <a:off x="4572000" y="19051"/>
            <a:ext cx="5486400" cy="32861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34"/>
          <p:cNvSpPr txBox="1"/>
          <p:nvPr>
            <p:ph idx="12" type="sldNum"/>
          </p:nvPr>
        </p:nvSpPr>
        <p:spPr>
          <a:xfrm>
            <a:off x="10160000" y="19051"/>
            <a:ext cx="1422400" cy="328613"/>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towardsdatascience.com/ensemble-learning-using-scikit-learn-85c4531ff86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projecteuclid.org/euclid.aos/117634455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scikit-learn.org/stable/modules/generated/sklearn.ensemble.AdaBoostClassifier.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personal.ee.surrey.ac.uk/Personal/T.Windeatt/word_bkp/research/tutorial/mcs-ensembles.pdf" TargetMode="External"/><Relationship Id="rId4" Type="http://schemas.openxmlformats.org/officeDocument/2006/relationships/hyperlink" Target="http://cs.du.edu/~mitchell/mario_books/Introduction_to_Machine_Learning_-_2e_-_Ethem_Alpaydin.pdf" TargetMode="External"/><Relationship Id="rId5" Type="http://schemas.openxmlformats.org/officeDocument/2006/relationships/hyperlink" Target="http://ciml.info/dl/v0_8/ciml-v0_8-all.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
          <p:cNvSpPr txBox="1"/>
          <p:nvPr>
            <p:ph type="ctrTitle"/>
          </p:nvPr>
        </p:nvSpPr>
        <p:spPr>
          <a:xfrm>
            <a:off x="914400" y="1371601"/>
            <a:ext cx="104648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ENSEMBLE LEARNING </a:t>
            </a:r>
            <a:endParaRPr/>
          </a:p>
        </p:txBody>
      </p:sp>
      <p:sp>
        <p:nvSpPr>
          <p:cNvPr id="97" name="Google Shape;97;p1"/>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Value of Ensembles		</a:t>
            </a:r>
            <a:endParaRPr/>
          </a:p>
        </p:txBody>
      </p:sp>
      <p:sp>
        <p:nvSpPr>
          <p:cNvPr id="182" name="Google Shape;182;p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“No Free Lunch” Theorem 	</a:t>
            </a:r>
            <a:endParaRPr/>
          </a:p>
          <a:p>
            <a:pPr indent="-182563" lvl="1" marL="457200" rtl="0" algn="l">
              <a:spcBef>
                <a:spcPts val="400"/>
              </a:spcBef>
              <a:spcAft>
                <a:spcPts val="0"/>
              </a:spcAft>
              <a:buSzPts val="1700"/>
              <a:buChar char="•"/>
            </a:pPr>
            <a:r>
              <a:rPr lang="en-US"/>
              <a:t>No single algorithm wins all the time!</a:t>
            </a:r>
            <a:endParaRPr/>
          </a:p>
          <a:p>
            <a:pPr indent="-74613" lvl="1" marL="457200" rtl="0" algn="l">
              <a:spcBef>
                <a:spcPts val="400"/>
              </a:spcBef>
              <a:spcAft>
                <a:spcPts val="0"/>
              </a:spcAft>
              <a:buSzPts val="1700"/>
              <a:buNone/>
            </a:pPr>
            <a:r>
              <a:t/>
            </a:r>
            <a:endParaRPr/>
          </a:p>
          <a:p>
            <a:pPr indent="-182563" lvl="0" marL="182563" rtl="0" algn="l">
              <a:spcBef>
                <a:spcPts val="480"/>
              </a:spcBef>
              <a:spcAft>
                <a:spcPts val="0"/>
              </a:spcAft>
              <a:buSzPts val="2040"/>
              <a:buChar char="•"/>
            </a:pPr>
            <a:r>
              <a:rPr lang="en-US"/>
              <a:t> When </a:t>
            </a:r>
            <a:r>
              <a:rPr lang="en-US"/>
              <a:t>combining</a:t>
            </a:r>
            <a:r>
              <a:rPr lang="en-US"/>
              <a:t> multiple </a:t>
            </a:r>
            <a:r>
              <a:rPr i="1" lang="en-US">
                <a:solidFill>
                  <a:schemeClr val="accent2"/>
                </a:solidFill>
              </a:rPr>
              <a:t>independent</a:t>
            </a:r>
            <a:r>
              <a:rPr i="1" lang="en-US"/>
              <a:t> </a:t>
            </a:r>
            <a:r>
              <a:rPr lang="en-US"/>
              <a:t>and </a:t>
            </a:r>
            <a:r>
              <a:rPr i="1" lang="en-US">
                <a:solidFill>
                  <a:schemeClr val="accent2"/>
                </a:solidFill>
              </a:rPr>
              <a:t>diverse decisions </a:t>
            </a:r>
            <a:r>
              <a:rPr lang="en-US"/>
              <a:t>each of which is </a:t>
            </a:r>
            <a:r>
              <a:rPr i="1" lang="en-US">
                <a:solidFill>
                  <a:schemeClr val="accent2"/>
                </a:solidFill>
              </a:rPr>
              <a:t>at least more accurate than random guessing</a:t>
            </a:r>
            <a:r>
              <a:rPr lang="en-US"/>
              <a:t>, random errors cancel each other out, </a:t>
            </a:r>
            <a:r>
              <a:rPr i="1" lang="en-US">
                <a:solidFill>
                  <a:schemeClr val="accent2"/>
                </a:solidFill>
              </a:rPr>
              <a:t>correct decisions are reinforced</a:t>
            </a:r>
            <a:r>
              <a:rPr lang="en-US"/>
              <a:t>.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Examples: Human ensembles are demonstrably better</a:t>
            </a:r>
            <a:endParaRPr/>
          </a:p>
          <a:p>
            <a:pPr indent="-182563" lvl="1" marL="457200" rtl="0" algn="l">
              <a:spcBef>
                <a:spcPts val="400"/>
              </a:spcBef>
              <a:spcAft>
                <a:spcPts val="0"/>
              </a:spcAft>
              <a:buSzPts val="1700"/>
              <a:buChar char="•"/>
            </a:pPr>
            <a:r>
              <a:rPr lang="en-US"/>
              <a:t>Who wants to be a millionaire:   Audience vote</a:t>
            </a:r>
            <a:endParaRPr/>
          </a:p>
        </p:txBody>
      </p:sp>
      <p:pic>
        <p:nvPicPr>
          <p:cNvPr id="183" name="Google Shape;183;p5"/>
          <p:cNvPicPr preferRelativeResize="0"/>
          <p:nvPr/>
        </p:nvPicPr>
        <p:blipFill rotWithShape="1">
          <a:blip r:embed="rId3">
            <a:alphaModFix/>
          </a:blip>
          <a:srcRect b="0" l="0" r="0" t="0"/>
          <a:stretch/>
        </p:blipFill>
        <p:spPr>
          <a:xfrm>
            <a:off x="8610600" y="4296922"/>
            <a:ext cx="1422400" cy="20276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6"/>
          <p:cNvSpPr txBox="1"/>
          <p:nvPr>
            <p:ph type="title"/>
          </p:nvPr>
        </p:nvSpPr>
        <p:spPr>
          <a:xfrm>
            <a:off x="609600" y="340895"/>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Example: Weather Forecast</a:t>
            </a:r>
            <a:endParaRPr/>
          </a:p>
        </p:txBody>
      </p:sp>
      <p:graphicFrame>
        <p:nvGraphicFramePr>
          <p:cNvPr id="189" name="Google Shape;189;p6"/>
          <p:cNvGraphicFramePr/>
          <p:nvPr/>
        </p:nvGraphicFramePr>
        <p:xfrm>
          <a:off x="609600" y="1600200"/>
          <a:ext cx="3000000" cy="3000000"/>
        </p:xfrm>
        <a:graphic>
          <a:graphicData uri="http://schemas.openxmlformats.org/drawingml/2006/table">
            <a:tbl>
              <a:tblPr bandRow="1" firstRow="1">
                <a:noFill/>
                <a:tableStyleId>{6D00C589-17D5-410B-8141-F31D3BD0A796}</a:tableStyleId>
              </a:tblPr>
              <a:tblGrid>
                <a:gridCol w="1371600"/>
                <a:gridCol w="1371600"/>
                <a:gridCol w="1371600"/>
                <a:gridCol w="1371600"/>
                <a:gridCol w="1371600"/>
                <a:gridCol w="1371600"/>
                <a:gridCol w="1371600"/>
                <a:gridCol w="1371600"/>
              </a:tblGrid>
              <a:tr h="968350">
                <a:tc>
                  <a:txBody>
                    <a:bodyPr/>
                    <a:lstStyle/>
                    <a:p>
                      <a:pPr indent="0" lvl="0" marL="0" marR="0" rtl="0" algn="ctr">
                        <a:spcBef>
                          <a:spcPts val="0"/>
                        </a:spcBef>
                        <a:spcAft>
                          <a:spcPts val="0"/>
                        </a:spcAft>
                        <a:buNone/>
                      </a:pPr>
                      <a:r>
                        <a:rPr b="1" lang="en-US" sz="1800" u="none" cap="none" strike="noStrike">
                          <a:solidFill>
                            <a:schemeClr val="dk1"/>
                          </a:solidFill>
                        </a:rPr>
                        <a:t>Reality</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39875">
                <a:tc>
                  <a:txBody>
                    <a:bodyPr/>
                    <a:lstStyle/>
                    <a:p>
                      <a:pPr indent="0" lvl="0" marL="0" marR="0" rtl="0" algn="ctr">
                        <a:spcBef>
                          <a:spcPts val="0"/>
                        </a:spcBef>
                        <a:spcAft>
                          <a:spcPts val="0"/>
                        </a:spcAft>
                        <a:buNone/>
                      </a:pPr>
                      <a:r>
                        <a:rPr lang="en-US" sz="1800"/>
                        <a:t>1</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73775">
                <a:tc>
                  <a:txBody>
                    <a:bodyPr/>
                    <a:lstStyle/>
                    <a:p>
                      <a:pPr indent="0" lvl="0" marL="0" marR="0" rtl="0" algn="ctr">
                        <a:spcBef>
                          <a:spcPts val="0"/>
                        </a:spcBef>
                        <a:spcAft>
                          <a:spcPts val="0"/>
                        </a:spcAft>
                        <a:buNone/>
                      </a:pPr>
                      <a:r>
                        <a:rPr lang="en-US" sz="1800"/>
                        <a:t>2</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737925">
                <a:tc>
                  <a:txBody>
                    <a:bodyPr/>
                    <a:lstStyle/>
                    <a:p>
                      <a:pPr indent="0" lvl="0" marL="0" marR="0" rtl="0" algn="ctr">
                        <a:spcBef>
                          <a:spcPts val="0"/>
                        </a:spcBef>
                        <a:spcAft>
                          <a:spcPts val="0"/>
                        </a:spcAft>
                        <a:buNone/>
                      </a:pPr>
                      <a:r>
                        <a:rPr lang="en-US" sz="1800"/>
                        <a:t>3</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57725">
                <a:tc>
                  <a:txBody>
                    <a:bodyPr/>
                    <a:lstStyle/>
                    <a:p>
                      <a:pPr indent="0" lvl="0" marL="0" marR="0" rtl="0" algn="ctr">
                        <a:spcBef>
                          <a:spcPts val="0"/>
                        </a:spcBef>
                        <a:spcAft>
                          <a:spcPts val="0"/>
                        </a:spcAft>
                        <a:buNone/>
                      </a:pPr>
                      <a:r>
                        <a:rPr lang="en-US" sz="1800"/>
                        <a:t>4</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73775">
                <a:tc>
                  <a:txBody>
                    <a:bodyPr/>
                    <a:lstStyle/>
                    <a:p>
                      <a:pPr indent="0" lvl="0" marL="0" marR="0" rtl="0" algn="ctr">
                        <a:spcBef>
                          <a:spcPts val="0"/>
                        </a:spcBef>
                        <a:spcAft>
                          <a:spcPts val="0"/>
                        </a:spcAft>
                        <a:buNone/>
                      </a:pPr>
                      <a:r>
                        <a:rPr lang="en-US" sz="1800"/>
                        <a:t>5</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73775">
                <a:tc>
                  <a:txBody>
                    <a:bodyPr/>
                    <a:lstStyle/>
                    <a:p>
                      <a:pPr indent="0" lvl="0" marL="0" marR="0" rtl="0" algn="ctr">
                        <a:spcBef>
                          <a:spcPts val="0"/>
                        </a:spcBef>
                        <a:spcAft>
                          <a:spcPts val="0"/>
                        </a:spcAft>
                        <a:buNone/>
                      </a:pPr>
                      <a:r>
                        <a:rPr lang="en-US" sz="1800"/>
                        <a:t>Combine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190" name="Google Shape;190;p6"/>
          <p:cNvPicPr preferRelativeResize="0"/>
          <p:nvPr/>
        </p:nvPicPr>
        <p:blipFill rotWithShape="1">
          <a:blip r:embed="rId3">
            <a:alphaModFix/>
          </a:blip>
          <a:srcRect b="0" l="0" r="0" t="0"/>
          <a:stretch/>
        </p:blipFill>
        <p:spPr>
          <a:xfrm flipH="1">
            <a:off x="3781927" y="1792702"/>
            <a:ext cx="509340" cy="509340"/>
          </a:xfrm>
          <a:prstGeom prst="rect">
            <a:avLst/>
          </a:prstGeom>
          <a:noFill/>
          <a:ln>
            <a:noFill/>
          </a:ln>
        </p:spPr>
      </p:pic>
      <p:pic>
        <p:nvPicPr>
          <p:cNvPr id="191" name="Google Shape;191;p6"/>
          <p:cNvPicPr preferRelativeResize="0"/>
          <p:nvPr/>
        </p:nvPicPr>
        <p:blipFill rotWithShape="1">
          <a:blip r:embed="rId3">
            <a:alphaModFix/>
          </a:blip>
          <a:srcRect b="0" l="0" r="0" t="0"/>
          <a:stretch/>
        </p:blipFill>
        <p:spPr>
          <a:xfrm flipH="1">
            <a:off x="5057275" y="1792702"/>
            <a:ext cx="509340" cy="509340"/>
          </a:xfrm>
          <a:prstGeom prst="rect">
            <a:avLst/>
          </a:prstGeom>
          <a:noFill/>
          <a:ln>
            <a:noFill/>
          </a:ln>
        </p:spPr>
      </p:pic>
      <p:pic>
        <p:nvPicPr>
          <p:cNvPr id="192" name="Google Shape;192;p6"/>
          <p:cNvPicPr preferRelativeResize="0"/>
          <p:nvPr/>
        </p:nvPicPr>
        <p:blipFill rotWithShape="1">
          <a:blip r:embed="rId3">
            <a:alphaModFix/>
          </a:blip>
          <a:srcRect b="0" l="0" r="0" t="0"/>
          <a:stretch/>
        </p:blipFill>
        <p:spPr>
          <a:xfrm flipH="1">
            <a:off x="9150617" y="1807047"/>
            <a:ext cx="509340" cy="509340"/>
          </a:xfrm>
          <a:prstGeom prst="rect">
            <a:avLst/>
          </a:prstGeom>
          <a:noFill/>
          <a:ln>
            <a:noFill/>
          </a:ln>
        </p:spPr>
      </p:pic>
      <p:pic>
        <p:nvPicPr>
          <p:cNvPr id="193" name="Google Shape;193;p6"/>
          <p:cNvPicPr preferRelativeResize="0"/>
          <p:nvPr/>
        </p:nvPicPr>
        <p:blipFill rotWithShape="1">
          <a:blip r:embed="rId3">
            <a:alphaModFix/>
          </a:blip>
          <a:srcRect b="0" l="0" r="0" t="0"/>
          <a:stretch/>
        </p:blipFill>
        <p:spPr>
          <a:xfrm flipH="1">
            <a:off x="10569239" y="1768945"/>
            <a:ext cx="509340" cy="509340"/>
          </a:xfrm>
          <a:prstGeom prst="rect">
            <a:avLst/>
          </a:prstGeom>
          <a:noFill/>
          <a:ln>
            <a:noFill/>
          </a:ln>
        </p:spPr>
      </p:pic>
      <p:pic>
        <p:nvPicPr>
          <p:cNvPr id="194" name="Google Shape;194;p6"/>
          <p:cNvPicPr preferRelativeResize="0"/>
          <p:nvPr/>
        </p:nvPicPr>
        <p:blipFill rotWithShape="1">
          <a:blip r:embed="rId3">
            <a:alphaModFix/>
          </a:blip>
          <a:srcRect b="0" l="0" r="0" t="0"/>
          <a:stretch/>
        </p:blipFill>
        <p:spPr>
          <a:xfrm flipH="1">
            <a:off x="5057275" y="2642936"/>
            <a:ext cx="509340" cy="509340"/>
          </a:xfrm>
          <a:prstGeom prst="rect">
            <a:avLst/>
          </a:prstGeom>
          <a:noFill/>
          <a:ln>
            <a:noFill/>
          </a:ln>
        </p:spPr>
      </p:pic>
      <p:pic>
        <p:nvPicPr>
          <p:cNvPr id="195" name="Google Shape;195;p6"/>
          <p:cNvPicPr preferRelativeResize="0"/>
          <p:nvPr/>
        </p:nvPicPr>
        <p:blipFill rotWithShape="1">
          <a:blip r:embed="rId3">
            <a:alphaModFix/>
          </a:blip>
          <a:srcRect b="0" l="0" r="0" t="0"/>
          <a:stretch/>
        </p:blipFill>
        <p:spPr>
          <a:xfrm flipH="1">
            <a:off x="2324098" y="3358053"/>
            <a:ext cx="509340" cy="509340"/>
          </a:xfrm>
          <a:prstGeom prst="rect">
            <a:avLst/>
          </a:prstGeom>
          <a:noFill/>
          <a:ln>
            <a:noFill/>
          </a:ln>
        </p:spPr>
      </p:pic>
      <p:pic>
        <p:nvPicPr>
          <p:cNvPr id="196" name="Google Shape;196;p6"/>
          <p:cNvPicPr preferRelativeResize="0"/>
          <p:nvPr/>
        </p:nvPicPr>
        <p:blipFill rotWithShape="1">
          <a:blip r:embed="rId3">
            <a:alphaModFix/>
          </a:blip>
          <a:srcRect b="0" l="0" r="0" t="0"/>
          <a:stretch/>
        </p:blipFill>
        <p:spPr>
          <a:xfrm flipH="1">
            <a:off x="3768899" y="3310687"/>
            <a:ext cx="509340" cy="509340"/>
          </a:xfrm>
          <a:prstGeom prst="rect">
            <a:avLst/>
          </a:prstGeom>
          <a:noFill/>
          <a:ln>
            <a:noFill/>
          </a:ln>
        </p:spPr>
      </p:pic>
      <p:pic>
        <p:nvPicPr>
          <p:cNvPr id="197" name="Google Shape;197;p6"/>
          <p:cNvPicPr preferRelativeResize="0"/>
          <p:nvPr/>
        </p:nvPicPr>
        <p:blipFill rotWithShape="1">
          <a:blip r:embed="rId3">
            <a:alphaModFix/>
          </a:blip>
          <a:srcRect b="0" l="0" r="0" t="0"/>
          <a:stretch/>
        </p:blipFill>
        <p:spPr>
          <a:xfrm flipH="1">
            <a:off x="5057275" y="3310687"/>
            <a:ext cx="509340" cy="509340"/>
          </a:xfrm>
          <a:prstGeom prst="rect">
            <a:avLst/>
          </a:prstGeom>
          <a:noFill/>
          <a:ln>
            <a:noFill/>
          </a:ln>
        </p:spPr>
      </p:pic>
      <p:pic>
        <p:nvPicPr>
          <p:cNvPr id="198" name="Google Shape;198;p6"/>
          <p:cNvPicPr preferRelativeResize="0"/>
          <p:nvPr/>
        </p:nvPicPr>
        <p:blipFill rotWithShape="1">
          <a:blip r:embed="rId3">
            <a:alphaModFix/>
          </a:blip>
          <a:srcRect b="0" l="0" r="0" t="0"/>
          <a:stretch/>
        </p:blipFill>
        <p:spPr>
          <a:xfrm flipH="1">
            <a:off x="3755871" y="3954375"/>
            <a:ext cx="509340" cy="509340"/>
          </a:xfrm>
          <a:prstGeom prst="rect">
            <a:avLst/>
          </a:prstGeom>
          <a:noFill/>
          <a:ln>
            <a:noFill/>
          </a:ln>
        </p:spPr>
      </p:pic>
      <p:pic>
        <p:nvPicPr>
          <p:cNvPr id="199" name="Google Shape;199;p6"/>
          <p:cNvPicPr preferRelativeResize="0"/>
          <p:nvPr/>
        </p:nvPicPr>
        <p:blipFill rotWithShape="1">
          <a:blip r:embed="rId3">
            <a:alphaModFix/>
          </a:blip>
          <a:srcRect b="0" l="0" r="0" t="0"/>
          <a:stretch/>
        </p:blipFill>
        <p:spPr>
          <a:xfrm flipH="1">
            <a:off x="3755871" y="4686299"/>
            <a:ext cx="509340" cy="509340"/>
          </a:xfrm>
          <a:prstGeom prst="rect">
            <a:avLst/>
          </a:prstGeom>
          <a:noFill/>
          <a:ln>
            <a:noFill/>
          </a:ln>
        </p:spPr>
      </p:pic>
      <p:pic>
        <p:nvPicPr>
          <p:cNvPr id="200" name="Google Shape;200;p6"/>
          <p:cNvPicPr preferRelativeResize="0"/>
          <p:nvPr/>
        </p:nvPicPr>
        <p:blipFill rotWithShape="1">
          <a:blip r:embed="rId3">
            <a:alphaModFix/>
          </a:blip>
          <a:srcRect b="0" l="0" r="0" t="0"/>
          <a:stretch/>
        </p:blipFill>
        <p:spPr>
          <a:xfrm flipH="1">
            <a:off x="3755871" y="5972671"/>
            <a:ext cx="509340" cy="509340"/>
          </a:xfrm>
          <a:prstGeom prst="rect">
            <a:avLst/>
          </a:prstGeom>
          <a:noFill/>
          <a:ln>
            <a:noFill/>
          </a:ln>
        </p:spPr>
      </p:pic>
      <p:pic>
        <p:nvPicPr>
          <p:cNvPr id="201" name="Google Shape;201;p6"/>
          <p:cNvPicPr preferRelativeResize="0"/>
          <p:nvPr/>
        </p:nvPicPr>
        <p:blipFill rotWithShape="1">
          <a:blip r:embed="rId3">
            <a:alphaModFix/>
          </a:blip>
          <a:srcRect b="0" l="0" r="0" t="0"/>
          <a:stretch/>
        </p:blipFill>
        <p:spPr>
          <a:xfrm flipH="1">
            <a:off x="5057275" y="5972671"/>
            <a:ext cx="509340" cy="509340"/>
          </a:xfrm>
          <a:prstGeom prst="rect">
            <a:avLst/>
          </a:prstGeom>
          <a:noFill/>
          <a:ln>
            <a:noFill/>
          </a:ln>
        </p:spPr>
      </p:pic>
      <p:pic>
        <p:nvPicPr>
          <p:cNvPr id="202" name="Google Shape;202;p6"/>
          <p:cNvPicPr preferRelativeResize="0"/>
          <p:nvPr/>
        </p:nvPicPr>
        <p:blipFill rotWithShape="1">
          <a:blip r:embed="rId3">
            <a:alphaModFix/>
          </a:blip>
          <a:srcRect b="0" l="0" r="0" t="0"/>
          <a:stretch/>
        </p:blipFill>
        <p:spPr>
          <a:xfrm flipH="1">
            <a:off x="5060290" y="5319953"/>
            <a:ext cx="509340" cy="509340"/>
          </a:xfrm>
          <a:prstGeom prst="rect">
            <a:avLst/>
          </a:prstGeom>
          <a:noFill/>
          <a:ln>
            <a:noFill/>
          </a:ln>
        </p:spPr>
      </p:pic>
      <p:pic>
        <p:nvPicPr>
          <p:cNvPr id="203" name="Google Shape;203;p6"/>
          <p:cNvPicPr preferRelativeResize="0"/>
          <p:nvPr/>
        </p:nvPicPr>
        <p:blipFill rotWithShape="1">
          <a:blip r:embed="rId3">
            <a:alphaModFix/>
          </a:blip>
          <a:srcRect b="0" l="0" r="0" t="0"/>
          <a:stretch/>
        </p:blipFill>
        <p:spPr>
          <a:xfrm flipH="1">
            <a:off x="7810497" y="3954375"/>
            <a:ext cx="509340" cy="509340"/>
          </a:xfrm>
          <a:prstGeom prst="rect">
            <a:avLst/>
          </a:prstGeom>
          <a:noFill/>
          <a:ln>
            <a:noFill/>
          </a:ln>
        </p:spPr>
      </p:pic>
      <p:pic>
        <p:nvPicPr>
          <p:cNvPr id="204" name="Google Shape;204;p6"/>
          <p:cNvPicPr preferRelativeResize="0"/>
          <p:nvPr/>
        </p:nvPicPr>
        <p:blipFill rotWithShape="1">
          <a:blip r:embed="rId3">
            <a:alphaModFix/>
          </a:blip>
          <a:srcRect b="0" l="0" r="0" t="0"/>
          <a:stretch/>
        </p:blipFill>
        <p:spPr>
          <a:xfrm flipH="1">
            <a:off x="7797469" y="4689305"/>
            <a:ext cx="509340" cy="509340"/>
          </a:xfrm>
          <a:prstGeom prst="rect">
            <a:avLst/>
          </a:prstGeom>
          <a:noFill/>
          <a:ln>
            <a:noFill/>
          </a:ln>
        </p:spPr>
      </p:pic>
      <p:pic>
        <p:nvPicPr>
          <p:cNvPr id="205" name="Google Shape;205;p6"/>
          <p:cNvPicPr preferRelativeResize="0"/>
          <p:nvPr/>
        </p:nvPicPr>
        <p:blipFill rotWithShape="1">
          <a:blip r:embed="rId3">
            <a:alphaModFix/>
          </a:blip>
          <a:srcRect b="0" l="0" r="0" t="0"/>
          <a:stretch/>
        </p:blipFill>
        <p:spPr>
          <a:xfrm flipH="1">
            <a:off x="9167566" y="4686299"/>
            <a:ext cx="509340" cy="509340"/>
          </a:xfrm>
          <a:prstGeom prst="rect">
            <a:avLst/>
          </a:prstGeom>
          <a:noFill/>
          <a:ln>
            <a:noFill/>
          </a:ln>
        </p:spPr>
      </p:pic>
      <p:pic>
        <p:nvPicPr>
          <p:cNvPr id="206" name="Google Shape;206;p6"/>
          <p:cNvPicPr preferRelativeResize="0"/>
          <p:nvPr/>
        </p:nvPicPr>
        <p:blipFill rotWithShape="1">
          <a:blip r:embed="rId4">
            <a:alphaModFix/>
          </a:blip>
          <a:srcRect b="0" l="0" r="0" t="0"/>
          <a:stretch/>
        </p:blipFill>
        <p:spPr>
          <a:xfrm>
            <a:off x="2388476" y="1792702"/>
            <a:ext cx="526180" cy="538031"/>
          </a:xfrm>
          <a:prstGeom prst="rect">
            <a:avLst/>
          </a:prstGeom>
          <a:noFill/>
          <a:ln>
            <a:noFill/>
          </a:ln>
        </p:spPr>
      </p:pic>
      <p:pic>
        <p:nvPicPr>
          <p:cNvPr id="207" name="Google Shape;207;p6"/>
          <p:cNvPicPr preferRelativeResize="0"/>
          <p:nvPr/>
        </p:nvPicPr>
        <p:blipFill rotWithShape="1">
          <a:blip r:embed="rId4">
            <a:alphaModFix/>
          </a:blip>
          <a:srcRect b="0" l="0" r="0" t="0"/>
          <a:stretch/>
        </p:blipFill>
        <p:spPr>
          <a:xfrm>
            <a:off x="2435662" y="2642937"/>
            <a:ext cx="444568" cy="509340"/>
          </a:xfrm>
          <a:prstGeom prst="rect">
            <a:avLst/>
          </a:prstGeom>
          <a:noFill/>
          <a:ln>
            <a:noFill/>
          </a:ln>
        </p:spPr>
      </p:pic>
      <p:pic>
        <p:nvPicPr>
          <p:cNvPr id="208" name="Google Shape;208;p6"/>
          <p:cNvPicPr preferRelativeResize="0"/>
          <p:nvPr/>
        </p:nvPicPr>
        <p:blipFill rotWithShape="1">
          <a:blip r:embed="rId4">
            <a:alphaModFix/>
          </a:blip>
          <a:srcRect b="0" l="0" r="0" t="0"/>
          <a:stretch/>
        </p:blipFill>
        <p:spPr>
          <a:xfrm>
            <a:off x="3840684" y="2657210"/>
            <a:ext cx="444568" cy="509340"/>
          </a:xfrm>
          <a:prstGeom prst="rect">
            <a:avLst/>
          </a:prstGeom>
          <a:noFill/>
          <a:ln>
            <a:noFill/>
          </a:ln>
        </p:spPr>
      </p:pic>
      <p:pic>
        <p:nvPicPr>
          <p:cNvPr id="209" name="Google Shape;209;p6"/>
          <p:cNvPicPr preferRelativeResize="0"/>
          <p:nvPr/>
        </p:nvPicPr>
        <p:blipFill rotWithShape="1">
          <a:blip r:embed="rId4">
            <a:alphaModFix/>
          </a:blip>
          <a:srcRect b="0" l="0" r="0" t="0"/>
          <a:stretch/>
        </p:blipFill>
        <p:spPr>
          <a:xfrm>
            <a:off x="2388870" y="3968721"/>
            <a:ext cx="444568" cy="509340"/>
          </a:xfrm>
          <a:prstGeom prst="rect">
            <a:avLst/>
          </a:prstGeom>
          <a:noFill/>
          <a:ln>
            <a:noFill/>
          </a:ln>
        </p:spPr>
      </p:pic>
      <p:pic>
        <p:nvPicPr>
          <p:cNvPr id="210" name="Google Shape;210;p6"/>
          <p:cNvPicPr preferRelativeResize="0"/>
          <p:nvPr/>
        </p:nvPicPr>
        <p:blipFill rotWithShape="1">
          <a:blip r:embed="rId4">
            <a:alphaModFix/>
          </a:blip>
          <a:srcRect b="0" l="0" r="0" t="0"/>
          <a:stretch/>
        </p:blipFill>
        <p:spPr>
          <a:xfrm>
            <a:off x="2398897" y="4686299"/>
            <a:ext cx="444568" cy="509340"/>
          </a:xfrm>
          <a:prstGeom prst="rect">
            <a:avLst/>
          </a:prstGeom>
          <a:noFill/>
          <a:ln>
            <a:noFill/>
          </a:ln>
        </p:spPr>
      </p:pic>
      <p:pic>
        <p:nvPicPr>
          <p:cNvPr id="211" name="Google Shape;211;p6"/>
          <p:cNvPicPr preferRelativeResize="0"/>
          <p:nvPr/>
        </p:nvPicPr>
        <p:blipFill rotWithShape="1">
          <a:blip r:embed="rId4">
            <a:alphaModFix/>
          </a:blip>
          <a:srcRect b="0" l="0" r="0" t="0"/>
          <a:stretch/>
        </p:blipFill>
        <p:spPr>
          <a:xfrm>
            <a:off x="2356484" y="5406134"/>
            <a:ext cx="444568" cy="509340"/>
          </a:xfrm>
          <a:prstGeom prst="rect">
            <a:avLst/>
          </a:prstGeom>
          <a:noFill/>
          <a:ln>
            <a:noFill/>
          </a:ln>
        </p:spPr>
      </p:pic>
      <p:pic>
        <p:nvPicPr>
          <p:cNvPr id="212" name="Google Shape;212;p6"/>
          <p:cNvPicPr preferRelativeResize="0"/>
          <p:nvPr/>
        </p:nvPicPr>
        <p:blipFill rotWithShape="1">
          <a:blip r:embed="rId4">
            <a:alphaModFix/>
          </a:blip>
          <a:srcRect b="0" l="0" r="0" t="0"/>
          <a:stretch/>
        </p:blipFill>
        <p:spPr>
          <a:xfrm>
            <a:off x="2382160" y="6026457"/>
            <a:ext cx="444568" cy="509340"/>
          </a:xfrm>
          <a:prstGeom prst="rect">
            <a:avLst/>
          </a:prstGeom>
          <a:noFill/>
          <a:ln>
            <a:noFill/>
          </a:ln>
        </p:spPr>
      </p:pic>
      <p:pic>
        <p:nvPicPr>
          <p:cNvPr id="213" name="Google Shape;213;p6"/>
          <p:cNvPicPr preferRelativeResize="0"/>
          <p:nvPr/>
        </p:nvPicPr>
        <p:blipFill rotWithShape="1">
          <a:blip r:embed="rId4">
            <a:alphaModFix/>
          </a:blip>
          <a:srcRect b="0" l="0" r="0" t="0"/>
          <a:stretch/>
        </p:blipFill>
        <p:spPr>
          <a:xfrm>
            <a:off x="3775611" y="5362921"/>
            <a:ext cx="444568" cy="509340"/>
          </a:xfrm>
          <a:prstGeom prst="rect">
            <a:avLst/>
          </a:prstGeom>
          <a:noFill/>
          <a:ln>
            <a:noFill/>
          </a:ln>
        </p:spPr>
      </p:pic>
      <p:pic>
        <p:nvPicPr>
          <p:cNvPr id="214" name="Google Shape;214;p6"/>
          <p:cNvPicPr preferRelativeResize="0"/>
          <p:nvPr/>
        </p:nvPicPr>
        <p:blipFill rotWithShape="1">
          <a:blip r:embed="rId4">
            <a:alphaModFix/>
          </a:blip>
          <a:srcRect b="0" l="0" r="0" t="0"/>
          <a:stretch/>
        </p:blipFill>
        <p:spPr>
          <a:xfrm>
            <a:off x="5099683" y="4014517"/>
            <a:ext cx="444568" cy="509340"/>
          </a:xfrm>
          <a:prstGeom prst="rect">
            <a:avLst/>
          </a:prstGeom>
          <a:noFill/>
          <a:ln>
            <a:noFill/>
          </a:ln>
        </p:spPr>
      </p:pic>
      <p:pic>
        <p:nvPicPr>
          <p:cNvPr id="215" name="Google Shape;215;p6"/>
          <p:cNvPicPr preferRelativeResize="0"/>
          <p:nvPr/>
        </p:nvPicPr>
        <p:blipFill rotWithShape="1">
          <a:blip r:embed="rId4">
            <a:alphaModFix/>
          </a:blip>
          <a:srcRect b="0" l="0" r="0" t="0"/>
          <a:stretch/>
        </p:blipFill>
        <p:spPr>
          <a:xfrm>
            <a:off x="5090834" y="4652202"/>
            <a:ext cx="444568" cy="509340"/>
          </a:xfrm>
          <a:prstGeom prst="rect">
            <a:avLst/>
          </a:prstGeom>
          <a:noFill/>
          <a:ln>
            <a:noFill/>
          </a:ln>
        </p:spPr>
      </p:pic>
      <p:pic>
        <p:nvPicPr>
          <p:cNvPr id="216" name="Google Shape;216;p6"/>
          <p:cNvPicPr preferRelativeResize="0"/>
          <p:nvPr/>
        </p:nvPicPr>
        <p:blipFill rotWithShape="1">
          <a:blip r:embed="rId4">
            <a:alphaModFix/>
          </a:blip>
          <a:srcRect b="0" l="0" r="0" t="0"/>
          <a:stretch/>
        </p:blipFill>
        <p:spPr>
          <a:xfrm>
            <a:off x="6531396" y="6026457"/>
            <a:ext cx="444568" cy="509340"/>
          </a:xfrm>
          <a:prstGeom prst="rect">
            <a:avLst/>
          </a:prstGeom>
          <a:noFill/>
          <a:ln>
            <a:noFill/>
          </a:ln>
        </p:spPr>
      </p:pic>
      <p:pic>
        <p:nvPicPr>
          <p:cNvPr id="217" name="Google Shape;217;p6"/>
          <p:cNvPicPr preferRelativeResize="0"/>
          <p:nvPr/>
        </p:nvPicPr>
        <p:blipFill rotWithShape="1">
          <a:blip r:embed="rId4">
            <a:alphaModFix/>
          </a:blip>
          <a:srcRect b="0" l="0" r="0" t="0"/>
          <a:stretch/>
        </p:blipFill>
        <p:spPr>
          <a:xfrm>
            <a:off x="6531396" y="5362921"/>
            <a:ext cx="444568" cy="509340"/>
          </a:xfrm>
          <a:prstGeom prst="rect">
            <a:avLst/>
          </a:prstGeom>
          <a:noFill/>
          <a:ln>
            <a:noFill/>
          </a:ln>
        </p:spPr>
      </p:pic>
      <p:pic>
        <p:nvPicPr>
          <p:cNvPr id="218" name="Google Shape;218;p6"/>
          <p:cNvPicPr preferRelativeResize="0"/>
          <p:nvPr/>
        </p:nvPicPr>
        <p:blipFill rotWithShape="1">
          <a:blip r:embed="rId4">
            <a:alphaModFix/>
          </a:blip>
          <a:srcRect b="0" l="0" r="0" t="0"/>
          <a:stretch/>
        </p:blipFill>
        <p:spPr>
          <a:xfrm>
            <a:off x="6534713" y="4706083"/>
            <a:ext cx="444568" cy="509340"/>
          </a:xfrm>
          <a:prstGeom prst="rect">
            <a:avLst/>
          </a:prstGeom>
          <a:noFill/>
          <a:ln>
            <a:noFill/>
          </a:ln>
        </p:spPr>
      </p:pic>
      <p:pic>
        <p:nvPicPr>
          <p:cNvPr id="219" name="Google Shape;219;p6"/>
          <p:cNvPicPr preferRelativeResize="0"/>
          <p:nvPr/>
        </p:nvPicPr>
        <p:blipFill rotWithShape="1">
          <a:blip r:embed="rId4">
            <a:alphaModFix/>
          </a:blip>
          <a:srcRect b="0" l="0" r="0" t="0"/>
          <a:stretch/>
        </p:blipFill>
        <p:spPr>
          <a:xfrm>
            <a:off x="6557164" y="3952637"/>
            <a:ext cx="444568" cy="509340"/>
          </a:xfrm>
          <a:prstGeom prst="rect">
            <a:avLst/>
          </a:prstGeom>
          <a:noFill/>
          <a:ln>
            <a:noFill/>
          </a:ln>
        </p:spPr>
      </p:pic>
      <p:pic>
        <p:nvPicPr>
          <p:cNvPr id="220" name="Google Shape;220;p6"/>
          <p:cNvPicPr preferRelativeResize="0"/>
          <p:nvPr/>
        </p:nvPicPr>
        <p:blipFill rotWithShape="1">
          <a:blip r:embed="rId4">
            <a:alphaModFix/>
          </a:blip>
          <a:srcRect b="0" l="0" r="0" t="0"/>
          <a:stretch/>
        </p:blipFill>
        <p:spPr>
          <a:xfrm>
            <a:off x="6498658" y="1859065"/>
            <a:ext cx="444568" cy="509340"/>
          </a:xfrm>
          <a:prstGeom prst="rect">
            <a:avLst/>
          </a:prstGeom>
          <a:noFill/>
          <a:ln>
            <a:noFill/>
          </a:ln>
        </p:spPr>
      </p:pic>
      <p:pic>
        <p:nvPicPr>
          <p:cNvPr id="221" name="Google Shape;221;p6"/>
          <p:cNvPicPr preferRelativeResize="0"/>
          <p:nvPr/>
        </p:nvPicPr>
        <p:blipFill rotWithShape="1">
          <a:blip r:embed="rId3">
            <a:alphaModFix/>
          </a:blip>
          <a:srcRect b="0" l="0" r="0" t="0"/>
          <a:stretch/>
        </p:blipFill>
        <p:spPr>
          <a:xfrm flipH="1">
            <a:off x="6462297" y="2651181"/>
            <a:ext cx="509340" cy="509340"/>
          </a:xfrm>
          <a:prstGeom prst="rect">
            <a:avLst/>
          </a:prstGeom>
          <a:noFill/>
          <a:ln>
            <a:noFill/>
          </a:ln>
        </p:spPr>
      </p:pic>
      <p:pic>
        <p:nvPicPr>
          <p:cNvPr id="222" name="Google Shape;222;p6"/>
          <p:cNvPicPr preferRelativeResize="0"/>
          <p:nvPr/>
        </p:nvPicPr>
        <p:blipFill rotWithShape="1">
          <a:blip r:embed="rId3">
            <a:alphaModFix/>
          </a:blip>
          <a:srcRect b="0" l="0" r="0" t="0"/>
          <a:stretch/>
        </p:blipFill>
        <p:spPr>
          <a:xfrm flipH="1">
            <a:off x="6505076" y="3279225"/>
            <a:ext cx="509340" cy="509340"/>
          </a:xfrm>
          <a:prstGeom prst="rect">
            <a:avLst/>
          </a:prstGeom>
          <a:noFill/>
          <a:ln>
            <a:noFill/>
          </a:ln>
        </p:spPr>
      </p:pic>
      <p:pic>
        <p:nvPicPr>
          <p:cNvPr id="223" name="Google Shape;223;p6"/>
          <p:cNvPicPr preferRelativeResize="0"/>
          <p:nvPr/>
        </p:nvPicPr>
        <p:blipFill rotWithShape="1">
          <a:blip r:embed="rId3">
            <a:alphaModFix/>
          </a:blip>
          <a:srcRect b="0" l="0" r="0" t="0"/>
          <a:stretch/>
        </p:blipFill>
        <p:spPr>
          <a:xfrm flipH="1">
            <a:off x="9167566" y="2633910"/>
            <a:ext cx="509340" cy="509340"/>
          </a:xfrm>
          <a:prstGeom prst="rect">
            <a:avLst/>
          </a:prstGeom>
          <a:noFill/>
          <a:ln>
            <a:noFill/>
          </a:ln>
        </p:spPr>
      </p:pic>
      <p:pic>
        <p:nvPicPr>
          <p:cNvPr id="224" name="Google Shape;224;p6"/>
          <p:cNvPicPr preferRelativeResize="0"/>
          <p:nvPr/>
        </p:nvPicPr>
        <p:blipFill rotWithShape="1">
          <a:blip r:embed="rId3">
            <a:alphaModFix/>
          </a:blip>
          <a:srcRect b="0" l="0" r="0" t="0"/>
          <a:stretch/>
        </p:blipFill>
        <p:spPr>
          <a:xfrm flipH="1">
            <a:off x="9150617" y="3283857"/>
            <a:ext cx="509340" cy="509340"/>
          </a:xfrm>
          <a:prstGeom prst="rect">
            <a:avLst/>
          </a:prstGeom>
          <a:noFill/>
          <a:ln>
            <a:noFill/>
          </a:ln>
        </p:spPr>
      </p:pic>
      <p:pic>
        <p:nvPicPr>
          <p:cNvPr id="225" name="Google Shape;225;p6"/>
          <p:cNvPicPr preferRelativeResize="0"/>
          <p:nvPr/>
        </p:nvPicPr>
        <p:blipFill rotWithShape="1">
          <a:blip r:embed="rId3">
            <a:alphaModFix/>
          </a:blip>
          <a:srcRect b="0" l="0" r="0" t="0"/>
          <a:stretch/>
        </p:blipFill>
        <p:spPr>
          <a:xfrm flipH="1">
            <a:off x="9242149" y="6026457"/>
            <a:ext cx="509340" cy="509340"/>
          </a:xfrm>
          <a:prstGeom prst="rect">
            <a:avLst/>
          </a:prstGeom>
          <a:noFill/>
          <a:ln>
            <a:noFill/>
          </a:ln>
        </p:spPr>
      </p:pic>
      <p:pic>
        <p:nvPicPr>
          <p:cNvPr id="226" name="Google Shape;226;p6"/>
          <p:cNvPicPr preferRelativeResize="0"/>
          <p:nvPr/>
        </p:nvPicPr>
        <p:blipFill rotWithShape="1">
          <a:blip r:embed="rId3">
            <a:alphaModFix/>
          </a:blip>
          <a:srcRect b="0" l="0" r="0" t="0"/>
          <a:stretch/>
        </p:blipFill>
        <p:spPr>
          <a:xfrm flipH="1">
            <a:off x="10619975" y="6016781"/>
            <a:ext cx="509340" cy="509340"/>
          </a:xfrm>
          <a:prstGeom prst="rect">
            <a:avLst/>
          </a:prstGeom>
          <a:noFill/>
          <a:ln>
            <a:noFill/>
          </a:ln>
        </p:spPr>
      </p:pic>
      <p:pic>
        <p:nvPicPr>
          <p:cNvPr id="227" name="Google Shape;227;p6"/>
          <p:cNvPicPr preferRelativeResize="0"/>
          <p:nvPr/>
        </p:nvPicPr>
        <p:blipFill rotWithShape="1">
          <a:blip r:embed="rId3">
            <a:alphaModFix/>
          </a:blip>
          <a:srcRect b="0" l="0" r="0" t="0"/>
          <a:stretch/>
        </p:blipFill>
        <p:spPr>
          <a:xfrm flipH="1">
            <a:off x="10619975" y="5380106"/>
            <a:ext cx="509340" cy="509340"/>
          </a:xfrm>
          <a:prstGeom prst="rect">
            <a:avLst/>
          </a:prstGeom>
          <a:noFill/>
          <a:ln>
            <a:noFill/>
          </a:ln>
        </p:spPr>
      </p:pic>
      <p:pic>
        <p:nvPicPr>
          <p:cNvPr id="228" name="Google Shape;228;p6"/>
          <p:cNvPicPr preferRelativeResize="0"/>
          <p:nvPr/>
        </p:nvPicPr>
        <p:blipFill rotWithShape="1">
          <a:blip r:embed="rId3">
            <a:alphaModFix/>
          </a:blip>
          <a:srcRect b="0" l="0" r="0" t="0"/>
          <a:stretch/>
        </p:blipFill>
        <p:spPr>
          <a:xfrm flipH="1">
            <a:off x="10619975" y="4652202"/>
            <a:ext cx="509340" cy="509340"/>
          </a:xfrm>
          <a:prstGeom prst="rect">
            <a:avLst/>
          </a:prstGeom>
          <a:noFill/>
          <a:ln>
            <a:noFill/>
          </a:ln>
        </p:spPr>
      </p:pic>
      <p:pic>
        <p:nvPicPr>
          <p:cNvPr id="229" name="Google Shape;229;p6"/>
          <p:cNvPicPr preferRelativeResize="0"/>
          <p:nvPr/>
        </p:nvPicPr>
        <p:blipFill rotWithShape="1">
          <a:blip r:embed="rId3">
            <a:alphaModFix/>
          </a:blip>
          <a:srcRect b="0" l="0" r="0" t="0"/>
          <a:stretch/>
        </p:blipFill>
        <p:spPr>
          <a:xfrm flipH="1">
            <a:off x="10537047" y="3984451"/>
            <a:ext cx="509340" cy="509340"/>
          </a:xfrm>
          <a:prstGeom prst="rect">
            <a:avLst/>
          </a:prstGeom>
          <a:noFill/>
          <a:ln>
            <a:noFill/>
          </a:ln>
        </p:spPr>
      </p:pic>
      <p:pic>
        <p:nvPicPr>
          <p:cNvPr id="230" name="Google Shape;230;p6"/>
          <p:cNvPicPr preferRelativeResize="0"/>
          <p:nvPr/>
        </p:nvPicPr>
        <p:blipFill rotWithShape="1">
          <a:blip r:embed="rId4">
            <a:alphaModFix/>
          </a:blip>
          <a:srcRect b="0" l="0" r="0" t="0"/>
          <a:stretch/>
        </p:blipFill>
        <p:spPr>
          <a:xfrm>
            <a:off x="7876234" y="1900483"/>
            <a:ext cx="444568" cy="509340"/>
          </a:xfrm>
          <a:prstGeom prst="rect">
            <a:avLst/>
          </a:prstGeom>
          <a:noFill/>
          <a:ln>
            <a:noFill/>
          </a:ln>
        </p:spPr>
      </p:pic>
      <p:pic>
        <p:nvPicPr>
          <p:cNvPr id="231" name="Google Shape;231;p6"/>
          <p:cNvPicPr preferRelativeResize="0"/>
          <p:nvPr/>
        </p:nvPicPr>
        <p:blipFill rotWithShape="1">
          <a:blip r:embed="rId4">
            <a:alphaModFix/>
          </a:blip>
          <a:srcRect b="0" l="0" r="0" t="0"/>
          <a:stretch/>
        </p:blipFill>
        <p:spPr>
          <a:xfrm>
            <a:off x="7862241" y="2642936"/>
            <a:ext cx="444568" cy="509340"/>
          </a:xfrm>
          <a:prstGeom prst="rect">
            <a:avLst/>
          </a:prstGeom>
          <a:noFill/>
          <a:ln>
            <a:noFill/>
          </a:ln>
        </p:spPr>
      </p:pic>
      <p:pic>
        <p:nvPicPr>
          <p:cNvPr id="232" name="Google Shape;232;p6"/>
          <p:cNvPicPr preferRelativeResize="0"/>
          <p:nvPr/>
        </p:nvPicPr>
        <p:blipFill rotWithShape="1">
          <a:blip r:embed="rId4">
            <a:alphaModFix/>
          </a:blip>
          <a:srcRect b="0" l="0" r="0" t="0"/>
          <a:stretch/>
        </p:blipFill>
        <p:spPr>
          <a:xfrm>
            <a:off x="7863206" y="3332240"/>
            <a:ext cx="444568" cy="509340"/>
          </a:xfrm>
          <a:prstGeom prst="rect">
            <a:avLst/>
          </a:prstGeom>
          <a:noFill/>
          <a:ln>
            <a:noFill/>
          </a:ln>
        </p:spPr>
      </p:pic>
      <p:pic>
        <p:nvPicPr>
          <p:cNvPr id="233" name="Google Shape;233;p6"/>
          <p:cNvPicPr preferRelativeResize="0"/>
          <p:nvPr/>
        </p:nvPicPr>
        <p:blipFill rotWithShape="1">
          <a:blip r:embed="rId4">
            <a:alphaModFix/>
          </a:blip>
          <a:srcRect b="0" l="0" r="0" t="0"/>
          <a:stretch/>
        </p:blipFill>
        <p:spPr>
          <a:xfrm>
            <a:off x="7842883" y="5364908"/>
            <a:ext cx="444568" cy="509340"/>
          </a:xfrm>
          <a:prstGeom prst="rect">
            <a:avLst/>
          </a:prstGeom>
          <a:noFill/>
          <a:ln>
            <a:noFill/>
          </a:ln>
        </p:spPr>
      </p:pic>
      <p:pic>
        <p:nvPicPr>
          <p:cNvPr id="234" name="Google Shape;234;p6"/>
          <p:cNvPicPr preferRelativeResize="0"/>
          <p:nvPr/>
        </p:nvPicPr>
        <p:blipFill rotWithShape="1">
          <a:blip r:embed="rId4">
            <a:alphaModFix/>
          </a:blip>
          <a:srcRect b="0" l="0" r="0" t="0"/>
          <a:stretch/>
        </p:blipFill>
        <p:spPr>
          <a:xfrm>
            <a:off x="7832800" y="6041320"/>
            <a:ext cx="444568" cy="509340"/>
          </a:xfrm>
          <a:prstGeom prst="rect">
            <a:avLst/>
          </a:prstGeom>
          <a:noFill/>
          <a:ln>
            <a:noFill/>
          </a:ln>
        </p:spPr>
      </p:pic>
      <p:pic>
        <p:nvPicPr>
          <p:cNvPr id="235" name="Google Shape;235;p6"/>
          <p:cNvPicPr preferRelativeResize="0"/>
          <p:nvPr/>
        </p:nvPicPr>
        <p:blipFill rotWithShape="1">
          <a:blip r:embed="rId4">
            <a:alphaModFix/>
          </a:blip>
          <a:srcRect b="0" l="0" r="0" t="0"/>
          <a:stretch/>
        </p:blipFill>
        <p:spPr>
          <a:xfrm>
            <a:off x="9192334" y="5381235"/>
            <a:ext cx="444568" cy="509340"/>
          </a:xfrm>
          <a:prstGeom prst="rect">
            <a:avLst/>
          </a:prstGeom>
          <a:noFill/>
          <a:ln>
            <a:noFill/>
          </a:ln>
        </p:spPr>
      </p:pic>
      <p:pic>
        <p:nvPicPr>
          <p:cNvPr id="236" name="Google Shape;236;p6"/>
          <p:cNvPicPr preferRelativeResize="0"/>
          <p:nvPr/>
        </p:nvPicPr>
        <p:blipFill rotWithShape="1">
          <a:blip r:embed="rId4">
            <a:alphaModFix/>
          </a:blip>
          <a:srcRect b="0" l="0" r="0" t="0"/>
          <a:stretch/>
        </p:blipFill>
        <p:spPr>
          <a:xfrm>
            <a:off x="9209916" y="4025719"/>
            <a:ext cx="444568" cy="509340"/>
          </a:xfrm>
          <a:prstGeom prst="rect">
            <a:avLst/>
          </a:prstGeom>
          <a:noFill/>
          <a:ln>
            <a:noFill/>
          </a:ln>
        </p:spPr>
      </p:pic>
      <p:pic>
        <p:nvPicPr>
          <p:cNvPr id="237" name="Google Shape;237;p6"/>
          <p:cNvPicPr preferRelativeResize="0"/>
          <p:nvPr/>
        </p:nvPicPr>
        <p:blipFill rotWithShape="1">
          <a:blip r:embed="rId4">
            <a:alphaModFix/>
          </a:blip>
          <a:srcRect b="0" l="0" r="0" t="0"/>
          <a:stretch/>
        </p:blipFill>
        <p:spPr>
          <a:xfrm>
            <a:off x="10688408" y="2633910"/>
            <a:ext cx="444568" cy="509340"/>
          </a:xfrm>
          <a:prstGeom prst="rect">
            <a:avLst/>
          </a:prstGeom>
          <a:noFill/>
          <a:ln>
            <a:noFill/>
          </a:ln>
        </p:spPr>
      </p:pic>
      <p:pic>
        <p:nvPicPr>
          <p:cNvPr id="238" name="Google Shape;238;p6"/>
          <p:cNvPicPr preferRelativeResize="0"/>
          <p:nvPr/>
        </p:nvPicPr>
        <p:blipFill rotWithShape="1">
          <a:blip r:embed="rId4">
            <a:alphaModFix/>
          </a:blip>
          <a:srcRect b="0" l="0" r="0" t="0"/>
          <a:stretch/>
        </p:blipFill>
        <p:spPr>
          <a:xfrm>
            <a:off x="10634011" y="3279225"/>
            <a:ext cx="444568" cy="509340"/>
          </a:xfrm>
          <a:prstGeom prst="rect">
            <a:avLst/>
          </a:prstGeom>
          <a:noFill/>
          <a:ln>
            <a:noFill/>
          </a:ln>
        </p:spPr>
      </p:pic>
      <p:grpSp>
        <p:nvGrpSpPr>
          <p:cNvPr id="239" name="Google Shape;239;p6"/>
          <p:cNvGrpSpPr/>
          <p:nvPr/>
        </p:nvGrpSpPr>
        <p:grpSpPr>
          <a:xfrm>
            <a:off x="4202074" y="2706305"/>
            <a:ext cx="342371" cy="313353"/>
            <a:chOff x="4748463" y="-1010177"/>
            <a:chExt cx="342371" cy="313353"/>
          </a:xfrm>
        </p:grpSpPr>
        <p:cxnSp>
          <p:nvCxnSpPr>
            <p:cNvPr id="240" name="Google Shape;240;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41" name="Google Shape;241;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42" name="Google Shape;242;p6"/>
          <p:cNvGrpSpPr/>
          <p:nvPr/>
        </p:nvGrpSpPr>
        <p:grpSpPr>
          <a:xfrm>
            <a:off x="6810712" y="2711758"/>
            <a:ext cx="342371" cy="313353"/>
            <a:chOff x="4748463" y="-1010177"/>
            <a:chExt cx="342371" cy="313353"/>
          </a:xfrm>
        </p:grpSpPr>
        <p:cxnSp>
          <p:nvCxnSpPr>
            <p:cNvPr id="243" name="Google Shape;243;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44" name="Google Shape;244;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45" name="Google Shape;245;p6"/>
          <p:cNvGrpSpPr/>
          <p:nvPr/>
        </p:nvGrpSpPr>
        <p:grpSpPr>
          <a:xfrm>
            <a:off x="2439968" y="3449258"/>
            <a:ext cx="342371" cy="313353"/>
            <a:chOff x="4748463" y="-1010177"/>
            <a:chExt cx="342371" cy="313353"/>
          </a:xfrm>
        </p:grpSpPr>
        <p:cxnSp>
          <p:nvCxnSpPr>
            <p:cNvPr id="246" name="Google Shape;246;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47" name="Google Shape;247;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48" name="Google Shape;248;p6"/>
          <p:cNvGrpSpPr/>
          <p:nvPr/>
        </p:nvGrpSpPr>
        <p:grpSpPr>
          <a:xfrm>
            <a:off x="10910692" y="2768756"/>
            <a:ext cx="342371" cy="313353"/>
            <a:chOff x="4748463" y="-1010177"/>
            <a:chExt cx="342371" cy="313353"/>
          </a:xfrm>
        </p:grpSpPr>
        <p:cxnSp>
          <p:nvCxnSpPr>
            <p:cNvPr id="249" name="Google Shape;249;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50" name="Google Shape;250;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51" name="Google Shape;251;p6"/>
          <p:cNvGrpSpPr/>
          <p:nvPr/>
        </p:nvGrpSpPr>
        <p:grpSpPr>
          <a:xfrm>
            <a:off x="6753680" y="3380124"/>
            <a:ext cx="342371" cy="313353"/>
            <a:chOff x="4748463" y="-1010177"/>
            <a:chExt cx="342371" cy="313353"/>
          </a:xfrm>
        </p:grpSpPr>
        <p:cxnSp>
          <p:nvCxnSpPr>
            <p:cNvPr id="252" name="Google Shape;252;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53" name="Google Shape;253;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54" name="Google Shape;254;p6"/>
          <p:cNvGrpSpPr/>
          <p:nvPr/>
        </p:nvGrpSpPr>
        <p:grpSpPr>
          <a:xfrm>
            <a:off x="10910692" y="3357251"/>
            <a:ext cx="342371" cy="313353"/>
            <a:chOff x="4748463" y="-1010177"/>
            <a:chExt cx="342371" cy="313353"/>
          </a:xfrm>
        </p:grpSpPr>
        <p:cxnSp>
          <p:nvCxnSpPr>
            <p:cNvPr id="255" name="Google Shape;255;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56" name="Google Shape;256;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57" name="Google Shape;257;p6"/>
          <p:cNvGrpSpPr/>
          <p:nvPr/>
        </p:nvGrpSpPr>
        <p:grpSpPr>
          <a:xfrm>
            <a:off x="9409118" y="5362921"/>
            <a:ext cx="342371" cy="313353"/>
            <a:chOff x="4748463" y="-1010177"/>
            <a:chExt cx="342371" cy="313353"/>
          </a:xfrm>
        </p:grpSpPr>
        <p:cxnSp>
          <p:nvCxnSpPr>
            <p:cNvPr id="258" name="Google Shape;258;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59" name="Google Shape;259;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60" name="Google Shape;260;p6"/>
          <p:cNvGrpSpPr/>
          <p:nvPr/>
        </p:nvGrpSpPr>
        <p:grpSpPr>
          <a:xfrm>
            <a:off x="9465716" y="4100631"/>
            <a:ext cx="342371" cy="313353"/>
            <a:chOff x="4748463" y="-1010177"/>
            <a:chExt cx="342371" cy="313353"/>
          </a:xfrm>
        </p:grpSpPr>
        <p:cxnSp>
          <p:nvCxnSpPr>
            <p:cNvPr id="261" name="Google Shape;261;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62" name="Google Shape;262;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63" name="Google Shape;263;p6"/>
          <p:cNvGrpSpPr/>
          <p:nvPr/>
        </p:nvGrpSpPr>
        <p:grpSpPr>
          <a:xfrm>
            <a:off x="7962613" y="4763997"/>
            <a:ext cx="342371" cy="313353"/>
            <a:chOff x="4748463" y="-1010177"/>
            <a:chExt cx="342371" cy="313353"/>
          </a:xfrm>
        </p:grpSpPr>
        <p:cxnSp>
          <p:nvCxnSpPr>
            <p:cNvPr id="264" name="Google Shape;264;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65" name="Google Shape;265;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66" name="Google Shape;266;p6"/>
          <p:cNvGrpSpPr/>
          <p:nvPr/>
        </p:nvGrpSpPr>
        <p:grpSpPr>
          <a:xfrm>
            <a:off x="7948823" y="4067170"/>
            <a:ext cx="342371" cy="313353"/>
            <a:chOff x="4748463" y="-1010177"/>
            <a:chExt cx="342371" cy="313353"/>
          </a:xfrm>
        </p:grpSpPr>
        <p:cxnSp>
          <p:nvCxnSpPr>
            <p:cNvPr id="267" name="Google Shape;267;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68" name="Google Shape;268;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69" name="Google Shape;269;p6"/>
          <p:cNvGrpSpPr/>
          <p:nvPr/>
        </p:nvGrpSpPr>
        <p:grpSpPr>
          <a:xfrm>
            <a:off x="5348058" y="4112510"/>
            <a:ext cx="342371" cy="313353"/>
            <a:chOff x="4748463" y="-1010177"/>
            <a:chExt cx="342371" cy="313353"/>
          </a:xfrm>
        </p:grpSpPr>
        <p:cxnSp>
          <p:nvCxnSpPr>
            <p:cNvPr id="270" name="Google Shape;270;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71" name="Google Shape;271;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72" name="Google Shape;272;p6"/>
          <p:cNvGrpSpPr/>
          <p:nvPr/>
        </p:nvGrpSpPr>
        <p:grpSpPr>
          <a:xfrm>
            <a:off x="5350740" y="4739672"/>
            <a:ext cx="342371" cy="313353"/>
            <a:chOff x="4748463" y="-1010177"/>
            <a:chExt cx="342371" cy="313353"/>
          </a:xfrm>
        </p:grpSpPr>
        <p:cxnSp>
          <p:nvCxnSpPr>
            <p:cNvPr id="273" name="Google Shape;273;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74" name="Google Shape;274;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grpSp>
        <p:nvGrpSpPr>
          <p:cNvPr id="275" name="Google Shape;275;p6"/>
          <p:cNvGrpSpPr/>
          <p:nvPr/>
        </p:nvGrpSpPr>
        <p:grpSpPr>
          <a:xfrm>
            <a:off x="4010541" y="5459017"/>
            <a:ext cx="342371" cy="313353"/>
            <a:chOff x="4748463" y="-1010177"/>
            <a:chExt cx="342371" cy="313353"/>
          </a:xfrm>
        </p:grpSpPr>
        <p:cxnSp>
          <p:nvCxnSpPr>
            <p:cNvPr id="276" name="Google Shape;276;p6"/>
            <p:cNvCxnSpPr/>
            <p:nvPr/>
          </p:nvCxnSpPr>
          <p:spPr>
            <a:xfrm>
              <a:off x="4748463" y="-1010177"/>
              <a:ext cx="308812" cy="313353"/>
            </a:xfrm>
            <a:prstGeom prst="straightConnector1">
              <a:avLst/>
            </a:prstGeom>
            <a:noFill/>
            <a:ln cap="flat" cmpd="sng" w="25400">
              <a:solidFill>
                <a:schemeClr val="accent2"/>
              </a:solidFill>
              <a:prstDash val="solid"/>
              <a:round/>
              <a:headEnd len="sm" w="sm" type="none"/>
              <a:tailEnd len="sm" w="sm" type="none"/>
            </a:ln>
          </p:spPr>
        </p:cxnSp>
        <p:cxnSp>
          <p:nvCxnSpPr>
            <p:cNvPr id="277" name="Google Shape;277;p6"/>
            <p:cNvCxnSpPr/>
            <p:nvPr/>
          </p:nvCxnSpPr>
          <p:spPr>
            <a:xfrm flipH="1">
              <a:off x="4748463" y="-994611"/>
              <a:ext cx="342371" cy="297787"/>
            </a:xfrm>
            <a:prstGeom prst="straightConnector1">
              <a:avLst/>
            </a:prstGeom>
            <a:noFill/>
            <a:ln cap="flat" cmpd="sng" w="31750">
              <a:solidFill>
                <a:schemeClr val="accent2"/>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Homogenous Ensembles	</a:t>
            </a:r>
            <a:endParaRPr/>
          </a:p>
        </p:txBody>
      </p:sp>
      <p:sp>
        <p:nvSpPr>
          <p:cNvPr id="283" name="Google Shape;283;p7"/>
          <p:cNvSpPr txBox="1"/>
          <p:nvPr>
            <p:ph idx="1" type="body"/>
          </p:nvPr>
        </p:nvSpPr>
        <p:spPr>
          <a:xfrm>
            <a:off x="609600" y="1600200"/>
            <a:ext cx="10972800" cy="4876800"/>
          </a:xfrm>
          <a:prstGeom prst="rect">
            <a:avLst/>
          </a:prstGeom>
          <a:blipFill rotWithShape="1">
            <a:blip r:embed="rId3">
              <a:alphaModFix/>
            </a:blip>
            <a:stretch>
              <a:fillRect b="0" l="-499" r="-609" t="-873"/>
            </a:stretch>
          </a:blip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 </a:t>
            </a:r>
            <a:endParaRPr/>
          </a:p>
        </p:txBody>
      </p:sp>
      <p:sp>
        <p:nvSpPr>
          <p:cNvPr id="284" name="Google Shape;284;p7"/>
          <p:cNvSpPr txBox="1"/>
          <p:nvPr/>
        </p:nvSpPr>
        <p:spPr>
          <a:xfrm>
            <a:off x="8582400" y="25386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4"/>
              </a:rPr>
              <a:t>https://towardsdatascience.com/ensemble-learning-using-scikit-learn-85c4531ff86a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Voting</a:t>
            </a:r>
            <a:endParaRPr/>
          </a:p>
        </p:txBody>
      </p:sp>
      <p:sp>
        <p:nvSpPr>
          <p:cNvPr id="290" name="Google Shape;290;p8"/>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Linear combination </a:t>
            </a:r>
            <a:endParaRPr/>
          </a:p>
          <a:p>
            <a:pPr indent="-53023" lvl="0" marL="182563" rtl="0" algn="l">
              <a:spcBef>
                <a:spcPts val="480"/>
              </a:spcBef>
              <a:spcAft>
                <a:spcPts val="0"/>
              </a:spcAft>
              <a:buSzPts val="2040"/>
              <a:buNone/>
            </a:pPr>
            <a:r>
              <a:t/>
            </a:r>
            <a:endParaRPr/>
          </a:p>
        </p:txBody>
      </p:sp>
      <p:sp>
        <p:nvSpPr>
          <p:cNvPr id="291" name="Google Shape;291;p8"/>
          <p:cNvSpPr txBox="1"/>
          <p:nvPr/>
        </p:nvSpPr>
        <p:spPr>
          <a:xfrm>
            <a:off x="971550" y="2073729"/>
            <a:ext cx="4012317" cy="834587"/>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292" name="Google Shape;292;p8"/>
          <p:cNvSpPr/>
          <p:nvPr/>
        </p:nvSpPr>
        <p:spPr>
          <a:xfrm>
            <a:off x="5257800" y="3869871"/>
            <a:ext cx="1273629" cy="620486"/>
          </a:xfrm>
          <a:prstGeom prst="rect">
            <a:avLst/>
          </a:prstGeom>
          <a:solidFill>
            <a:schemeClr val="accent1"/>
          </a:solidFill>
          <a:ln cap="flat" cmpd="sng" w="264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
            </a:r>
            <a:r>
              <a:rPr baseline="-25000" lang="en-US" sz="1800">
                <a:solidFill>
                  <a:schemeClr val="lt1"/>
                </a:solidFill>
                <a:latin typeface="Arial"/>
                <a:ea typeface="Arial"/>
                <a:cs typeface="Arial"/>
                <a:sym typeface="Arial"/>
              </a:rPr>
              <a:t>1</a:t>
            </a:r>
            <a:endParaRPr baseline="-25000" sz="1800">
              <a:solidFill>
                <a:schemeClr val="lt1"/>
              </a:solidFill>
              <a:latin typeface="Arial"/>
              <a:ea typeface="Arial"/>
              <a:cs typeface="Arial"/>
              <a:sym typeface="Arial"/>
            </a:endParaRPr>
          </a:p>
        </p:txBody>
      </p:sp>
      <p:sp>
        <p:nvSpPr>
          <p:cNvPr id="293" name="Google Shape;293;p8"/>
          <p:cNvSpPr/>
          <p:nvPr/>
        </p:nvSpPr>
        <p:spPr>
          <a:xfrm>
            <a:off x="7146471" y="3869871"/>
            <a:ext cx="1273629" cy="620486"/>
          </a:xfrm>
          <a:prstGeom prst="rect">
            <a:avLst/>
          </a:prstGeom>
          <a:solidFill>
            <a:schemeClr val="accent1"/>
          </a:solidFill>
          <a:ln cap="flat" cmpd="sng" w="264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
            </a:r>
            <a:r>
              <a:rPr baseline="-25000" lang="en-US" sz="1800">
                <a:solidFill>
                  <a:schemeClr val="lt1"/>
                </a:solidFill>
                <a:latin typeface="Arial"/>
                <a:ea typeface="Arial"/>
                <a:cs typeface="Arial"/>
                <a:sym typeface="Arial"/>
              </a:rPr>
              <a:t>2</a:t>
            </a:r>
            <a:endParaRPr baseline="-25000" sz="1800">
              <a:solidFill>
                <a:schemeClr val="lt1"/>
              </a:solidFill>
              <a:latin typeface="Arial"/>
              <a:ea typeface="Arial"/>
              <a:cs typeface="Arial"/>
              <a:sym typeface="Arial"/>
            </a:endParaRPr>
          </a:p>
        </p:txBody>
      </p:sp>
      <p:sp>
        <p:nvSpPr>
          <p:cNvPr id="294" name="Google Shape;294;p8"/>
          <p:cNvSpPr/>
          <p:nvPr/>
        </p:nvSpPr>
        <p:spPr>
          <a:xfrm>
            <a:off x="9753600" y="3869871"/>
            <a:ext cx="1273629" cy="620486"/>
          </a:xfrm>
          <a:prstGeom prst="rect">
            <a:avLst/>
          </a:prstGeom>
          <a:solidFill>
            <a:schemeClr val="accent1"/>
          </a:solidFill>
          <a:ln cap="flat" cmpd="sng" w="264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
            </a:r>
            <a:r>
              <a:rPr baseline="-25000" lang="en-US" sz="1800">
                <a:solidFill>
                  <a:schemeClr val="lt1"/>
                </a:solidFill>
                <a:latin typeface="Arial"/>
                <a:ea typeface="Arial"/>
                <a:cs typeface="Arial"/>
                <a:sym typeface="Arial"/>
              </a:rPr>
              <a:t>L</a:t>
            </a:r>
            <a:endParaRPr baseline="-25000" sz="1800">
              <a:solidFill>
                <a:schemeClr val="lt1"/>
              </a:solidFill>
              <a:latin typeface="Arial"/>
              <a:ea typeface="Arial"/>
              <a:cs typeface="Arial"/>
              <a:sym typeface="Arial"/>
            </a:endParaRPr>
          </a:p>
        </p:txBody>
      </p:sp>
      <p:sp>
        <p:nvSpPr>
          <p:cNvPr id="295" name="Google Shape;295;p8"/>
          <p:cNvSpPr txBox="1"/>
          <p:nvPr/>
        </p:nvSpPr>
        <p:spPr>
          <a:xfrm>
            <a:off x="7783285" y="5861957"/>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a:t>
            </a:r>
            <a:endParaRPr sz="1800">
              <a:solidFill>
                <a:schemeClr val="dk1"/>
              </a:solidFill>
              <a:latin typeface="Arial"/>
              <a:ea typeface="Arial"/>
              <a:cs typeface="Arial"/>
              <a:sym typeface="Arial"/>
            </a:endParaRPr>
          </a:p>
        </p:txBody>
      </p:sp>
      <p:cxnSp>
        <p:nvCxnSpPr>
          <p:cNvPr id="296" name="Google Shape;296;p8"/>
          <p:cNvCxnSpPr>
            <a:stCxn id="295" idx="0"/>
            <a:endCxn id="292" idx="2"/>
          </p:cNvCxnSpPr>
          <p:nvPr/>
        </p:nvCxnSpPr>
        <p:spPr>
          <a:xfrm rot="10800000">
            <a:off x="5894526" y="4490357"/>
            <a:ext cx="2038800" cy="1371600"/>
          </a:xfrm>
          <a:prstGeom prst="straightConnector1">
            <a:avLst/>
          </a:prstGeom>
          <a:noFill/>
          <a:ln cap="flat" cmpd="sng" w="12700">
            <a:solidFill>
              <a:schemeClr val="accent1"/>
            </a:solidFill>
            <a:prstDash val="solid"/>
            <a:round/>
            <a:headEnd len="sm" w="sm" type="none"/>
            <a:tailEnd len="med" w="med" type="triangle"/>
          </a:ln>
        </p:spPr>
      </p:cxnSp>
      <p:cxnSp>
        <p:nvCxnSpPr>
          <p:cNvPr id="297" name="Google Shape;297;p8"/>
          <p:cNvCxnSpPr>
            <a:stCxn id="295" idx="0"/>
            <a:endCxn id="293" idx="2"/>
          </p:cNvCxnSpPr>
          <p:nvPr/>
        </p:nvCxnSpPr>
        <p:spPr>
          <a:xfrm rot="10800000">
            <a:off x="7783326" y="4490357"/>
            <a:ext cx="150000" cy="1371600"/>
          </a:xfrm>
          <a:prstGeom prst="straightConnector1">
            <a:avLst/>
          </a:prstGeom>
          <a:noFill/>
          <a:ln cap="flat" cmpd="sng" w="12700">
            <a:solidFill>
              <a:schemeClr val="accent1"/>
            </a:solidFill>
            <a:prstDash val="solid"/>
            <a:round/>
            <a:headEnd len="sm" w="sm" type="none"/>
            <a:tailEnd len="med" w="med" type="triangle"/>
          </a:ln>
        </p:spPr>
      </p:cxnSp>
      <p:cxnSp>
        <p:nvCxnSpPr>
          <p:cNvPr id="298" name="Google Shape;298;p8"/>
          <p:cNvCxnSpPr>
            <a:stCxn id="295" idx="0"/>
            <a:endCxn id="294" idx="2"/>
          </p:cNvCxnSpPr>
          <p:nvPr/>
        </p:nvCxnSpPr>
        <p:spPr>
          <a:xfrm flipH="1" rot="10800000">
            <a:off x="7933326" y="4490357"/>
            <a:ext cx="2457000" cy="1371600"/>
          </a:xfrm>
          <a:prstGeom prst="straightConnector1">
            <a:avLst/>
          </a:prstGeom>
          <a:noFill/>
          <a:ln cap="flat" cmpd="sng" w="12700">
            <a:solidFill>
              <a:schemeClr val="accent1"/>
            </a:solidFill>
            <a:prstDash val="solid"/>
            <a:round/>
            <a:headEnd len="sm" w="sm" type="none"/>
            <a:tailEnd len="med" w="med" type="triangle"/>
          </a:ln>
        </p:spPr>
      </p:cxnSp>
      <p:sp>
        <p:nvSpPr>
          <p:cNvPr id="299" name="Google Shape;299;p8"/>
          <p:cNvSpPr/>
          <p:nvPr/>
        </p:nvSpPr>
        <p:spPr>
          <a:xfrm>
            <a:off x="5894614" y="1224643"/>
            <a:ext cx="3858986" cy="1683673"/>
          </a:xfrm>
          <a:prstGeom prst="rect">
            <a:avLst/>
          </a:prstGeom>
          <a:noFill/>
          <a:ln cap="flat" cmpd="sng" w="26425">
            <a:solidFill>
              <a:srgbClr val="395E8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8"/>
          <p:cNvSpPr/>
          <p:nvPr/>
        </p:nvSpPr>
        <p:spPr>
          <a:xfrm>
            <a:off x="7579541" y="1592950"/>
            <a:ext cx="503826" cy="473529"/>
          </a:xfrm>
          <a:prstGeom prst="ellipse">
            <a:avLst/>
          </a:prstGeom>
          <a:noFill/>
          <a:ln cap="flat" cmpd="sng" w="264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cxnSp>
        <p:nvCxnSpPr>
          <p:cNvPr id="301" name="Google Shape;301;p8"/>
          <p:cNvCxnSpPr>
            <a:stCxn id="292" idx="0"/>
            <a:endCxn id="300" idx="3"/>
          </p:cNvCxnSpPr>
          <p:nvPr/>
        </p:nvCxnSpPr>
        <p:spPr>
          <a:xfrm flipH="1" rot="10800000">
            <a:off x="5894614" y="1997271"/>
            <a:ext cx="1758600" cy="1872600"/>
          </a:xfrm>
          <a:prstGeom prst="straightConnector1">
            <a:avLst/>
          </a:prstGeom>
          <a:noFill/>
          <a:ln cap="flat" cmpd="sng" w="12700">
            <a:solidFill>
              <a:schemeClr val="accent1"/>
            </a:solidFill>
            <a:prstDash val="solid"/>
            <a:round/>
            <a:headEnd len="sm" w="sm" type="none"/>
            <a:tailEnd len="med" w="med" type="triangle"/>
          </a:ln>
        </p:spPr>
      </p:cxnSp>
      <p:cxnSp>
        <p:nvCxnSpPr>
          <p:cNvPr id="302" name="Google Shape;302;p8"/>
          <p:cNvCxnSpPr>
            <a:stCxn id="293" idx="0"/>
            <a:endCxn id="300" idx="4"/>
          </p:cNvCxnSpPr>
          <p:nvPr/>
        </p:nvCxnSpPr>
        <p:spPr>
          <a:xfrm flipH="1" rot="10800000">
            <a:off x="7783286" y="2066571"/>
            <a:ext cx="48300" cy="1803300"/>
          </a:xfrm>
          <a:prstGeom prst="straightConnector1">
            <a:avLst/>
          </a:prstGeom>
          <a:noFill/>
          <a:ln cap="flat" cmpd="sng" w="12700">
            <a:solidFill>
              <a:schemeClr val="accent1"/>
            </a:solidFill>
            <a:prstDash val="solid"/>
            <a:round/>
            <a:headEnd len="sm" w="sm" type="none"/>
            <a:tailEnd len="med" w="med" type="triangle"/>
          </a:ln>
        </p:spPr>
      </p:cxnSp>
      <p:cxnSp>
        <p:nvCxnSpPr>
          <p:cNvPr id="303" name="Google Shape;303;p8"/>
          <p:cNvCxnSpPr>
            <a:stCxn id="294" idx="0"/>
            <a:endCxn id="300" idx="5"/>
          </p:cNvCxnSpPr>
          <p:nvPr/>
        </p:nvCxnSpPr>
        <p:spPr>
          <a:xfrm rot="10800000">
            <a:off x="8009614" y="1997271"/>
            <a:ext cx="2380800" cy="1872600"/>
          </a:xfrm>
          <a:prstGeom prst="straightConnector1">
            <a:avLst/>
          </a:prstGeom>
          <a:noFill/>
          <a:ln cap="flat" cmpd="sng" w="12700">
            <a:solidFill>
              <a:schemeClr val="accent1"/>
            </a:solidFill>
            <a:prstDash val="solid"/>
            <a:round/>
            <a:headEnd len="sm" w="sm" type="none"/>
            <a:tailEnd len="med" w="med" type="triangle"/>
          </a:ln>
        </p:spPr>
      </p:cxnSp>
      <p:sp>
        <p:nvSpPr>
          <p:cNvPr id="304" name="Google Shape;304;p8"/>
          <p:cNvSpPr txBox="1"/>
          <p:nvPr/>
        </p:nvSpPr>
        <p:spPr>
          <a:xfrm>
            <a:off x="6905998" y="1881813"/>
            <a:ext cx="4363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a:t>
            </a:r>
            <a:r>
              <a:rPr baseline="-25000" lang="en-US" sz="1800">
                <a:solidFill>
                  <a:schemeClr val="dk1"/>
                </a:solidFill>
                <a:latin typeface="Arial"/>
                <a:ea typeface="Arial"/>
                <a:cs typeface="Arial"/>
                <a:sym typeface="Arial"/>
              </a:rPr>
              <a:t>1</a:t>
            </a:r>
            <a:endParaRPr baseline="-25000" sz="1800">
              <a:solidFill>
                <a:schemeClr val="dk1"/>
              </a:solidFill>
              <a:latin typeface="Arial"/>
              <a:ea typeface="Arial"/>
              <a:cs typeface="Arial"/>
              <a:sym typeface="Arial"/>
            </a:endParaRPr>
          </a:p>
        </p:txBody>
      </p:sp>
      <p:sp>
        <p:nvSpPr>
          <p:cNvPr id="305" name="Google Shape;305;p8"/>
          <p:cNvSpPr txBox="1"/>
          <p:nvPr/>
        </p:nvSpPr>
        <p:spPr>
          <a:xfrm>
            <a:off x="7440508" y="2373476"/>
            <a:ext cx="4363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a:t>
            </a:r>
            <a:r>
              <a:rPr baseline="-25000" lang="en-US" sz="1800">
                <a:solidFill>
                  <a:schemeClr val="dk1"/>
                </a:solidFill>
                <a:latin typeface="Arial"/>
                <a:ea typeface="Arial"/>
                <a:cs typeface="Arial"/>
                <a:sym typeface="Arial"/>
              </a:rPr>
              <a:t>2</a:t>
            </a:r>
            <a:endParaRPr baseline="-25000" sz="1800">
              <a:solidFill>
                <a:schemeClr val="dk1"/>
              </a:solidFill>
              <a:latin typeface="Arial"/>
              <a:ea typeface="Arial"/>
              <a:cs typeface="Arial"/>
              <a:sym typeface="Arial"/>
            </a:endParaRPr>
          </a:p>
        </p:txBody>
      </p:sp>
      <p:sp>
        <p:nvSpPr>
          <p:cNvPr id="306" name="Google Shape;306;p8"/>
          <p:cNvSpPr txBox="1"/>
          <p:nvPr/>
        </p:nvSpPr>
        <p:spPr>
          <a:xfrm>
            <a:off x="8561429" y="1994934"/>
            <a:ext cx="4363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a:t>
            </a:r>
            <a:r>
              <a:rPr baseline="-25000" lang="en-US" sz="1800">
                <a:solidFill>
                  <a:schemeClr val="dk1"/>
                </a:solidFill>
                <a:latin typeface="Arial"/>
                <a:ea typeface="Arial"/>
                <a:cs typeface="Arial"/>
                <a:sym typeface="Arial"/>
              </a:rPr>
              <a:t>L</a:t>
            </a:r>
            <a:endParaRPr baseline="-25000" sz="1800">
              <a:solidFill>
                <a:schemeClr val="dk1"/>
              </a:solidFill>
              <a:latin typeface="Arial"/>
              <a:ea typeface="Arial"/>
              <a:cs typeface="Arial"/>
              <a:sym typeface="Arial"/>
            </a:endParaRPr>
          </a:p>
        </p:txBody>
      </p:sp>
      <p:sp>
        <p:nvSpPr>
          <p:cNvPr id="307" name="Google Shape;307;p8"/>
          <p:cNvSpPr txBox="1"/>
          <p:nvPr/>
        </p:nvSpPr>
        <p:spPr>
          <a:xfrm>
            <a:off x="9217052" y="1346584"/>
            <a:ext cx="402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a:t>
            </a:r>
            <a:endParaRPr sz="1800">
              <a:solidFill>
                <a:schemeClr val="dk1"/>
              </a:solidFill>
              <a:latin typeface="Arial"/>
              <a:ea typeface="Arial"/>
              <a:cs typeface="Arial"/>
              <a:sym typeface="Arial"/>
            </a:endParaRPr>
          </a:p>
        </p:txBody>
      </p:sp>
      <p:cxnSp>
        <p:nvCxnSpPr>
          <p:cNvPr id="308" name="Google Shape;308;p8"/>
          <p:cNvCxnSpPr>
            <a:stCxn id="300" idx="0"/>
          </p:cNvCxnSpPr>
          <p:nvPr/>
        </p:nvCxnSpPr>
        <p:spPr>
          <a:xfrm rot="10800000">
            <a:off x="7824254" y="885850"/>
            <a:ext cx="7200" cy="707100"/>
          </a:xfrm>
          <a:prstGeom prst="straightConnector1">
            <a:avLst/>
          </a:prstGeom>
          <a:noFill/>
          <a:ln cap="flat" cmpd="sng" w="9525">
            <a:solidFill>
              <a:schemeClr val="accent1"/>
            </a:solidFill>
            <a:prstDash val="solid"/>
            <a:round/>
            <a:headEnd len="sm" w="sm" type="none"/>
            <a:tailEnd len="med" w="med" type="triangle"/>
          </a:ln>
        </p:spPr>
      </p:cxnSp>
      <p:sp>
        <p:nvSpPr>
          <p:cNvPr id="309" name="Google Shape;309;p8"/>
          <p:cNvSpPr txBox="1"/>
          <p:nvPr/>
        </p:nvSpPr>
        <p:spPr>
          <a:xfrm>
            <a:off x="7674066" y="382806"/>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Bootstrap Resampling</a:t>
            </a:r>
            <a:endParaRPr/>
          </a:p>
        </p:txBody>
      </p:sp>
      <p:sp>
        <p:nvSpPr>
          <p:cNvPr id="315" name="Google Shape;315;p9"/>
          <p:cNvSpPr txBox="1"/>
          <p:nvPr>
            <p:ph idx="1" type="body"/>
          </p:nvPr>
        </p:nvSpPr>
        <p:spPr>
          <a:xfrm>
            <a:off x="609600" y="1600200"/>
            <a:ext cx="10972800" cy="4876800"/>
          </a:xfrm>
          <a:prstGeom prst="rect">
            <a:avLst/>
          </a:prstGeom>
          <a:blipFill rotWithShape="1">
            <a:blip r:embed="rId3">
              <a:alphaModFix/>
            </a:blip>
            <a:stretch>
              <a:fillRect b="-999" l="-499" r="0" t="-874"/>
            </a:stretch>
          </a:blip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1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 quick view of bootstrapping		</a:t>
            </a:r>
            <a:endParaRPr/>
          </a:p>
        </p:txBody>
      </p:sp>
      <p:sp>
        <p:nvSpPr>
          <p:cNvPr id="321" name="Google Shape;321;p10"/>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Introduced by Bradley Efron in 1979 </a:t>
            </a:r>
            <a:r>
              <a:rPr lang="en-US" u="sng">
                <a:solidFill>
                  <a:schemeClr val="hlink"/>
                </a:solidFill>
                <a:hlinkClick r:id="rId3"/>
              </a:rPr>
              <a:t>[PDF]</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Became popular in 1980s due to the introduction of computers in statistical practice.</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It has minimum assumptions. It is merely based on the assumption that the sample is a good representation of the unknown population.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1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Bagging (bootstrap + aggregating)</a:t>
            </a:r>
            <a:endParaRPr/>
          </a:p>
        </p:txBody>
      </p:sp>
      <p:sp>
        <p:nvSpPr>
          <p:cNvPr id="327" name="Google Shape;327;p1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0022" lvl="0" marL="182562" rtl="0" algn="l">
              <a:spcBef>
                <a:spcPts val="0"/>
              </a:spcBef>
              <a:spcAft>
                <a:spcPts val="0"/>
              </a:spcAft>
              <a:buSzPts val="2000"/>
              <a:buChar char="•"/>
            </a:pPr>
            <a:r>
              <a:rPr b="1" lang="en-US" sz="2000">
                <a:solidFill>
                  <a:srgbClr val="222222"/>
                </a:solidFill>
                <a:highlight>
                  <a:srgbClr val="FFFFFF"/>
                </a:highlight>
                <a:latin typeface="Roboto"/>
                <a:ea typeface="Roboto"/>
                <a:cs typeface="Roboto"/>
                <a:sym typeface="Roboto"/>
              </a:rPr>
              <a:t>Bagging</a:t>
            </a:r>
            <a:r>
              <a:rPr lang="en-US" sz="2000">
                <a:solidFill>
                  <a:srgbClr val="222222"/>
                </a:solidFill>
                <a:highlight>
                  <a:srgbClr val="FFFFFF"/>
                </a:highlight>
                <a:latin typeface="Roboto"/>
                <a:ea typeface="Roboto"/>
                <a:cs typeface="Roboto"/>
                <a:sym typeface="Roboto"/>
              </a:rPr>
              <a:t> is a way to decrease the </a:t>
            </a:r>
            <a:r>
              <a:rPr lang="en-US" sz="2000" u="sng">
                <a:solidFill>
                  <a:srgbClr val="222222"/>
                </a:solidFill>
                <a:highlight>
                  <a:srgbClr val="FFFFFF"/>
                </a:highlight>
                <a:latin typeface="Roboto"/>
                <a:ea typeface="Roboto"/>
                <a:cs typeface="Roboto"/>
                <a:sym typeface="Roboto"/>
              </a:rPr>
              <a:t>variance</a:t>
            </a:r>
            <a:r>
              <a:rPr lang="en-US" sz="2000">
                <a:solidFill>
                  <a:srgbClr val="222222"/>
                </a:solidFill>
                <a:highlight>
                  <a:srgbClr val="FFFFFF"/>
                </a:highlight>
                <a:latin typeface="Roboto"/>
                <a:ea typeface="Roboto"/>
                <a:cs typeface="Roboto"/>
                <a:sym typeface="Roboto"/>
              </a:rPr>
              <a:t> in the prediction by generating additional data for training from dataset using combinations with repetitions to produce multi-sets of the original data.</a:t>
            </a:r>
            <a:endParaRPr sz="2000">
              <a:solidFill>
                <a:srgbClr val="222222"/>
              </a:solidFill>
              <a:highlight>
                <a:srgbClr val="FFFFFF"/>
              </a:highlight>
              <a:latin typeface="Roboto"/>
              <a:ea typeface="Roboto"/>
              <a:cs typeface="Roboto"/>
              <a:sym typeface="Roboto"/>
            </a:endParaRPr>
          </a:p>
          <a:p>
            <a:pPr indent="0" lvl="0" marL="182562" rtl="0" algn="l">
              <a:spcBef>
                <a:spcPts val="0"/>
              </a:spcBef>
              <a:spcAft>
                <a:spcPts val="0"/>
              </a:spcAft>
              <a:buNone/>
            </a:pPr>
            <a:r>
              <a:t/>
            </a:r>
            <a:endParaRPr sz="2000"/>
          </a:p>
          <a:p>
            <a:pPr indent="-180023" lvl="0" marL="182563" rtl="0" algn="l">
              <a:spcBef>
                <a:spcPts val="0"/>
              </a:spcBef>
              <a:spcAft>
                <a:spcPts val="0"/>
              </a:spcAft>
              <a:buSzPts val="2000"/>
              <a:buChar char="•"/>
            </a:pPr>
            <a:r>
              <a:rPr lang="en-US" sz="2000"/>
              <a:t>i.e. </a:t>
            </a:r>
            <a:r>
              <a:rPr lang="en-US" sz="2000"/>
              <a:t>Bagging averages a noisy fitted function refit to many bootstrap samples to reduce its variance. </a:t>
            </a:r>
            <a:endParaRPr sz="2000"/>
          </a:p>
          <a:p>
            <a:pPr indent="-53023" lvl="0" marL="182563" rtl="0" algn="l">
              <a:spcBef>
                <a:spcPts val="480"/>
              </a:spcBef>
              <a:spcAft>
                <a:spcPts val="0"/>
              </a:spcAft>
              <a:buSzPts val="2040"/>
              <a:buNone/>
            </a:pPr>
            <a:r>
              <a:t/>
            </a:r>
            <a:endParaRPr/>
          </a:p>
          <a:p>
            <a:pPr indent="-182563" lvl="1" marL="457200" rtl="0" algn="l">
              <a:spcBef>
                <a:spcPts val="400"/>
              </a:spcBef>
              <a:spcAft>
                <a:spcPts val="0"/>
              </a:spcAft>
              <a:buSzPts val="1700"/>
              <a:buChar char="•"/>
            </a:pPr>
            <a:r>
              <a:rPr lang="en-US"/>
              <a:t>Use bootstrapping to generate B training sets</a:t>
            </a:r>
            <a:endParaRPr/>
          </a:p>
          <a:p>
            <a:pPr indent="-182562" lvl="2" marL="730250" rtl="0" algn="l">
              <a:spcBef>
                <a:spcPts val="360"/>
              </a:spcBef>
              <a:spcAft>
                <a:spcPts val="0"/>
              </a:spcAft>
              <a:buSzPts val="1620"/>
              <a:buChar char="•"/>
            </a:pPr>
            <a:r>
              <a:rPr lang="en-US"/>
              <a:t>We draw bootstrap samples S</a:t>
            </a:r>
            <a:r>
              <a:rPr baseline="-25000" lang="en-US"/>
              <a:t>1</a:t>
            </a:r>
            <a:r>
              <a:rPr lang="en-US"/>
              <a:t>, … S</a:t>
            </a:r>
            <a:r>
              <a:rPr baseline="-25000" lang="en-US"/>
              <a:t>b </a:t>
            </a:r>
            <a:r>
              <a:rPr lang="en-US"/>
              <a:t>each of size N with </a:t>
            </a:r>
            <a:r>
              <a:rPr lang="en-US"/>
              <a:t>replacement</a:t>
            </a:r>
            <a:r>
              <a:rPr lang="en-US"/>
              <a:t> from the training data. </a:t>
            </a:r>
            <a:endParaRPr/>
          </a:p>
          <a:p>
            <a:pPr indent="-53023" lvl="0" marL="182563" rtl="0" algn="l">
              <a:spcBef>
                <a:spcPts val="480"/>
              </a:spcBef>
              <a:spcAft>
                <a:spcPts val="0"/>
              </a:spcAft>
              <a:buSzPts val="2040"/>
              <a:buNone/>
            </a:pPr>
            <a:r>
              <a:t/>
            </a:r>
            <a:endParaRPr/>
          </a:p>
          <a:p>
            <a:pPr indent="-182563" lvl="1" marL="457200" rtl="0" algn="l">
              <a:spcBef>
                <a:spcPts val="400"/>
              </a:spcBef>
              <a:spcAft>
                <a:spcPts val="0"/>
              </a:spcAft>
              <a:buSzPts val="1700"/>
              <a:buChar char="•"/>
            </a:pPr>
            <a:r>
              <a:rPr lang="en-US"/>
              <a:t>Train B base learners </a:t>
            </a:r>
            <a:endParaRPr/>
          </a:p>
          <a:p>
            <a:pPr indent="-74613" lvl="1" marL="457200" rtl="0" algn="l">
              <a:spcBef>
                <a:spcPts val="400"/>
              </a:spcBef>
              <a:spcAft>
                <a:spcPts val="0"/>
              </a:spcAft>
              <a:buSzPts val="1700"/>
              <a:buNone/>
            </a:pPr>
            <a:r>
              <a:t/>
            </a:r>
            <a:endParaRPr/>
          </a:p>
          <a:p>
            <a:pPr indent="-182563" lvl="1" marL="457200" rtl="0" algn="l">
              <a:spcBef>
                <a:spcPts val="400"/>
              </a:spcBef>
              <a:spcAft>
                <a:spcPts val="0"/>
              </a:spcAft>
              <a:buSzPts val="1700"/>
              <a:buChar char="•"/>
            </a:pPr>
            <a:r>
              <a:rPr lang="en-US"/>
              <a:t>During test, take the average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1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Bagging</a:t>
            </a:r>
            <a:endParaRPr/>
          </a:p>
        </p:txBody>
      </p:sp>
      <p:sp>
        <p:nvSpPr>
          <p:cNvPr id="333" name="Google Shape;333;p1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Training </a:t>
            </a:r>
            <a:endParaRPr/>
          </a:p>
          <a:p>
            <a:pPr indent="-182563" lvl="1" marL="457200" rtl="0" algn="l">
              <a:spcBef>
                <a:spcPts val="400"/>
              </a:spcBef>
              <a:spcAft>
                <a:spcPts val="0"/>
              </a:spcAft>
              <a:buSzPts val="1700"/>
              <a:buChar char="•"/>
            </a:pPr>
            <a:r>
              <a:rPr lang="en-US"/>
              <a:t>In each iteration t, t = 1, … , T</a:t>
            </a:r>
            <a:endParaRPr/>
          </a:p>
          <a:p>
            <a:pPr indent="-182563" lvl="1" marL="457200" rtl="0" algn="l">
              <a:spcBef>
                <a:spcPts val="400"/>
              </a:spcBef>
              <a:spcAft>
                <a:spcPts val="0"/>
              </a:spcAft>
              <a:buSzPts val="1700"/>
              <a:buChar char="•"/>
            </a:pPr>
            <a:r>
              <a:rPr lang="en-US"/>
              <a:t>Randomly sample with replacement N samples from the training set</a:t>
            </a:r>
            <a:endParaRPr/>
          </a:p>
          <a:p>
            <a:pPr indent="-182563" lvl="1" marL="457200" rtl="0" algn="l">
              <a:spcBef>
                <a:spcPts val="400"/>
              </a:spcBef>
              <a:spcAft>
                <a:spcPts val="0"/>
              </a:spcAft>
              <a:buSzPts val="1700"/>
              <a:buChar char="•"/>
            </a:pPr>
            <a:r>
              <a:rPr lang="en-US"/>
              <a:t>Train a chosen “base model” (e.g. neural network, decision tree) on the samples</a:t>
            </a:r>
            <a:endParaRPr/>
          </a:p>
          <a:p>
            <a:pPr indent="-74613" lvl="1" marL="457200" rtl="0" algn="l">
              <a:spcBef>
                <a:spcPts val="400"/>
              </a:spcBef>
              <a:spcAft>
                <a:spcPts val="0"/>
              </a:spcAft>
              <a:buSzPts val="1700"/>
              <a:buNone/>
            </a:pPr>
            <a:r>
              <a:t/>
            </a:r>
            <a:endParaRPr/>
          </a:p>
          <a:p>
            <a:pPr indent="-182563" lvl="0" marL="182563" rtl="0" algn="l">
              <a:spcBef>
                <a:spcPts val="480"/>
              </a:spcBef>
              <a:spcAft>
                <a:spcPts val="0"/>
              </a:spcAft>
              <a:buSzPts val="2040"/>
              <a:buChar char="•"/>
            </a:pPr>
            <a:r>
              <a:rPr lang="en-US"/>
              <a:t>Test </a:t>
            </a:r>
            <a:endParaRPr/>
          </a:p>
          <a:p>
            <a:pPr indent="-182563" lvl="1" marL="457200" rtl="0" algn="l">
              <a:spcBef>
                <a:spcPts val="400"/>
              </a:spcBef>
              <a:spcAft>
                <a:spcPts val="0"/>
              </a:spcAft>
              <a:buSzPts val="1700"/>
              <a:buChar char="•"/>
            </a:pPr>
            <a:r>
              <a:rPr lang="en-US"/>
              <a:t>For each test example</a:t>
            </a:r>
            <a:endParaRPr/>
          </a:p>
          <a:p>
            <a:pPr indent="-182563" lvl="1" marL="457200" rtl="0" algn="l">
              <a:spcBef>
                <a:spcPts val="400"/>
              </a:spcBef>
              <a:spcAft>
                <a:spcPts val="0"/>
              </a:spcAft>
              <a:buSzPts val="1700"/>
              <a:buChar char="•"/>
            </a:pPr>
            <a:r>
              <a:rPr lang="en-US"/>
              <a:t>Start all trained base models </a:t>
            </a:r>
            <a:endParaRPr/>
          </a:p>
          <a:p>
            <a:pPr indent="-182563" lvl="1" marL="457200" rtl="0" algn="l">
              <a:spcBef>
                <a:spcPts val="400"/>
              </a:spcBef>
              <a:spcAft>
                <a:spcPts val="0"/>
              </a:spcAft>
              <a:buSzPts val="1700"/>
              <a:buChar char="•"/>
            </a:pPr>
            <a:r>
              <a:rPr lang="en-US"/>
              <a:t>Predict by combining results of all T trained models: </a:t>
            </a:r>
            <a:endParaRPr/>
          </a:p>
          <a:p>
            <a:pPr indent="-182562" lvl="2" marL="730250" rtl="0" algn="l">
              <a:spcBef>
                <a:spcPts val="360"/>
              </a:spcBef>
              <a:spcAft>
                <a:spcPts val="0"/>
              </a:spcAft>
              <a:buSzPts val="1620"/>
              <a:buChar char="•"/>
            </a:pPr>
            <a:r>
              <a:rPr lang="en-US" u="sng"/>
              <a:t>Regression: </a:t>
            </a:r>
            <a:r>
              <a:rPr lang="en-US"/>
              <a:t>averaging </a:t>
            </a:r>
            <a:endParaRPr/>
          </a:p>
          <a:p>
            <a:pPr indent="-182562" lvl="2" marL="730250" rtl="0" algn="l">
              <a:spcBef>
                <a:spcPts val="360"/>
              </a:spcBef>
              <a:spcAft>
                <a:spcPts val="0"/>
              </a:spcAft>
              <a:buSzPts val="1620"/>
              <a:buChar char="•"/>
            </a:pPr>
            <a:r>
              <a:rPr lang="en-US" u="sng"/>
              <a:t>Classification: </a:t>
            </a:r>
            <a:r>
              <a:rPr lang="en-US"/>
              <a:t>a majority vote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1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Boosting: Weak learner vs Strong learner 	</a:t>
            </a:r>
            <a:endParaRPr/>
          </a:p>
        </p:txBody>
      </p:sp>
      <p:sp>
        <p:nvSpPr>
          <p:cNvPr id="339" name="Google Shape;339;p1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205422" lvl="0" marL="182562" rtl="0" algn="l">
              <a:spcBef>
                <a:spcPts val="0"/>
              </a:spcBef>
              <a:spcAft>
                <a:spcPts val="0"/>
              </a:spcAft>
              <a:buSzPts val="2400"/>
              <a:buChar char="•"/>
            </a:pPr>
            <a:r>
              <a:rPr b="1" lang="en-US">
                <a:solidFill>
                  <a:srgbClr val="222222"/>
                </a:solidFill>
                <a:highlight>
                  <a:srgbClr val="FFFFFF"/>
                </a:highlight>
                <a:latin typeface="Roboto"/>
                <a:ea typeface="Roboto"/>
                <a:cs typeface="Roboto"/>
                <a:sym typeface="Roboto"/>
              </a:rPr>
              <a:t>Boosting</a:t>
            </a:r>
            <a:r>
              <a:rPr lang="en-US">
                <a:solidFill>
                  <a:srgbClr val="222222"/>
                </a:solidFill>
                <a:highlight>
                  <a:srgbClr val="FFFFFF"/>
                </a:highlight>
                <a:latin typeface="Roboto"/>
                <a:ea typeface="Roboto"/>
                <a:cs typeface="Roboto"/>
                <a:sym typeface="Roboto"/>
              </a:rPr>
              <a:t> is an iterative technique which adjusts the weight of an observation based on the last classification</a:t>
            </a:r>
            <a:endParaRPr>
              <a:solidFill>
                <a:srgbClr val="222222"/>
              </a:solidFill>
              <a:highlight>
                <a:srgbClr val="FFFFFF"/>
              </a:highlight>
              <a:latin typeface="Roboto"/>
              <a:ea typeface="Roboto"/>
              <a:cs typeface="Roboto"/>
              <a:sym typeface="Roboto"/>
            </a:endParaRPr>
          </a:p>
          <a:p>
            <a:pPr indent="0" lvl="0" marL="182562" rtl="0" algn="l">
              <a:spcBef>
                <a:spcPts val="0"/>
              </a:spcBef>
              <a:spcAft>
                <a:spcPts val="0"/>
              </a:spcAft>
              <a:buNone/>
            </a:pPr>
            <a:r>
              <a:t/>
            </a:r>
            <a:endParaRPr>
              <a:solidFill>
                <a:srgbClr val="222222"/>
              </a:solidFill>
              <a:highlight>
                <a:srgbClr val="FFFFFF"/>
              </a:highlight>
              <a:latin typeface="Roboto"/>
              <a:ea typeface="Roboto"/>
              <a:cs typeface="Roboto"/>
              <a:sym typeface="Roboto"/>
            </a:endParaRPr>
          </a:p>
          <a:p>
            <a:pPr indent="-182563" lvl="0" marL="182563" rtl="0" algn="l">
              <a:spcBef>
                <a:spcPts val="0"/>
              </a:spcBef>
              <a:spcAft>
                <a:spcPts val="0"/>
              </a:spcAft>
              <a:buSzPts val="2040"/>
              <a:buChar char="•"/>
            </a:pPr>
            <a:r>
              <a:rPr lang="en-US"/>
              <a:t>In boosting, we actively try to generate complementary base-learners by training the next learner on the mistakes of the previous learners.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The original boosting algorithm (Schapire 1990) combines </a:t>
            </a:r>
            <a:r>
              <a:rPr b="1" lang="en-US"/>
              <a:t>three weak learners </a:t>
            </a:r>
            <a:r>
              <a:rPr lang="en-US"/>
              <a:t>to generate a strong learner.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A weak learner has error probability less than ½, which makes it better than random guessing on a two-class problem.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A strong learner has arbitrarily small error probability.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14"/>
          <p:cNvSpPr txBox="1"/>
          <p:nvPr>
            <p:ph type="title"/>
          </p:nvPr>
        </p:nvSpPr>
        <p:spPr>
          <a:xfrm>
            <a:off x="609600" y="386443"/>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Boosting (Alpaydin, 2012)</a:t>
            </a:r>
            <a:endParaRPr/>
          </a:p>
        </p:txBody>
      </p:sp>
      <p:sp>
        <p:nvSpPr>
          <p:cNvPr id="345" name="Google Shape;345;p14"/>
          <p:cNvSpPr txBox="1"/>
          <p:nvPr>
            <p:ph idx="1" type="body"/>
          </p:nvPr>
        </p:nvSpPr>
        <p:spPr>
          <a:xfrm>
            <a:off x="609600" y="1377043"/>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Given a large training set, we randomly divide it into three.</a:t>
            </a:r>
            <a:endParaRPr/>
          </a:p>
          <a:p>
            <a:pPr indent="-182563" lvl="0" marL="182563" rtl="0" algn="l">
              <a:spcBef>
                <a:spcPts val="480"/>
              </a:spcBef>
              <a:spcAft>
                <a:spcPts val="0"/>
              </a:spcAft>
              <a:buSzPts val="2040"/>
              <a:buChar char="•"/>
            </a:pPr>
            <a:r>
              <a:rPr lang="en-US"/>
              <a:t>We use X1 and train classifier d1. </a:t>
            </a:r>
            <a:endParaRPr/>
          </a:p>
          <a:p>
            <a:pPr indent="-182563" lvl="0" marL="182563" rtl="0" algn="l">
              <a:spcBef>
                <a:spcPts val="480"/>
              </a:spcBef>
              <a:spcAft>
                <a:spcPts val="0"/>
              </a:spcAft>
              <a:buSzPts val="2040"/>
              <a:buChar char="•"/>
            </a:pPr>
            <a:r>
              <a:rPr lang="en-US"/>
              <a:t>We then use X2 and feed it to d2.</a:t>
            </a:r>
            <a:endParaRPr/>
          </a:p>
          <a:p>
            <a:pPr indent="-182563" lvl="1" marL="457200" rtl="0" algn="l">
              <a:spcBef>
                <a:spcPts val="400"/>
              </a:spcBef>
              <a:spcAft>
                <a:spcPts val="0"/>
              </a:spcAft>
              <a:buSzPts val="1700"/>
              <a:buChar char="•"/>
            </a:pPr>
            <a:r>
              <a:rPr lang="en-US"/>
              <a:t>We take all instances misclassified by d1, and also as many instanced on which d1 is correct from X2.</a:t>
            </a:r>
            <a:endParaRPr/>
          </a:p>
          <a:p>
            <a:pPr indent="-182563" lvl="1" marL="457200" rtl="0" algn="l">
              <a:spcBef>
                <a:spcPts val="400"/>
              </a:spcBef>
              <a:spcAft>
                <a:spcPts val="0"/>
              </a:spcAft>
              <a:buSzPts val="1700"/>
              <a:buChar char="•"/>
            </a:pPr>
            <a:r>
              <a:rPr lang="en-US"/>
              <a:t>Then, this training data is feed-in to d2.</a:t>
            </a:r>
            <a:endParaRPr/>
          </a:p>
          <a:p>
            <a:pPr indent="-182563" lvl="0" marL="182563" rtl="0" algn="l">
              <a:spcBef>
                <a:spcPts val="480"/>
              </a:spcBef>
              <a:spcAft>
                <a:spcPts val="0"/>
              </a:spcAft>
              <a:buSzPts val="2040"/>
              <a:buChar char="•"/>
            </a:pPr>
            <a:r>
              <a:rPr lang="en-US"/>
              <a:t>We then take X3 and feed it to d1 and d2. </a:t>
            </a:r>
            <a:endParaRPr/>
          </a:p>
          <a:p>
            <a:pPr indent="-182563" lvl="1" marL="457200" rtl="0" algn="l">
              <a:spcBef>
                <a:spcPts val="400"/>
              </a:spcBef>
              <a:spcAft>
                <a:spcPts val="0"/>
              </a:spcAft>
              <a:buSzPts val="1700"/>
              <a:buChar char="•"/>
            </a:pPr>
            <a:r>
              <a:rPr lang="en-US"/>
              <a:t>The instances on which d1 and d2 disagree form the training set for d3.</a:t>
            </a:r>
            <a:endParaRPr/>
          </a:p>
          <a:p>
            <a:pPr indent="-74613" lvl="1" marL="457200" rtl="0" algn="l">
              <a:spcBef>
                <a:spcPts val="400"/>
              </a:spcBef>
              <a:spcAft>
                <a:spcPts val="0"/>
              </a:spcAft>
              <a:buSzPts val="1700"/>
              <a:buNone/>
            </a:pPr>
            <a:r>
              <a:t/>
            </a:r>
            <a:endParaRPr/>
          </a:p>
          <a:p>
            <a:pPr indent="-182563" lvl="0" marL="182563" rtl="0" algn="l">
              <a:spcBef>
                <a:spcPts val="480"/>
              </a:spcBef>
              <a:spcAft>
                <a:spcPts val="0"/>
              </a:spcAft>
              <a:buSzPts val="2040"/>
              <a:buChar char="•"/>
            </a:pPr>
            <a:r>
              <a:rPr lang="en-US"/>
              <a:t>During testing, given an instance x:</a:t>
            </a:r>
            <a:endParaRPr/>
          </a:p>
          <a:p>
            <a:pPr indent="-182563" lvl="1" marL="457200" rtl="0" algn="l">
              <a:spcBef>
                <a:spcPts val="400"/>
              </a:spcBef>
              <a:spcAft>
                <a:spcPts val="0"/>
              </a:spcAft>
              <a:buSzPts val="1700"/>
              <a:buChar char="•"/>
            </a:pPr>
            <a:r>
              <a:rPr lang="en-US"/>
              <a:t>X is evaluated using d1 and d2. </a:t>
            </a:r>
            <a:endParaRPr/>
          </a:p>
          <a:p>
            <a:pPr indent="-182563" lvl="1" marL="457200" rtl="0" algn="l">
              <a:spcBef>
                <a:spcPts val="400"/>
              </a:spcBef>
              <a:spcAft>
                <a:spcPts val="0"/>
              </a:spcAft>
              <a:buSzPts val="1700"/>
              <a:buChar char="•"/>
            </a:pPr>
            <a:r>
              <a:rPr lang="en-US"/>
              <a:t>If both agree on the result, it is returned immediately.</a:t>
            </a:r>
            <a:endParaRPr/>
          </a:p>
          <a:p>
            <a:pPr indent="-182563" lvl="1" marL="457200" rtl="0" algn="l">
              <a:spcBef>
                <a:spcPts val="400"/>
              </a:spcBef>
              <a:spcAft>
                <a:spcPts val="0"/>
              </a:spcAft>
              <a:buSzPts val="1700"/>
              <a:buChar char="•"/>
            </a:pPr>
            <a:r>
              <a:rPr lang="en-US"/>
              <a:t>Otherwise, the response of d3 is taken as the output.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Ensemble Learning </a:t>
            </a:r>
            <a:endParaRPr/>
          </a:p>
        </p:txBody>
      </p:sp>
      <p:sp>
        <p:nvSpPr>
          <p:cNvPr id="103" name="Google Shape;103;p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2040"/>
              <a:buChar char="•"/>
            </a:pPr>
            <a:r>
              <a:rPr lang="en-US"/>
              <a:t>So far – learning methods that learn a single hypothesis, chosen from a hypothesis space that is used to make predictions.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Ensemble learning - &gt; select a collection (ensemble) of hypothesis and combine their predictions.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b="1" lang="en-US"/>
              <a:t>Example 1 </a:t>
            </a:r>
            <a:r>
              <a:rPr lang="en-US"/>
              <a:t>– generate 100 different decision trees from the same or different training set and have them vote on the best classification for a new example.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b="1" lang="en-US"/>
              <a:t>Key motivation: </a:t>
            </a:r>
            <a:r>
              <a:rPr lang="en-US"/>
              <a:t>reduce the error rate. Hope is that will become much more unlikely that the ensemble will misclassify an example.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1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Boosting: drawback</a:t>
            </a:r>
            <a:endParaRPr/>
          </a:p>
        </p:txBody>
      </p:sp>
      <p:sp>
        <p:nvSpPr>
          <p:cNvPr id="351" name="Google Shape;351;p1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Though it is quite successful, the disadvantage of the original boosting method is that it requires a very large training sample. </a:t>
            </a:r>
            <a:endParaRPr/>
          </a:p>
          <a:p>
            <a:pPr indent="-53023" lvl="0" marL="182563" rtl="0" algn="l">
              <a:spcBef>
                <a:spcPts val="480"/>
              </a:spcBef>
              <a:spcAft>
                <a:spcPts val="0"/>
              </a:spcAft>
              <a:buSzPts val="2040"/>
              <a:buNone/>
            </a:pPr>
            <a:r>
              <a:t/>
            </a:r>
            <a:endParaRPr/>
          </a:p>
          <a:p>
            <a:pPr indent="-53023" lvl="0" marL="182563" rtl="0" algn="l">
              <a:spcBef>
                <a:spcPts val="480"/>
              </a:spcBef>
              <a:spcAft>
                <a:spcPts val="0"/>
              </a:spcAft>
              <a:buSzPts val="20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1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Adaboost (adaptive boosting)</a:t>
            </a:r>
            <a:endParaRPr/>
          </a:p>
        </p:txBody>
      </p:sp>
      <p:sp>
        <p:nvSpPr>
          <p:cNvPr id="357" name="Google Shape;357;p16"/>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Use the same training set over and over and thus need not be large.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Classifiers must be simple so they do not over-fit.</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Can combine an arbitrary number of base learners, not only three. </a:t>
            </a:r>
            <a:endParaRPr/>
          </a:p>
        </p:txBody>
      </p:sp>
      <p:sp>
        <p:nvSpPr>
          <p:cNvPr id="358" name="Google Shape;358;p16"/>
          <p:cNvSpPr txBox="1"/>
          <p:nvPr/>
        </p:nvSpPr>
        <p:spPr>
          <a:xfrm>
            <a:off x="2740300" y="4561450"/>
            <a:ext cx="5549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solidFill>
                  <a:schemeClr val="hlink"/>
                </a:solidFill>
                <a:hlinkClick r:id="rId3"/>
              </a:rPr>
              <a:t>https://scikit-learn.org/stable/modules/generated/sklearn.ensemble.AdaBoostClassifier.html</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1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AdaBoost</a:t>
            </a:r>
            <a:endParaRPr/>
          </a:p>
        </p:txBody>
      </p:sp>
      <p:sp>
        <p:nvSpPr>
          <p:cNvPr id="364" name="Google Shape;364;p17"/>
          <p:cNvSpPr txBox="1"/>
          <p:nvPr>
            <p:ph idx="1" type="body"/>
          </p:nvPr>
        </p:nvSpPr>
        <p:spPr>
          <a:xfrm>
            <a:off x="609600" y="1600200"/>
            <a:ext cx="4566557"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1700"/>
              <a:buChar char="•"/>
            </a:pPr>
            <a:r>
              <a:rPr lang="en-US" sz="2000"/>
              <a:t>The output of the other learning algorithms ('weak learners') is combined into a weighted sum that represents the final output of the boosted classifier.</a:t>
            </a:r>
            <a:endParaRPr/>
          </a:p>
          <a:p>
            <a:pPr indent="-74613" lvl="0" marL="182563" rtl="0" algn="l">
              <a:spcBef>
                <a:spcPts val="400"/>
              </a:spcBef>
              <a:spcAft>
                <a:spcPts val="0"/>
              </a:spcAft>
              <a:buSzPts val="1700"/>
              <a:buNone/>
            </a:pPr>
            <a:r>
              <a:t/>
            </a:r>
            <a:endParaRPr sz="2000"/>
          </a:p>
          <a:p>
            <a:pPr indent="-182563" lvl="0" marL="182563" rtl="0" algn="l">
              <a:spcBef>
                <a:spcPts val="400"/>
              </a:spcBef>
              <a:spcAft>
                <a:spcPts val="0"/>
              </a:spcAft>
              <a:buSzPts val="1700"/>
              <a:buChar char="•"/>
            </a:pPr>
            <a:r>
              <a:rPr lang="en-US" sz="2000"/>
              <a:t>The probability of a correctly classified instance is decreased, and the probability of a misclassified instance increases. This has the effect that the next classifier focuses more on instances misclassified by the previous classifier. </a:t>
            </a:r>
            <a:endParaRPr/>
          </a:p>
          <a:p>
            <a:pPr indent="-53023" lvl="0" marL="182563" rtl="0" algn="l">
              <a:spcBef>
                <a:spcPts val="480"/>
              </a:spcBef>
              <a:spcAft>
                <a:spcPts val="0"/>
              </a:spcAft>
              <a:buSzPts val="2040"/>
              <a:buNone/>
            </a:pPr>
            <a:r>
              <a:t/>
            </a:r>
            <a:endParaRPr/>
          </a:p>
          <a:p>
            <a:pPr indent="-53023" lvl="0" marL="182563" rtl="0" algn="l">
              <a:spcBef>
                <a:spcPts val="480"/>
              </a:spcBef>
              <a:spcAft>
                <a:spcPts val="0"/>
              </a:spcAft>
              <a:buSzPts val="2040"/>
              <a:buNone/>
            </a:pPr>
            <a:r>
              <a:t/>
            </a:r>
            <a:endParaRPr/>
          </a:p>
        </p:txBody>
      </p:sp>
      <p:pic>
        <p:nvPicPr>
          <p:cNvPr id="365" name="Google Shape;365;p17"/>
          <p:cNvPicPr preferRelativeResize="0"/>
          <p:nvPr/>
        </p:nvPicPr>
        <p:blipFill rotWithShape="1">
          <a:blip r:embed="rId3">
            <a:alphaModFix/>
          </a:blip>
          <a:srcRect b="0" l="0" r="0" t="0"/>
          <a:stretch/>
        </p:blipFill>
        <p:spPr>
          <a:xfrm>
            <a:off x="5176157" y="658585"/>
            <a:ext cx="6770814" cy="59381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1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Adaboost: Testing</a:t>
            </a:r>
            <a:endParaRPr/>
          </a:p>
        </p:txBody>
      </p:sp>
      <p:sp>
        <p:nvSpPr>
          <p:cNvPr id="371" name="Google Shape;371;p18"/>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Given an instance, all the classifiers decide and a weighted vote is taken.</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The weights are proportional to the base learner’s accuracies on the training set.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The success of Adaboost  is due to its property of increasing the margin. If the margin increases, the training instances are better separated and error are less likely.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1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Summary	</a:t>
            </a:r>
            <a:endParaRPr/>
          </a:p>
        </p:txBody>
      </p:sp>
      <p:sp>
        <p:nvSpPr>
          <p:cNvPr id="377" name="Google Shape;377;p19"/>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It is often a good idea to combine several learning methods.</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We want diverse classifiers, so their errors cancel out.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However, remember, ensemble methods do not get a free lunch …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Readings</a:t>
            </a:r>
            <a:endParaRPr/>
          </a:p>
          <a:p>
            <a:pPr indent="-182563" lvl="1" marL="457200" rtl="0" algn="l">
              <a:spcBef>
                <a:spcPts val="400"/>
              </a:spcBef>
              <a:spcAft>
                <a:spcPts val="0"/>
              </a:spcAft>
              <a:buSzPts val="1700"/>
              <a:buChar char="•"/>
            </a:pPr>
            <a:r>
              <a:rPr lang="en-US"/>
              <a:t>Dietterich (2000) : </a:t>
            </a:r>
            <a:r>
              <a:rPr lang="en-US" u="sng">
                <a:solidFill>
                  <a:schemeClr val="hlink"/>
                </a:solidFill>
                <a:hlinkClick r:id="rId3"/>
              </a:rPr>
              <a:t>[PDF]</a:t>
            </a:r>
            <a:endParaRPr/>
          </a:p>
          <a:p>
            <a:pPr indent="-182563" lvl="1" marL="457200" rtl="0" algn="l">
              <a:spcBef>
                <a:spcPts val="400"/>
              </a:spcBef>
              <a:spcAft>
                <a:spcPts val="0"/>
              </a:spcAft>
              <a:buSzPts val="1700"/>
              <a:buChar char="•"/>
            </a:pPr>
            <a:r>
              <a:rPr lang="en-US"/>
              <a:t>Alpaydin (2010) : Ch 17  </a:t>
            </a:r>
            <a:r>
              <a:rPr lang="en-US" u="sng">
                <a:solidFill>
                  <a:schemeClr val="hlink"/>
                </a:solidFill>
                <a:hlinkClick r:id="rId4"/>
              </a:rPr>
              <a:t>[PDF]</a:t>
            </a:r>
            <a:endParaRPr/>
          </a:p>
          <a:p>
            <a:pPr indent="-182563" lvl="1" marL="457200" rtl="0" algn="l">
              <a:spcBef>
                <a:spcPts val="400"/>
              </a:spcBef>
              <a:spcAft>
                <a:spcPts val="0"/>
              </a:spcAft>
              <a:buSzPts val="1700"/>
              <a:buChar char="•"/>
            </a:pPr>
            <a:r>
              <a:rPr lang="en-US"/>
              <a:t>Daume (2012) : Ch 11 </a:t>
            </a:r>
            <a:r>
              <a:rPr lang="en-US" u="sng">
                <a:solidFill>
                  <a:schemeClr val="hlink"/>
                </a:solidFill>
                <a:hlinkClick r:id="rId5"/>
              </a:rPr>
              <a:t>[PDF]</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83" name="Google Shape;383;p20"/>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53023" lvl="0" marL="182563" rtl="0" algn="l">
              <a:spcBef>
                <a:spcPts val="0"/>
              </a:spcBef>
              <a:spcAft>
                <a:spcPts val="0"/>
              </a:spcAft>
              <a:buSzPts val="20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21"/>
          <p:cNvSpPr txBox="1"/>
          <p:nvPr>
            <p:ph type="ctrTitle"/>
          </p:nvPr>
        </p:nvSpPr>
        <p:spPr>
          <a:xfrm>
            <a:off x="914400" y="1371601"/>
            <a:ext cx="104648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RANDOM FOREST</a:t>
            </a:r>
            <a:endParaRPr/>
          </a:p>
        </p:txBody>
      </p:sp>
      <p:sp>
        <p:nvSpPr>
          <p:cNvPr id="389" name="Google Shape;389;p21"/>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4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Definition</a:t>
            </a:r>
            <a:endParaRPr/>
          </a:p>
        </p:txBody>
      </p:sp>
      <p:sp>
        <p:nvSpPr>
          <p:cNvPr id="395" name="Google Shape;395;p2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2380"/>
              <a:buChar char="•"/>
            </a:pPr>
            <a:r>
              <a:rPr b="1" lang="en-US" sz="2800"/>
              <a:t>Random forest</a:t>
            </a:r>
            <a:r>
              <a:rPr lang="en-US" sz="2800"/>
              <a:t> (or </a:t>
            </a:r>
            <a:r>
              <a:rPr b="1" lang="en-US" sz="2800"/>
              <a:t>random forests</a:t>
            </a:r>
            <a:r>
              <a:rPr lang="en-US" sz="2800"/>
              <a:t>) is an ensemble classifier that consists of many decision trees and outputs the class that is the mode of the class's output by individual trees.</a:t>
            </a:r>
            <a:endParaRPr/>
          </a:p>
          <a:p>
            <a:pPr indent="-31433" lvl="0" marL="182563" rtl="0" algn="l">
              <a:spcBef>
                <a:spcPts val="560"/>
              </a:spcBef>
              <a:spcAft>
                <a:spcPts val="0"/>
              </a:spcAft>
              <a:buSzPts val="2380"/>
              <a:buNone/>
            </a:pPr>
            <a:r>
              <a:t/>
            </a:r>
            <a:endParaRPr sz="2800"/>
          </a:p>
          <a:p>
            <a:pPr indent="-182563" lvl="0" marL="182563" rtl="0" algn="l">
              <a:spcBef>
                <a:spcPts val="560"/>
              </a:spcBef>
              <a:spcAft>
                <a:spcPts val="0"/>
              </a:spcAft>
              <a:buSzPts val="2380"/>
              <a:buChar char="•"/>
            </a:pPr>
            <a:r>
              <a:rPr lang="en-US" sz="2800"/>
              <a:t>The term came from </a:t>
            </a:r>
            <a:r>
              <a:rPr b="1" lang="en-US" sz="2800"/>
              <a:t>random decision forests</a:t>
            </a:r>
            <a:r>
              <a:rPr lang="en-US" sz="2800"/>
              <a:t> that was first proposed by Tin Kam Ho of Bell Labs in 1995.</a:t>
            </a:r>
            <a:endParaRPr/>
          </a:p>
          <a:p>
            <a:pPr indent="-31433" lvl="0" marL="182563" rtl="0" algn="l">
              <a:spcBef>
                <a:spcPts val="560"/>
              </a:spcBef>
              <a:spcAft>
                <a:spcPts val="0"/>
              </a:spcAft>
              <a:buSzPts val="2380"/>
              <a:buNone/>
            </a:pPr>
            <a:r>
              <a:t/>
            </a:r>
            <a:endParaRPr sz="2800"/>
          </a:p>
          <a:p>
            <a:pPr indent="-182563" lvl="0" marL="182563" rtl="0" algn="l">
              <a:spcBef>
                <a:spcPts val="560"/>
              </a:spcBef>
              <a:spcAft>
                <a:spcPts val="0"/>
              </a:spcAft>
              <a:buSzPts val="2380"/>
              <a:buChar char="•"/>
            </a:pPr>
            <a:r>
              <a:rPr lang="en-US" sz="2800"/>
              <a:t>The method combines Breiman's "bagging" idea and the random selection of features.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2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Decision trees</a:t>
            </a:r>
            <a:endParaRPr/>
          </a:p>
        </p:txBody>
      </p:sp>
      <p:sp>
        <p:nvSpPr>
          <p:cNvPr id="401" name="Google Shape;401;p2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2040"/>
              <a:buChar char="•"/>
            </a:pPr>
            <a:r>
              <a:rPr lang="en-US"/>
              <a:t>Decision trees are individual learners that are combined. They are one of the most popular learning methods commonly used for data exploration.</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One type of decision tree is called CART… classification and regression tree.</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CART … greedy, top-down binary, recursive partitioning, that divides feature space into sets of disjoint rectangular regions.</a:t>
            </a:r>
            <a:endParaRPr/>
          </a:p>
          <a:p>
            <a:pPr indent="-182563" lvl="1" marL="457200" rtl="0" algn="l">
              <a:spcBef>
                <a:spcPts val="400"/>
              </a:spcBef>
              <a:spcAft>
                <a:spcPts val="0"/>
              </a:spcAft>
              <a:buSzPts val="1700"/>
              <a:buChar char="•"/>
            </a:pPr>
            <a:r>
              <a:rPr lang="en-US"/>
              <a:t>Regions should be pure wrt response variable</a:t>
            </a:r>
            <a:endParaRPr/>
          </a:p>
          <a:p>
            <a:pPr indent="-182563" lvl="1" marL="457200" rtl="0" algn="l">
              <a:spcBef>
                <a:spcPts val="400"/>
              </a:spcBef>
              <a:spcAft>
                <a:spcPts val="0"/>
              </a:spcAft>
              <a:buSzPts val="1700"/>
              <a:buChar char="•"/>
            </a:pPr>
            <a:r>
              <a:rPr lang="en-US"/>
              <a:t>Simple model is fit in each region – majority vote for classification, constant value for regression.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g8120e0dcf4_0_0"/>
          <p:cNvSpPr txBox="1"/>
          <p:nvPr>
            <p:ph type="title"/>
          </p:nvPr>
        </p:nvSpPr>
        <p:spPr>
          <a:xfrm>
            <a:off x="609600" y="533400"/>
            <a:ext cx="109728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Decision trees</a:t>
            </a:r>
            <a:endParaRPr i="1">
              <a:solidFill>
                <a:srgbClr val="FF9900"/>
              </a:solidFill>
            </a:endParaRPr>
          </a:p>
        </p:txBody>
      </p:sp>
      <p:sp>
        <p:nvSpPr>
          <p:cNvPr id="407" name="Google Shape;407;g8120e0dcf4_0_0"/>
          <p:cNvSpPr txBox="1"/>
          <p:nvPr>
            <p:ph idx="1" type="body"/>
          </p:nvPr>
        </p:nvSpPr>
        <p:spPr>
          <a:xfrm>
            <a:off x="609600" y="1600200"/>
            <a:ext cx="10972800" cy="4876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408" name="Google Shape;408;g8120e0dcf4_0_0"/>
          <p:cNvPicPr preferRelativeResize="0"/>
          <p:nvPr/>
        </p:nvPicPr>
        <p:blipFill>
          <a:blip r:embed="rId3">
            <a:alphaModFix/>
          </a:blip>
          <a:stretch>
            <a:fillRect/>
          </a:stretch>
        </p:blipFill>
        <p:spPr>
          <a:xfrm>
            <a:off x="2307825" y="2265800"/>
            <a:ext cx="6905375" cy="392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3"/>
          <p:cNvSpPr txBox="1"/>
          <p:nvPr>
            <p:ph type="title"/>
          </p:nvPr>
        </p:nvSpPr>
        <p:spPr>
          <a:xfrm>
            <a:off x="609600" y="308548"/>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Learning Ensembles</a:t>
            </a:r>
            <a:endParaRPr/>
          </a:p>
        </p:txBody>
      </p:sp>
      <p:sp>
        <p:nvSpPr>
          <p:cNvPr id="109" name="Google Shape;109;p3"/>
          <p:cNvSpPr txBox="1"/>
          <p:nvPr>
            <p:ph idx="1" type="body"/>
          </p:nvPr>
        </p:nvSpPr>
        <p:spPr>
          <a:xfrm>
            <a:off x="502649" y="1410323"/>
            <a:ext cx="10972800" cy="1308519"/>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Learn multiple alternative definitions of a concept using different training data or different learning algorithms. </a:t>
            </a:r>
            <a:endParaRPr/>
          </a:p>
          <a:p>
            <a:pPr indent="-182563" lvl="0" marL="182563" rtl="0" algn="l">
              <a:spcBef>
                <a:spcPts val="480"/>
              </a:spcBef>
              <a:spcAft>
                <a:spcPts val="0"/>
              </a:spcAft>
              <a:buSzPts val="2040"/>
              <a:buChar char="•"/>
            </a:pPr>
            <a:r>
              <a:rPr lang="en-US"/>
              <a:t>Combine decisions of multiple definitions, e.g. using weighted voting. </a:t>
            </a:r>
            <a:endParaRPr/>
          </a:p>
          <a:p>
            <a:pPr indent="-53023" lvl="0" marL="182563" rtl="0" algn="l">
              <a:spcBef>
                <a:spcPts val="480"/>
              </a:spcBef>
              <a:spcAft>
                <a:spcPts val="0"/>
              </a:spcAft>
              <a:buSzPts val="2040"/>
              <a:buNone/>
            </a:pPr>
            <a:r>
              <a:t/>
            </a:r>
            <a:endParaRPr/>
          </a:p>
          <a:p>
            <a:pPr indent="-53023" lvl="0" marL="182563" rtl="0" algn="l">
              <a:spcBef>
                <a:spcPts val="480"/>
              </a:spcBef>
              <a:spcAft>
                <a:spcPts val="0"/>
              </a:spcAft>
              <a:buSzPts val="2040"/>
              <a:buNone/>
            </a:pPr>
            <a:r>
              <a:t/>
            </a:r>
            <a:endParaRPr/>
          </a:p>
        </p:txBody>
      </p:sp>
      <p:sp>
        <p:nvSpPr>
          <p:cNvPr id="110" name="Google Shape;110;p3"/>
          <p:cNvSpPr/>
          <p:nvPr/>
        </p:nvSpPr>
        <p:spPr>
          <a:xfrm>
            <a:off x="4764374" y="2715096"/>
            <a:ext cx="2173574" cy="614597"/>
          </a:xfrm>
          <a:prstGeom prst="ellipse">
            <a:avLst/>
          </a:prstGeom>
          <a:noFill/>
          <a:ln cap="flat" cmpd="sng" w="26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dk1"/>
                </a:solidFill>
                <a:latin typeface="Arial"/>
                <a:ea typeface="Arial"/>
                <a:cs typeface="Arial"/>
                <a:sym typeface="Arial"/>
              </a:rPr>
              <a:t>Training Data</a:t>
            </a:r>
            <a:endParaRPr b="0" i="0" sz="1600" u="none" cap="none" strike="noStrike">
              <a:solidFill>
                <a:schemeClr val="dk1"/>
              </a:solidFill>
              <a:latin typeface="Arial"/>
              <a:ea typeface="Arial"/>
              <a:cs typeface="Arial"/>
              <a:sym typeface="Arial"/>
            </a:endParaRPr>
          </a:p>
        </p:txBody>
      </p:sp>
      <p:sp>
        <p:nvSpPr>
          <p:cNvPr id="111" name="Google Shape;111;p3"/>
          <p:cNvSpPr/>
          <p:nvPr/>
        </p:nvSpPr>
        <p:spPr>
          <a:xfrm>
            <a:off x="2490866" y="3779399"/>
            <a:ext cx="1346616" cy="478049"/>
          </a:xfrm>
          <a:prstGeom prst="ellipse">
            <a:avLst/>
          </a:prstGeom>
          <a:noFill/>
          <a:ln cap="flat" cmpd="sng" w="26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dk1"/>
                </a:solidFill>
                <a:latin typeface="Arial"/>
                <a:ea typeface="Arial"/>
                <a:cs typeface="Arial"/>
                <a:sym typeface="Arial"/>
              </a:rPr>
              <a:t>Data 1</a:t>
            </a:r>
            <a:endParaRPr b="0" i="0" sz="1600" u="none" cap="none" strike="noStrike">
              <a:solidFill>
                <a:schemeClr val="dk1"/>
              </a:solidFill>
              <a:latin typeface="Arial"/>
              <a:ea typeface="Arial"/>
              <a:cs typeface="Arial"/>
              <a:sym typeface="Arial"/>
            </a:endParaRPr>
          </a:p>
        </p:txBody>
      </p:sp>
      <p:sp>
        <p:nvSpPr>
          <p:cNvPr id="112" name="Google Shape;112;p3"/>
          <p:cNvSpPr/>
          <p:nvPr/>
        </p:nvSpPr>
        <p:spPr>
          <a:xfrm>
            <a:off x="4467069" y="3779399"/>
            <a:ext cx="1346616" cy="478049"/>
          </a:xfrm>
          <a:prstGeom prst="ellipse">
            <a:avLst/>
          </a:prstGeom>
          <a:noFill/>
          <a:ln cap="flat" cmpd="sng" w="26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dk1"/>
                </a:solidFill>
                <a:latin typeface="Arial"/>
                <a:ea typeface="Arial"/>
                <a:cs typeface="Arial"/>
                <a:sym typeface="Arial"/>
              </a:rPr>
              <a:t>Data 2</a:t>
            </a:r>
            <a:endParaRPr b="0" i="0" sz="1600" u="none" cap="none" strike="noStrike">
              <a:solidFill>
                <a:schemeClr val="dk1"/>
              </a:solidFill>
              <a:latin typeface="Arial"/>
              <a:ea typeface="Arial"/>
              <a:cs typeface="Arial"/>
              <a:sym typeface="Arial"/>
            </a:endParaRPr>
          </a:p>
        </p:txBody>
      </p:sp>
      <p:sp>
        <p:nvSpPr>
          <p:cNvPr id="113" name="Google Shape;113;p3"/>
          <p:cNvSpPr/>
          <p:nvPr/>
        </p:nvSpPr>
        <p:spPr>
          <a:xfrm>
            <a:off x="7477593" y="3796263"/>
            <a:ext cx="1346616" cy="461186"/>
          </a:xfrm>
          <a:prstGeom prst="ellipse">
            <a:avLst/>
          </a:prstGeom>
          <a:noFill/>
          <a:ln cap="flat" cmpd="sng" w="26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dk1"/>
                </a:solidFill>
                <a:latin typeface="Arial"/>
                <a:ea typeface="Arial"/>
                <a:cs typeface="Arial"/>
                <a:sym typeface="Arial"/>
              </a:rPr>
              <a:t>Data n</a:t>
            </a:r>
            <a:endParaRPr b="0" i="0" sz="1600" u="none" cap="none" strike="noStrike">
              <a:solidFill>
                <a:schemeClr val="dk1"/>
              </a:solidFill>
              <a:latin typeface="Arial"/>
              <a:ea typeface="Arial"/>
              <a:cs typeface="Arial"/>
              <a:sym typeface="Arial"/>
            </a:endParaRPr>
          </a:p>
        </p:txBody>
      </p:sp>
      <p:cxnSp>
        <p:nvCxnSpPr>
          <p:cNvPr id="114" name="Google Shape;114;p3"/>
          <p:cNvCxnSpPr>
            <a:stCxn id="110" idx="4"/>
            <a:endCxn id="111" idx="0"/>
          </p:cNvCxnSpPr>
          <p:nvPr/>
        </p:nvCxnSpPr>
        <p:spPr>
          <a:xfrm flipH="1">
            <a:off x="3164061" y="3329693"/>
            <a:ext cx="2687100" cy="449700"/>
          </a:xfrm>
          <a:prstGeom prst="straightConnector1">
            <a:avLst/>
          </a:prstGeom>
          <a:noFill/>
          <a:ln cap="flat" cmpd="sng" w="9525">
            <a:solidFill>
              <a:schemeClr val="accent1"/>
            </a:solidFill>
            <a:prstDash val="solid"/>
            <a:round/>
            <a:headEnd len="sm" w="sm" type="none"/>
            <a:tailEnd len="med" w="med" type="triangle"/>
          </a:ln>
        </p:spPr>
      </p:cxnSp>
      <p:cxnSp>
        <p:nvCxnSpPr>
          <p:cNvPr id="115" name="Google Shape;115;p3"/>
          <p:cNvCxnSpPr>
            <a:endCxn id="112" idx="0"/>
          </p:cNvCxnSpPr>
          <p:nvPr/>
        </p:nvCxnSpPr>
        <p:spPr>
          <a:xfrm flipH="1">
            <a:off x="5140377" y="3297899"/>
            <a:ext cx="673200" cy="481500"/>
          </a:xfrm>
          <a:prstGeom prst="straightConnector1">
            <a:avLst/>
          </a:prstGeom>
          <a:noFill/>
          <a:ln cap="flat" cmpd="sng" w="9525">
            <a:solidFill>
              <a:schemeClr val="accent1"/>
            </a:solidFill>
            <a:prstDash val="solid"/>
            <a:round/>
            <a:headEnd len="sm" w="sm" type="none"/>
            <a:tailEnd len="med" w="med" type="triangle"/>
          </a:ln>
        </p:spPr>
      </p:cxnSp>
      <p:cxnSp>
        <p:nvCxnSpPr>
          <p:cNvPr id="116" name="Google Shape;116;p3"/>
          <p:cNvCxnSpPr>
            <a:stCxn id="110" idx="4"/>
          </p:cNvCxnSpPr>
          <p:nvPr/>
        </p:nvCxnSpPr>
        <p:spPr>
          <a:xfrm>
            <a:off x="5851161" y="3329693"/>
            <a:ext cx="2192400" cy="481500"/>
          </a:xfrm>
          <a:prstGeom prst="straightConnector1">
            <a:avLst/>
          </a:prstGeom>
          <a:noFill/>
          <a:ln cap="flat" cmpd="sng" w="9525">
            <a:solidFill>
              <a:schemeClr val="accent1"/>
            </a:solidFill>
            <a:prstDash val="solid"/>
            <a:round/>
            <a:headEnd len="sm" w="sm" type="none"/>
            <a:tailEnd len="med" w="med" type="triangle"/>
          </a:ln>
        </p:spPr>
      </p:cxnSp>
      <p:sp>
        <p:nvSpPr>
          <p:cNvPr id="117" name="Google Shape;117;p3"/>
          <p:cNvSpPr txBox="1"/>
          <p:nvPr/>
        </p:nvSpPr>
        <p:spPr>
          <a:xfrm>
            <a:off x="6046757" y="3815000"/>
            <a:ext cx="119776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sp>
        <p:nvSpPr>
          <p:cNvPr id="118" name="Google Shape;118;p3"/>
          <p:cNvSpPr/>
          <p:nvPr/>
        </p:nvSpPr>
        <p:spPr>
          <a:xfrm>
            <a:off x="2460886" y="4500801"/>
            <a:ext cx="1409075" cy="449705"/>
          </a:xfrm>
          <a:prstGeom prst="rect">
            <a:avLst/>
          </a:prstGeom>
          <a:solidFill>
            <a:schemeClr val="accent1"/>
          </a:solidFill>
          <a:ln cap="flat" cmpd="sng" w="264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Learner 1</a:t>
            </a:r>
            <a:endParaRPr sz="1600">
              <a:solidFill>
                <a:schemeClr val="lt1"/>
              </a:solidFill>
              <a:latin typeface="Arial"/>
              <a:ea typeface="Arial"/>
              <a:cs typeface="Arial"/>
              <a:sym typeface="Arial"/>
            </a:endParaRPr>
          </a:p>
        </p:txBody>
      </p:sp>
      <p:sp>
        <p:nvSpPr>
          <p:cNvPr id="119" name="Google Shape;119;p3"/>
          <p:cNvSpPr/>
          <p:nvPr/>
        </p:nvSpPr>
        <p:spPr>
          <a:xfrm>
            <a:off x="4442086" y="4500801"/>
            <a:ext cx="1409075" cy="449705"/>
          </a:xfrm>
          <a:prstGeom prst="rect">
            <a:avLst/>
          </a:prstGeom>
          <a:solidFill>
            <a:schemeClr val="accent1"/>
          </a:solidFill>
          <a:ln cap="flat" cmpd="sng" w="264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Learner 2</a:t>
            </a:r>
            <a:endParaRPr sz="1600">
              <a:solidFill>
                <a:schemeClr val="lt1"/>
              </a:solidFill>
              <a:latin typeface="Arial"/>
              <a:ea typeface="Arial"/>
              <a:cs typeface="Arial"/>
              <a:sym typeface="Arial"/>
            </a:endParaRPr>
          </a:p>
        </p:txBody>
      </p:sp>
      <p:sp>
        <p:nvSpPr>
          <p:cNvPr id="120" name="Google Shape;120;p3"/>
          <p:cNvSpPr/>
          <p:nvPr/>
        </p:nvSpPr>
        <p:spPr>
          <a:xfrm>
            <a:off x="7455110" y="4500801"/>
            <a:ext cx="1409075" cy="449705"/>
          </a:xfrm>
          <a:prstGeom prst="rect">
            <a:avLst/>
          </a:prstGeom>
          <a:solidFill>
            <a:schemeClr val="accent1"/>
          </a:solidFill>
          <a:ln cap="flat" cmpd="sng" w="264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Learner n</a:t>
            </a:r>
            <a:endParaRPr sz="1600">
              <a:solidFill>
                <a:schemeClr val="lt1"/>
              </a:solidFill>
              <a:latin typeface="Arial"/>
              <a:ea typeface="Arial"/>
              <a:cs typeface="Arial"/>
              <a:sym typeface="Arial"/>
            </a:endParaRPr>
          </a:p>
        </p:txBody>
      </p:sp>
      <p:sp>
        <p:nvSpPr>
          <p:cNvPr id="121" name="Google Shape;121;p3"/>
          <p:cNvSpPr/>
          <p:nvPr/>
        </p:nvSpPr>
        <p:spPr>
          <a:xfrm>
            <a:off x="2505856" y="5313482"/>
            <a:ext cx="1310390" cy="494670"/>
          </a:xfrm>
          <a:prstGeom prst="ellipse">
            <a:avLst/>
          </a:prstGeom>
          <a:noFill/>
          <a:ln cap="flat" cmpd="sng" w="26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Model 1</a:t>
            </a:r>
            <a:endParaRPr sz="1600">
              <a:solidFill>
                <a:schemeClr val="dk1"/>
              </a:solidFill>
              <a:latin typeface="Arial"/>
              <a:ea typeface="Arial"/>
              <a:cs typeface="Arial"/>
              <a:sym typeface="Arial"/>
            </a:endParaRPr>
          </a:p>
        </p:txBody>
      </p:sp>
      <p:sp>
        <p:nvSpPr>
          <p:cNvPr id="122" name="Google Shape;122;p3"/>
          <p:cNvSpPr/>
          <p:nvPr/>
        </p:nvSpPr>
        <p:spPr>
          <a:xfrm>
            <a:off x="4496425" y="5313482"/>
            <a:ext cx="1310390" cy="494670"/>
          </a:xfrm>
          <a:prstGeom prst="ellipse">
            <a:avLst/>
          </a:prstGeom>
          <a:noFill/>
          <a:ln cap="flat" cmpd="sng" w="26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Model 2</a:t>
            </a:r>
            <a:endParaRPr sz="1600">
              <a:solidFill>
                <a:schemeClr val="dk1"/>
              </a:solidFill>
              <a:latin typeface="Arial"/>
              <a:ea typeface="Arial"/>
              <a:cs typeface="Arial"/>
              <a:sym typeface="Arial"/>
            </a:endParaRPr>
          </a:p>
        </p:txBody>
      </p:sp>
      <p:sp>
        <p:nvSpPr>
          <p:cNvPr id="123" name="Google Shape;123;p3"/>
          <p:cNvSpPr/>
          <p:nvPr/>
        </p:nvSpPr>
        <p:spPr>
          <a:xfrm>
            <a:off x="7504452" y="5313482"/>
            <a:ext cx="1310390" cy="494670"/>
          </a:xfrm>
          <a:prstGeom prst="ellipse">
            <a:avLst/>
          </a:prstGeom>
          <a:noFill/>
          <a:ln cap="flat" cmpd="sng" w="26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Model n</a:t>
            </a:r>
            <a:endParaRPr sz="1600">
              <a:solidFill>
                <a:schemeClr val="dk1"/>
              </a:solidFill>
              <a:latin typeface="Arial"/>
              <a:ea typeface="Arial"/>
              <a:cs typeface="Arial"/>
              <a:sym typeface="Arial"/>
            </a:endParaRPr>
          </a:p>
        </p:txBody>
      </p:sp>
      <p:cxnSp>
        <p:nvCxnSpPr>
          <p:cNvPr id="124" name="Google Shape;124;p3"/>
          <p:cNvCxnSpPr>
            <a:stCxn id="111" idx="4"/>
            <a:endCxn id="118" idx="0"/>
          </p:cNvCxnSpPr>
          <p:nvPr/>
        </p:nvCxnSpPr>
        <p:spPr>
          <a:xfrm>
            <a:off x="3164174" y="4257448"/>
            <a:ext cx="1200" cy="243300"/>
          </a:xfrm>
          <a:prstGeom prst="straightConnector1">
            <a:avLst/>
          </a:prstGeom>
          <a:noFill/>
          <a:ln cap="flat" cmpd="sng" w="9525">
            <a:solidFill>
              <a:schemeClr val="accent1"/>
            </a:solidFill>
            <a:prstDash val="solid"/>
            <a:round/>
            <a:headEnd len="sm" w="sm" type="none"/>
            <a:tailEnd len="med" w="med" type="triangle"/>
          </a:ln>
        </p:spPr>
      </p:cxnSp>
      <p:cxnSp>
        <p:nvCxnSpPr>
          <p:cNvPr id="125" name="Google Shape;125;p3"/>
          <p:cNvCxnSpPr>
            <a:stCxn id="118" idx="2"/>
            <a:endCxn id="121" idx="0"/>
          </p:cNvCxnSpPr>
          <p:nvPr/>
        </p:nvCxnSpPr>
        <p:spPr>
          <a:xfrm flipH="1">
            <a:off x="3160923" y="4950506"/>
            <a:ext cx="4500" cy="363000"/>
          </a:xfrm>
          <a:prstGeom prst="straightConnector1">
            <a:avLst/>
          </a:prstGeom>
          <a:noFill/>
          <a:ln cap="flat" cmpd="sng" w="9525">
            <a:solidFill>
              <a:schemeClr val="accent1"/>
            </a:solidFill>
            <a:prstDash val="solid"/>
            <a:round/>
            <a:headEnd len="sm" w="sm" type="none"/>
            <a:tailEnd len="med" w="med" type="triangle"/>
          </a:ln>
        </p:spPr>
      </p:cxnSp>
      <p:cxnSp>
        <p:nvCxnSpPr>
          <p:cNvPr id="126" name="Google Shape;126;p3"/>
          <p:cNvCxnSpPr>
            <a:stCxn id="112" idx="4"/>
            <a:endCxn id="119" idx="0"/>
          </p:cNvCxnSpPr>
          <p:nvPr/>
        </p:nvCxnSpPr>
        <p:spPr>
          <a:xfrm>
            <a:off x="5140377" y="4257448"/>
            <a:ext cx="6300" cy="243300"/>
          </a:xfrm>
          <a:prstGeom prst="straightConnector1">
            <a:avLst/>
          </a:prstGeom>
          <a:noFill/>
          <a:ln cap="flat" cmpd="sng" w="9525">
            <a:solidFill>
              <a:schemeClr val="accent1"/>
            </a:solidFill>
            <a:prstDash val="solid"/>
            <a:round/>
            <a:headEnd len="sm" w="sm" type="none"/>
            <a:tailEnd len="med" w="med" type="triangle"/>
          </a:ln>
        </p:spPr>
      </p:cxnSp>
      <p:cxnSp>
        <p:nvCxnSpPr>
          <p:cNvPr id="127" name="Google Shape;127;p3"/>
          <p:cNvCxnSpPr>
            <a:stCxn id="119" idx="2"/>
            <a:endCxn id="122" idx="0"/>
          </p:cNvCxnSpPr>
          <p:nvPr/>
        </p:nvCxnSpPr>
        <p:spPr>
          <a:xfrm>
            <a:off x="5146623" y="4950506"/>
            <a:ext cx="5100" cy="363000"/>
          </a:xfrm>
          <a:prstGeom prst="straightConnector1">
            <a:avLst/>
          </a:prstGeom>
          <a:noFill/>
          <a:ln cap="flat" cmpd="sng" w="9525">
            <a:solidFill>
              <a:schemeClr val="accent1"/>
            </a:solidFill>
            <a:prstDash val="solid"/>
            <a:round/>
            <a:headEnd len="sm" w="sm" type="none"/>
            <a:tailEnd len="med" w="med" type="triangle"/>
          </a:ln>
        </p:spPr>
      </p:cxnSp>
      <p:cxnSp>
        <p:nvCxnSpPr>
          <p:cNvPr id="128" name="Google Shape;128;p3"/>
          <p:cNvCxnSpPr>
            <a:stCxn id="120" idx="2"/>
            <a:endCxn id="123" idx="0"/>
          </p:cNvCxnSpPr>
          <p:nvPr/>
        </p:nvCxnSpPr>
        <p:spPr>
          <a:xfrm>
            <a:off x="8159648" y="4950506"/>
            <a:ext cx="0" cy="363000"/>
          </a:xfrm>
          <a:prstGeom prst="straightConnector1">
            <a:avLst/>
          </a:prstGeom>
          <a:noFill/>
          <a:ln cap="flat" cmpd="sng" w="9525">
            <a:solidFill>
              <a:schemeClr val="accent1"/>
            </a:solidFill>
            <a:prstDash val="solid"/>
            <a:round/>
            <a:headEnd len="sm" w="sm" type="none"/>
            <a:tailEnd len="med" w="med" type="triangle"/>
          </a:ln>
        </p:spPr>
      </p:cxnSp>
      <p:cxnSp>
        <p:nvCxnSpPr>
          <p:cNvPr id="129" name="Google Shape;129;p3"/>
          <p:cNvCxnSpPr>
            <a:stCxn id="113" idx="4"/>
            <a:endCxn id="120" idx="0"/>
          </p:cNvCxnSpPr>
          <p:nvPr/>
        </p:nvCxnSpPr>
        <p:spPr>
          <a:xfrm>
            <a:off x="8150901" y="4257449"/>
            <a:ext cx="8700" cy="243300"/>
          </a:xfrm>
          <a:prstGeom prst="straightConnector1">
            <a:avLst/>
          </a:prstGeom>
          <a:noFill/>
          <a:ln cap="flat" cmpd="sng" w="9525">
            <a:solidFill>
              <a:schemeClr val="accent1"/>
            </a:solidFill>
            <a:prstDash val="solid"/>
            <a:round/>
            <a:headEnd len="sm" w="sm" type="none"/>
            <a:tailEnd len="med" w="med" type="triangle"/>
          </a:ln>
        </p:spPr>
      </p:cxnSp>
      <p:sp>
        <p:nvSpPr>
          <p:cNvPr id="130" name="Google Shape;130;p3"/>
          <p:cNvSpPr/>
          <p:nvPr/>
        </p:nvSpPr>
        <p:spPr>
          <a:xfrm>
            <a:off x="4837813" y="6250899"/>
            <a:ext cx="1938003" cy="494675"/>
          </a:xfrm>
          <a:prstGeom prst="rect">
            <a:avLst/>
          </a:prstGeom>
          <a:solidFill>
            <a:schemeClr val="accent3"/>
          </a:solidFill>
          <a:ln cap="flat" cmpd="sng" w="26425">
            <a:solidFill>
              <a:srgbClr val="7692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Model Combiner </a:t>
            </a:r>
            <a:endParaRPr sz="1800">
              <a:solidFill>
                <a:schemeClr val="lt1"/>
              </a:solidFill>
              <a:latin typeface="Arial"/>
              <a:ea typeface="Arial"/>
              <a:cs typeface="Arial"/>
              <a:sym typeface="Arial"/>
            </a:endParaRPr>
          </a:p>
        </p:txBody>
      </p:sp>
      <p:sp>
        <p:nvSpPr>
          <p:cNvPr id="131" name="Google Shape;131;p3"/>
          <p:cNvSpPr/>
          <p:nvPr/>
        </p:nvSpPr>
        <p:spPr>
          <a:xfrm>
            <a:off x="9283910" y="6123214"/>
            <a:ext cx="1310390" cy="734786"/>
          </a:xfrm>
          <a:prstGeom prst="ellipse">
            <a:avLst/>
          </a:prstGeom>
          <a:noFill/>
          <a:ln cap="flat" cmpd="sng" w="26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Final Model </a:t>
            </a:r>
            <a:endParaRPr sz="1600">
              <a:solidFill>
                <a:schemeClr val="dk1"/>
              </a:solidFill>
              <a:latin typeface="Arial"/>
              <a:ea typeface="Arial"/>
              <a:cs typeface="Arial"/>
              <a:sym typeface="Arial"/>
            </a:endParaRPr>
          </a:p>
        </p:txBody>
      </p:sp>
      <p:cxnSp>
        <p:nvCxnSpPr>
          <p:cNvPr id="132" name="Google Shape;132;p3"/>
          <p:cNvCxnSpPr>
            <a:stCxn id="121" idx="4"/>
            <a:endCxn id="130" idx="0"/>
          </p:cNvCxnSpPr>
          <p:nvPr/>
        </p:nvCxnSpPr>
        <p:spPr>
          <a:xfrm>
            <a:off x="3161051" y="5808152"/>
            <a:ext cx="2645700" cy="442800"/>
          </a:xfrm>
          <a:prstGeom prst="straightConnector1">
            <a:avLst/>
          </a:prstGeom>
          <a:noFill/>
          <a:ln cap="flat" cmpd="sng" w="9525">
            <a:solidFill>
              <a:schemeClr val="accent1"/>
            </a:solidFill>
            <a:prstDash val="solid"/>
            <a:round/>
            <a:headEnd len="sm" w="sm" type="none"/>
            <a:tailEnd len="med" w="med" type="triangle"/>
          </a:ln>
        </p:spPr>
      </p:cxnSp>
      <p:cxnSp>
        <p:nvCxnSpPr>
          <p:cNvPr id="133" name="Google Shape;133;p3"/>
          <p:cNvCxnSpPr>
            <a:stCxn id="122" idx="4"/>
            <a:endCxn id="130" idx="0"/>
          </p:cNvCxnSpPr>
          <p:nvPr/>
        </p:nvCxnSpPr>
        <p:spPr>
          <a:xfrm>
            <a:off x="5151620" y="5808152"/>
            <a:ext cx="655200" cy="442800"/>
          </a:xfrm>
          <a:prstGeom prst="straightConnector1">
            <a:avLst/>
          </a:prstGeom>
          <a:noFill/>
          <a:ln cap="flat" cmpd="sng" w="9525">
            <a:solidFill>
              <a:schemeClr val="accent1"/>
            </a:solidFill>
            <a:prstDash val="solid"/>
            <a:round/>
            <a:headEnd len="sm" w="sm" type="none"/>
            <a:tailEnd len="med" w="med" type="triangle"/>
          </a:ln>
        </p:spPr>
      </p:cxnSp>
      <p:cxnSp>
        <p:nvCxnSpPr>
          <p:cNvPr id="134" name="Google Shape;134;p3"/>
          <p:cNvCxnSpPr>
            <a:stCxn id="123" idx="4"/>
            <a:endCxn id="130" idx="0"/>
          </p:cNvCxnSpPr>
          <p:nvPr/>
        </p:nvCxnSpPr>
        <p:spPr>
          <a:xfrm flipH="1">
            <a:off x="5806747" y="5808152"/>
            <a:ext cx="2352900" cy="442800"/>
          </a:xfrm>
          <a:prstGeom prst="straightConnector1">
            <a:avLst/>
          </a:prstGeom>
          <a:noFill/>
          <a:ln cap="flat" cmpd="sng" w="9525">
            <a:solidFill>
              <a:schemeClr val="accent1"/>
            </a:solidFill>
            <a:prstDash val="solid"/>
            <a:round/>
            <a:headEnd len="sm" w="sm" type="none"/>
            <a:tailEnd len="med" w="med" type="triangle"/>
          </a:ln>
        </p:spPr>
      </p:cxnSp>
      <p:cxnSp>
        <p:nvCxnSpPr>
          <p:cNvPr id="135" name="Google Shape;135;p3"/>
          <p:cNvCxnSpPr>
            <a:stCxn id="130" idx="3"/>
            <a:endCxn id="131" idx="2"/>
          </p:cNvCxnSpPr>
          <p:nvPr/>
        </p:nvCxnSpPr>
        <p:spPr>
          <a:xfrm flipH="1" rot="10800000">
            <a:off x="6775816" y="6490736"/>
            <a:ext cx="2508000" cy="7500"/>
          </a:xfrm>
          <a:prstGeom prst="straightConnector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g8120e0dcf4_0_8"/>
          <p:cNvSpPr txBox="1"/>
          <p:nvPr>
            <p:ph type="title"/>
          </p:nvPr>
        </p:nvSpPr>
        <p:spPr>
          <a:xfrm>
            <a:off x="609600" y="533400"/>
            <a:ext cx="109728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Decision trees</a:t>
            </a:r>
            <a:endParaRPr/>
          </a:p>
        </p:txBody>
      </p:sp>
      <p:sp>
        <p:nvSpPr>
          <p:cNvPr id="414" name="Google Shape;414;g8120e0dcf4_0_8"/>
          <p:cNvSpPr txBox="1"/>
          <p:nvPr>
            <p:ph idx="1" type="body"/>
          </p:nvPr>
        </p:nvSpPr>
        <p:spPr>
          <a:xfrm>
            <a:off x="609600" y="1600200"/>
            <a:ext cx="10972800" cy="4876800"/>
          </a:xfrm>
          <a:prstGeom prst="rect">
            <a:avLst/>
          </a:prstGeom>
        </p:spPr>
        <p:txBody>
          <a:bodyPr anchorCtr="0" anchor="t" bIns="45700" lIns="91425" spcFirstLastPara="1" rIns="91425" wrap="square" tIns="45700">
            <a:noAutofit/>
          </a:bodyPr>
          <a:lstStyle/>
          <a:p>
            <a:pPr indent="-325755" lvl="0" marL="457200" rtl="0" algn="l">
              <a:lnSpc>
                <a:spcPct val="90000"/>
              </a:lnSpc>
              <a:spcBef>
                <a:spcPts val="600"/>
              </a:spcBef>
              <a:spcAft>
                <a:spcPts val="0"/>
              </a:spcAft>
              <a:buSzPts val="1530"/>
              <a:buChar char="•"/>
            </a:pPr>
            <a:r>
              <a:rPr lang="en-US"/>
              <a:t>Internal decision nodes</a:t>
            </a:r>
            <a:endParaRPr/>
          </a:p>
          <a:p>
            <a:pPr indent="-325755" lvl="1" marL="914400" rtl="0" algn="l">
              <a:lnSpc>
                <a:spcPct val="90000"/>
              </a:lnSpc>
              <a:spcBef>
                <a:spcPts val="0"/>
              </a:spcBef>
              <a:spcAft>
                <a:spcPts val="0"/>
              </a:spcAft>
              <a:buSzPts val="1530"/>
              <a:buChar char="•"/>
            </a:pPr>
            <a:r>
              <a:rPr lang="en-US"/>
              <a:t>Univariate: Uses a single attribute, </a:t>
            </a:r>
            <a:r>
              <a:rPr i="1" lang="en-US"/>
              <a:t>x</a:t>
            </a:r>
            <a:r>
              <a:rPr baseline="-25000" i="1" lang="en-US" sz="4000"/>
              <a:t>i</a:t>
            </a:r>
            <a:endParaRPr baseline="-25000" i="1" sz="4000"/>
          </a:p>
          <a:p>
            <a:pPr indent="-331469" lvl="2" marL="1371600" rtl="0" algn="l">
              <a:lnSpc>
                <a:spcPct val="90000"/>
              </a:lnSpc>
              <a:spcBef>
                <a:spcPts val="0"/>
              </a:spcBef>
              <a:spcAft>
                <a:spcPts val="0"/>
              </a:spcAft>
              <a:buSzPts val="1620"/>
              <a:buChar char="•"/>
            </a:pPr>
            <a:r>
              <a:rPr lang="en-US" sz="2000"/>
              <a:t>Numeric </a:t>
            </a:r>
            <a:r>
              <a:rPr i="1" lang="en-US" sz="2000"/>
              <a:t>x</a:t>
            </a:r>
            <a:r>
              <a:rPr baseline="-25000" i="1" lang="en-US" sz="3300"/>
              <a:t>i</a:t>
            </a:r>
            <a:r>
              <a:rPr lang="en-US" sz="2000"/>
              <a:t> : Binary split : </a:t>
            </a:r>
            <a:r>
              <a:rPr i="1" lang="en-US" sz="2000"/>
              <a:t>x</a:t>
            </a:r>
            <a:r>
              <a:rPr baseline="-25000" i="1" lang="en-US" sz="3300"/>
              <a:t>i</a:t>
            </a:r>
            <a:r>
              <a:rPr lang="en-US" sz="2000"/>
              <a:t>  &gt; </a:t>
            </a:r>
            <a:r>
              <a:rPr i="1" lang="en-US" sz="2000"/>
              <a:t>w</a:t>
            </a:r>
            <a:r>
              <a:rPr baseline="-25000" i="1" lang="en-US" sz="3300"/>
              <a:t>m</a:t>
            </a:r>
            <a:endParaRPr baseline="-25000" i="1" sz="3300"/>
          </a:p>
          <a:p>
            <a:pPr indent="-331469" lvl="2" marL="1371600" rtl="0" algn="l">
              <a:lnSpc>
                <a:spcPct val="90000"/>
              </a:lnSpc>
              <a:spcBef>
                <a:spcPts val="0"/>
              </a:spcBef>
              <a:spcAft>
                <a:spcPts val="0"/>
              </a:spcAft>
              <a:buSzPts val="1620"/>
              <a:buChar char="•"/>
            </a:pPr>
            <a:r>
              <a:rPr lang="en-US" sz="2000"/>
              <a:t>Discrete </a:t>
            </a:r>
            <a:r>
              <a:rPr i="1" lang="en-US" sz="2000"/>
              <a:t>x</a:t>
            </a:r>
            <a:r>
              <a:rPr baseline="-25000" i="1" lang="en-US" sz="3300"/>
              <a:t>i</a:t>
            </a:r>
            <a:r>
              <a:rPr lang="en-US" sz="2000"/>
              <a:t> : </a:t>
            </a:r>
            <a:r>
              <a:rPr i="1" lang="en-US" sz="2000"/>
              <a:t>n</a:t>
            </a:r>
            <a:r>
              <a:rPr lang="en-US" sz="2000"/>
              <a:t>-way split for </a:t>
            </a:r>
            <a:r>
              <a:rPr i="1" lang="en-US" sz="2000"/>
              <a:t>n</a:t>
            </a:r>
            <a:r>
              <a:rPr lang="en-US" sz="2000"/>
              <a:t> possible values</a:t>
            </a:r>
            <a:endParaRPr sz="2000"/>
          </a:p>
          <a:p>
            <a:pPr indent="-325755" lvl="1" marL="914400" rtl="0" algn="l">
              <a:lnSpc>
                <a:spcPct val="90000"/>
              </a:lnSpc>
              <a:spcBef>
                <a:spcPts val="0"/>
              </a:spcBef>
              <a:spcAft>
                <a:spcPts val="0"/>
              </a:spcAft>
              <a:buSzPts val="1530"/>
              <a:buChar char="•"/>
            </a:pPr>
            <a:r>
              <a:rPr lang="en-US"/>
              <a:t>Multivariate: Uses all attributes, </a:t>
            </a:r>
            <a:r>
              <a:rPr b="1" i="1" lang="en-US"/>
              <a:t>x</a:t>
            </a:r>
            <a:endParaRPr b="1" i="1"/>
          </a:p>
          <a:p>
            <a:pPr indent="-325755" lvl="0" marL="457200" rtl="0" algn="l">
              <a:lnSpc>
                <a:spcPct val="90000"/>
              </a:lnSpc>
              <a:spcBef>
                <a:spcPts val="0"/>
              </a:spcBef>
              <a:spcAft>
                <a:spcPts val="0"/>
              </a:spcAft>
              <a:buSzPts val="1530"/>
              <a:buChar char="•"/>
            </a:pPr>
            <a:r>
              <a:rPr lang="en-US"/>
              <a:t>Leaves</a:t>
            </a:r>
            <a:endParaRPr/>
          </a:p>
          <a:p>
            <a:pPr indent="-325755" lvl="1" marL="914400" rtl="0" algn="l">
              <a:lnSpc>
                <a:spcPct val="90000"/>
              </a:lnSpc>
              <a:spcBef>
                <a:spcPts val="0"/>
              </a:spcBef>
              <a:spcAft>
                <a:spcPts val="0"/>
              </a:spcAft>
              <a:buSzPts val="1530"/>
              <a:buChar char="•"/>
            </a:pPr>
            <a:r>
              <a:rPr lang="en-US"/>
              <a:t>Classification: Class labels, or proportions</a:t>
            </a:r>
            <a:endParaRPr/>
          </a:p>
          <a:p>
            <a:pPr indent="-325755" lvl="1" marL="914400" rtl="0" algn="l">
              <a:lnSpc>
                <a:spcPct val="90000"/>
              </a:lnSpc>
              <a:spcBef>
                <a:spcPts val="0"/>
              </a:spcBef>
              <a:spcAft>
                <a:spcPts val="0"/>
              </a:spcAft>
              <a:buSzPts val="1530"/>
              <a:buChar char="•"/>
            </a:pPr>
            <a:r>
              <a:rPr lang="en-US"/>
              <a:t>Regression: Numeric; </a:t>
            </a:r>
            <a:r>
              <a:rPr i="1" lang="en-US"/>
              <a:t>r</a:t>
            </a:r>
            <a:r>
              <a:rPr lang="en-US"/>
              <a:t> average, or local fit</a:t>
            </a:r>
            <a:endParaRPr/>
          </a:p>
          <a:p>
            <a:pPr indent="0" lvl="0" marL="457200" rtl="0" algn="l">
              <a:lnSpc>
                <a:spcPct val="90000"/>
              </a:lnSpc>
              <a:spcBef>
                <a:spcPts val="600"/>
              </a:spcBef>
              <a:spcAft>
                <a:spcPts val="0"/>
              </a:spcAft>
              <a:buNone/>
            </a:pPr>
            <a:r>
              <a:t/>
            </a:r>
            <a:endParaRPr/>
          </a:p>
          <a:p>
            <a:pPr indent="-325755" lvl="0" marL="457200" rtl="0" algn="l">
              <a:lnSpc>
                <a:spcPct val="90000"/>
              </a:lnSpc>
              <a:spcBef>
                <a:spcPts val="600"/>
              </a:spcBef>
              <a:spcAft>
                <a:spcPts val="0"/>
              </a:spcAft>
              <a:buSzPts val="1530"/>
              <a:buChar char="•"/>
            </a:pPr>
            <a:r>
              <a:rPr lang="en-US"/>
              <a:t>Learning is </a:t>
            </a:r>
            <a:r>
              <a:rPr lang="en-US">
                <a:solidFill>
                  <a:srgbClr val="FF9900"/>
                </a:solidFill>
              </a:rPr>
              <a:t>greedy</a:t>
            </a:r>
            <a:r>
              <a:rPr lang="en-US"/>
              <a:t>; find the best split recursively (Breiman et al, 1984; Quinlan, 1986, 1993) without backtracking (decision taken are final) </a:t>
            </a:r>
            <a:endParaRPr/>
          </a:p>
          <a:p>
            <a:pPr indent="0" lvl="0" marL="0" rtl="0" algn="l">
              <a:spcBef>
                <a:spcPts val="36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Algorithm</a:t>
            </a:r>
            <a:endParaRPr/>
          </a:p>
        </p:txBody>
      </p:sp>
      <p:sp>
        <p:nvSpPr>
          <p:cNvPr id="420" name="Google Shape;420;p2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lnSpc>
                <a:spcPct val="90000"/>
              </a:lnSpc>
              <a:spcBef>
                <a:spcPts val="0"/>
              </a:spcBef>
              <a:spcAft>
                <a:spcPts val="0"/>
              </a:spcAft>
              <a:buSzPts val="1887"/>
              <a:buNone/>
            </a:pPr>
            <a:r>
              <a:rPr lang="en-US" sz="2220"/>
              <a:t>Each tree is constructed using the following algorithm:</a:t>
            </a:r>
            <a:endParaRPr/>
          </a:p>
          <a:p>
            <a:pPr indent="-514349" lvl="1" marL="788670" rtl="0" algn="l">
              <a:lnSpc>
                <a:spcPct val="90000"/>
              </a:lnSpc>
              <a:spcBef>
                <a:spcPts val="370"/>
              </a:spcBef>
              <a:spcAft>
                <a:spcPts val="0"/>
              </a:spcAft>
              <a:buSzPts val="1573"/>
              <a:buFont typeface="Arial"/>
              <a:buAutoNum type="arabicPeriod"/>
            </a:pPr>
            <a:r>
              <a:rPr lang="en-US" sz="1850"/>
              <a:t>Let the number of </a:t>
            </a:r>
            <a:r>
              <a:rPr lang="en-US" sz="1850">
                <a:solidFill>
                  <a:srgbClr val="FF0000"/>
                </a:solidFill>
              </a:rPr>
              <a:t>training cases be </a:t>
            </a:r>
            <a:r>
              <a:rPr i="1" lang="en-US" sz="1850">
                <a:solidFill>
                  <a:srgbClr val="FF0000"/>
                </a:solidFill>
              </a:rPr>
              <a:t>N</a:t>
            </a:r>
            <a:r>
              <a:rPr lang="en-US" sz="1850"/>
              <a:t>, and the number of variables in the </a:t>
            </a:r>
            <a:r>
              <a:rPr lang="en-US" sz="1850">
                <a:solidFill>
                  <a:srgbClr val="FF0000"/>
                </a:solidFill>
              </a:rPr>
              <a:t>classifier be </a:t>
            </a:r>
            <a:r>
              <a:rPr i="1" lang="en-US" sz="1850">
                <a:solidFill>
                  <a:srgbClr val="FF0000"/>
                </a:solidFill>
              </a:rPr>
              <a:t>M</a:t>
            </a:r>
            <a:r>
              <a:rPr lang="en-US" sz="1850">
                <a:solidFill>
                  <a:srgbClr val="FF0000"/>
                </a:solidFill>
              </a:rPr>
              <a:t>.</a:t>
            </a:r>
            <a:endParaRPr/>
          </a:p>
          <a:p>
            <a:pPr indent="-514349" lvl="1" marL="788670" rtl="0" algn="l">
              <a:lnSpc>
                <a:spcPct val="90000"/>
              </a:lnSpc>
              <a:spcBef>
                <a:spcPts val="370"/>
              </a:spcBef>
              <a:spcAft>
                <a:spcPts val="0"/>
              </a:spcAft>
              <a:buSzPts val="1573"/>
              <a:buFont typeface="Arial"/>
              <a:buAutoNum type="arabicPeriod"/>
            </a:pPr>
            <a:r>
              <a:rPr lang="en-US" sz="1850"/>
              <a:t>We are told the number </a:t>
            </a:r>
            <a:r>
              <a:rPr i="1" lang="en-US" sz="1850"/>
              <a:t>m</a:t>
            </a:r>
            <a:r>
              <a:rPr lang="en-US" sz="1850"/>
              <a:t> of input variables to be used to determine the decision at a node of the tree; </a:t>
            </a:r>
            <a:r>
              <a:rPr i="1" lang="en-US" sz="1850"/>
              <a:t>m</a:t>
            </a:r>
            <a:r>
              <a:rPr lang="en-US" sz="1850"/>
              <a:t> should be much less than </a:t>
            </a:r>
            <a:r>
              <a:rPr i="1" lang="en-US" sz="1850"/>
              <a:t>M</a:t>
            </a:r>
            <a:r>
              <a:rPr lang="en-US" sz="1850"/>
              <a:t>.</a:t>
            </a:r>
            <a:endParaRPr/>
          </a:p>
          <a:p>
            <a:pPr indent="-514349" lvl="1" marL="788670" rtl="0" algn="l">
              <a:lnSpc>
                <a:spcPct val="90000"/>
              </a:lnSpc>
              <a:spcBef>
                <a:spcPts val="370"/>
              </a:spcBef>
              <a:spcAft>
                <a:spcPts val="0"/>
              </a:spcAft>
              <a:buSzPts val="1573"/>
              <a:buFont typeface="Arial"/>
              <a:buAutoNum type="arabicPeriod"/>
            </a:pPr>
            <a:r>
              <a:rPr lang="en-US" sz="1850"/>
              <a:t>Choose a training set for this tree by choosing </a:t>
            </a:r>
            <a:r>
              <a:rPr i="1" lang="en-US" sz="1850"/>
              <a:t>n</a:t>
            </a:r>
            <a:r>
              <a:rPr lang="en-US" sz="1850"/>
              <a:t> times with replacement from all </a:t>
            </a:r>
            <a:r>
              <a:rPr i="1" lang="en-US" sz="1850"/>
              <a:t>N</a:t>
            </a:r>
            <a:r>
              <a:rPr lang="en-US" sz="1850"/>
              <a:t> available training cases (i.e. take a bootstrap sample). Use the rest of the cases to estimate the error of the tree, by predicting their classes.</a:t>
            </a:r>
            <a:endParaRPr/>
          </a:p>
          <a:p>
            <a:pPr indent="-514349" lvl="1" marL="788670" rtl="0" algn="l">
              <a:lnSpc>
                <a:spcPct val="90000"/>
              </a:lnSpc>
              <a:spcBef>
                <a:spcPts val="370"/>
              </a:spcBef>
              <a:spcAft>
                <a:spcPts val="0"/>
              </a:spcAft>
              <a:buSzPts val="1573"/>
              <a:buFont typeface="Arial"/>
              <a:buAutoNum type="arabicPeriod"/>
            </a:pPr>
            <a:r>
              <a:rPr lang="en-US" sz="1850"/>
              <a:t>For each node of the tree, randomly choose </a:t>
            </a:r>
            <a:r>
              <a:rPr i="1" lang="en-US" sz="1850"/>
              <a:t>m</a:t>
            </a:r>
            <a:r>
              <a:rPr lang="en-US" sz="1850"/>
              <a:t> variables on which to base the decision at that node. Calculate the best split based on these </a:t>
            </a:r>
            <a:r>
              <a:rPr i="1" lang="en-US" sz="1850"/>
              <a:t>m</a:t>
            </a:r>
            <a:r>
              <a:rPr lang="en-US" sz="1850"/>
              <a:t> variables in the training set.</a:t>
            </a:r>
            <a:endParaRPr/>
          </a:p>
          <a:p>
            <a:pPr indent="-514349" lvl="1" marL="788670" rtl="0" algn="l">
              <a:lnSpc>
                <a:spcPct val="90000"/>
              </a:lnSpc>
              <a:spcBef>
                <a:spcPts val="370"/>
              </a:spcBef>
              <a:spcAft>
                <a:spcPts val="0"/>
              </a:spcAft>
              <a:buSzPts val="1573"/>
              <a:buFont typeface="Arial"/>
              <a:buAutoNum type="arabicPeriod"/>
            </a:pPr>
            <a:r>
              <a:rPr lang="en-US" sz="1850"/>
              <a:t>Each tree is fully grown and not pruned (as may be done in constructing a normal tree classifier).</a:t>
            </a:r>
            <a:endParaRPr/>
          </a:p>
          <a:p>
            <a:pPr indent="-182563" lvl="0" marL="182563" rtl="0" algn="l">
              <a:lnSpc>
                <a:spcPct val="90000"/>
              </a:lnSpc>
              <a:spcBef>
                <a:spcPts val="444"/>
              </a:spcBef>
              <a:spcAft>
                <a:spcPts val="0"/>
              </a:spcAft>
              <a:buSzPts val="1887"/>
              <a:buNone/>
            </a:pPr>
            <a:r>
              <a:rPr lang="en-US" sz="2220"/>
              <a:t>For prediction a new sample is pushed down the tree. It is assigned the label of the training sample in the terminal node it ends up in. This procedure is iterated over all trees in the ensemble, and the average vote of all trees is reported as random forest prediction.</a:t>
            </a:r>
            <a:endParaRPr/>
          </a:p>
          <a:p>
            <a:pPr indent="-62738" lvl="0" marL="182563" rtl="0" algn="l">
              <a:lnSpc>
                <a:spcPct val="90000"/>
              </a:lnSpc>
              <a:spcBef>
                <a:spcPts val="444"/>
              </a:spcBef>
              <a:spcAft>
                <a:spcPts val="0"/>
              </a:spcAft>
              <a:buSzPts val="1887"/>
              <a:buNone/>
            </a:pPr>
            <a:r>
              <a:t/>
            </a:r>
            <a:endParaRPr sz="222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2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Algorithm flow chart</a:t>
            </a:r>
            <a:endParaRPr/>
          </a:p>
        </p:txBody>
      </p:sp>
      <p:sp>
        <p:nvSpPr>
          <p:cNvPr id="426" name="Google Shape;426;p26"/>
          <p:cNvSpPr txBox="1"/>
          <p:nvPr>
            <p:ph idx="1" type="body"/>
          </p:nvPr>
        </p:nvSpPr>
        <p:spPr>
          <a:xfrm>
            <a:off x="756557" y="1953986"/>
            <a:ext cx="7772400" cy="4572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2040"/>
              <a:buChar char="•"/>
            </a:pPr>
            <a:r>
              <a:rPr lang="en-US"/>
              <a:t>For computer scientists:</a:t>
            </a:r>
            <a:endParaRPr/>
          </a:p>
          <a:p>
            <a:pPr indent="-53023" lvl="0" marL="182563" rtl="0" algn="l">
              <a:spcBef>
                <a:spcPts val="480"/>
              </a:spcBef>
              <a:spcAft>
                <a:spcPts val="0"/>
              </a:spcAft>
              <a:buSzPts val="2040"/>
              <a:buNone/>
            </a:pPr>
            <a:r>
              <a:t/>
            </a:r>
            <a:endParaRPr/>
          </a:p>
        </p:txBody>
      </p:sp>
      <p:pic>
        <p:nvPicPr>
          <p:cNvPr descr="3.png" id="427" name="Google Shape;427;p26"/>
          <p:cNvPicPr preferRelativeResize="0"/>
          <p:nvPr/>
        </p:nvPicPr>
        <p:blipFill rotWithShape="1">
          <a:blip r:embed="rId3">
            <a:alphaModFix/>
          </a:blip>
          <a:srcRect b="0" l="0" r="0" t="0"/>
          <a:stretch/>
        </p:blipFill>
        <p:spPr>
          <a:xfrm>
            <a:off x="5206344" y="669471"/>
            <a:ext cx="5067508" cy="60048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2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300"/>
              <a:t>Random Forest – practical consideration</a:t>
            </a:r>
            <a:endParaRPr/>
          </a:p>
        </p:txBody>
      </p:sp>
      <p:sp>
        <p:nvSpPr>
          <p:cNvPr id="433" name="Google Shape;433;p27"/>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Splits are chosen according to a purity measure:</a:t>
            </a:r>
            <a:endParaRPr/>
          </a:p>
          <a:p>
            <a:pPr indent="-274319" lvl="2" marL="548640" rtl="0" algn="l">
              <a:spcBef>
                <a:spcPts val="580"/>
              </a:spcBef>
              <a:spcAft>
                <a:spcPts val="0"/>
              </a:spcAft>
              <a:buSzPts val="2160"/>
              <a:buChar char="•"/>
            </a:pPr>
            <a:r>
              <a:rPr lang="en-US" sz="2400"/>
              <a:t>E.g. squared error (regression),  Gini index or devinace (classification)</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How to select N?</a:t>
            </a:r>
            <a:endParaRPr/>
          </a:p>
          <a:p>
            <a:pPr indent="-182563" lvl="1" marL="457200" rtl="0" algn="l">
              <a:spcBef>
                <a:spcPts val="400"/>
              </a:spcBef>
              <a:spcAft>
                <a:spcPts val="0"/>
              </a:spcAft>
              <a:buSzPts val="1700"/>
              <a:buChar char="•"/>
            </a:pPr>
            <a:r>
              <a:rPr lang="en-US"/>
              <a:t>Build trees until the error no longer decreases</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How to select M?</a:t>
            </a:r>
            <a:endParaRPr/>
          </a:p>
          <a:p>
            <a:pPr indent="-182563" lvl="1" marL="457200" rtl="0" algn="l">
              <a:spcBef>
                <a:spcPts val="400"/>
              </a:spcBef>
              <a:spcAft>
                <a:spcPts val="0"/>
              </a:spcAft>
              <a:buSzPts val="1700"/>
              <a:buChar char="•"/>
            </a:pPr>
            <a:r>
              <a:rPr lang="en-US"/>
              <a:t>Try to recommend  defaults, half of them and twice of them and pick the best.</a:t>
            </a:r>
            <a:endParaRPr/>
          </a:p>
          <a:p>
            <a:pPr indent="-53023" lvl="0" marL="182563" rtl="0" algn="l">
              <a:spcBef>
                <a:spcPts val="480"/>
              </a:spcBef>
              <a:spcAft>
                <a:spcPts val="0"/>
              </a:spcAft>
              <a:buSzPts val="204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2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a:t>Features and Advantages</a:t>
            </a:r>
            <a:endParaRPr/>
          </a:p>
        </p:txBody>
      </p:sp>
      <p:sp>
        <p:nvSpPr>
          <p:cNvPr id="439" name="Google Shape;439;p28"/>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2040"/>
              <a:buNone/>
            </a:pPr>
            <a:r>
              <a:rPr lang="en-US"/>
              <a:t>The advantages of random forest are:</a:t>
            </a:r>
            <a:endParaRPr/>
          </a:p>
          <a:p>
            <a:pPr indent="-182563" lvl="0" marL="182563" rtl="0" algn="l">
              <a:spcBef>
                <a:spcPts val="480"/>
              </a:spcBef>
              <a:spcAft>
                <a:spcPts val="0"/>
              </a:spcAft>
              <a:buSzPts val="2040"/>
              <a:buChar char="•"/>
            </a:pPr>
            <a:r>
              <a:rPr lang="en-US"/>
              <a:t>It is one of the most accurate learning algorithms available. For many data sets, it produces a highly accurate classifier.</a:t>
            </a:r>
            <a:endParaRPr/>
          </a:p>
          <a:p>
            <a:pPr indent="-182563" lvl="0" marL="182563" rtl="0" algn="l">
              <a:spcBef>
                <a:spcPts val="480"/>
              </a:spcBef>
              <a:spcAft>
                <a:spcPts val="0"/>
              </a:spcAft>
              <a:buSzPts val="2040"/>
              <a:buChar char="•"/>
            </a:pPr>
            <a:r>
              <a:rPr lang="en-US"/>
              <a:t>It runs efficiently on large databases.</a:t>
            </a:r>
            <a:endParaRPr/>
          </a:p>
          <a:p>
            <a:pPr indent="-182563" lvl="0" marL="182563" rtl="0" algn="l">
              <a:spcBef>
                <a:spcPts val="480"/>
              </a:spcBef>
              <a:spcAft>
                <a:spcPts val="0"/>
              </a:spcAft>
              <a:buSzPts val="2040"/>
              <a:buChar char="•"/>
            </a:pPr>
            <a:r>
              <a:rPr lang="en-US"/>
              <a:t>It can handle thousands of input variables without variable deletion.</a:t>
            </a:r>
            <a:endParaRPr/>
          </a:p>
          <a:p>
            <a:pPr indent="-182563" lvl="0" marL="182563" rtl="0" algn="l">
              <a:spcBef>
                <a:spcPts val="480"/>
              </a:spcBef>
              <a:spcAft>
                <a:spcPts val="0"/>
              </a:spcAft>
              <a:buSzPts val="2040"/>
              <a:buChar char="•"/>
            </a:pPr>
            <a:r>
              <a:rPr lang="en-US"/>
              <a:t>It gives estimates of what variables are important in the classification.</a:t>
            </a:r>
            <a:endParaRPr/>
          </a:p>
          <a:p>
            <a:pPr indent="-182563" lvl="0" marL="182563" rtl="0" algn="l">
              <a:spcBef>
                <a:spcPts val="480"/>
              </a:spcBef>
              <a:spcAft>
                <a:spcPts val="0"/>
              </a:spcAft>
              <a:buSzPts val="2040"/>
              <a:buChar char="•"/>
            </a:pPr>
            <a:r>
              <a:rPr lang="en-US"/>
              <a:t>It generates an internal unbiased estimate of the generalization error as the forest building progresses.</a:t>
            </a:r>
            <a:endParaRPr/>
          </a:p>
          <a:p>
            <a:pPr indent="-182563" lvl="0" marL="182563" rtl="0" algn="l">
              <a:spcBef>
                <a:spcPts val="480"/>
              </a:spcBef>
              <a:spcAft>
                <a:spcPts val="0"/>
              </a:spcAft>
              <a:buSzPts val="2040"/>
              <a:buChar char="•"/>
            </a:pPr>
            <a:r>
              <a:rPr lang="en-US"/>
              <a:t>It has an effective method for estimating missing data and maintains accuracy when a large proportion of the data are missing.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2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a:t>Features and Advantages</a:t>
            </a:r>
            <a:endParaRPr/>
          </a:p>
        </p:txBody>
      </p:sp>
      <p:sp>
        <p:nvSpPr>
          <p:cNvPr id="445" name="Google Shape;445;p29"/>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2040"/>
              <a:buChar char="•"/>
            </a:pPr>
            <a:r>
              <a:rPr lang="en-US"/>
              <a:t>It has methods for balancing error in class population unbalanced data sets. </a:t>
            </a:r>
            <a:endParaRPr/>
          </a:p>
          <a:p>
            <a:pPr indent="-182563" lvl="0" marL="182563" rtl="0" algn="l">
              <a:spcBef>
                <a:spcPts val="480"/>
              </a:spcBef>
              <a:spcAft>
                <a:spcPts val="0"/>
              </a:spcAft>
              <a:buSzPts val="2040"/>
              <a:buChar char="•"/>
            </a:pPr>
            <a:r>
              <a:rPr lang="en-US"/>
              <a:t>Generated forests can be saved for future use on other data. </a:t>
            </a:r>
            <a:endParaRPr/>
          </a:p>
          <a:p>
            <a:pPr indent="-182563" lvl="0" marL="182563" rtl="0" algn="l">
              <a:spcBef>
                <a:spcPts val="480"/>
              </a:spcBef>
              <a:spcAft>
                <a:spcPts val="0"/>
              </a:spcAft>
              <a:buSzPts val="2040"/>
              <a:buChar char="•"/>
            </a:pPr>
            <a:r>
              <a:rPr lang="en-US"/>
              <a:t>Prototypes are computed that give information about the relation between the variables and the classification. </a:t>
            </a:r>
            <a:endParaRPr/>
          </a:p>
          <a:p>
            <a:pPr indent="-182563" lvl="0" marL="182563" rtl="0" algn="l">
              <a:spcBef>
                <a:spcPts val="480"/>
              </a:spcBef>
              <a:spcAft>
                <a:spcPts val="0"/>
              </a:spcAft>
              <a:buSzPts val="2040"/>
              <a:buChar char="•"/>
            </a:pPr>
            <a:r>
              <a:rPr lang="en-US"/>
              <a:t>It computes proximities between pairs of cases that can be used in clustering, locating outliers, or (by scaling) give interesting views of the data. </a:t>
            </a:r>
            <a:endParaRPr/>
          </a:p>
          <a:p>
            <a:pPr indent="-182563" lvl="0" marL="182563" rtl="0" algn="l">
              <a:spcBef>
                <a:spcPts val="480"/>
              </a:spcBef>
              <a:spcAft>
                <a:spcPts val="0"/>
              </a:spcAft>
              <a:buSzPts val="2040"/>
              <a:buChar char="•"/>
            </a:pPr>
            <a:r>
              <a:rPr lang="en-US"/>
              <a:t>The capabilities of the above can be extended to unlabeled data, leading to unsupervised clustering, data views and outlier detection. </a:t>
            </a:r>
            <a:endParaRPr/>
          </a:p>
          <a:p>
            <a:pPr indent="-182563" lvl="0" marL="182563" rtl="0" algn="l">
              <a:spcBef>
                <a:spcPts val="480"/>
              </a:spcBef>
              <a:spcAft>
                <a:spcPts val="0"/>
              </a:spcAft>
              <a:buSzPts val="2040"/>
              <a:buChar char="•"/>
            </a:pPr>
            <a:r>
              <a:rPr lang="en-US"/>
              <a:t>It offers an experimental method for detecting variable interactions.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3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a:t>Disadvantages</a:t>
            </a:r>
            <a:endParaRPr/>
          </a:p>
        </p:txBody>
      </p:sp>
      <p:sp>
        <p:nvSpPr>
          <p:cNvPr id="451" name="Google Shape;451;p30"/>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Random forests have been observed to overfit for some datasets with noisy classification/regression tasks.</a:t>
            </a:r>
            <a:endParaRPr baseline="30000"/>
          </a:p>
          <a:p>
            <a:pPr indent="-182563" lvl="0" marL="182563" rtl="0" algn="l">
              <a:spcBef>
                <a:spcPts val="480"/>
              </a:spcBef>
              <a:spcAft>
                <a:spcPts val="0"/>
              </a:spcAft>
              <a:buSzPts val="2040"/>
              <a:buChar char="•"/>
            </a:pPr>
            <a:r>
              <a:rPr lang="en-US"/>
              <a:t>For data including categorical variables with different number of levels, random forests are biased in favor of those attributes with more levels. Therefore, the variable importance scores from random forest are not reliable for this type of data.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3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RM - Additional information</a:t>
            </a:r>
            <a:endParaRPr/>
          </a:p>
        </p:txBody>
      </p:sp>
      <p:sp>
        <p:nvSpPr>
          <p:cNvPr id="457" name="Google Shape;457;p3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2040"/>
              <a:buNone/>
            </a:pPr>
            <a:r>
              <a:rPr lang="en-US"/>
              <a:t>Estimating the test error:</a:t>
            </a:r>
            <a:endParaRPr/>
          </a:p>
          <a:p>
            <a:pPr indent="-182563" lvl="0" marL="182563" rtl="0" algn="l">
              <a:spcBef>
                <a:spcPts val="480"/>
              </a:spcBef>
              <a:spcAft>
                <a:spcPts val="0"/>
              </a:spcAft>
              <a:buSzPts val="2040"/>
              <a:buChar char="•"/>
            </a:pPr>
            <a:r>
              <a:rPr lang="en-US"/>
              <a:t>While growing forest, estimate test error from training samples</a:t>
            </a:r>
            <a:endParaRPr/>
          </a:p>
          <a:p>
            <a:pPr indent="-182563" lvl="0" marL="182563" rtl="0" algn="l">
              <a:spcBef>
                <a:spcPts val="480"/>
              </a:spcBef>
              <a:spcAft>
                <a:spcPts val="0"/>
              </a:spcAft>
              <a:buSzPts val="2040"/>
              <a:buChar char="•"/>
            </a:pPr>
            <a:r>
              <a:rPr lang="en-US"/>
              <a:t>For each tree grown, 33-36% of samples are not selected in bootstrap, called out of bootstrap (OOB) samples</a:t>
            </a:r>
            <a:endParaRPr/>
          </a:p>
          <a:p>
            <a:pPr indent="-182563" lvl="0" marL="182563" rtl="0" algn="l">
              <a:spcBef>
                <a:spcPts val="480"/>
              </a:spcBef>
              <a:spcAft>
                <a:spcPts val="0"/>
              </a:spcAft>
              <a:buSzPts val="2040"/>
              <a:buChar char="•"/>
            </a:pPr>
            <a:r>
              <a:rPr lang="en-US"/>
              <a:t>Using OOB samples as input to the corresponding tree, predictions are made as if they were novel test samples</a:t>
            </a:r>
            <a:endParaRPr/>
          </a:p>
          <a:p>
            <a:pPr indent="-182563" lvl="0" marL="182563" rtl="0" algn="l">
              <a:spcBef>
                <a:spcPts val="480"/>
              </a:spcBef>
              <a:spcAft>
                <a:spcPts val="0"/>
              </a:spcAft>
              <a:buSzPts val="2040"/>
              <a:buChar char="•"/>
            </a:pPr>
            <a:r>
              <a:rPr lang="en-US"/>
              <a:t>Through book-keeping, majority vote (classification), average (regression) is computed for all OOB samples from all trees.</a:t>
            </a:r>
            <a:endParaRPr/>
          </a:p>
          <a:p>
            <a:pPr indent="-182563" lvl="0" marL="182563" rtl="0" algn="l">
              <a:spcBef>
                <a:spcPts val="480"/>
              </a:spcBef>
              <a:spcAft>
                <a:spcPts val="0"/>
              </a:spcAft>
              <a:buSzPts val="2040"/>
              <a:buChar char="•"/>
            </a:pPr>
            <a:r>
              <a:rPr lang="en-US"/>
              <a:t>Such estimated test error is very accurate in practice, with reasonable 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3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RM - Additional information</a:t>
            </a:r>
            <a:endParaRPr/>
          </a:p>
        </p:txBody>
      </p:sp>
      <p:sp>
        <p:nvSpPr>
          <p:cNvPr id="463" name="Google Shape;463;p3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2040"/>
              <a:buNone/>
            </a:pPr>
            <a:r>
              <a:rPr lang="en-US"/>
              <a:t>Estimating the importance of each predictor:</a:t>
            </a:r>
            <a:endParaRPr/>
          </a:p>
          <a:p>
            <a:pPr indent="-182563" lvl="0" marL="182563" rtl="0" algn="l">
              <a:spcBef>
                <a:spcPts val="480"/>
              </a:spcBef>
              <a:spcAft>
                <a:spcPts val="0"/>
              </a:spcAft>
              <a:buSzPts val="2040"/>
              <a:buChar char="•"/>
            </a:pPr>
            <a:r>
              <a:rPr lang="en-US"/>
              <a:t>Denote by ê the OOB estimate of the loss when using original training set, D.</a:t>
            </a:r>
            <a:endParaRPr/>
          </a:p>
          <a:p>
            <a:pPr indent="-182563" lvl="0" marL="182563" rtl="0" algn="l">
              <a:spcBef>
                <a:spcPts val="480"/>
              </a:spcBef>
              <a:spcAft>
                <a:spcPts val="0"/>
              </a:spcAft>
              <a:buSzPts val="2040"/>
              <a:buChar char="•"/>
            </a:pPr>
            <a:r>
              <a:rPr lang="en-US"/>
              <a:t>For each predictor xp where p∈{1,..,k}</a:t>
            </a:r>
            <a:endParaRPr/>
          </a:p>
          <a:p>
            <a:pPr indent="-182563" lvl="1" marL="457200" rtl="0" algn="l">
              <a:spcBef>
                <a:spcPts val="400"/>
              </a:spcBef>
              <a:spcAft>
                <a:spcPts val="0"/>
              </a:spcAft>
              <a:buSzPts val="1700"/>
              <a:buChar char="•"/>
            </a:pPr>
            <a:r>
              <a:rPr lang="en-US"/>
              <a:t>Randomly permute p</a:t>
            </a:r>
            <a:r>
              <a:rPr lang="en-US" sz="1600"/>
              <a:t>th </a:t>
            </a:r>
            <a:r>
              <a:rPr lang="en-US"/>
              <a:t>predictor to generate a new set of samples D' ={(y</a:t>
            </a:r>
            <a:r>
              <a:rPr lang="en-US" sz="1600"/>
              <a:t>1</a:t>
            </a:r>
            <a:r>
              <a:rPr lang="en-US"/>
              <a:t>,x'</a:t>
            </a:r>
            <a:r>
              <a:rPr lang="en-US" sz="1600"/>
              <a:t>1</a:t>
            </a:r>
            <a:r>
              <a:rPr lang="en-US"/>
              <a:t>),…,(y</a:t>
            </a:r>
            <a:r>
              <a:rPr lang="en-US" sz="1600"/>
              <a:t>N</a:t>
            </a:r>
            <a:r>
              <a:rPr lang="en-US"/>
              <a:t>,x'</a:t>
            </a:r>
            <a:r>
              <a:rPr lang="en-US" sz="1600"/>
              <a:t>N</a:t>
            </a:r>
            <a:r>
              <a:rPr lang="en-US"/>
              <a:t>)</a:t>
            </a:r>
            <a:r>
              <a:rPr b="1" lang="en-US"/>
              <a:t>}</a:t>
            </a:r>
            <a:endParaRPr/>
          </a:p>
          <a:p>
            <a:pPr indent="-182563" lvl="1" marL="457200" rtl="0" algn="l">
              <a:spcBef>
                <a:spcPts val="400"/>
              </a:spcBef>
              <a:spcAft>
                <a:spcPts val="0"/>
              </a:spcAft>
              <a:buSzPts val="1700"/>
              <a:buChar char="•"/>
            </a:pPr>
            <a:r>
              <a:rPr lang="en-US"/>
              <a:t>Compute OOB estimate ê</a:t>
            </a:r>
            <a:r>
              <a:rPr lang="en-US" sz="1600"/>
              <a:t>k </a:t>
            </a:r>
            <a:r>
              <a:rPr lang="en-US"/>
              <a:t>of prediction error with the new samples</a:t>
            </a:r>
            <a:endParaRPr/>
          </a:p>
          <a:p>
            <a:pPr indent="-182563" lvl="0" marL="182563" rtl="0" algn="l">
              <a:spcBef>
                <a:spcPts val="480"/>
              </a:spcBef>
              <a:spcAft>
                <a:spcPts val="0"/>
              </a:spcAft>
              <a:buSzPts val="2040"/>
              <a:buChar char="•"/>
            </a:pPr>
            <a:r>
              <a:rPr lang="en-US"/>
              <a:t>A measure of importance of predictor xp is êk – ê, the increase in error due to random perturbation of pth predictor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a:t>Conclusions &amp; summary:</a:t>
            </a:r>
            <a:endParaRPr/>
          </a:p>
        </p:txBody>
      </p:sp>
      <p:sp>
        <p:nvSpPr>
          <p:cNvPr id="469" name="Google Shape;469;p3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563" lvl="0" marL="182563" rtl="0" algn="l">
              <a:spcBef>
                <a:spcPts val="0"/>
              </a:spcBef>
              <a:spcAft>
                <a:spcPts val="0"/>
              </a:spcAft>
              <a:buSzPts val="1700"/>
              <a:buChar char="•"/>
            </a:pPr>
            <a:r>
              <a:rPr lang="en-US" sz="2000"/>
              <a:t>Fast fast fast!</a:t>
            </a:r>
            <a:endParaRPr/>
          </a:p>
          <a:p>
            <a:pPr indent="-182563" lvl="1" marL="457200" rtl="0" algn="l">
              <a:spcBef>
                <a:spcPts val="400"/>
              </a:spcBef>
              <a:spcAft>
                <a:spcPts val="0"/>
              </a:spcAft>
              <a:buSzPts val="1700"/>
              <a:buChar char="•"/>
            </a:pPr>
            <a:r>
              <a:rPr lang="en-US"/>
              <a:t>RF is fast to build. Even faster to predict!</a:t>
            </a:r>
            <a:endParaRPr/>
          </a:p>
          <a:p>
            <a:pPr indent="-182563" lvl="1" marL="457200" rtl="0" algn="l">
              <a:spcBef>
                <a:spcPts val="400"/>
              </a:spcBef>
              <a:spcAft>
                <a:spcPts val="0"/>
              </a:spcAft>
              <a:buSzPts val="1700"/>
              <a:buChar char="•"/>
            </a:pPr>
            <a:r>
              <a:rPr lang="en-US"/>
              <a:t>Practically speaking, not requiring cross-validation alone for model selection significantly speeds training by 10x-100x or more.</a:t>
            </a:r>
            <a:endParaRPr/>
          </a:p>
          <a:p>
            <a:pPr indent="-182563" lvl="1" marL="457200" rtl="0" algn="l">
              <a:spcBef>
                <a:spcPts val="400"/>
              </a:spcBef>
              <a:spcAft>
                <a:spcPts val="0"/>
              </a:spcAft>
              <a:buSzPts val="1700"/>
              <a:buChar char="•"/>
            </a:pPr>
            <a:r>
              <a:rPr lang="en-US"/>
              <a:t>Fully parallelizable … to go even faster!</a:t>
            </a:r>
            <a:endParaRPr/>
          </a:p>
          <a:p>
            <a:pPr indent="-182563" lvl="0" marL="182563" rtl="0" algn="l">
              <a:spcBef>
                <a:spcPts val="400"/>
              </a:spcBef>
              <a:spcAft>
                <a:spcPts val="0"/>
              </a:spcAft>
              <a:buSzPts val="1700"/>
              <a:buChar char="•"/>
            </a:pPr>
            <a:r>
              <a:rPr lang="en-US" sz="2000"/>
              <a:t>Automatic predictor selection from large number of candidates</a:t>
            </a:r>
            <a:endParaRPr/>
          </a:p>
          <a:p>
            <a:pPr indent="-182563" lvl="0" marL="182563" rtl="0" algn="l">
              <a:spcBef>
                <a:spcPts val="400"/>
              </a:spcBef>
              <a:spcAft>
                <a:spcPts val="0"/>
              </a:spcAft>
              <a:buSzPts val="1700"/>
              <a:buChar char="•"/>
            </a:pPr>
            <a:r>
              <a:rPr lang="en-US" sz="2000"/>
              <a:t>Resistance to over training</a:t>
            </a:r>
            <a:endParaRPr/>
          </a:p>
          <a:p>
            <a:pPr indent="-182563" lvl="0" marL="182563" rtl="0" algn="l">
              <a:spcBef>
                <a:spcPts val="400"/>
              </a:spcBef>
              <a:spcAft>
                <a:spcPts val="0"/>
              </a:spcAft>
              <a:buSzPts val="1700"/>
              <a:buChar char="•"/>
            </a:pPr>
            <a:r>
              <a:rPr lang="en-US" sz="2000"/>
              <a:t>Ability to handle data without preprocessing</a:t>
            </a:r>
            <a:endParaRPr/>
          </a:p>
          <a:p>
            <a:pPr indent="-182563" lvl="1" marL="457200" rtl="0" algn="l">
              <a:spcBef>
                <a:spcPts val="360"/>
              </a:spcBef>
              <a:spcAft>
                <a:spcPts val="0"/>
              </a:spcAft>
              <a:buSzPts val="1530"/>
              <a:buChar char="•"/>
            </a:pPr>
            <a:r>
              <a:rPr lang="en-US" sz="1800"/>
              <a:t>data does not need to be rescaled, transformed, or modified</a:t>
            </a:r>
            <a:endParaRPr/>
          </a:p>
          <a:p>
            <a:pPr indent="-182563" lvl="1" marL="457200" rtl="0" algn="l">
              <a:spcBef>
                <a:spcPts val="360"/>
              </a:spcBef>
              <a:spcAft>
                <a:spcPts val="0"/>
              </a:spcAft>
              <a:buSzPts val="1530"/>
              <a:buChar char="•"/>
            </a:pPr>
            <a:r>
              <a:rPr lang="en-US" sz="1800"/>
              <a:t>resistant to outliers</a:t>
            </a:r>
            <a:endParaRPr/>
          </a:p>
          <a:p>
            <a:pPr indent="-182563" lvl="1" marL="457200" rtl="0" algn="l">
              <a:spcBef>
                <a:spcPts val="360"/>
              </a:spcBef>
              <a:spcAft>
                <a:spcPts val="0"/>
              </a:spcAft>
              <a:buSzPts val="1530"/>
              <a:buChar char="•"/>
            </a:pPr>
            <a:r>
              <a:rPr lang="en-US" sz="1800"/>
              <a:t>automatic handling of missing values</a:t>
            </a:r>
            <a:endParaRPr/>
          </a:p>
          <a:p>
            <a:pPr indent="-182563" lvl="0" marL="182563" rtl="0" algn="l">
              <a:spcBef>
                <a:spcPts val="400"/>
              </a:spcBef>
              <a:spcAft>
                <a:spcPts val="0"/>
              </a:spcAft>
              <a:buSzPts val="1700"/>
              <a:buChar char="•"/>
            </a:pPr>
            <a:r>
              <a:rPr lang="en-US" sz="2000"/>
              <a:t>Cluster identification can be used to generate tree-based clusters through sample proximity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g81029c116d_0_0"/>
          <p:cNvSpPr txBox="1"/>
          <p:nvPr>
            <p:ph type="title"/>
          </p:nvPr>
        </p:nvSpPr>
        <p:spPr>
          <a:xfrm>
            <a:off x="609600" y="533400"/>
            <a:ext cx="109728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Bias Vs Variance</a:t>
            </a:r>
            <a:endParaRPr/>
          </a:p>
        </p:txBody>
      </p:sp>
      <p:sp>
        <p:nvSpPr>
          <p:cNvPr id="141" name="Google Shape;141;g81029c116d_0_0"/>
          <p:cNvSpPr txBox="1"/>
          <p:nvPr>
            <p:ph idx="1" type="body"/>
          </p:nvPr>
        </p:nvSpPr>
        <p:spPr>
          <a:xfrm>
            <a:off x="609600" y="1600200"/>
            <a:ext cx="10972800" cy="4876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42" name="Google Shape;142;g81029c116d_0_0"/>
          <p:cNvPicPr preferRelativeResize="0"/>
          <p:nvPr/>
        </p:nvPicPr>
        <p:blipFill>
          <a:blip r:embed="rId3">
            <a:alphaModFix/>
          </a:blip>
          <a:stretch>
            <a:fillRect/>
          </a:stretch>
        </p:blipFill>
        <p:spPr>
          <a:xfrm>
            <a:off x="0" y="1920873"/>
            <a:ext cx="12191999" cy="3811854"/>
          </a:xfrm>
          <a:prstGeom prst="rect">
            <a:avLst/>
          </a:prstGeom>
          <a:noFill/>
          <a:ln>
            <a:noFill/>
          </a:ln>
        </p:spPr>
      </p:pic>
      <p:sp>
        <p:nvSpPr>
          <p:cNvPr id="143" name="Google Shape;143;g81029c116d_0_0"/>
          <p:cNvSpPr/>
          <p:nvPr/>
        </p:nvSpPr>
        <p:spPr>
          <a:xfrm>
            <a:off x="811725" y="2387900"/>
            <a:ext cx="2020800" cy="2593625"/>
          </a:xfrm>
          <a:custGeom>
            <a:rect b="b" l="l" r="r" t="t"/>
            <a:pathLst>
              <a:path extrusionOk="0" h="103745" w="80832">
                <a:moveTo>
                  <a:pt x="0" y="0"/>
                </a:moveTo>
                <a:cubicBezTo>
                  <a:pt x="2515" y="17592"/>
                  <a:pt x="18616" y="30336"/>
                  <a:pt x="29278" y="44553"/>
                </a:cubicBezTo>
                <a:cubicBezTo>
                  <a:pt x="44977" y="65485"/>
                  <a:pt x="62330" y="85243"/>
                  <a:pt x="80832" y="103745"/>
                </a:cubicBezTo>
              </a:path>
            </a:pathLst>
          </a:custGeom>
          <a:noFill/>
          <a:ln cap="flat" cmpd="sng" w="9525">
            <a:solidFill>
              <a:schemeClr val="dk2"/>
            </a:solidFill>
            <a:prstDash val="solid"/>
            <a:round/>
            <a:headEnd len="med" w="med" type="none"/>
            <a:tailEnd len="med" w="med" type="none"/>
          </a:ln>
        </p:spPr>
      </p:sp>
      <p:sp>
        <p:nvSpPr>
          <p:cNvPr id="144" name="Google Shape;144;g81029c116d_0_0"/>
          <p:cNvSpPr/>
          <p:nvPr/>
        </p:nvSpPr>
        <p:spPr>
          <a:xfrm>
            <a:off x="8990400" y="2888581"/>
            <a:ext cx="1662000" cy="1708050"/>
          </a:xfrm>
          <a:custGeom>
            <a:rect b="b" l="l" r="r" t="t"/>
            <a:pathLst>
              <a:path extrusionOk="0" h="68322" w="66480">
                <a:moveTo>
                  <a:pt x="2546" y="19435"/>
                </a:moveTo>
                <a:cubicBezTo>
                  <a:pt x="5164" y="11586"/>
                  <a:pt x="17610" y="7269"/>
                  <a:pt x="25459" y="9887"/>
                </a:cubicBezTo>
                <a:cubicBezTo>
                  <a:pt x="29413" y="11206"/>
                  <a:pt x="33598" y="14389"/>
                  <a:pt x="37552" y="13070"/>
                </a:cubicBezTo>
                <a:cubicBezTo>
                  <a:pt x="42268" y="11497"/>
                  <a:pt x="42384" y="3187"/>
                  <a:pt x="47100" y="1613"/>
                </a:cubicBezTo>
                <a:cubicBezTo>
                  <a:pt x="53221" y="-429"/>
                  <a:pt x="64153" y="-1325"/>
                  <a:pt x="66194" y="4796"/>
                </a:cubicBezTo>
                <a:cubicBezTo>
                  <a:pt x="67337" y="8223"/>
                  <a:pt x="61347" y="12941"/>
                  <a:pt x="57920" y="11797"/>
                </a:cubicBezTo>
                <a:cubicBezTo>
                  <a:pt x="55074" y="10847"/>
                  <a:pt x="54401" y="6382"/>
                  <a:pt x="51555" y="5432"/>
                </a:cubicBezTo>
                <a:cubicBezTo>
                  <a:pt x="49140" y="4626"/>
                  <a:pt x="46387" y="4814"/>
                  <a:pt x="43917" y="5432"/>
                </a:cubicBezTo>
                <a:cubicBezTo>
                  <a:pt x="41430" y="6054"/>
                  <a:pt x="41546" y="10001"/>
                  <a:pt x="40735" y="12433"/>
                </a:cubicBezTo>
                <a:cubicBezTo>
                  <a:pt x="40260" y="13856"/>
                  <a:pt x="38027" y="14193"/>
                  <a:pt x="37552" y="15616"/>
                </a:cubicBezTo>
                <a:cubicBezTo>
                  <a:pt x="36327" y="19289"/>
                  <a:pt x="40687" y="23399"/>
                  <a:pt x="39462" y="27072"/>
                </a:cubicBezTo>
                <a:cubicBezTo>
                  <a:pt x="38361" y="30373"/>
                  <a:pt x="32287" y="30136"/>
                  <a:pt x="31188" y="33437"/>
                </a:cubicBezTo>
                <a:cubicBezTo>
                  <a:pt x="30488" y="35539"/>
                  <a:pt x="31254" y="38573"/>
                  <a:pt x="33097" y="39802"/>
                </a:cubicBezTo>
                <a:cubicBezTo>
                  <a:pt x="35575" y="41454"/>
                  <a:pt x="39183" y="41379"/>
                  <a:pt x="42008" y="40438"/>
                </a:cubicBezTo>
                <a:cubicBezTo>
                  <a:pt x="45447" y="39292"/>
                  <a:pt x="43816" y="33272"/>
                  <a:pt x="45827" y="30255"/>
                </a:cubicBezTo>
                <a:cubicBezTo>
                  <a:pt x="47239" y="28137"/>
                  <a:pt x="52660" y="27840"/>
                  <a:pt x="53464" y="30255"/>
                </a:cubicBezTo>
                <a:cubicBezTo>
                  <a:pt x="57285" y="41730"/>
                  <a:pt x="50627" y="55198"/>
                  <a:pt x="43917" y="65261"/>
                </a:cubicBezTo>
                <a:cubicBezTo>
                  <a:pt x="41861" y="68344"/>
                  <a:pt x="36802" y="67807"/>
                  <a:pt x="33097" y="67807"/>
                </a:cubicBezTo>
                <a:cubicBezTo>
                  <a:pt x="28854" y="67807"/>
                  <a:pt x="24484" y="68837"/>
                  <a:pt x="20368" y="67807"/>
                </a:cubicBezTo>
                <a:cubicBezTo>
                  <a:pt x="16145" y="66750"/>
                  <a:pt x="14443" y="61311"/>
                  <a:pt x="10821" y="58896"/>
                </a:cubicBezTo>
                <a:cubicBezTo>
                  <a:pt x="7774" y="56864"/>
                  <a:pt x="3663" y="56986"/>
                  <a:pt x="0" y="56986"/>
                </a:cubicBezTo>
              </a:path>
            </a:pathLst>
          </a:custGeom>
          <a:noFill/>
          <a:ln cap="flat" cmpd="sng" w="9525">
            <a:solidFill>
              <a:schemeClr val="dk2"/>
            </a:solidFill>
            <a:prstDash val="solid"/>
            <a:round/>
            <a:headEnd len="med" w="med" type="none"/>
            <a:tailEnd len="med" w="med" type="none"/>
          </a:ln>
        </p:spPr>
      </p:sp>
      <p:sp>
        <p:nvSpPr>
          <p:cNvPr id="145" name="Google Shape;145;g81029c116d_0_0"/>
          <p:cNvSpPr/>
          <p:nvPr/>
        </p:nvSpPr>
        <p:spPr>
          <a:xfrm>
            <a:off x="4535100" y="3215325"/>
            <a:ext cx="1449275" cy="1782125"/>
          </a:xfrm>
          <a:custGeom>
            <a:rect b="b" l="l" r="r" t="t"/>
            <a:pathLst>
              <a:path extrusionOk="0" h="71285" w="57971">
                <a:moveTo>
                  <a:pt x="0" y="0"/>
                </a:moveTo>
                <a:cubicBezTo>
                  <a:pt x="20368" y="0"/>
                  <a:pt x="50205" y="3590"/>
                  <a:pt x="56646" y="22913"/>
                </a:cubicBezTo>
                <a:cubicBezTo>
                  <a:pt x="62205" y="39589"/>
                  <a:pt x="48072" y="58855"/>
                  <a:pt x="35642" y="71285"/>
                </a:cubicBez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g81029c116d_0_13"/>
          <p:cNvSpPr txBox="1"/>
          <p:nvPr>
            <p:ph type="title"/>
          </p:nvPr>
        </p:nvSpPr>
        <p:spPr>
          <a:xfrm>
            <a:off x="609600" y="533400"/>
            <a:ext cx="109728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Bias Vs Variance</a:t>
            </a:r>
            <a:endParaRPr/>
          </a:p>
        </p:txBody>
      </p:sp>
      <p:sp>
        <p:nvSpPr>
          <p:cNvPr id="151" name="Google Shape;151;g81029c116d_0_13"/>
          <p:cNvSpPr txBox="1"/>
          <p:nvPr>
            <p:ph idx="1" type="body"/>
          </p:nvPr>
        </p:nvSpPr>
        <p:spPr>
          <a:xfrm>
            <a:off x="609600" y="1600200"/>
            <a:ext cx="10972800" cy="4876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en-US"/>
              <a:t>Lets assume we are building a model to perform binary classification.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We evaluated the model on the training and validation datasets.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Train:  1% error</a:t>
            </a:r>
            <a:endParaRPr/>
          </a:p>
          <a:p>
            <a:pPr indent="0" lvl="0" marL="0" rtl="0" algn="l">
              <a:spcBef>
                <a:spcPts val="360"/>
              </a:spcBef>
              <a:spcAft>
                <a:spcPts val="0"/>
              </a:spcAft>
              <a:buNone/>
            </a:pPr>
            <a:r>
              <a:rPr lang="en-US"/>
              <a:t>Validation: 20% error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What does that tell you?? </a:t>
            </a:r>
            <a:endParaRPr/>
          </a:p>
          <a:p>
            <a:pPr indent="0" lvl="0" marL="0" rtl="0" algn="l">
              <a:spcBef>
                <a:spcPts val="36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81029c116d_0_18"/>
          <p:cNvSpPr txBox="1"/>
          <p:nvPr>
            <p:ph type="title"/>
          </p:nvPr>
        </p:nvSpPr>
        <p:spPr>
          <a:xfrm>
            <a:off x="609600" y="533400"/>
            <a:ext cx="109728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Bias Vs Variance</a:t>
            </a:r>
            <a:endParaRPr/>
          </a:p>
        </p:txBody>
      </p:sp>
      <p:sp>
        <p:nvSpPr>
          <p:cNvPr id="157" name="Google Shape;157;g81029c116d_0_18"/>
          <p:cNvSpPr txBox="1"/>
          <p:nvPr>
            <p:ph idx="1" type="body"/>
          </p:nvPr>
        </p:nvSpPr>
        <p:spPr>
          <a:xfrm>
            <a:off x="609600" y="1600200"/>
            <a:ext cx="10972800" cy="4876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en-US"/>
              <a:t>Now lets assume that we evaluated the model on the training and validation datasets with the following: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Train:  15% error</a:t>
            </a:r>
            <a:endParaRPr/>
          </a:p>
          <a:p>
            <a:pPr indent="0" lvl="0" marL="0" rtl="0" algn="l">
              <a:spcBef>
                <a:spcPts val="360"/>
              </a:spcBef>
              <a:spcAft>
                <a:spcPts val="0"/>
              </a:spcAft>
              <a:buNone/>
            </a:pPr>
            <a:r>
              <a:rPr lang="en-US"/>
              <a:t>Validation: 17% error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Assuming that this task is simple, and humans would usually get 0 or 1 percent error.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What does that tell you?? </a:t>
            </a:r>
            <a:endParaRPr/>
          </a:p>
          <a:p>
            <a:pPr indent="0" lvl="0" marL="0" rtl="0" algn="l">
              <a:spcBef>
                <a:spcPts val="36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g81029c116d_0_23"/>
          <p:cNvSpPr txBox="1"/>
          <p:nvPr>
            <p:ph type="title"/>
          </p:nvPr>
        </p:nvSpPr>
        <p:spPr>
          <a:xfrm>
            <a:off x="609600" y="533400"/>
            <a:ext cx="109728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Bias Vs Variance</a:t>
            </a:r>
            <a:endParaRPr/>
          </a:p>
        </p:txBody>
      </p:sp>
      <p:sp>
        <p:nvSpPr>
          <p:cNvPr id="163" name="Google Shape;163;g81029c116d_0_23"/>
          <p:cNvSpPr txBox="1"/>
          <p:nvPr>
            <p:ph idx="1" type="body"/>
          </p:nvPr>
        </p:nvSpPr>
        <p:spPr>
          <a:xfrm>
            <a:off x="609600" y="1600200"/>
            <a:ext cx="10972800" cy="4876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rPr lang="en-US"/>
              <a:t>Now lets assume that we evaluated the model on the training and validation datasets with the following: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Train:  30% error</a:t>
            </a:r>
            <a:endParaRPr/>
          </a:p>
          <a:p>
            <a:pPr indent="0" lvl="0" marL="0" rtl="0" algn="l">
              <a:spcBef>
                <a:spcPts val="360"/>
              </a:spcBef>
              <a:spcAft>
                <a:spcPts val="0"/>
              </a:spcAft>
              <a:buNone/>
            </a:pPr>
            <a:r>
              <a:rPr lang="en-US"/>
              <a:t>Validation: 40% error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Assuming that this task is simple, and humans would usually get 0 or 1 percent error.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What does that tell you?? </a:t>
            </a:r>
            <a:endParaRPr/>
          </a:p>
          <a:p>
            <a:pPr indent="0" lvl="0" marL="0" rtl="0" algn="l">
              <a:spcBef>
                <a:spcPts val="36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Bias vs Variance	</a:t>
            </a:r>
            <a:endParaRPr/>
          </a:p>
        </p:txBody>
      </p:sp>
      <p:sp>
        <p:nvSpPr>
          <p:cNvPr id="169" name="Google Shape;169;p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182563" lvl="0" marL="182563" rtl="0" algn="l">
              <a:spcBef>
                <a:spcPts val="0"/>
              </a:spcBef>
              <a:spcAft>
                <a:spcPts val="0"/>
              </a:spcAft>
              <a:buSzPts val="2040"/>
              <a:buChar char="•"/>
            </a:pPr>
            <a:r>
              <a:rPr lang="en-US"/>
              <a:t>ML balances	</a:t>
            </a:r>
            <a:endParaRPr/>
          </a:p>
          <a:p>
            <a:pPr indent="-182563" lvl="1" marL="457200" rtl="0" algn="l">
              <a:spcBef>
                <a:spcPts val="400"/>
              </a:spcBef>
              <a:spcAft>
                <a:spcPts val="0"/>
              </a:spcAft>
              <a:buSzPts val="1700"/>
              <a:buChar char="•"/>
            </a:pPr>
            <a:r>
              <a:rPr lang="en-US"/>
              <a:t>Estimation error (variance)</a:t>
            </a:r>
            <a:endParaRPr/>
          </a:p>
          <a:p>
            <a:pPr indent="-182562" lvl="2" marL="730250" rtl="0" algn="l">
              <a:spcBef>
                <a:spcPts val="360"/>
              </a:spcBef>
              <a:spcAft>
                <a:spcPts val="0"/>
              </a:spcAft>
              <a:buSzPts val="1620"/>
              <a:buChar char="•"/>
            </a:pPr>
            <a:r>
              <a:rPr lang="en-US"/>
              <a:t>Precision of match</a:t>
            </a:r>
            <a:endParaRPr/>
          </a:p>
          <a:p>
            <a:pPr indent="-182562" lvl="2" marL="730250" rtl="0" algn="l">
              <a:spcBef>
                <a:spcPts val="360"/>
              </a:spcBef>
              <a:spcAft>
                <a:spcPts val="0"/>
              </a:spcAft>
              <a:buSzPts val="1620"/>
              <a:buChar char="•"/>
            </a:pPr>
            <a:r>
              <a:rPr lang="en-US"/>
              <a:t>Sensitivity to training data</a:t>
            </a:r>
            <a:endParaRPr/>
          </a:p>
          <a:p>
            <a:pPr indent="0" lvl="0" marL="730250" rtl="0" algn="l">
              <a:spcBef>
                <a:spcPts val="360"/>
              </a:spcBef>
              <a:spcAft>
                <a:spcPts val="0"/>
              </a:spcAft>
              <a:buNone/>
            </a:pPr>
            <a:r>
              <a:t/>
            </a:r>
            <a:endParaRPr/>
          </a:p>
          <a:p>
            <a:pPr indent="-182563" lvl="1" marL="457200" rtl="0" algn="l">
              <a:spcBef>
                <a:spcPts val="400"/>
              </a:spcBef>
              <a:spcAft>
                <a:spcPts val="0"/>
              </a:spcAft>
              <a:buSzPts val="1700"/>
              <a:buChar char="•"/>
            </a:pPr>
            <a:r>
              <a:rPr lang="en-US"/>
              <a:t>Structural error (bias)</a:t>
            </a:r>
            <a:endParaRPr/>
          </a:p>
          <a:p>
            <a:pPr indent="-182562" lvl="2" marL="730250" rtl="0" algn="l">
              <a:spcBef>
                <a:spcPts val="360"/>
              </a:spcBef>
              <a:spcAft>
                <a:spcPts val="0"/>
              </a:spcAft>
              <a:buSzPts val="1620"/>
              <a:buChar char="•"/>
            </a:pPr>
            <a:r>
              <a:rPr lang="en-US"/>
              <a:t>Distance from true relationship</a:t>
            </a:r>
            <a:endParaRPr/>
          </a:p>
          <a:p>
            <a:pPr indent="-79693" lvl="2" marL="730250" rtl="0" algn="l">
              <a:spcBef>
                <a:spcPts val="360"/>
              </a:spcBef>
              <a:spcAft>
                <a:spcPts val="0"/>
              </a:spcAft>
              <a:buSzPts val="1620"/>
              <a:buNone/>
            </a:pPr>
            <a:r>
              <a:t/>
            </a:r>
            <a:endParaRPr/>
          </a:p>
          <a:p>
            <a:pPr indent="-53023" lvl="0" marL="182563" rtl="0" algn="l">
              <a:spcBef>
                <a:spcPts val="480"/>
              </a:spcBef>
              <a:spcAft>
                <a:spcPts val="0"/>
              </a:spcAft>
              <a:buSzPts val="2040"/>
              <a:buNone/>
            </a:pPr>
            <a:r>
              <a:t/>
            </a:r>
            <a:endParaRPr/>
          </a:p>
          <a:p>
            <a:pPr indent="-182563" lvl="0" marL="182563" rtl="0" algn="l">
              <a:spcBef>
                <a:spcPts val="480"/>
              </a:spcBef>
              <a:spcAft>
                <a:spcPts val="0"/>
              </a:spcAft>
              <a:buSzPts val="2040"/>
              <a:buChar char="•"/>
            </a:pPr>
            <a:r>
              <a:rPr lang="en-US"/>
              <a:t>Goals</a:t>
            </a:r>
            <a:endParaRPr/>
          </a:p>
          <a:p>
            <a:pPr indent="-182563" lvl="1" marL="457200" rtl="0" algn="l">
              <a:spcBef>
                <a:spcPts val="400"/>
              </a:spcBef>
              <a:spcAft>
                <a:spcPts val="0"/>
              </a:spcAft>
              <a:buSzPts val="1700"/>
              <a:buChar char="•"/>
            </a:pPr>
            <a:r>
              <a:rPr lang="en-US"/>
              <a:t>Reduce variance without increasing bias</a:t>
            </a:r>
            <a:endParaRPr/>
          </a:p>
          <a:p>
            <a:pPr indent="-182563" lvl="1" marL="457200" rtl="0" algn="l">
              <a:spcBef>
                <a:spcPts val="400"/>
              </a:spcBef>
              <a:spcAft>
                <a:spcPts val="0"/>
              </a:spcAft>
              <a:buSzPts val="1700"/>
              <a:buChar char="•"/>
            </a:pPr>
            <a:r>
              <a:rPr lang="en-US"/>
              <a:t>Reduce bias and variance </a:t>
            </a:r>
            <a:endParaRPr/>
          </a:p>
          <a:p>
            <a:pPr indent="-74613" lvl="1" marL="457200" rtl="0" algn="l">
              <a:spcBef>
                <a:spcPts val="400"/>
              </a:spcBef>
              <a:spcAft>
                <a:spcPts val="0"/>
              </a:spcAft>
              <a:buSzPts val="1700"/>
              <a:buNone/>
            </a:pPr>
            <a:r>
              <a:t/>
            </a:r>
            <a:endParaRPr/>
          </a:p>
        </p:txBody>
      </p:sp>
      <p:pic>
        <p:nvPicPr>
          <p:cNvPr id="170" name="Google Shape;170;p4"/>
          <p:cNvPicPr preferRelativeResize="0"/>
          <p:nvPr/>
        </p:nvPicPr>
        <p:blipFill rotWithShape="1">
          <a:blip r:embed="rId3">
            <a:alphaModFix/>
          </a:blip>
          <a:srcRect b="0" l="0" r="0" t="0"/>
          <a:stretch/>
        </p:blipFill>
        <p:spPr>
          <a:xfrm>
            <a:off x="6403474" y="1348205"/>
            <a:ext cx="4165600" cy="3314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g81029c116d_0_33"/>
          <p:cNvSpPr txBox="1"/>
          <p:nvPr>
            <p:ph type="title"/>
          </p:nvPr>
        </p:nvSpPr>
        <p:spPr>
          <a:xfrm>
            <a:off x="609600" y="533400"/>
            <a:ext cx="10972800" cy="990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Debugging High Bias/Variance</a:t>
            </a:r>
            <a:endParaRPr/>
          </a:p>
        </p:txBody>
      </p:sp>
      <p:sp>
        <p:nvSpPr>
          <p:cNvPr id="176" name="Google Shape;176;g81029c116d_0_33"/>
          <p:cNvSpPr txBox="1"/>
          <p:nvPr>
            <p:ph idx="1" type="body"/>
          </p:nvPr>
        </p:nvSpPr>
        <p:spPr>
          <a:xfrm>
            <a:off x="609600" y="1600200"/>
            <a:ext cx="10972800" cy="4876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u="sng"/>
              <a:t>High Bias</a:t>
            </a:r>
            <a:endParaRPr u="sng"/>
          </a:p>
          <a:p>
            <a:pPr indent="-325755" lvl="0" marL="457200" rtl="0" algn="l">
              <a:spcBef>
                <a:spcPts val="360"/>
              </a:spcBef>
              <a:spcAft>
                <a:spcPts val="0"/>
              </a:spcAft>
              <a:buSzPts val="1530"/>
              <a:buChar char="-"/>
            </a:pPr>
            <a:r>
              <a:rPr lang="en-US"/>
              <a:t>Means the model is underfitting the data</a:t>
            </a:r>
            <a:endParaRPr/>
          </a:p>
          <a:p>
            <a:pPr indent="-325755" lvl="0" marL="457200" rtl="0" algn="l">
              <a:spcBef>
                <a:spcPts val="0"/>
              </a:spcBef>
              <a:spcAft>
                <a:spcPts val="0"/>
              </a:spcAft>
              <a:buSzPts val="1530"/>
              <a:buChar char="-"/>
            </a:pPr>
            <a:r>
              <a:rPr lang="en-US"/>
              <a:t>Should try </a:t>
            </a:r>
            <a:r>
              <a:rPr lang="en-US"/>
              <a:t>different</a:t>
            </a:r>
            <a:r>
              <a:rPr lang="en-US"/>
              <a:t> models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u="sng"/>
              <a:t>High Variance</a:t>
            </a:r>
            <a:endParaRPr u="sng"/>
          </a:p>
          <a:p>
            <a:pPr indent="-325755" lvl="0" marL="457200" rtl="0" algn="l">
              <a:spcBef>
                <a:spcPts val="360"/>
              </a:spcBef>
              <a:spcAft>
                <a:spcPts val="0"/>
              </a:spcAft>
              <a:buSzPts val="1530"/>
              <a:buChar char="-"/>
            </a:pPr>
            <a:r>
              <a:rPr lang="en-US"/>
              <a:t>Means the model is overfitting the data</a:t>
            </a:r>
            <a:endParaRPr/>
          </a:p>
          <a:p>
            <a:pPr indent="-325755" lvl="0" marL="457200" rtl="0" algn="l">
              <a:spcBef>
                <a:spcPts val="0"/>
              </a:spcBef>
              <a:spcAft>
                <a:spcPts val="0"/>
              </a:spcAft>
              <a:buSzPts val="1530"/>
              <a:buChar char="-"/>
            </a:pPr>
            <a:r>
              <a:rPr lang="en-US"/>
              <a:t>Add more data (subset is small hence the model memorizes)</a:t>
            </a:r>
            <a:endParaRPr/>
          </a:p>
          <a:p>
            <a:pPr indent="-325755" lvl="0" marL="457200" rtl="0" algn="l">
              <a:spcBef>
                <a:spcPts val="0"/>
              </a:spcBef>
              <a:spcAft>
                <a:spcPts val="0"/>
              </a:spcAft>
              <a:buSzPts val="1530"/>
              <a:buChar char="-"/>
            </a:pPr>
            <a:r>
              <a:rPr lang="en-US"/>
              <a:t>Apply </a:t>
            </a:r>
            <a:r>
              <a:rPr lang="en-US"/>
              <a:t>regularization</a:t>
            </a:r>
            <a:r>
              <a:rPr lang="en-US"/>
              <a:t> (</a:t>
            </a:r>
            <a:r>
              <a:rPr lang="en-US">
                <a:solidFill>
                  <a:srgbClr val="222222"/>
                </a:solidFill>
                <a:highlight>
                  <a:srgbClr val="FFFFFF"/>
                </a:highlight>
              </a:rPr>
              <a:t> a technique to improve the generalizability of a learned model.)</a:t>
            </a:r>
            <a:endParaRPr/>
          </a:p>
          <a:p>
            <a:pPr indent="-325755" lvl="0" marL="457200" rtl="0" algn="l">
              <a:spcBef>
                <a:spcPts val="0"/>
              </a:spcBef>
              <a:spcAft>
                <a:spcPts val="0"/>
              </a:spcAft>
              <a:buSzPts val="1530"/>
              <a:buChar char="-"/>
            </a:pPr>
            <a:r>
              <a:rPr lang="en-US"/>
              <a:t>Evaluate model parameters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2017-11-20T21:57:19Z</dcterms:created>
  <dc:creator>Microsoft Office User</dc:creator>
</cp:coreProperties>
</file>