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9" r:id="rId4"/>
    <p:sldId id="262" r:id="rId5"/>
    <p:sldId id="269" r:id="rId6"/>
    <p:sldId id="265" r:id="rId7"/>
    <p:sldId id="256" r:id="rId8"/>
    <p:sldId id="266" r:id="rId9"/>
    <p:sldId id="267" r:id="rId10"/>
    <p:sldId id="260" r:id="rId11"/>
    <p:sldId id="268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63" r:id="rId20"/>
    <p:sldId id="264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94" autoAdjust="0"/>
    <p:restoredTop sz="90185" autoAdjust="0"/>
  </p:normalViewPr>
  <p:slideViewPr>
    <p:cSldViewPr snapToGrid="0" snapToObjects="1">
      <p:cViewPr varScale="1">
        <p:scale>
          <a:sx n="119" d="100"/>
          <a:sy n="119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C9E-F323-7642-953E-991651E8E0A9}" type="datetimeFigureOut">
              <a:rPr lang="ko-KR" altLang="en-US"/>
              <a:pPr/>
              <a:t>2013-02-17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012E-1085-2F43-8F05-5E43572432E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489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C9E-F323-7642-953E-991651E8E0A9}" type="datetimeFigureOut">
              <a:rPr lang="ko-KR" altLang="en-US"/>
              <a:pPr/>
              <a:t>2013-02-17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012E-1085-2F43-8F05-5E43572432E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21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C9E-F323-7642-953E-991651E8E0A9}" type="datetimeFigureOut">
              <a:rPr lang="ko-KR" altLang="en-US"/>
              <a:pPr/>
              <a:t>2013-02-17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012E-1085-2F43-8F05-5E43572432E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78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C9E-F323-7642-953E-991651E8E0A9}" type="datetimeFigureOut">
              <a:rPr lang="ko-KR" altLang="en-US"/>
              <a:pPr/>
              <a:t>2013-02-17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012E-1085-2F43-8F05-5E43572432E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2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C9E-F323-7642-953E-991651E8E0A9}" type="datetimeFigureOut">
              <a:rPr lang="ko-KR" altLang="en-US"/>
              <a:pPr/>
              <a:t>2013-02-17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012E-1085-2F43-8F05-5E43572432E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82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C9E-F323-7642-953E-991651E8E0A9}" type="datetimeFigureOut">
              <a:rPr lang="ko-KR" altLang="en-US"/>
              <a:pPr/>
              <a:t>2013-02-17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012E-1085-2F43-8F05-5E43572432E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162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C9E-F323-7642-953E-991651E8E0A9}" type="datetimeFigureOut">
              <a:rPr lang="ko-KR" altLang="en-US"/>
              <a:pPr/>
              <a:t>2013-02-17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012E-1085-2F43-8F05-5E43572432E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84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C9E-F323-7642-953E-991651E8E0A9}" type="datetimeFigureOut">
              <a:rPr lang="ko-KR" altLang="en-US"/>
              <a:pPr/>
              <a:t>2013-02-17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012E-1085-2F43-8F05-5E43572432E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8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C9E-F323-7642-953E-991651E8E0A9}" type="datetimeFigureOut">
              <a:rPr lang="ko-KR" altLang="en-US"/>
              <a:pPr/>
              <a:t>2013-02-17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012E-1085-2F43-8F05-5E43572432E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569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C9E-F323-7642-953E-991651E8E0A9}" type="datetimeFigureOut">
              <a:rPr lang="ko-KR" altLang="en-US"/>
              <a:pPr/>
              <a:t>2013-02-17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012E-1085-2F43-8F05-5E43572432E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3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C9E-F323-7642-953E-991651E8E0A9}" type="datetimeFigureOut">
              <a:rPr lang="ko-KR" altLang="en-US"/>
              <a:pPr/>
              <a:t>2013-02-17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012E-1085-2F43-8F05-5E43572432E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091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9C9E-F323-7642-953E-991651E8E0A9}" type="datetimeFigureOut">
              <a:rPr lang="ko-KR" altLang="en-US"/>
              <a:pPr/>
              <a:t>2013-02-17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012E-1085-2F43-8F05-5E43572432E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718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microsoft.com/office/2007/relationships/hdphoto" Target="../media/hdphoto6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microsoft.com/office/2007/relationships/hdphoto" Target="../media/hdphoto9.wdp"/><Relationship Id="rId7" Type="http://schemas.openxmlformats.org/officeDocument/2006/relationships/image" Target="../media/image9.png"/><Relationship Id="rId12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microsoft.com/office/2007/relationships/hdphoto" Target="../media/hdphoto12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microsoft.com/office/2007/relationships/hdphoto" Target="../media/hdphoto4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7215" y="2950234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" pitchFamily="50" charset="-127"/>
                <a:ea typeface="나눔고딕" pitchFamily="50" charset="-127"/>
              </a:rPr>
              <a:t>오프마켓 화면 설계서</a:t>
            </a:r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818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0549850">
            <a:off x="758914" y="2240884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atin typeface="나눔고딕" pitchFamily="50" charset="-127"/>
                <a:ea typeface="나눔고딕" pitchFamily="50" charset="-127"/>
              </a:rPr>
              <a:t>OFFMARKET</a:t>
            </a:r>
            <a:endParaRPr lang="ko-KR" altLang="en-US" sz="36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433977" y="621102"/>
            <a:ext cx="0" cy="623689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81486" y="1362972"/>
            <a:ext cx="3048000" cy="4572000"/>
            <a:chOff x="1078301" y="1362972"/>
            <a:chExt cx="3048000" cy="4572000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1078301" y="1362972"/>
              <a:ext cx="3048000" cy="4572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78301" y="1362972"/>
              <a:ext cx="3048000" cy="2329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0"/>
            <a:ext cx="178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1001.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초기화 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[UI]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19" y="374881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>
                <a:latin typeface="나눔고딕" pitchFamily="50" charset="-127"/>
                <a:ea typeface="나눔고딕" pitchFamily="50" charset="-127"/>
              </a:rPr>
              <a:t>앱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실행 시 최초로 보여지는 화면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242300" y="64124"/>
            <a:ext cx="901700" cy="274430"/>
          </a:xfrm>
          <a:prstGeom prst="round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Native</a:t>
            </a:r>
            <a:endParaRPr lang="en-US" sz="1400"/>
          </a:p>
        </p:txBody>
      </p:sp>
      <p:sp>
        <p:nvSpPr>
          <p:cNvPr id="14" name="Rounded Rectangle 13"/>
          <p:cNvSpPr/>
          <p:nvPr/>
        </p:nvSpPr>
        <p:spPr>
          <a:xfrm>
            <a:off x="1159638" y="3365500"/>
            <a:ext cx="2095500" cy="91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25334" y="3487471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Loading …</a:t>
            </a:r>
            <a:endParaRPr lang="ko-KR" altLang="en-US" sz="120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7300" y="3856803"/>
            <a:ext cx="1997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0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0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/3</a:t>
            </a:r>
            <a:r>
              <a:rPr lang="ko-KR" altLang="en-US" sz="10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데이터를 업데이트 중입니다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82085" y="1862789"/>
            <a:ext cx="262378" cy="262329"/>
            <a:chOff x="5012295" y="1253144"/>
            <a:chExt cx="262378" cy="262329"/>
          </a:xfrm>
        </p:grpSpPr>
        <p:sp>
          <p:nvSpPr>
            <p:cNvPr id="18" name="Oval 17"/>
            <p:cNvSpPr/>
            <p:nvPr/>
          </p:nvSpPr>
          <p:spPr>
            <a:xfrm>
              <a:off x="5024120" y="1264920"/>
              <a:ext cx="250553" cy="25055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12295" y="1253144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3801" y="3365500"/>
            <a:ext cx="262378" cy="262329"/>
            <a:chOff x="5012295" y="1253144"/>
            <a:chExt cx="262378" cy="262329"/>
          </a:xfrm>
        </p:grpSpPr>
        <p:sp>
          <p:nvSpPr>
            <p:cNvPr id="21" name="Oval 20"/>
            <p:cNvSpPr/>
            <p:nvPr/>
          </p:nvSpPr>
          <p:spPr>
            <a:xfrm>
              <a:off x="5024120" y="1264920"/>
              <a:ext cx="250553" cy="25055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12295" y="1253144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826080" y="711308"/>
            <a:ext cx="3949700" cy="2555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Background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이미지가 있으며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Portrait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만 지원한다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563702" y="720598"/>
            <a:ext cx="262378" cy="246221"/>
            <a:chOff x="3630583" y="2218503"/>
            <a:chExt cx="262378" cy="246221"/>
          </a:xfrm>
        </p:grpSpPr>
        <p:sp>
          <p:nvSpPr>
            <p:cNvPr id="31" name="Oval 30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826080" y="1107459"/>
            <a:ext cx="3949700" cy="4884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서버 로그인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데이터 업데이트와 같은 작업 시에 팝업 메세지가 보인다</a:t>
            </a:r>
            <a:endParaRPr lang="en-US" altLang="ko-KR" sz="100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애니메이션이 있는 뺑글이가 돈다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563702" y="1116750"/>
            <a:ext cx="262378" cy="246221"/>
            <a:chOff x="3630583" y="2218503"/>
            <a:chExt cx="262378" cy="246221"/>
          </a:xfrm>
        </p:grpSpPr>
        <p:sp>
          <p:nvSpPr>
            <p:cNvPr id="35" name="Oval 34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4266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9572" y="839886"/>
            <a:ext cx="75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주요 흐름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5"/>
          <p:cNvCxnSpPr/>
          <p:nvPr/>
        </p:nvCxnSpPr>
        <p:spPr>
          <a:xfrm>
            <a:off x="4433977" y="621102"/>
            <a:ext cx="0" cy="45858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0"/>
            <a:ext cx="1972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1001.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초기화 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기능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19" y="374881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>
                <a:latin typeface="나눔고딕" pitchFamily="50" charset="-127"/>
                <a:ea typeface="나눔고딕" pitchFamily="50" charset="-127"/>
              </a:rPr>
              <a:t>앱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실행 시 최초로 보여지는 화면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3469" y="1157721"/>
            <a:ext cx="4139922" cy="246221"/>
            <a:chOff x="163469" y="1157721"/>
            <a:chExt cx="4139922" cy="246221"/>
          </a:xfrm>
        </p:grpSpPr>
        <p:sp>
          <p:nvSpPr>
            <p:cNvPr id="51" name="TextBox 50"/>
            <p:cNvSpPr txBox="1"/>
            <p:nvPr/>
          </p:nvSpPr>
          <p:spPr>
            <a:xfrm>
              <a:off x="425846" y="115772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서버 로그인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63469" y="1157721"/>
              <a:ext cx="262378" cy="246221"/>
              <a:chOff x="3630583" y="2218503"/>
              <a:chExt cx="262378" cy="24622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63469" y="1493362"/>
            <a:ext cx="4139922" cy="246221"/>
            <a:chOff x="163469" y="1473301"/>
            <a:chExt cx="4139922" cy="246221"/>
          </a:xfrm>
        </p:grpSpPr>
        <p:sp>
          <p:nvSpPr>
            <p:cNvPr id="55" name="TextBox 54"/>
            <p:cNvSpPr txBox="1"/>
            <p:nvPr/>
          </p:nvSpPr>
          <p:spPr>
            <a:xfrm>
              <a:off x="425846" y="14733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소식 데이터 업데이트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63469" y="1473301"/>
              <a:ext cx="262378" cy="246221"/>
              <a:chOff x="3630583" y="2218503"/>
              <a:chExt cx="262378" cy="24622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4612672" y="839886"/>
            <a:ext cx="449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예외 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08946" y="1157721"/>
            <a:ext cx="3877545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서버에 로그인 정보 없으면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smtClean="0">
                <a:latin typeface="나눔고딕" pitchFamily="50" charset="-127"/>
                <a:ea typeface="나눔고딕" pitchFamily="50" charset="-127"/>
              </a:rPr>
              <a:t>단말 인증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화면 이동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646569" y="1157721"/>
            <a:ext cx="262378" cy="246221"/>
            <a:chOff x="3630583" y="2218503"/>
            <a:chExt cx="262378" cy="246221"/>
          </a:xfrm>
        </p:grpSpPr>
        <p:sp>
          <p:nvSpPr>
            <p:cNvPr id="74" name="Oval 73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08946" y="1473301"/>
            <a:ext cx="3877545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접속 오류 시 이전 로그인 정보만 있다면 오프라인 사용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646569" y="1473301"/>
            <a:ext cx="262378" cy="246221"/>
            <a:chOff x="3630583" y="2218503"/>
            <a:chExt cx="262378" cy="246221"/>
          </a:xfrm>
        </p:grpSpPr>
        <p:sp>
          <p:nvSpPr>
            <p:cNvPr id="78" name="Oval 77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80" name="직선 연결선 4"/>
          <p:cNvCxnSpPr/>
          <p:nvPr/>
        </p:nvCxnSpPr>
        <p:spPr>
          <a:xfrm>
            <a:off x="0" y="520700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0915" y="5233202"/>
            <a:ext cx="847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관련데이터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46569" y="1816201"/>
            <a:ext cx="4139922" cy="246221"/>
            <a:chOff x="4646569" y="1816201"/>
            <a:chExt cx="4139922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4908946" y="18162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오프라인 사용 중 계속 서버접속 시도</a:t>
              </a:r>
              <a:r>
                <a:rPr lang="ko-KR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백그라운드 로그인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646569" y="2171801"/>
            <a:ext cx="4139922" cy="246221"/>
            <a:chOff x="4646569" y="1816201"/>
            <a:chExt cx="4139922" cy="246221"/>
          </a:xfrm>
        </p:grpSpPr>
        <p:sp>
          <p:nvSpPr>
            <p:cNvPr id="91" name="TextBox 90"/>
            <p:cNvSpPr txBox="1"/>
            <p:nvPr/>
          </p:nvSpPr>
          <p:spPr>
            <a:xfrm>
              <a:off x="4908946" y="18162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백그라운드 로그인 했으면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Seamless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하게 작동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Sync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는 없음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129572" y="5494812"/>
            <a:ext cx="2105628" cy="246221"/>
            <a:chOff x="4646569" y="1816201"/>
            <a:chExt cx="2105628" cy="246221"/>
          </a:xfrm>
        </p:grpSpPr>
        <p:sp>
          <p:nvSpPr>
            <p:cNvPr id="97" name="TextBox 96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데이터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로그인 정보 저장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129572" y="5761240"/>
            <a:ext cx="2105628" cy="246221"/>
            <a:chOff x="4646569" y="1816201"/>
            <a:chExt cx="2105628" cy="246221"/>
          </a:xfrm>
        </p:grpSpPr>
        <p:sp>
          <p:nvSpPr>
            <p:cNvPr id="102" name="TextBox 101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프로토콜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서버 로그인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129572" y="6027668"/>
            <a:ext cx="2105628" cy="246221"/>
            <a:chOff x="4646569" y="1816201"/>
            <a:chExt cx="2105628" cy="246221"/>
          </a:xfrm>
        </p:grpSpPr>
        <p:sp>
          <p:nvSpPr>
            <p:cNvPr id="107" name="TextBox 106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데이터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리소스 데이터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29572" y="6294095"/>
            <a:ext cx="2105628" cy="246221"/>
            <a:chOff x="4646569" y="1816201"/>
            <a:chExt cx="2105628" cy="246221"/>
          </a:xfrm>
        </p:grpSpPr>
        <p:sp>
          <p:nvSpPr>
            <p:cNvPr id="112" name="TextBox 111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프로토콜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데이터 업데이트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163469" y="1829002"/>
            <a:ext cx="4139922" cy="246221"/>
            <a:chOff x="163469" y="1473301"/>
            <a:chExt cx="4139922" cy="246221"/>
          </a:xfrm>
        </p:grpSpPr>
        <p:sp>
          <p:nvSpPr>
            <p:cNvPr id="117" name="TextBox 116"/>
            <p:cNvSpPr txBox="1"/>
            <p:nvPr/>
          </p:nvSpPr>
          <p:spPr>
            <a:xfrm>
              <a:off x="425846" y="14733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기타 리소스 데이터 업데이트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63469" y="1473301"/>
              <a:ext cx="262378" cy="246221"/>
              <a:chOff x="3630583" y="2218503"/>
              <a:chExt cx="262378" cy="246221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2956623" y="5494812"/>
            <a:ext cx="2364677" cy="246221"/>
            <a:chOff x="4646569" y="1816201"/>
            <a:chExt cx="2364677" cy="246221"/>
          </a:xfrm>
        </p:grpSpPr>
        <p:sp>
          <p:nvSpPr>
            <p:cNvPr id="122" name="TextBox 121"/>
            <p:cNvSpPr txBox="1"/>
            <p:nvPr/>
          </p:nvSpPr>
          <p:spPr>
            <a:xfrm>
              <a:off x="4908946" y="1816201"/>
              <a:ext cx="2102300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데이터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소식 데이터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0071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433977" y="621102"/>
            <a:ext cx="0" cy="623689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81486" y="854971"/>
            <a:ext cx="3048000" cy="4572000"/>
            <a:chOff x="1078301" y="1362972"/>
            <a:chExt cx="3048000" cy="4572000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1078301" y="1362972"/>
              <a:ext cx="3048000" cy="4572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78301" y="1362972"/>
              <a:ext cx="3048000" cy="2329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0"/>
            <a:ext cx="192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1003.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소식목록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[UI]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19" y="374881"/>
            <a:ext cx="38013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메인화면이며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업체에서 보낸 소식 및 모든 이벤트는 이곳에 표시 됨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242300" y="64124"/>
            <a:ext cx="901700" cy="274430"/>
          </a:xfrm>
          <a:prstGeom prst="round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Hybrid</a:t>
            </a:r>
            <a:endParaRPr lang="en-US" sz="1400"/>
          </a:p>
        </p:txBody>
      </p:sp>
      <p:grpSp>
        <p:nvGrpSpPr>
          <p:cNvPr id="4" name="Group 3"/>
          <p:cNvGrpSpPr/>
          <p:nvPr/>
        </p:nvGrpSpPr>
        <p:grpSpPr>
          <a:xfrm>
            <a:off x="4563702" y="711308"/>
            <a:ext cx="4212078" cy="255512"/>
            <a:chOff x="4563702" y="711308"/>
            <a:chExt cx="4212078" cy="255512"/>
          </a:xfrm>
        </p:grpSpPr>
        <p:sp>
          <p:nvSpPr>
            <p:cNvPr id="29" name="TextBox 28"/>
            <p:cNvSpPr txBox="1"/>
            <p:nvPr/>
          </p:nvSpPr>
          <p:spPr>
            <a:xfrm>
              <a:off x="4826080" y="711308"/>
              <a:ext cx="3949700" cy="2555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헤더 영역은 검색 영역으로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고정 영역이다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목록이 움직여도 고정이다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*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3" name="직사각형 9"/>
          <p:cNvSpPr/>
          <p:nvPr/>
        </p:nvSpPr>
        <p:spPr>
          <a:xfrm>
            <a:off x="681486" y="1559942"/>
            <a:ext cx="3048000" cy="992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1486" y="1577196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상록마트 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부천 송내점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1589" y="1854195"/>
            <a:ext cx="2832510" cy="472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오늘의 특별 할인</a:t>
            </a:r>
            <a:r>
              <a:rPr lang="ko-KR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오이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</a:t>
            </a:r>
            <a:r>
              <a:rPr lang="ko-KR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000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원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감자</a:t>
            </a:r>
            <a:endParaRPr lang="en-US" altLang="ko-KR" sz="11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Kg 15,000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원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수박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100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한정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30,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...</a:t>
            </a:r>
            <a:endParaRPr lang="ko-KR" altLang="en-US" sz="11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9"/>
          <p:cNvSpPr/>
          <p:nvPr/>
        </p:nvSpPr>
        <p:spPr>
          <a:xfrm>
            <a:off x="681486" y="1105140"/>
            <a:ext cx="3048000" cy="416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74800" y="1155940"/>
            <a:ext cx="1747414" cy="3045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/>
              <a:t>상록</a:t>
            </a:r>
            <a:endParaRPr lang="en-US" sz="1000"/>
          </a:p>
        </p:txBody>
      </p:sp>
      <p:sp>
        <p:nvSpPr>
          <p:cNvPr id="35" name="TextBox 34"/>
          <p:cNvSpPr txBox="1"/>
          <p:nvPr/>
        </p:nvSpPr>
        <p:spPr>
          <a:xfrm>
            <a:off x="783404" y="2296468"/>
            <a:ext cx="102258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지역</a:t>
            </a:r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1]</a:t>
            </a:r>
            <a:endParaRPr lang="ko-KR" altLang="en-US" sz="900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9589" y="1577196"/>
            <a:ext cx="61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뉴스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200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61175" y="1155940"/>
            <a:ext cx="342911" cy="3045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검색</a:t>
            </a:r>
            <a:endParaRPr lang="en-US" sz="800"/>
          </a:p>
        </p:txBody>
      </p:sp>
      <p:grpSp>
        <p:nvGrpSpPr>
          <p:cNvPr id="7" name="Group 6"/>
          <p:cNvGrpSpPr/>
          <p:nvPr/>
        </p:nvGrpSpPr>
        <p:grpSpPr>
          <a:xfrm>
            <a:off x="3006370" y="1176025"/>
            <a:ext cx="274434" cy="246221"/>
            <a:chOff x="2760916" y="1055257"/>
            <a:chExt cx="274434" cy="246221"/>
          </a:xfrm>
        </p:grpSpPr>
        <p:sp>
          <p:nvSpPr>
            <p:cNvPr id="42" name="Oval 41"/>
            <p:cNvSpPr/>
            <p:nvPr/>
          </p:nvSpPr>
          <p:spPr>
            <a:xfrm>
              <a:off x="2801716" y="1092047"/>
              <a:ext cx="196345" cy="196345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60916" y="1055257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X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745305" y="1155940"/>
            <a:ext cx="604117" cy="304559"/>
          </a:xfrm>
          <a:prstGeom prst="round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[</a:t>
            </a:r>
            <a:r>
              <a:rPr lang="ko-KR" altLang="en-US" sz="1000" smtClean="0"/>
              <a:t>전체</a:t>
            </a:r>
            <a:r>
              <a:rPr lang="en-US" altLang="ko-KR" sz="1000" smtClean="0"/>
              <a:t>]</a:t>
            </a:r>
            <a:endParaRPr 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2857501" y="2300855"/>
            <a:ext cx="736598" cy="22644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 전</a:t>
            </a:r>
          </a:p>
        </p:txBody>
      </p:sp>
      <p:sp>
        <p:nvSpPr>
          <p:cNvPr id="71" name="직사각형 9"/>
          <p:cNvSpPr/>
          <p:nvPr/>
        </p:nvSpPr>
        <p:spPr>
          <a:xfrm>
            <a:off x="642525" y="6083812"/>
            <a:ext cx="3048000" cy="416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535839" y="6134612"/>
            <a:ext cx="1747414" cy="3045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/>
              <a:t>상록</a:t>
            </a:r>
            <a:endParaRPr lang="en-US" sz="1000"/>
          </a:p>
        </p:txBody>
      </p:sp>
      <p:sp>
        <p:nvSpPr>
          <p:cNvPr id="73" name="Rounded Rectangle 72"/>
          <p:cNvSpPr/>
          <p:nvPr/>
        </p:nvSpPr>
        <p:spPr>
          <a:xfrm>
            <a:off x="3322214" y="6134612"/>
            <a:ext cx="342911" cy="3045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&gt;</a:t>
            </a:r>
            <a:endParaRPr lang="en-US" sz="800"/>
          </a:p>
        </p:txBody>
      </p:sp>
      <p:grpSp>
        <p:nvGrpSpPr>
          <p:cNvPr id="74" name="Group 73"/>
          <p:cNvGrpSpPr/>
          <p:nvPr/>
        </p:nvGrpSpPr>
        <p:grpSpPr>
          <a:xfrm>
            <a:off x="2967409" y="6154697"/>
            <a:ext cx="274434" cy="246221"/>
            <a:chOff x="2760916" y="1055257"/>
            <a:chExt cx="274434" cy="246221"/>
          </a:xfrm>
        </p:grpSpPr>
        <p:sp>
          <p:nvSpPr>
            <p:cNvPr id="75" name="Oval 74"/>
            <p:cNvSpPr/>
            <p:nvPr/>
          </p:nvSpPr>
          <p:spPr>
            <a:xfrm>
              <a:off x="2801716" y="1092047"/>
              <a:ext cx="196345" cy="196345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0916" y="1055257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X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706344" y="6134612"/>
            <a:ext cx="604117" cy="304559"/>
          </a:xfrm>
          <a:prstGeom prst="round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[</a:t>
            </a:r>
            <a:r>
              <a:rPr lang="ko-KR" altLang="en-US" sz="1000" smtClean="0"/>
              <a:t>지역</a:t>
            </a:r>
            <a:r>
              <a:rPr lang="en-US" altLang="ko-KR" sz="1000" smtClean="0"/>
              <a:t>1]</a:t>
            </a:r>
            <a:endParaRPr lang="en-US" sz="1000"/>
          </a:p>
        </p:txBody>
      </p:sp>
      <p:sp>
        <p:nvSpPr>
          <p:cNvPr id="78" name="직사각형 9"/>
          <p:cNvSpPr/>
          <p:nvPr/>
        </p:nvSpPr>
        <p:spPr>
          <a:xfrm>
            <a:off x="642525" y="5565183"/>
            <a:ext cx="3048000" cy="416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322214" y="5615983"/>
            <a:ext cx="342911" cy="3045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&lt;</a:t>
            </a:r>
            <a:endParaRPr lang="en-US" sz="800"/>
          </a:p>
        </p:txBody>
      </p:sp>
      <p:sp>
        <p:nvSpPr>
          <p:cNvPr id="84" name="Rounded Rectangle 83"/>
          <p:cNvSpPr/>
          <p:nvPr/>
        </p:nvSpPr>
        <p:spPr>
          <a:xfrm>
            <a:off x="706344" y="5615983"/>
            <a:ext cx="604117" cy="30455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[</a:t>
            </a:r>
            <a:r>
              <a:rPr lang="ko-KR" altLang="en-US" sz="1000" smtClean="0"/>
              <a:t>전체</a:t>
            </a:r>
            <a:r>
              <a:rPr lang="en-US" altLang="ko-KR" sz="1000" smtClean="0"/>
              <a:t>]</a:t>
            </a:r>
            <a:endParaRPr lang="en-US" sz="1000"/>
          </a:p>
        </p:txBody>
      </p:sp>
      <p:sp>
        <p:nvSpPr>
          <p:cNvPr id="85" name="Rounded Rectangle 84"/>
          <p:cNvSpPr/>
          <p:nvPr/>
        </p:nvSpPr>
        <p:spPr>
          <a:xfrm>
            <a:off x="1354929" y="5615983"/>
            <a:ext cx="604117" cy="3045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[</a:t>
            </a:r>
            <a:r>
              <a:rPr lang="ko-KR" altLang="en-US" sz="1000" smtClean="0"/>
              <a:t>지역</a:t>
            </a:r>
            <a:r>
              <a:rPr lang="en-US" altLang="ko-KR" sz="1000" smtClean="0"/>
              <a:t>1]</a:t>
            </a:r>
            <a:endParaRPr lang="en-US" sz="1000"/>
          </a:p>
        </p:txBody>
      </p:sp>
      <p:sp>
        <p:nvSpPr>
          <p:cNvPr id="86" name="Rounded Rectangle 85"/>
          <p:cNvSpPr/>
          <p:nvPr/>
        </p:nvSpPr>
        <p:spPr>
          <a:xfrm>
            <a:off x="2003514" y="5615983"/>
            <a:ext cx="604117" cy="3045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[</a:t>
            </a:r>
            <a:r>
              <a:rPr lang="ko-KR" altLang="en-US" sz="1000" smtClean="0"/>
              <a:t>지역</a:t>
            </a:r>
            <a:r>
              <a:rPr lang="en-US" altLang="ko-KR" sz="1000" smtClean="0"/>
              <a:t>2]</a:t>
            </a:r>
            <a:endParaRPr lang="en-US" sz="1000"/>
          </a:p>
        </p:txBody>
      </p:sp>
      <p:sp>
        <p:nvSpPr>
          <p:cNvPr id="87" name="Rounded Rectangle 86"/>
          <p:cNvSpPr/>
          <p:nvPr/>
        </p:nvSpPr>
        <p:spPr>
          <a:xfrm>
            <a:off x="2652098" y="5615983"/>
            <a:ext cx="604117" cy="3045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[</a:t>
            </a:r>
            <a:r>
              <a:rPr lang="ko-KR" altLang="en-US" sz="1000" smtClean="0"/>
              <a:t>지역</a:t>
            </a:r>
            <a:r>
              <a:rPr lang="en-US" altLang="ko-KR" sz="1000" smtClean="0"/>
              <a:t>3]</a:t>
            </a:r>
            <a:endParaRPr lang="en-US" sz="1000"/>
          </a:p>
        </p:txBody>
      </p:sp>
      <p:sp>
        <p:nvSpPr>
          <p:cNvPr id="88" name="직사각형 9"/>
          <p:cNvSpPr/>
          <p:nvPr/>
        </p:nvSpPr>
        <p:spPr>
          <a:xfrm>
            <a:off x="681486" y="2565400"/>
            <a:ext cx="3048000" cy="992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1486" y="2582654"/>
            <a:ext cx="1829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김상록갈비 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부천 송내점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1589" y="2859653"/>
            <a:ext cx="2832510" cy="472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오프마켓 고객 한정 삼겹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인분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5,000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원 할인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/20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 까지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3404" y="3301926"/>
            <a:ext cx="102258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지역</a:t>
            </a:r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2]</a:t>
            </a:r>
            <a:endParaRPr lang="ko-KR" altLang="en-US" sz="900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99589" y="2582654"/>
            <a:ext cx="61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쿠폰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200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57501" y="3306313"/>
            <a:ext cx="736598" cy="22644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 전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700632" y="1659940"/>
            <a:ext cx="533553" cy="130755"/>
            <a:chOff x="4902200" y="3115389"/>
            <a:chExt cx="533553" cy="130755"/>
          </a:xfrm>
        </p:grpSpPr>
        <p:sp>
          <p:nvSpPr>
            <p:cNvPr id="95" name="5-Point Star 94"/>
            <p:cNvSpPr/>
            <p:nvPr/>
          </p:nvSpPr>
          <p:spPr>
            <a:xfrm>
              <a:off x="490220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5-Point Star 95"/>
            <p:cNvSpPr/>
            <p:nvPr/>
          </p:nvSpPr>
          <p:spPr>
            <a:xfrm>
              <a:off x="5032955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5-Point Star 96"/>
            <p:cNvSpPr/>
            <p:nvPr/>
          </p:nvSpPr>
          <p:spPr>
            <a:xfrm>
              <a:off x="516371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5-Point Star 97"/>
            <p:cNvSpPr/>
            <p:nvPr/>
          </p:nvSpPr>
          <p:spPr>
            <a:xfrm>
              <a:off x="5304998" y="3115389"/>
              <a:ext cx="130755" cy="130755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639399" y="2665398"/>
            <a:ext cx="533553" cy="130755"/>
            <a:chOff x="4902200" y="3115389"/>
            <a:chExt cx="533553" cy="130755"/>
          </a:xfrm>
        </p:grpSpPr>
        <p:sp>
          <p:nvSpPr>
            <p:cNvPr id="100" name="5-Point Star 99"/>
            <p:cNvSpPr/>
            <p:nvPr/>
          </p:nvSpPr>
          <p:spPr>
            <a:xfrm>
              <a:off x="490220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5-Point Star 100"/>
            <p:cNvSpPr/>
            <p:nvPr/>
          </p:nvSpPr>
          <p:spPr>
            <a:xfrm>
              <a:off x="5032955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5-Point Star 101"/>
            <p:cNvSpPr/>
            <p:nvPr/>
          </p:nvSpPr>
          <p:spPr>
            <a:xfrm>
              <a:off x="516371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5-Point Star 102"/>
            <p:cNvSpPr/>
            <p:nvPr/>
          </p:nvSpPr>
          <p:spPr>
            <a:xfrm>
              <a:off x="5304998" y="3115389"/>
              <a:ext cx="130755" cy="130755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직사각형 9"/>
          <p:cNvSpPr/>
          <p:nvPr/>
        </p:nvSpPr>
        <p:spPr>
          <a:xfrm>
            <a:off x="681486" y="3575171"/>
            <a:ext cx="3048000" cy="992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1486" y="3592425"/>
            <a:ext cx="105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상록이네만두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09947" y="3869424"/>
            <a:ext cx="2384152" cy="472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네 오늘도 꽈베기 되고요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2,000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원 씩 입니다</a:t>
            </a:r>
            <a:r>
              <a:rPr lang="ko-KR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^^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보시죠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..</a:t>
            </a:r>
            <a:endParaRPr lang="ko-KR" altLang="en-US" sz="11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83404" y="4311697"/>
            <a:ext cx="102258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전국</a:t>
            </a:r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900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99589" y="3592425"/>
            <a:ext cx="61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문의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200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07631" y="4316084"/>
            <a:ext cx="986468" cy="25184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2012.07.02</a:t>
            </a:r>
            <a:endParaRPr lang="ko-KR" altLang="en-US" sz="9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639399" y="3675169"/>
            <a:ext cx="533553" cy="130755"/>
            <a:chOff x="4902200" y="3115389"/>
            <a:chExt cx="533553" cy="130755"/>
          </a:xfrm>
        </p:grpSpPr>
        <p:sp>
          <p:nvSpPr>
            <p:cNvPr id="111" name="5-Point Star 110"/>
            <p:cNvSpPr/>
            <p:nvPr/>
          </p:nvSpPr>
          <p:spPr>
            <a:xfrm>
              <a:off x="490220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5-Point Star 111"/>
            <p:cNvSpPr/>
            <p:nvPr/>
          </p:nvSpPr>
          <p:spPr>
            <a:xfrm>
              <a:off x="5032955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5-Point Star 112"/>
            <p:cNvSpPr/>
            <p:nvPr/>
          </p:nvSpPr>
          <p:spPr>
            <a:xfrm>
              <a:off x="516371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5-Point Star 113"/>
            <p:cNvSpPr/>
            <p:nvPr/>
          </p:nvSpPr>
          <p:spPr>
            <a:xfrm>
              <a:off x="5304998" y="3115389"/>
              <a:ext cx="130755" cy="130755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801583" y="38694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답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471" b="97059" l="9804" r="89706">
                        <a14:backgroundMark x1="65196" y1="18137" x2="65196" y2="181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2404" y="4316084"/>
            <a:ext cx="219971" cy="21997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471" b="97059" l="9804" r="89706">
                        <a14:backgroundMark x1="65196" y1="18137" x2="65196" y2="181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8843" y="2296468"/>
            <a:ext cx="219971" cy="2199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43111" b="56889" l="9778" r="89778">
                        <a14:foregroundMark x1="49778" y1="46222" x2="49778" y2="46222"/>
                        <a14:foregroundMark x1="53333" y1="48000" x2="53333" y2="48000"/>
                        <a14:foregroundMark x1="53778" y1="49333" x2="53778" y2="49333"/>
                        <a14:foregroundMark x1="53778" y1="51556" x2="53778" y2="51556"/>
                        <a14:foregroundMark x1="52444" y1="52889" x2="52444" y2="52889"/>
                        <a14:foregroundMark x1="50222" y1="53778" x2="50222" y2="53778"/>
                        <a14:foregroundMark x1="48000" y1="53778" x2="48000" y2="53778"/>
                        <a14:foregroundMark x1="46667" y1="52000" x2="46667" y2="52000"/>
                        <a14:foregroundMark x1="46667" y1="50222" x2="46667" y2="50222"/>
                      </a14:backgroundRemoval>
                    </a14:imgEffect>
                  </a14:imgLayer>
                </a14:imgProps>
              </a:ext>
            </a:extLst>
          </a:blip>
          <a:srcRect l="42438" t="41827" r="42254" b="44058"/>
          <a:stretch/>
        </p:blipFill>
        <p:spPr>
          <a:xfrm>
            <a:off x="2607491" y="4519343"/>
            <a:ext cx="427501" cy="39414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501087" y="4603843"/>
            <a:ext cx="1682066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목록 가져오는 중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0" b="100000" l="6202" r="100000">
                        <a14:foregroundMark x1="30620" y1="53846" x2="30620" y2="53846"/>
                        <a14:foregroundMark x1="13566" y1="58974" x2="13566" y2="589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171342" y="4628048"/>
            <a:ext cx="316191" cy="238982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521026" y="1176025"/>
            <a:ext cx="262378" cy="246221"/>
            <a:chOff x="3630583" y="2218503"/>
            <a:chExt cx="262378" cy="246221"/>
          </a:xfrm>
        </p:grpSpPr>
        <p:sp>
          <p:nvSpPr>
            <p:cNvPr id="120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1336" y="1894577"/>
            <a:ext cx="262378" cy="246221"/>
            <a:chOff x="3630583" y="2218503"/>
            <a:chExt cx="262378" cy="246221"/>
          </a:xfrm>
        </p:grpSpPr>
        <p:sp>
          <p:nvSpPr>
            <p:cNvPr id="123" name="Oval 122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003514" y="2319179"/>
            <a:ext cx="262378" cy="246221"/>
            <a:chOff x="3630583" y="2218503"/>
            <a:chExt cx="262378" cy="246221"/>
          </a:xfrm>
        </p:grpSpPr>
        <p:sp>
          <p:nvSpPr>
            <p:cNvPr id="126" name="Oval 125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0400" y="3992535"/>
            <a:ext cx="262378" cy="246221"/>
            <a:chOff x="3630583" y="2218503"/>
            <a:chExt cx="262378" cy="246221"/>
          </a:xfrm>
        </p:grpSpPr>
        <p:sp>
          <p:nvSpPr>
            <p:cNvPr id="129" name="Oval 128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844452" y="4628708"/>
            <a:ext cx="262378" cy="246221"/>
            <a:chOff x="3630583" y="2218503"/>
            <a:chExt cx="262378" cy="246221"/>
          </a:xfrm>
        </p:grpSpPr>
        <p:sp>
          <p:nvSpPr>
            <p:cNvPr id="132" name="Oval 131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33938" y="5615983"/>
            <a:ext cx="262378" cy="246221"/>
            <a:chOff x="3630583" y="2218503"/>
            <a:chExt cx="262378" cy="246221"/>
          </a:xfrm>
        </p:grpSpPr>
        <p:sp>
          <p:nvSpPr>
            <p:cNvPr id="135" name="Oval 134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33938" y="6154697"/>
            <a:ext cx="262378" cy="246221"/>
            <a:chOff x="3630583" y="2218503"/>
            <a:chExt cx="262378" cy="246221"/>
          </a:xfrm>
        </p:grpSpPr>
        <p:sp>
          <p:nvSpPr>
            <p:cNvPr id="138" name="Oval 137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665125" y="1591915"/>
            <a:ext cx="262378" cy="246221"/>
            <a:chOff x="3630583" y="2218503"/>
            <a:chExt cx="262378" cy="246221"/>
          </a:xfrm>
        </p:grpSpPr>
        <p:sp>
          <p:nvSpPr>
            <p:cNvPr id="141" name="Oval 140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563702" y="1117438"/>
            <a:ext cx="4212078" cy="654028"/>
            <a:chOff x="4563702" y="711307"/>
            <a:chExt cx="4212078" cy="654028"/>
          </a:xfrm>
        </p:grpSpPr>
        <p:sp>
          <p:nvSpPr>
            <p:cNvPr id="147" name="TextBox 146"/>
            <p:cNvSpPr txBox="1"/>
            <p:nvPr/>
          </p:nvSpPr>
          <p:spPr>
            <a:xfrm>
              <a:off x="4826080" y="711307"/>
              <a:ext cx="3949700" cy="6540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목록 아이템의 높이는 내용의 길이와 상관없이 고정이며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읽지 않은 아이템과 읽은 아이템은 색상 반전으로 구분된다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특히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전국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분류의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프리미엄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소식은 다른 색상으로 반전되나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읽고나면 똑같다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4563702" y="1750806"/>
            <a:ext cx="4212078" cy="723300"/>
            <a:chOff x="4563702" y="711308"/>
            <a:chExt cx="4212078" cy="723300"/>
          </a:xfrm>
        </p:grpSpPr>
        <p:sp>
          <p:nvSpPr>
            <p:cNvPr id="152" name="TextBox 151"/>
            <p:cNvSpPr txBox="1"/>
            <p:nvPr/>
          </p:nvSpPr>
          <p:spPr>
            <a:xfrm>
              <a:off x="4826080" y="711308"/>
              <a:ext cx="3949700" cy="7233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아이템의 하단 영역은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뉴스를 발송한 상점이 속한 사용자의 관심지역 구분을 표시하고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사진이 있으면 첨부 아이콘이 추가된다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우측에는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메세지가 발송된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시각이 표시되고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일이 넘어가면 년월일로 표시한다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>
            <a:off x="4563702" y="2525809"/>
            <a:ext cx="4212078" cy="395192"/>
            <a:chOff x="4563702" y="711308"/>
            <a:chExt cx="4212078" cy="395192"/>
          </a:xfrm>
        </p:grpSpPr>
        <p:sp>
          <p:nvSpPr>
            <p:cNvPr id="157" name="TextBox 156"/>
            <p:cNvSpPr txBox="1"/>
            <p:nvPr/>
          </p:nvSpPr>
          <p:spPr>
            <a:xfrm>
              <a:off x="4826080" y="711308"/>
              <a:ext cx="3949700" cy="3951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상점의 평가와 소식의 구분이 표시되며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소식 구분은 아이콘이다</a:t>
              </a:r>
              <a:r>
                <a:rPr lang="ko-KR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상점의 평가는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추천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버튼을 누른 사용자들의 평균으로 표시된다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4563702" y="3066243"/>
            <a:ext cx="4212078" cy="424182"/>
            <a:chOff x="4563702" y="711308"/>
            <a:chExt cx="4212078" cy="424182"/>
          </a:xfrm>
        </p:grpSpPr>
        <p:sp>
          <p:nvSpPr>
            <p:cNvPr id="162" name="TextBox 161"/>
            <p:cNvSpPr txBox="1"/>
            <p:nvPr/>
          </p:nvSpPr>
          <p:spPr>
            <a:xfrm>
              <a:off x="4826080" y="711308"/>
              <a:ext cx="3949700" cy="4241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문의에 대한 답변인 경우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답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이라는 아이콘이 아이템 내용 좌측에 표시된다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66" name="Group 165"/>
          <p:cNvGrpSpPr/>
          <p:nvPr/>
        </p:nvGrpSpPr>
        <p:grpSpPr>
          <a:xfrm>
            <a:off x="4563702" y="3550091"/>
            <a:ext cx="4212078" cy="633631"/>
            <a:chOff x="4563702" y="711307"/>
            <a:chExt cx="4212078" cy="633631"/>
          </a:xfrm>
        </p:grpSpPr>
        <p:sp>
          <p:nvSpPr>
            <p:cNvPr id="167" name="TextBox 166"/>
            <p:cNvSpPr txBox="1"/>
            <p:nvPr/>
          </p:nvSpPr>
          <p:spPr>
            <a:xfrm>
              <a:off x="4826080" y="711307"/>
              <a:ext cx="3949700" cy="6336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한번에 표시되는 목록 개수를 넘어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더 많은 목록을 조회하고 싶으면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목록을 더 위로 끌어 올리고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위로향해있던 화살표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가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아래로 향하게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되고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[Rubber Band]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효과를 보이며 목록을 더 로드한다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6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71" name="Group 170"/>
          <p:cNvGrpSpPr/>
          <p:nvPr/>
        </p:nvGrpSpPr>
        <p:grpSpPr>
          <a:xfrm>
            <a:off x="4563702" y="4196423"/>
            <a:ext cx="4212078" cy="389952"/>
            <a:chOff x="4563702" y="711308"/>
            <a:chExt cx="4212078" cy="389952"/>
          </a:xfrm>
        </p:grpSpPr>
        <p:sp>
          <p:nvSpPr>
            <p:cNvPr id="172" name="TextBox 171"/>
            <p:cNvSpPr txBox="1"/>
            <p:nvPr/>
          </p:nvSpPr>
          <p:spPr>
            <a:xfrm>
              <a:off x="4826080" y="711308"/>
              <a:ext cx="3949700" cy="38995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“1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번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”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검색영역은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2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가지 모드로 바뀌며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처음에는 관심지역을 선택할 수 있는 검색조건이 표시된다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기본 값은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전체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이다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7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76" name="Group 175"/>
          <p:cNvGrpSpPr/>
          <p:nvPr/>
        </p:nvGrpSpPr>
        <p:grpSpPr>
          <a:xfrm>
            <a:off x="4563702" y="4717451"/>
            <a:ext cx="4212078" cy="529043"/>
            <a:chOff x="4563702" y="711307"/>
            <a:chExt cx="4212078" cy="529043"/>
          </a:xfrm>
        </p:grpSpPr>
        <p:sp>
          <p:nvSpPr>
            <p:cNvPr id="177" name="TextBox 176"/>
            <p:cNvSpPr txBox="1"/>
            <p:nvPr/>
          </p:nvSpPr>
          <p:spPr>
            <a:xfrm>
              <a:off x="4826080" y="711307"/>
              <a:ext cx="3949700" cy="5290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위          번 상태에서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검색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버튼을 누르면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선택한 지역 범위 내의 모든 소식의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상점명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내용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소식종류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를 대상으로 검색한다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이때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소식종류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는 검색어가 소식종류의 이름과 같은지를 미리 검사하여 수행한다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8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5132938" y="4724754"/>
            <a:ext cx="262378" cy="246221"/>
            <a:chOff x="3630583" y="2218503"/>
            <a:chExt cx="262378" cy="246221"/>
          </a:xfrm>
        </p:grpSpPr>
        <p:sp>
          <p:nvSpPr>
            <p:cNvPr id="182" name="Oval 181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4588226" y="5773652"/>
            <a:ext cx="4187553" cy="9319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smtClean="0">
                <a:latin typeface="나눔고딕" pitchFamily="50" charset="-127"/>
                <a:ea typeface="나눔고딕" pitchFamily="50" charset="-127"/>
              </a:rPr>
              <a:t>* [Performance Tuning]</a:t>
            </a:r>
          </a:p>
          <a:p>
            <a:r>
              <a:rPr lang="en-US" sz="100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스크롤 성능이 가장 중요하다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만약</a:t>
            </a:r>
            <a:r>
              <a:rPr lang="en-US" altLang="ko-KR" sz="100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Framework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iScroll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썼는데 성능 못내면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헤더 고정을 풀고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푸터는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Native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로 가고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, Android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는 가속기능을 쓰던가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sz="100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것도 안되면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, Canvas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활용해서 컴포넌트를 만들어보자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684488" y="4862229"/>
            <a:ext cx="3048000" cy="568251"/>
            <a:chOff x="3657680" y="2044592"/>
            <a:chExt cx="3048000" cy="568251"/>
          </a:xfrm>
        </p:grpSpPr>
        <p:grpSp>
          <p:nvGrpSpPr>
            <p:cNvPr id="187" name="Group 33"/>
            <p:cNvGrpSpPr/>
            <p:nvPr/>
          </p:nvGrpSpPr>
          <p:grpSpPr>
            <a:xfrm>
              <a:off x="3657680" y="2113470"/>
              <a:ext cx="3048000" cy="499373"/>
              <a:chOff x="3657680" y="2113470"/>
              <a:chExt cx="3048000" cy="499373"/>
            </a:xfrm>
          </p:grpSpPr>
          <p:sp>
            <p:nvSpPr>
              <p:cNvPr id="190" name="직사각형 9"/>
              <p:cNvSpPr/>
              <p:nvPr/>
            </p:nvSpPr>
            <p:spPr>
              <a:xfrm>
                <a:off x="3657680" y="2113470"/>
                <a:ext cx="3048000" cy="4993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Rectangle 28"/>
              <p:cNvSpPr/>
              <p:nvPr/>
            </p:nvSpPr>
            <p:spPr>
              <a:xfrm>
                <a:off x="3800747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소</a:t>
                </a:r>
                <a:endParaRPr lang="en-US"/>
              </a:p>
            </p:txBody>
          </p:sp>
          <p:sp>
            <p:nvSpPr>
              <p:cNvPr id="192" name="Rectangle 29"/>
              <p:cNvSpPr/>
              <p:nvPr/>
            </p:nvSpPr>
            <p:spPr>
              <a:xfrm>
                <a:off x="4396785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찾</a:t>
                </a:r>
                <a:endParaRPr lang="en-US"/>
              </a:p>
            </p:txBody>
          </p:sp>
          <p:sp>
            <p:nvSpPr>
              <p:cNvPr id="193" name="Rectangle 30"/>
              <p:cNvSpPr/>
              <p:nvPr/>
            </p:nvSpPr>
            <p:spPr>
              <a:xfrm>
                <a:off x="4992823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보</a:t>
                </a:r>
                <a:endParaRPr lang="en-US"/>
              </a:p>
            </p:txBody>
          </p:sp>
          <p:sp>
            <p:nvSpPr>
              <p:cNvPr id="194" name="Rectangle 31"/>
              <p:cNvSpPr/>
              <p:nvPr/>
            </p:nvSpPr>
            <p:spPr>
              <a:xfrm>
                <a:off x="5588861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지</a:t>
                </a:r>
                <a:endParaRPr lang="en-US"/>
              </a:p>
            </p:txBody>
          </p:sp>
          <p:sp>
            <p:nvSpPr>
              <p:cNvPr id="195" name="Rectangle 32"/>
              <p:cNvSpPr/>
              <p:nvPr/>
            </p:nvSpPr>
            <p:spPr>
              <a:xfrm>
                <a:off x="6184899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설</a:t>
                </a:r>
                <a:endParaRPr lang="en-US"/>
              </a:p>
            </p:txBody>
          </p:sp>
        </p:grpSp>
        <p:sp>
          <p:nvSpPr>
            <p:cNvPr id="188" name="Rounded Rectangle 34"/>
            <p:cNvSpPr/>
            <p:nvPr/>
          </p:nvSpPr>
          <p:spPr>
            <a:xfrm>
              <a:off x="3961617" y="2091503"/>
              <a:ext cx="346348" cy="1905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977685" y="2044592"/>
              <a:ext cx="340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나눔고딕" pitchFamily="50" charset="-127"/>
                  <a:ea typeface="나눔고딕" pitchFamily="50" charset="-127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383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9572" y="839886"/>
            <a:ext cx="75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주요 흐름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5"/>
          <p:cNvCxnSpPr/>
          <p:nvPr/>
        </p:nvCxnSpPr>
        <p:spPr>
          <a:xfrm>
            <a:off x="4433977" y="621102"/>
            <a:ext cx="0" cy="45858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5846" y="1157721"/>
            <a:ext cx="3877545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관심지역 목록 요청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전체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기본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63469" y="1157721"/>
            <a:ext cx="262378" cy="246221"/>
            <a:chOff x="3630583" y="2218503"/>
            <a:chExt cx="262378" cy="246221"/>
          </a:xfrm>
        </p:grpSpPr>
        <p:sp>
          <p:nvSpPr>
            <p:cNvPr id="53" name="Oval 52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3469" y="1473301"/>
            <a:ext cx="4139922" cy="246221"/>
            <a:chOff x="163469" y="1473301"/>
            <a:chExt cx="4139922" cy="246221"/>
          </a:xfrm>
        </p:grpSpPr>
        <p:sp>
          <p:nvSpPr>
            <p:cNvPr id="55" name="TextBox 54"/>
            <p:cNvSpPr txBox="1"/>
            <p:nvPr/>
          </p:nvSpPr>
          <p:spPr>
            <a:xfrm>
              <a:off x="425846" y="14733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목록 내 읽지 않은 소식의 색상 반전 처리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63469" y="1473301"/>
              <a:ext cx="262378" cy="246221"/>
              <a:chOff x="3630583" y="2218503"/>
              <a:chExt cx="262378" cy="24622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4612672" y="839886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예외</a:t>
            </a:r>
            <a:r>
              <a:rPr lang="en-US" altLang="ko-KR" sz="1100" b="1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제약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08946" y="1157721"/>
            <a:ext cx="3877545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목록에는 총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15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일 이내의 데이터만 보임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646569" y="1157721"/>
            <a:ext cx="262378" cy="246221"/>
            <a:chOff x="3630583" y="2218503"/>
            <a:chExt cx="262378" cy="246221"/>
          </a:xfrm>
        </p:grpSpPr>
        <p:sp>
          <p:nvSpPr>
            <p:cNvPr id="74" name="Oval 73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08946" y="1473301"/>
            <a:ext cx="3877545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프리미엄 소식은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개월 까지 보임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646569" y="1473301"/>
            <a:ext cx="262378" cy="246221"/>
            <a:chOff x="3630583" y="2218503"/>
            <a:chExt cx="262378" cy="246221"/>
          </a:xfrm>
        </p:grpSpPr>
        <p:sp>
          <p:nvSpPr>
            <p:cNvPr id="78" name="Oval 77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80" name="직선 연결선 4"/>
          <p:cNvCxnSpPr/>
          <p:nvPr/>
        </p:nvCxnSpPr>
        <p:spPr>
          <a:xfrm>
            <a:off x="0" y="520700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0915" y="5233202"/>
            <a:ext cx="847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관련데이터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46569" y="1816201"/>
            <a:ext cx="4139922" cy="246221"/>
            <a:chOff x="4646569" y="1816201"/>
            <a:chExt cx="4139922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4908946" y="18162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해외 어떤 지역에 놓아도 해당 소식 가져옴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646569" y="2171801"/>
            <a:ext cx="4139922" cy="246221"/>
            <a:chOff x="4646569" y="1816201"/>
            <a:chExt cx="4139922" cy="246221"/>
          </a:xfrm>
        </p:grpSpPr>
        <p:sp>
          <p:nvSpPr>
            <p:cNvPr id="91" name="TextBox 90"/>
            <p:cNvSpPr txBox="1"/>
            <p:nvPr/>
          </p:nvSpPr>
          <p:spPr>
            <a:xfrm>
              <a:off x="4908946" y="18162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서버에서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검색 반경은 관심위치 주변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5Km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임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129572" y="5494812"/>
            <a:ext cx="2105628" cy="246221"/>
            <a:chOff x="4646569" y="1816201"/>
            <a:chExt cx="2105628" cy="246221"/>
          </a:xfrm>
        </p:grpSpPr>
        <p:sp>
          <p:nvSpPr>
            <p:cNvPr id="97" name="TextBox 96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관심지역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129572" y="5761240"/>
            <a:ext cx="2105628" cy="246221"/>
            <a:chOff x="4646569" y="1816201"/>
            <a:chExt cx="2105628" cy="246221"/>
          </a:xfrm>
        </p:grpSpPr>
        <p:sp>
          <p:nvSpPr>
            <p:cNvPr id="102" name="TextBox 101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소식분류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: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뉴스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쿠폰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문의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129572" y="6027668"/>
            <a:ext cx="2105628" cy="246221"/>
            <a:chOff x="4646569" y="1816201"/>
            <a:chExt cx="2105628" cy="246221"/>
          </a:xfrm>
        </p:grpSpPr>
        <p:sp>
          <p:nvSpPr>
            <p:cNvPr id="107" name="TextBox 106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프리미엄 소식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29572" y="6294095"/>
            <a:ext cx="2105628" cy="246221"/>
            <a:chOff x="4646569" y="1816201"/>
            <a:chExt cx="2105628" cy="246221"/>
          </a:xfrm>
        </p:grpSpPr>
        <p:sp>
          <p:nvSpPr>
            <p:cNvPr id="112" name="TextBox 111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검색어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0" y="0"/>
            <a:ext cx="2107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1003.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소식목록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기능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19" y="374881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>
                <a:latin typeface="나눔고딕" pitchFamily="50" charset="-127"/>
                <a:ea typeface="나눔고딕" pitchFamily="50" charset="-127"/>
              </a:rPr>
              <a:t>앱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실행 시 최초로 보여지는 화면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242300" y="64124"/>
            <a:ext cx="901700" cy="274430"/>
          </a:xfrm>
          <a:prstGeom prst="round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Hybrid</a:t>
            </a:r>
            <a:endParaRPr lang="en-US" sz="1400"/>
          </a:p>
        </p:txBody>
      </p:sp>
      <p:grpSp>
        <p:nvGrpSpPr>
          <p:cNvPr id="62" name="Group 61"/>
          <p:cNvGrpSpPr/>
          <p:nvPr/>
        </p:nvGrpSpPr>
        <p:grpSpPr>
          <a:xfrm>
            <a:off x="163469" y="1826180"/>
            <a:ext cx="4139922" cy="246221"/>
            <a:chOff x="163469" y="1473301"/>
            <a:chExt cx="4139922" cy="246221"/>
          </a:xfrm>
        </p:grpSpPr>
        <p:sp>
          <p:nvSpPr>
            <p:cNvPr id="63" name="TextBox 62"/>
            <p:cNvSpPr txBox="1"/>
            <p:nvPr/>
          </p:nvSpPr>
          <p:spPr>
            <a:xfrm>
              <a:off x="425846" y="14733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목록 더보기를 위해 목록을 목록의마지막 아이템을 지나 스크롤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63469" y="1473301"/>
              <a:ext cx="262378" cy="246221"/>
              <a:chOff x="3630583" y="2218503"/>
              <a:chExt cx="262378" cy="246221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63469" y="2208977"/>
            <a:ext cx="4139922" cy="246221"/>
            <a:chOff x="163469" y="1473301"/>
            <a:chExt cx="4139922" cy="246221"/>
          </a:xfrm>
        </p:grpSpPr>
        <p:sp>
          <p:nvSpPr>
            <p:cNvPr id="68" name="TextBox 67"/>
            <p:cNvSpPr txBox="1"/>
            <p:nvPr/>
          </p:nvSpPr>
          <p:spPr>
            <a:xfrm>
              <a:off x="425846" y="14733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Rubber Band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효과를 보이면 목록을 더 로드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63469" y="1473301"/>
              <a:ext cx="262378" cy="246221"/>
              <a:chOff x="3630583" y="2218503"/>
              <a:chExt cx="262378" cy="246221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163469" y="2575866"/>
            <a:ext cx="4139922" cy="246221"/>
            <a:chOff x="163469" y="1473301"/>
            <a:chExt cx="4139922" cy="246221"/>
          </a:xfrm>
        </p:grpSpPr>
        <p:sp>
          <p:nvSpPr>
            <p:cNvPr id="84" name="TextBox 83"/>
            <p:cNvSpPr txBox="1"/>
            <p:nvPr/>
          </p:nvSpPr>
          <p:spPr>
            <a:xfrm>
              <a:off x="425846" y="14733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관심지역을 변경하여 소식 필터링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63469" y="1473301"/>
              <a:ext cx="262378" cy="246221"/>
              <a:chOff x="3630583" y="2218503"/>
              <a:chExt cx="262378" cy="246221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163469" y="2928644"/>
            <a:ext cx="4139922" cy="246221"/>
            <a:chOff x="163469" y="1473301"/>
            <a:chExt cx="4139922" cy="246221"/>
          </a:xfrm>
        </p:grpSpPr>
        <p:sp>
          <p:nvSpPr>
            <p:cNvPr id="118" name="TextBox 117"/>
            <p:cNvSpPr txBox="1"/>
            <p:nvPr/>
          </p:nvSpPr>
          <p:spPr>
            <a:xfrm>
              <a:off x="425846" y="14733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검색 버튼을 누르면 현재 관심지역을 제외한 나머지 지역 사라짐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163469" y="1473301"/>
              <a:ext cx="262378" cy="246221"/>
              <a:chOff x="3630583" y="2218503"/>
              <a:chExt cx="262378" cy="246221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6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163469" y="3281421"/>
            <a:ext cx="4139922" cy="246221"/>
            <a:chOff x="163469" y="1473301"/>
            <a:chExt cx="4139922" cy="246221"/>
          </a:xfrm>
        </p:grpSpPr>
        <p:sp>
          <p:nvSpPr>
            <p:cNvPr id="123" name="TextBox 122"/>
            <p:cNvSpPr txBox="1"/>
            <p:nvPr/>
          </p:nvSpPr>
          <p:spPr>
            <a:xfrm>
              <a:off x="425846" y="14733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에니메이션을 보여주고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검색어 입력창이 나타남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163469" y="1473301"/>
              <a:ext cx="262378" cy="246221"/>
              <a:chOff x="3630583" y="2218503"/>
              <a:chExt cx="262378" cy="246221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7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163469" y="3648310"/>
            <a:ext cx="4139922" cy="246221"/>
            <a:chOff x="163469" y="1473301"/>
            <a:chExt cx="4139922" cy="246221"/>
          </a:xfrm>
        </p:grpSpPr>
        <p:sp>
          <p:nvSpPr>
            <p:cNvPr id="128" name="TextBox 127"/>
            <p:cNvSpPr txBox="1"/>
            <p:nvPr/>
          </p:nvSpPr>
          <p:spPr>
            <a:xfrm>
              <a:off x="425846" y="14733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검색어를 입력하면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실시간으로 클라이언트에서 검색한다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63469" y="1473301"/>
              <a:ext cx="262378" cy="246221"/>
              <a:chOff x="3630583" y="2218503"/>
              <a:chExt cx="262378" cy="246221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8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163469" y="4015198"/>
            <a:ext cx="4139922" cy="246221"/>
            <a:chOff x="163469" y="1473301"/>
            <a:chExt cx="4139922" cy="246221"/>
          </a:xfrm>
        </p:grpSpPr>
        <p:sp>
          <p:nvSpPr>
            <p:cNvPr id="133" name="TextBox 132"/>
            <p:cNvSpPr txBox="1"/>
            <p:nvPr/>
          </p:nvSpPr>
          <p:spPr>
            <a:xfrm>
              <a:off x="425846" y="147330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아이템을 터치하면 상세조회 화면으로 이동 함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63469" y="1473301"/>
              <a:ext cx="262378" cy="246221"/>
              <a:chOff x="3630583" y="2218503"/>
              <a:chExt cx="262378" cy="246221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9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4646569" y="2563166"/>
            <a:ext cx="4139922" cy="481064"/>
            <a:chOff x="4646569" y="1816201"/>
            <a:chExt cx="4139922" cy="481064"/>
          </a:xfrm>
        </p:grpSpPr>
        <p:sp>
          <p:nvSpPr>
            <p:cNvPr id="138" name="TextBox 137"/>
            <p:cNvSpPr txBox="1"/>
            <p:nvPr/>
          </p:nvSpPr>
          <p:spPr>
            <a:xfrm>
              <a:off x="4908946" y="1816201"/>
              <a:ext cx="3877545" cy="4810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검색을 위해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목록에 보이는 소식은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검색 대상이 되는 값들을 모두 서버로부터 다운받도록 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43" name="Group 142"/>
          <p:cNvGrpSpPr/>
          <p:nvPr/>
        </p:nvGrpSpPr>
        <p:grpSpPr>
          <a:xfrm>
            <a:off x="4533680" y="5285767"/>
            <a:ext cx="4139922" cy="975422"/>
            <a:chOff x="4646569" y="1816201"/>
            <a:chExt cx="4139922" cy="975422"/>
          </a:xfrm>
        </p:grpSpPr>
        <p:sp>
          <p:nvSpPr>
            <p:cNvPr id="144" name="TextBox 143"/>
            <p:cNvSpPr txBox="1"/>
            <p:nvPr/>
          </p:nvSpPr>
          <p:spPr>
            <a:xfrm>
              <a:off x="4908946" y="1816201"/>
              <a:ext cx="3877545" cy="9754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>
                  <a:latin typeface="나눔고딕" pitchFamily="50" charset="-127"/>
                  <a:ea typeface="나눔고딕" pitchFamily="50" charset="-127"/>
                </a:rPr>
                <a:t>소 </a:t>
              </a:r>
              <a:r>
                <a:rPr lang="en-US" altLang="ko-KR" sz="1000">
                  <a:latin typeface="나눔고딕" pitchFamily="50" charset="-127"/>
                  <a:ea typeface="나눔고딕" pitchFamily="50" charset="-127"/>
                </a:rPr>
                <a:t>:</a:t>
              </a:r>
              <a:r>
                <a:rPr lang="ko-KR" altLang="en-US" sz="1000">
                  <a:latin typeface="나눔고딕" pitchFamily="50" charset="-127"/>
                  <a:ea typeface="나눔고딕" pitchFamily="50" charset="-127"/>
                </a:rPr>
                <a:t> 소식 </a:t>
              </a:r>
              <a:r>
                <a:rPr lang="en-US" altLang="ko-KR" sz="100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000">
                  <a:latin typeface="나눔고딕" pitchFamily="50" charset="-127"/>
                  <a:ea typeface="나눔고딕" pitchFamily="50" charset="-127"/>
                </a:rPr>
                <a:t>타임라인</a:t>
              </a:r>
              <a:r>
                <a:rPr lang="en-US" altLang="ko-KR" sz="1000">
                  <a:latin typeface="나눔고딕" pitchFamily="50" charset="-127"/>
                  <a:ea typeface="나눔고딕" pitchFamily="50" charset="-127"/>
                </a:rPr>
                <a:t>)</a:t>
              </a:r>
            </a:p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찾</a:t>
              </a:r>
              <a:r>
                <a:rPr lang="ko-KR" altLang="ko-KR" sz="100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>
                  <a:latin typeface="나눔고딕" pitchFamily="50" charset="-127"/>
                  <a:ea typeface="나눔고딕" pitchFamily="50" charset="-127"/>
                </a:rPr>
                <a:t>:</a:t>
              </a:r>
              <a:r>
                <a:rPr lang="ko-KR" altLang="en-US" sz="1000">
                  <a:latin typeface="나눔고딕" pitchFamily="50" charset="-127"/>
                  <a:ea typeface="나눔고딕" pitchFamily="50" charset="-127"/>
                </a:rPr>
                <a:t> 카테고리 찾기 </a:t>
              </a:r>
              <a:r>
                <a:rPr lang="en-US" altLang="ko-KR" sz="1000">
                  <a:latin typeface="나눔고딕" pitchFamily="50" charset="-127"/>
                  <a:ea typeface="나눔고딕" pitchFamily="50" charset="-127"/>
                </a:rPr>
                <a:t>/</a:t>
              </a:r>
              <a:r>
                <a:rPr lang="ko-KR" altLang="en-US" sz="1000">
                  <a:latin typeface="나눔고딕" pitchFamily="50" charset="-127"/>
                  <a:ea typeface="나눔고딕" pitchFamily="50" charset="-127"/>
                </a:rPr>
                <a:t> 검색</a:t>
              </a:r>
              <a:endParaRPr lang="en-US" altLang="ko-KR" sz="100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보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: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보관함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지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: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지도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000">
                  <a:latin typeface="나눔고딕" pitchFamily="50" charset="-127"/>
                  <a:ea typeface="나눔고딕" pitchFamily="50" charset="-127"/>
                </a:rPr>
                <a:t>설 </a:t>
              </a:r>
              <a:r>
                <a:rPr lang="en-US" altLang="ko-KR" sz="1000">
                  <a:latin typeface="나눔고딕" pitchFamily="50" charset="-127"/>
                  <a:ea typeface="나눔고딕" pitchFamily="50" charset="-127"/>
                </a:rPr>
                <a:t>:</a:t>
              </a:r>
              <a:r>
                <a:rPr lang="ko-KR" altLang="en-US" sz="1000">
                  <a:latin typeface="나눔고딕" pitchFamily="50" charset="-127"/>
                  <a:ea typeface="나눔고딕" pitchFamily="50" charset="-127"/>
                </a:rPr>
                <a:t> 설정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4646569" y="1816201"/>
              <a:ext cx="293413" cy="246221"/>
              <a:chOff x="3630583" y="2218503"/>
              <a:chExt cx="293413" cy="246221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30583" y="2218503"/>
                <a:ext cx="2934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!!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5898445" y="5915177"/>
            <a:ext cx="2888046" cy="299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FF0000"/>
                </a:solidFill>
              </a:rPr>
              <a:t>찾기와 지도는 하나로 합쳐서 단순화 하는게 좋겠음</a:t>
            </a:r>
            <a:r>
              <a:rPr lang="en-US" altLang="ko-KR" sz="1000">
                <a:solidFill>
                  <a:srgbClr val="FF0000"/>
                </a:solidFill>
              </a:rPr>
              <a:t>.</a:t>
            </a:r>
            <a:endParaRPr 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552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433977" y="621102"/>
            <a:ext cx="0" cy="623689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81486" y="711308"/>
            <a:ext cx="3048000" cy="5836347"/>
            <a:chOff x="1078301" y="1362972"/>
            <a:chExt cx="3048000" cy="4572000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1078301" y="1362972"/>
              <a:ext cx="3048000" cy="4572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78301" y="1362972"/>
              <a:ext cx="3048000" cy="2329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0"/>
            <a:ext cx="276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1003-1.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소식상세 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뉴스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) [UI]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19" y="374881"/>
            <a:ext cx="2494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상점에서 보낸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뉴스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”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소식의 상세조회 화면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63702" y="711308"/>
            <a:ext cx="4212078" cy="255512"/>
            <a:chOff x="4563702" y="711308"/>
            <a:chExt cx="4212078" cy="255512"/>
          </a:xfrm>
        </p:grpSpPr>
        <p:sp>
          <p:nvSpPr>
            <p:cNvPr id="29" name="TextBox 28"/>
            <p:cNvSpPr txBox="1"/>
            <p:nvPr/>
          </p:nvSpPr>
          <p:spPr>
            <a:xfrm>
              <a:off x="4826080" y="711308"/>
              <a:ext cx="3949700" cy="2555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2 Depth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부터는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Navigation Bar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가 생기고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현재 상세 </a:t>
              </a:r>
              <a:r>
                <a:rPr lang="ko-KR" altLang="en-US" sz="1000" err="1" smtClean="0">
                  <a:latin typeface="나눔고딕" pitchFamily="50" charset="-127"/>
                  <a:ea typeface="나눔고딕" pitchFamily="50" charset="-127"/>
                </a:rPr>
                <a:t>화면명을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표시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91" name="Rounded Rectangle 13"/>
          <p:cNvSpPr/>
          <p:nvPr/>
        </p:nvSpPr>
        <p:spPr>
          <a:xfrm>
            <a:off x="685407" y="1011300"/>
            <a:ext cx="3040158" cy="27236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그룹 191"/>
          <p:cNvGrpSpPr/>
          <p:nvPr/>
        </p:nvGrpSpPr>
        <p:grpSpPr>
          <a:xfrm>
            <a:off x="698214" y="1023712"/>
            <a:ext cx="463032" cy="230832"/>
            <a:chOff x="4409592" y="3773155"/>
            <a:chExt cx="463032" cy="230832"/>
          </a:xfrm>
        </p:grpSpPr>
        <p:sp>
          <p:nvSpPr>
            <p:cNvPr id="193" name="오각형 192"/>
            <p:cNvSpPr/>
            <p:nvPr/>
          </p:nvSpPr>
          <p:spPr>
            <a:xfrm rot="10800000">
              <a:off x="4409592" y="3798296"/>
              <a:ext cx="463032" cy="18055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69950" y="3773155"/>
              <a:ext cx="4026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목록</a:t>
              </a: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341955" y="1023712"/>
            <a:ext cx="172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뉴스보기</a:t>
            </a:r>
          </a:p>
        </p:txBody>
      </p:sp>
      <p:sp>
        <p:nvSpPr>
          <p:cNvPr id="196" name="Rounded Rectangle 13"/>
          <p:cNvSpPr/>
          <p:nvPr/>
        </p:nvSpPr>
        <p:spPr>
          <a:xfrm>
            <a:off x="724956" y="1296364"/>
            <a:ext cx="2976741" cy="914400"/>
          </a:xfrm>
          <a:prstGeom prst="roundRect">
            <a:avLst>
              <a:gd name="adj" fmla="val 1066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0"/>
          <p:cNvSpPr/>
          <p:nvPr/>
        </p:nvSpPr>
        <p:spPr>
          <a:xfrm>
            <a:off x="823632" y="1367866"/>
            <a:ext cx="486829" cy="774872"/>
          </a:xfrm>
          <a:prstGeom prst="roundRect">
            <a:avLst>
              <a:gd name="adj" fmla="val 117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사진</a:t>
            </a:r>
            <a:endParaRPr lang="en-US" sz="1000"/>
          </a:p>
        </p:txBody>
      </p:sp>
      <p:sp>
        <p:nvSpPr>
          <p:cNvPr id="198" name="TextBox 197"/>
          <p:cNvSpPr txBox="1"/>
          <p:nvPr/>
        </p:nvSpPr>
        <p:spPr>
          <a:xfrm>
            <a:off x="1310461" y="1316707"/>
            <a:ext cx="1697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상록마트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부천 </a:t>
            </a:r>
            <a:r>
              <a:rPr lang="ko-KR" altLang="en-US" sz="1100" b="1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송내점</a:t>
            </a: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100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354929" y="1517534"/>
            <a:ext cx="1990995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싸고 좋은 명물 </a:t>
            </a:r>
            <a:r>
              <a:rPr lang="ko-KR" altLang="en-US" sz="11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마트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상록마트</a:t>
            </a:r>
            <a:endParaRPr lang="ko-KR" altLang="en-US" sz="11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358662" y="1776446"/>
            <a:ext cx="1024129" cy="176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부천시 원미구 상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</a:t>
            </a:r>
            <a:endParaRPr lang="ko-KR" altLang="en-US" sz="7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2581729" y="1944808"/>
            <a:ext cx="620187" cy="236030"/>
            <a:chOff x="1762078" y="1983294"/>
            <a:chExt cx="620187" cy="236030"/>
          </a:xfrm>
        </p:grpSpPr>
        <p:pic>
          <p:nvPicPr>
            <p:cNvPr id="205" name="Picture 2" descr="http://images.clipartof.com/small/19812-Clipart-Illustration-Of-A-Collection-Of-Black-And-White-Credit-Card-Masks-Microphone-Connection-Cellphone-Camera-Cogs-Pictures-Clipboard-Communications-Tower-Files-Pen-Headphones-Padlock-And-Speaker-Icons-On-A-White-Backgroun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0" b="19089" l="667" r="19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9336" b="80426"/>
            <a:stretch/>
          </p:blipFill>
          <p:spPr bwMode="auto">
            <a:xfrm>
              <a:off x="1762078" y="2007976"/>
              <a:ext cx="192353" cy="186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TextBox 205"/>
            <p:cNvSpPr txBox="1"/>
            <p:nvPr/>
          </p:nvSpPr>
          <p:spPr>
            <a:xfrm>
              <a:off x="1861823" y="1983294"/>
              <a:ext cx="520442" cy="236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카드</a:t>
              </a: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3073889" y="1956865"/>
            <a:ext cx="695135" cy="248881"/>
            <a:chOff x="2097703" y="2951092"/>
            <a:chExt cx="695135" cy="248881"/>
          </a:xfrm>
        </p:grpSpPr>
        <p:pic>
          <p:nvPicPr>
            <p:cNvPr id="208" name="Picture 6" descr="http://www.e-arrow.net/arrow/images/delivery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03" y="2951092"/>
              <a:ext cx="288438" cy="24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" name="TextBox 208"/>
            <p:cNvSpPr txBox="1"/>
            <p:nvPr/>
          </p:nvSpPr>
          <p:spPr>
            <a:xfrm>
              <a:off x="2272396" y="2962613"/>
              <a:ext cx="520442" cy="236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배달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394734" y="1955729"/>
            <a:ext cx="974742" cy="200426"/>
            <a:chOff x="1394734" y="2032315"/>
            <a:chExt cx="974742" cy="200426"/>
          </a:xfrm>
        </p:grpSpPr>
        <p:pic>
          <p:nvPicPr>
            <p:cNvPr id="1032" name="Picture 8" descr="http://cfs.tistory.com/attach/10490/1284018481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backgroundRemoval t="37349" b="57831" l="27778" r="42014">
                          <a14:foregroundMark x1="34549" y1="45783" x2="34549" y2="457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296" t="37314" r="57312" b="39566"/>
            <a:stretch/>
          </p:blipFill>
          <p:spPr bwMode="auto">
            <a:xfrm>
              <a:off x="1394734" y="2062411"/>
              <a:ext cx="167613" cy="170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1497590" y="2032315"/>
              <a:ext cx="871886" cy="1679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09:00~21:00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11" name="Group 93"/>
          <p:cNvGrpSpPr/>
          <p:nvPr/>
        </p:nvGrpSpPr>
        <p:grpSpPr>
          <a:xfrm>
            <a:off x="3141805" y="1814053"/>
            <a:ext cx="533553" cy="130755"/>
            <a:chOff x="4902200" y="3115389"/>
            <a:chExt cx="533553" cy="130755"/>
          </a:xfrm>
        </p:grpSpPr>
        <p:sp>
          <p:nvSpPr>
            <p:cNvPr id="212" name="5-Point Star 94"/>
            <p:cNvSpPr/>
            <p:nvPr/>
          </p:nvSpPr>
          <p:spPr>
            <a:xfrm>
              <a:off x="490220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5-Point Star 95"/>
            <p:cNvSpPr/>
            <p:nvPr/>
          </p:nvSpPr>
          <p:spPr>
            <a:xfrm>
              <a:off x="5032955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5-Point Star 96"/>
            <p:cNvSpPr/>
            <p:nvPr/>
          </p:nvSpPr>
          <p:spPr>
            <a:xfrm>
              <a:off x="516371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5-Point Star 97"/>
            <p:cNvSpPr/>
            <p:nvPr/>
          </p:nvSpPr>
          <p:spPr>
            <a:xfrm>
              <a:off x="5304998" y="3115389"/>
              <a:ext cx="130755" cy="130755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Rounded Rectangle 13"/>
          <p:cNvSpPr/>
          <p:nvPr/>
        </p:nvSpPr>
        <p:spPr>
          <a:xfrm>
            <a:off x="724956" y="2247534"/>
            <a:ext cx="2976741" cy="2262255"/>
          </a:xfrm>
          <a:prstGeom prst="roundRect">
            <a:avLst>
              <a:gd name="adj" fmla="val 391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785394" y="2324354"/>
            <a:ext cx="2808705" cy="11285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오늘의 떨이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오후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8:00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까지 한정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b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오이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</a:t>
            </a:r>
            <a:r>
              <a:rPr lang="ko-KR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000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endParaRPr lang="en-US" altLang="ko-KR" sz="110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감자 </a:t>
            </a:r>
            <a:r>
              <a:rPr lang="ko-KR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Kg 15,000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endParaRPr lang="en-US" altLang="ko-KR" sz="11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수박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100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한정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30,000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endParaRPr lang="en-US" altLang="ko-KR" sz="11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쇠고기 장조림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1,200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endParaRPr lang="en-US" altLang="ko-KR" sz="11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오늘 오후 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8:00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까지 한정입니다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27" name="Rounded Rectangle 10"/>
          <p:cNvSpPr/>
          <p:nvPr/>
        </p:nvSpPr>
        <p:spPr>
          <a:xfrm>
            <a:off x="743475" y="3774048"/>
            <a:ext cx="2947049" cy="691578"/>
          </a:xfrm>
          <a:prstGeom prst="roundRect">
            <a:avLst>
              <a:gd name="adj" fmla="val 1173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3" name="Rounded Rectangle 10"/>
          <p:cNvSpPr/>
          <p:nvPr/>
        </p:nvSpPr>
        <p:spPr>
          <a:xfrm>
            <a:off x="1510117" y="3811224"/>
            <a:ext cx="659538" cy="511060"/>
          </a:xfrm>
          <a:prstGeom prst="roundRect">
            <a:avLst>
              <a:gd name="adj" fmla="val 1173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사진</a:t>
            </a:r>
            <a:endParaRPr lang="en-US" sz="1000"/>
          </a:p>
        </p:txBody>
      </p:sp>
      <p:sp>
        <p:nvSpPr>
          <p:cNvPr id="224" name="Rounded Rectangle 10"/>
          <p:cNvSpPr/>
          <p:nvPr/>
        </p:nvSpPr>
        <p:spPr>
          <a:xfrm>
            <a:off x="2247366" y="3811224"/>
            <a:ext cx="659538" cy="511060"/>
          </a:xfrm>
          <a:prstGeom prst="roundRect">
            <a:avLst>
              <a:gd name="adj" fmla="val 1173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사진</a:t>
            </a:r>
            <a:endParaRPr lang="en-US" sz="1000"/>
          </a:p>
        </p:txBody>
      </p:sp>
      <p:sp>
        <p:nvSpPr>
          <p:cNvPr id="225" name="Rounded Rectangle 10"/>
          <p:cNvSpPr/>
          <p:nvPr/>
        </p:nvSpPr>
        <p:spPr>
          <a:xfrm>
            <a:off x="772868" y="3811224"/>
            <a:ext cx="659538" cy="511060"/>
          </a:xfrm>
          <a:prstGeom prst="roundRect">
            <a:avLst>
              <a:gd name="adj" fmla="val 117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사진</a:t>
            </a:r>
            <a:endParaRPr lang="en-US" sz="1000"/>
          </a:p>
        </p:txBody>
      </p:sp>
      <p:sp>
        <p:nvSpPr>
          <p:cNvPr id="226" name="Rounded Rectangle 10"/>
          <p:cNvSpPr/>
          <p:nvPr/>
        </p:nvSpPr>
        <p:spPr>
          <a:xfrm>
            <a:off x="2984614" y="3811224"/>
            <a:ext cx="659538" cy="511060"/>
          </a:xfrm>
          <a:prstGeom prst="roundRect">
            <a:avLst>
              <a:gd name="adj" fmla="val 1173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사진</a:t>
            </a:r>
            <a:endParaRPr lang="en-US" sz="1000"/>
          </a:p>
        </p:txBody>
      </p:sp>
      <p:pic>
        <p:nvPicPr>
          <p:cNvPr id="1034" name="Picture 10" descr="http://postfiles1.naver.net/20100318_112/little0710_126886725822023NHe_jpg/%EC%B9%B4%EB%A9%94%EB%9D%BC%EC%95%84%EC%9D%B4%EC%BD%98_little0710.jpg?type=w2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21598" b="78618" l="27297" r="7351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109" y="3641610"/>
            <a:ext cx="475329" cy="29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rajgovt.org/Call%20Centers/images/inquiry_icon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ackgroundRemoval t="20000" b="84528" l="26846" r="72819">
                        <a14:foregroundMark x1="57047" y1="42264" x2="57047" y2="42264"/>
                        <a14:foregroundMark x1="50671" y1="59623" x2="50671" y2="59623"/>
                        <a14:foregroundMark x1="62416" y1="58868" x2="62416" y2="5886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164" t="21411" r="26000" b="17062"/>
          <a:stretch/>
        </p:blipFill>
        <p:spPr bwMode="auto">
          <a:xfrm>
            <a:off x="3258170" y="1319212"/>
            <a:ext cx="388366" cy="40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Rounded Rectangle 10"/>
          <p:cNvSpPr/>
          <p:nvPr/>
        </p:nvSpPr>
        <p:spPr>
          <a:xfrm>
            <a:off x="880861" y="5788196"/>
            <a:ext cx="663198" cy="214075"/>
          </a:xfrm>
          <a:prstGeom prst="roundRect">
            <a:avLst>
              <a:gd name="adj" fmla="val 117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상</a:t>
            </a:r>
            <a:r>
              <a:rPr lang="ko-KR" altLang="en-US" sz="900"/>
              <a:t>점</a:t>
            </a:r>
            <a:r>
              <a:rPr lang="ko-KR" altLang="en-US" sz="900" smtClean="0"/>
              <a:t>신고</a:t>
            </a:r>
            <a:endParaRPr lang="en-US" sz="900"/>
          </a:p>
        </p:txBody>
      </p:sp>
      <p:sp>
        <p:nvSpPr>
          <p:cNvPr id="230" name="TextBox 229"/>
          <p:cNvSpPr txBox="1"/>
          <p:nvPr/>
        </p:nvSpPr>
        <p:spPr>
          <a:xfrm>
            <a:off x="2255039" y="1776446"/>
            <a:ext cx="1024129" cy="176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010 3311 2222</a:t>
            </a:r>
            <a:endParaRPr lang="ko-KR" altLang="en-US" sz="7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40" name="Picture 16" descr="http://cdn.androidblip.com/icn/podori_utils_PoSiren____136910.png"/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4167" b="100000" l="41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872" y="5769908"/>
            <a:ext cx="257218" cy="25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31" name="Group 118"/>
          <p:cNvGrpSpPr/>
          <p:nvPr/>
        </p:nvGrpSpPr>
        <p:grpSpPr>
          <a:xfrm>
            <a:off x="481097" y="1021022"/>
            <a:ext cx="262378" cy="246221"/>
            <a:chOff x="3630583" y="2218503"/>
            <a:chExt cx="262378" cy="246221"/>
          </a:xfrm>
        </p:grpSpPr>
        <p:sp>
          <p:nvSpPr>
            <p:cNvPr id="232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34" name="Group 118"/>
          <p:cNvGrpSpPr/>
          <p:nvPr/>
        </p:nvGrpSpPr>
        <p:grpSpPr>
          <a:xfrm>
            <a:off x="593767" y="1593780"/>
            <a:ext cx="262378" cy="246221"/>
            <a:chOff x="3630583" y="2218503"/>
            <a:chExt cx="262378" cy="246221"/>
          </a:xfrm>
        </p:grpSpPr>
        <p:sp>
          <p:nvSpPr>
            <p:cNvPr id="235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37" name="Group 118"/>
          <p:cNvGrpSpPr/>
          <p:nvPr/>
        </p:nvGrpSpPr>
        <p:grpSpPr>
          <a:xfrm>
            <a:off x="3559335" y="1332096"/>
            <a:ext cx="262378" cy="246221"/>
            <a:chOff x="3630583" y="2218503"/>
            <a:chExt cx="262378" cy="246221"/>
          </a:xfrm>
        </p:grpSpPr>
        <p:sp>
          <p:nvSpPr>
            <p:cNvPr id="238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40" name="Group 118"/>
          <p:cNvGrpSpPr/>
          <p:nvPr/>
        </p:nvGrpSpPr>
        <p:grpSpPr>
          <a:xfrm>
            <a:off x="2382791" y="2000577"/>
            <a:ext cx="262378" cy="246221"/>
            <a:chOff x="3630583" y="2218503"/>
            <a:chExt cx="262378" cy="246221"/>
          </a:xfrm>
        </p:grpSpPr>
        <p:sp>
          <p:nvSpPr>
            <p:cNvPr id="241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43" name="Group 118"/>
          <p:cNvGrpSpPr/>
          <p:nvPr/>
        </p:nvGrpSpPr>
        <p:grpSpPr>
          <a:xfrm>
            <a:off x="1274981" y="1296364"/>
            <a:ext cx="262378" cy="246221"/>
            <a:chOff x="3630583" y="2218503"/>
            <a:chExt cx="262378" cy="246221"/>
          </a:xfrm>
        </p:grpSpPr>
        <p:sp>
          <p:nvSpPr>
            <p:cNvPr id="244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46" name="Group 118"/>
          <p:cNvGrpSpPr/>
          <p:nvPr/>
        </p:nvGrpSpPr>
        <p:grpSpPr>
          <a:xfrm>
            <a:off x="2735683" y="2779096"/>
            <a:ext cx="262378" cy="246221"/>
            <a:chOff x="3630583" y="2218503"/>
            <a:chExt cx="262378" cy="246221"/>
          </a:xfrm>
        </p:grpSpPr>
        <p:sp>
          <p:nvSpPr>
            <p:cNvPr id="247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49" name="Group 118"/>
          <p:cNvGrpSpPr/>
          <p:nvPr/>
        </p:nvGrpSpPr>
        <p:grpSpPr>
          <a:xfrm>
            <a:off x="581128" y="3673724"/>
            <a:ext cx="262378" cy="246221"/>
            <a:chOff x="3630583" y="2218503"/>
            <a:chExt cx="262378" cy="246221"/>
          </a:xfrm>
        </p:grpSpPr>
        <p:sp>
          <p:nvSpPr>
            <p:cNvPr id="250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073889" y="3437694"/>
            <a:ext cx="584046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 전</a:t>
            </a:r>
          </a:p>
        </p:txBody>
      </p:sp>
      <p:grpSp>
        <p:nvGrpSpPr>
          <p:cNvPr id="256" name="Group 118"/>
          <p:cNvGrpSpPr/>
          <p:nvPr/>
        </p:nvGrpSpPr>
        <p:grpSpPr>
          <a:xfrm>
            <a:off x="2721856" y="3688811"/>
            <a:ext cx="262378" cy="246221"/>
            <a:chOff x="3630583" y="2218503"/>
            <a:chExt cx="262378" cy="246221"/>
          </a:xfrm>
        </p:grpSpPr>
        <p:sp>
          <p:nvSpPr>
            <p:cNvPr id="257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2475081" y="3437694"/>
            <a:ext cx="584046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지역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1]</a:t>
            </a:r>
            <a:endParaRPr lang="ko-KR" altLang="en-US" sz="11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5" name="Group 3"/>
          <p:cNvGrpSpPr/>
          <p:nvPr/>
        </p:nvGrpSpPr>
        <p:grpSpPr>
          <a:xfrm>
            <a:off x="4563702" y="1044482"/>
            <a:ext cx="4212078" cy="255512"/>
            <a:chOff x="4563702" y="711308"/>
            <a:chExt cx="4212078" cy="255512"/>
          </a:xfrm>
        </p:grpSpPr>
        <p:sp>
          <p:nvSpPr>
            <p:cNvPr id="184" name="TextBox 183"/>
            <p:cNvSpPr txBox="1"/>
            <p:nvPr/>
          </p:nvSpPr>
          <p:spPr>
            <a:xfrm>
              <a:off x="4826080" y="711308"/>
              <a:ext cx="3949700" cy="2555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정보의 요약화면이다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누르면 상점 상세 화면으로 이동한다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85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186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88" name="Group 3"/>
          <p:cNvGrpSpPr/>
          <p:nvPr/>
        </p:nvGrpSpPr>
        <p:grpSpPr>
          <a:xfrm>
            <a:off x="4563702" y="1377656"/>
            <a:ext cx="4212078" cy="567361"/>
            <a:chOff x="4563702" y="711307"/>
            <a:chExt cx="4212078" cy="567361"/>
          </a:xfrm>
        </p:grpSpPr>
        <p:sp>
          <p:nvSpPr>
            <p:cNvPr id="189" name="TextBox 188"/>
            <p:cNvSpPr txBox="1"/>
            <p:nvPr/>
          </p:nvSpPr>
          <p:spPr>
            <a:xfrm>
              <a:off x="4826080" y="711307"/>
              <a:ext cx="3949700" cy="56736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상점명과 상점 정보에서 입력 한 상점 소개 문구가 보인다</a:t>
              </a:r>
              <a:endParaRPr lang="en-US" altLang="ko-KR" sz="100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주소의 동 단위까지 보이며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바로 옆에 상점 전화번호가 보인다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하단에는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운영시간과 카드결재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배달가능 여부가 표시된다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90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00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02" name="Group 3"/>
          <p:cNvGrpSpPr/>
          <p:nvPr/>
        </p:nvGrpSpPr>
        <p:grpSpPr>
          <a:xfrm>
            <a:off x="4563702" y="2022679"/>
            <a:ext cx="4305978" cy="359762"/>
            <a:chOff x="4563702" y="711307"/>
            <a:chExt cx="4305978" cy="359762"/>
          </a:xfrm>
        </p:grpSpPr>
        <p:sp>
          <p:nvSpPr>
            <p:cNvPr id="219" name="TextBox 218"/>
            <p:cNvSpPr txBox="1"/>
            <p:nvPr/>
          </p:nvSpPr>
          <p:spPr>
            <a:xfrm>
              <a:off x="4826080" y="711307"/>
              <a:ext cx="4043600" cy="3597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문의하기 버튼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문의하기를 누르면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전화하기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],[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문의하기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버튼 팝업이 표시되고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문의하기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누르면 문의내용 </a:t>
              </a:r>
              <a:r>
                <a:rPr lang="ko-KR" altLang="en-US" sz="1000">
                  <a:latin typeface="나눔고딕" pitchFamily="50" charset="-127"/>
                  <a:ea typeface="나눔고딕" pitchFamily="50" charset="-127"/>
                </a:rPr>
                <a:t>작성을 위한 팝업 나옴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20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21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29" name="Group 3"/>
          <p:cNvGrpSpPr/>
          <p:nvPr/>
        </p:nvGrpSpPr>
        <p:grpSpPr>
          <a:xfrm>
            <a:off x="4563702" y="2460103"/>
            <a:ext cx="4369986" cy="255512"/>
            <a:chOff x="4563702" y="711307"/>
            <a:chExt cx="4369986" cy="255512"/>
          </a:xfrm>
        </p:grpSpPr>
        <p:sp>
          <p:nvSpPr>
            <p:cNvPr id="252" name="TextBox 251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상점이 카드결재나 배달업무를 하는 경우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해당 유무를 아이콘으로 표시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53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54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62" name="Group 3"/>
          <p:cNvGrpSpPr/>
          <p:nvPr/>
        </p:nvGrpSpPr>
        <p:grpSpPr>
          <a:xfrm>
            <a:off x="4563702" y="2793277"/>
            <a:ext cx="4369986" cy="255512"/>
            <a:chOff x="4563702" y="711307"/>
            <a:chExt cx="4369986" cy="255512"/>
          </a:xfrm>
        </p:grpSpPr>
        <p:sp>
          <p:nvSpPr>
            <p:cNvPr id="263" name="TextBox 262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뉴스 내용으로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최대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300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자 까지 지원한다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grpSp>
          <p:nvGrpSpPr>
            <p:cNvPr id="264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65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6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67" name="Group 3"/>
          <p:cNvGrpSpPr/>
          <p:nvPr/>
        </p:nvGrpSpPr>
        <p:grpSpPr>
          <a:xfrm>
            <a:off x="4563702" y="3114188"/>
            <a:ext cx="4369986" cy="255512"/>
            <a:chOff x="4563702" y="711307"/>
            <a:chExt cx="4369986" cy="255512"/>
          </a:xfrm>
        </p:grpSpPr>
        <p:sp>
          <p:nvSpPr>
            <p:cNvPr id="268" name="TextBox 267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첨부된 사진의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Preview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이다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서버에서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Preview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사이즈로 조절한다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69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70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7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72" name="Group 3"/>
          <p:cNvGrpSpPr/>
          <p:nvPr/>
        </p:nvGrpSpPr>
        <p:grpSpPr>
          <a:xfrm>
            <a:off x="4563702" y="3436974"/>
            <a:ext cx="4369986" cy="255512"/>
            <a:chOff x="4563702" y="711307"/>
            <a:chExt cx="4369986" cy="255512"/>
          </a:xfrm>
        </p:grpSpPr>
        <p:sp>
          <p:nvSpPr>
            <p:cNvPr id="273" name="TextBox 272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사진은 다수 가능하고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4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장이 넘어가면 가로로 스크롤 가능하다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74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75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8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2054867" y="4367794"/>
            <a:ext cx="324263" cy="54864"/>
            <a:chOff x="5247375" y="4372231"/>
            <a:chExt cx="324263" cy="54864"/>
          </a:xfrm>
        </p:grpSpPr>
        <p:sp>
          <p:nvSpPr>
            <p:cNvPr id="7" name="타원 6"/>
            <p:cNvSpPr/>
            <p:nvPr/>
          </p:nvSpPr>
          <p:spPr>
            <a:xfrm>
              <a:off x="5247375" y="4372231"/>
              <a:ext cx="54864" cy="548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5332857" y="4372231"/>
              <a:ext cx="54864" cy="548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5426111" y="4372231"/>
              <a:ext cx="54864" cy="548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5516774" y="4372231"/>
              <a:ext cx="54864" cy="548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0" name="Group 3"/>
          <p:cNvGrpSpPr/>
          <p:nvPr/>
        </p:nvGrpSpPr>
        <p:grpSpPr>
          <a:xfrm>
            <a:off x="4563702" y="3769264"/>
            <a:ext cx="4369986" cy="255512"/>
            <a:chOff x="4563702" y="711307"/>
            <a:chExt cx="4369986" cy="255512"/>
          </a:xfrm>
        </p:grpSpPr>
        <p:sp>
          <p:nvSpPr>
            <p:cNvPr id="281" name="TextBox 280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뉴스 내용이 허위이거나 오프마켓과 상관없는 경우 신고하기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82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83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9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92" name="Group 118"/>
          <p:cNvGrpSpPr/>
          <p:nvPr/>
        </p:nvGrpSpPr>
        <p:grpSpPr>
          <a:xfrm>
            <a:off x="581128" y="5756050"/>
            <a:ext cx="262378" cy="246221"/>
            <a:chOff x="3630583" y="2218503"/>
            <a:chExt cx="262378" cy="246221"/>
          </a:xfrm>
        </p:grpSpPr>
        <p:sp>
          <p:nvSpPr>
            <p:cNvPr id="293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95" name="Rounded Rectangle 10"/>
          <p:cNvSpPr/>
          <p:nvPr/>
        </p:nvSpPr>
        <p:spPr>
          <a:xfrm>
            <a:off x="1940463" y="5788196"/>
            <a:ext cx="663198" cy="214075"/>
          </a:xfrm>
          <a:prstGeom prst="roundRect">
            <a:avLst>
              <a:gd name="adj" fmla="val 117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알림차단</a:t>
            </a:r>
            <a:endParaRPr lang="en-US" sz="900"/>
          </a:p>
        </p:txBody>
      </p:sp>
      <p:pic>
        <p:nvPicPr>
          <p:cNvPr id="296" name="Picture 16" descr="http://cdn.androidblip.com/icn/podori_utils_PoSiren____136910.png"/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4167" b="100000" l="41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8474" y="5769908"/>
            <a:ext cx="257218" cy="25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97" name="Group 118"/>
          <p:cNvGrpSpPr/>
          <p:nvPr/>
        </p:nvGrpSpPr>
        <p:grpSpPr>
          <a:xfrm>
            <a:off x="1588529" y="5756050"/>
            <a:ext cx="338554" cy="246221"/>
            <a:chOff x="3578382" y="2218503"/>
            <a:chExt cx="338554" cy="246221"/>
          </a:xfrm>
        </p:grpSpPr>
        <p:sp>
          <p:nvSpPr>
            <p:cNvPr id="298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3578382" y="2218503"/>
              <a:ext cx="338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10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00" name="Group 3"/>
          <p:cNvGrpSpPr/>
          <p:nvPr/>
        </p:nvGrpSpPr>
        <p:grpSpPr>
          <a:xfrm>
            <a:off x="4525614" y="4109611"/>
            <a:ext cx="4408074" cy="490963"/>
            <a:chOff x="4525614" y="711306"/>
            <a:chExt cx="4408074" cy="490963"/>
          </a:xfrm>
        </p:grpSpPr>
        <p:sp>
          <p:nvSpPr>
            <p:cNvPr id="301" name="TextBox 300"/>
            <p:cNvSpPr txBox="1"/>
            <p:nvPr/>
          </p:nvSpPr>
          <p:spPr>
            <a:xfrm>
              <a:off x="4826080" y="711306"/>
              <a:ext cx="4107608" cy="4909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상점의 소식이 마음에 들지 않는 경우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알림을 차단하는 기능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알림을 차단하면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Push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알림은 하지 않지만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소식목록에 소식은 표시된다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02" name="Group 29"/>
            <p:cNvGrpSpPr/>
            <p:nvPr/>
          </p:nvGrpSpPr>
          <p:grpSpPr>
            <a:xfrm>
              <a:off x="4525614" y="720598"/>
              <a:ext cx="338554" cy="246221"/>
              <a:chOff x="3592495" y="2218503"/>
              <a:chExt cx="338554" cy="246221"/>
            </a:xfrm>
          </p:grpSpPr>
          <p:sp>
            <p:nvSpPr>
              <p:cNvPr id="303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3592495" y="2218503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10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05" name="그룹 304"/>
          <p:cNvGrpSpPr/>
          <p:nvPr/>
        </p:nvGrpSpPr>
        <p:grpSpPr>
          <a:xfrm>
            <a:off x="685407" y="5990730"/>
            <a:ext cx="3048000" cy="568251"/>
            <a:chOff x="3657680" y="2044592"/>
            <a:chExt cx="3048000" cy="568251"/>
          </a:xfrm>
        </p:grpSpPr>
        <p:grpSp>
          <p:nvGrpSpPr>
            <p:cNvPr id="306" name="Group 33"/>
            <p:cNvGrpSpPr/>
            <p:nvPr/>
          </p:nvGrpSpPr>
          <p:grpSpPr>
            <a:xfrm>
              <a:off x="3657680" y="2113470"/>
              <a:ext cx="3048000" cy="499373"/>
              <a:chOff x="3657680" y="2113470"/>
              <a:chExt cx="3048000" cy="499373"/>
            </a:xfrm>
          </p:grpSpPr>
          <p:sp>
            <p:nvSpPr>
              <p:cNvPr id="309" name="직사각형 9"/>
              <p:cNvSpPr/>
              <p:nvPr/>
            </p:nvSpPr>
            <p:spPr>
              <a:xfrm>
                <a:off x="3657680" y="2113470"/>
                <a:ext cx="3048000" cy="4993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10" name="Rectangle 28"/>
              <p:cNvSpPr/>
              <p:nvPr/>
            </p:nvSpPr>
            <p:spPr>
              <a:xfrm>
                <a:off x="3800747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소</a:t>
                </a:r>
                <a:endParaRPr lang="en-US"/>
              </a:p>
            </p:txBody>
          </p:sp>
          <p:sp>
            <p:nvSpPr>
              <p:cNvPr id="311" name="Rectangle 29"/>
              <p:cNvSpPr/>
              <p:nvPr/>
            </p:nvSpPr>
            <p:spPr>
              <a:xfrm>
                <a:off x="4396785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찾</a:t>
                </a:r>
                <a:endParaRPr lang="en-US"/>
              </a:p>
            </p:txBody>
          </p:sp>
          <p:sp>
            <p:nvSpPr>
              <p:cNvPr id="312" name="Rectangle 30"/>
              <p:cNvSpPr/>
              <p:nvPr/>
            </p:nvSpPr>
            <p:spPr>
              <a:xfrm>
                <a:off x="4992823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보</a:t>
                </a:r>
                <a:endParaRPr lang="en-US"/>
              </a:p>
            </p:txBody>
          </p:sp>
          <p:sp>
            <p:nvSpPr>
              <p:cNvPr id="313" name="Rectangle 31"/>
              <p:cNvSpPr/>
              <p:nvPr/>
            </p:nvSpPr>
            <p:spPr>
              <a:xfrm>
                <a:off x="5588861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지</a:t>
                </a:r>
                <a:endParaRPr lang="en-US"/>
              </a:p>
            </p:txBody>
          </p:sp>
          <p:sp>
            <p:nvSpPr>
              <p:cNvPr id="314" name="Rectangle 32"/>
              <p:cNvSpPr/>
              <p:nvPr/>
            </p:nvSpPr>
            <p:spPr>
              <a:xfrm>
                <a:off x="6184899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설</a:t>
                </a:r>
                <a:endParaRPr lang="en-US"/>
              </a:p>
            </p:txBody>
          </p:sp>
        </p:grpSp>
        <p:sp>
          <p:nvSpPr>
            <p:cNvPr id="307" name="Rounded Rectangle 34"/>
            <p:cNvSpPr/>
            <p:nvPr/>
          </p:nvSpPr>
          <p:spPr>
            <a:xfrm>
              <a:off x="3961617" y="2091503"/>
              <a:ext cx="346348" cy="1905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977685" y="2044592"/>
              <a:ext cx="340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나눔고딕" pitchFamily="50" charset="-127"/>
                  <a:ea typeface="나눔고딕" pitchFamily="50" charset="-127"/>
                </a:rPr>
                <a:t>13</a:t>
              </a:r>
            </a:p>
          </p:txBody>
        </p:sp>
      </p:grpSp>
      <p:sp>
        <p:nvSpPr>
          <p:cNvPr id="315" name="Rounded Rectangle 13"/>
          <p:cNvSpPr/>
          <p:nvPr/>
        </p:nvSpPr>
        <p:spPr>
          <a:xfrm>
            <a:off x="735707" y="4519314"/>
            <a:ext cx="2976741" cy="1236736"/>
          </a:xfrm>
          <a:prstGeom prst="roundRect">
            <a:avLst>
              <a:gd name="adj" fmla="val 391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r>
              <a:rPr lang="ko-KR" altLang="en-US" smtClean="0"/>
              <a:t>소식댓글</a:t>
            </a:r>
            <a:endParaRPr lang="en-US"/>
          </a:p>
        </p:txBody>
      </p:sp>
      <p:grpSp>
        <p:nvGrpSpPr>
          <p:cNvPr id="316" name="Group 3"/>
          <p:cNvGrpSpPr/>
          <p:nvPr/>
        </p:nvGrpSpPr>
        <p:grpSpPr>
          <a:xfrm>
            <a:off x="4525614" y="4582261"/>
            <a:ext cx="4408074" cy="255512"/>
            <a:chOff x="4525614" y="711307"/>
            <a:chExt cx="4408074" cy="255512"/>
          </a:xfrm>
        </p:grpSpPr>
        <p:sp>
          <p:nvSpPr>
            <p:cNvPr id="317" name="TextBox 316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소식에 대해 댓글을 달 수 있는 공간임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grpSp>
          <p:nvGrpSpPr>
            <p:cNvPr id="318" name="Group 29"/>
            <p:cNvGrpSpPr/>
            <p:nvPr/>
          </p:nvGrpSpPr>
          <p:grpSpPr>
            <a:xfrm>
              <a:off x="4525614" y="720598"/>
              <a:ext cx="338554" cy="246221"/>
              <a:chOff x="3592495" y="2218503"/>
              <a:chExt cx="338554" cy="246221"/>
            </a:xfrm>
          </p:grpSpPr>
          <p:sp>
            <p:nvSpPr>
              <p:cNvPr id="319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3592495" y="2218503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21" name="Group 118"/>
          <p:cNvGrpSpPr/>
          <p:nvPr/>
        </p:nvGrpSpPr>
        <p:grpSpPr>
          <a:xfrm>
            <a:off x="1299506" y="4893487"/>
            <a:ext cx="338554" cy="246221"/>
            <a:chOff x="3578382" y="2218503"/>
            <a:chExt cx="338554" cy="246221"/>
          </a:xfrm>
        </p:grpSpPr>
        <p:sp>
          <p:nvSpPr>
            <p:cNvPr id="322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578382" y="2218503"/>
              <a:ext cx="338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11</a:t>
              </a:r>
            </a:p>
          </p:txBody>
        </p:sp>
      </p:grpSp>
      <p:grpSp>
        <p:nvGrpSpPr>
          <p:cNvPr id="155" name="Group 3"/>
          <p:cNvGrpSpPr/>
          <p:nvPr/>
        </p:nvGrpSpPr>
        <p:grpSpPr>
          <a:xfrm>
            <a:off x="4525614" y="4999252"/>
            <a:ext cx="4408074" cy="255512"/>
            <a:chOff x="4525614" y="711307"/>
            <a:chExt cx="4408074" cy="255512"/>
          </a:xfrm>
        </p:grpSpPr>
        <p:sp>
          <p:nvSpPr>
            <p:cNvPr id="156" name="TextBox 155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사용자가 소식 달면 상점 주인에게 글 올라왔음 알려줘야 함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(Push)</a:t>
              </a:r>
            </a:p>
          </p:txBody>
        </p:sp>
        <p:grpSp>
          <p:nvGrpSpPr>
            <p:cNvPr id="157" name="Group 29"/>
            <p:cNvGrpSpPr/>
            <p:nvPr/>
          </p:nvGrpSpPr>
          <p:grpSpPr>
            <a:xfrm>
              <a:off x="4525614" y="720598"/>
              <a:ext cx="338554" cy="246221"/>
              <a:chOff x="3592495" y="2218503"/>
              <a:chExt cx="338554" cy="246221"/>
            </a:xfrm>
          </p:grpSpPr>
          <p:sp>
            <p:nvSpPr>
              <p:cNvPr id="158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592495" y="2218503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12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40007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9572" y="839886"/>
            <a:ext cx="75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주요 흐름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5"/>
          <p:cNvCxnSpPr/>
          <p:nvPr/>
        </p:nvCxnSpPr>
        <p:spPr>
          <a:xfrm>
            <a:off x="4433977" y="621102"/>
            <a:ext cx="0" cy="45858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63469" y="1157721"/>
            <a:ext cx="4139922" cy="246221"/>
            <a:chOff x="163469" y="1157721"/>
            <a:chExt cx="4139922" cy="246221"/>
          </a:xfrm>
        </p:grpSpPr>
        <p:sp>
          <p:nvSpPr>
            <p:cNvPr id="51" name="TextBox 50"/>
            <p:cNvSpPr txBox="1"/>
            <p:nvPr/>
          </p:nvSpPr>
          <p:spPr>
            <a:xfrm>
              <a:off x="425846" y="115772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서버로부터 상세정보 가져옴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서버는 조회 확인 정보 저장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63469" y="1157721"/>
              <a:ext cx="262378" cy="246221"/>
              <a:chOff x="3630583" y="2218503"/>
              <a:chExt cx="262378" cy="24622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4612672" y="839886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예외</a:t>
            </a:r>
            <a:r>
              <a:rPr lang="en-US" altLang="ko-KR" sz="1100" b="1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제약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0" name="직선 연결선 4"/>
          <p:cNvCxnSpPr/>
          <p:nvPr/>
        </p:nvCxnSpPr>
        <p:spPr>
          <a:xfrm>
            <a:off x="0" y="520700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0915" y="5233202"/>
            <a:ext cx="847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관련데이터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29572" y="5494812"/>
            <a:ext cx="2105628" cy="246221"/>
            <a:chOff x="4646569" y="1816201"/>
            <a:chExt cx="2105628" cy="246221"/>
          </a:xfrm>
        </p:grpSpPr>
        <p:sp>
          <p:nvSpPr>
            <p:cNvPr id="97" name="TextBox 96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상점정보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0" y="0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" pitchFamily="50" charset="-127"/>
                <a:ea typeface="나눔고딕" pitchFamily="50" charset="-127"/>
              </a:rPr>
              <a:t>1003-1. </a:t>
            </a:r>
            <a:r>
              <a:rPr lang="ko-KR" altLang="en-US" sz="1600">
                <a:latin typeface="나눔고딕" pitchFamily="50" charset="-127"/>
                <a:ea typeface="나눔고딕" pitchFamily="50" charset="-127"/>
              </a:rPr>
              <a:t>소식상세 </a:t>
            </a:r>
            <a:r>
              <a:rPr lang="en-US" altLang="ko-KR" sz="160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>
                <a:latin typeface="나눔고딕" pitchFamily="50" charset="-127"/>
                <a:ea typeface="나눔고딕" pitchFamily="50" charset="-127"/>
              </a:rPr>
              <a:t>뉴스</a:t>
            </a:r>
            <a:r>
              <a:rPr lang="en-US" altLang="ko-KR" sz="160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기</a:t>
            </a:r>
            <a:r>
              <a:rPr lang="ko-KR" altLang="en-US" sz="1600">
                <a:latin typeface="나눔고딕" pitchFamily="50" charset="-127"/>
                <a:ea typeface="나눔고딕" pitchFamily="50" charset="-127"/>
              </a:rPr>
              <a:t>능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19" y="374881"/>
            <a:ext cx="2494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고딕" pitchFamily="50" charset="-127"/>
                <a:ea typeface="나눔고딕" pitchFamily="50" charset="-127"/>
              </a:rPr>
              <a:t>상점에서 보낸 </a:t>
            </a:r>
            <a:r>
              <a:rPr lang="en-US" altLang="ko-KR" sz="100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000">
                <a:latin typeface="나눔고딕" pitchFamily="50" charset="-127"/>
                <a:ea typeface="나눔고딕" pitchFamily="50" charset="-127"/>
              </a:rPr>
              <a:t>뉴스</a:t>
            </a:r>
            <a:r>
              <a:rPr lang="en-US" altLang="ko-KR" sz="1000">
                <a:latin typeface="나눔고딕" pitchFamily="50" charset="-127"/>
                <a:ea typeface="나눔고딕" pitchFamily="50" charset="-127"/>
              </a:rPr>
              <a:t>” </a:t>
            </a:r>
            <a:r>
              <a:rPr lang="ko-KR" altLang="en-US" sz="1000">
                <a:latin typeface="나눔고딕" pitchFamily="50" charset="-127"/>
                <a:ea typeface="나눔고딕" pitchFamily="50" charset="-127"/>
              </a:rPr>
              <a:t>소식의 상세조회 화면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242300" y="64124"/>
            <a:ext cx="901700" cy="274430"/>
          </a:xfrm>
          <a:prstGeom prst="round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Hybrid</a:t>
            </a:r>
            <a:endParaRPr lang="en-US" sz="1400"/>
          </a:p>
        </p:txBody>
      </p:sp>
      <p:grpSp>
        <p:nvGrpSpPr>
          <p:cNvPr id="137" name="그룹 136"/>
          <p:cNvGrpSpPr/>
          <p:nvPr/>
        </p:nvGrpSpPr>
        <p:grpSpPr>
          <a:xfrm>
            <a:off x="163469" y="1473300"/>
            <a:ext cx="4139922" cy="246221"/>
            <a:chOff x="163469" y="1157721"/>
            <a:chExt cx="4139922" cy="246221"/>
          </a:xfrm>
        </p:grpSpPr>
        <p:sp>
          <p:nvSpPr>
            <p:cNvPr id="138" name="TextBox 137"/>
            <p:cNvSpPr txBox="1"/>
            <p:nvPr/>
          </p:nvSpPr>
          <p:spPr>
            <a:xfrm>
              <a:off x="425846" y="115772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사진 프리뷰 이미지 포함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39" name="Group 51"/>
            <p:cNvGrpSpPr/>
            <p:nvPr/>
          </p:nvGrpSpPr>
          <p:grpSpPr>
            <a:xfrm>
              <a:off x="163469" y="1157721"/>
              <a:ext cx="262378" cy="246221"/>
              <a:chOff x="3630583" y="2218503"/>
              <a:chExt cx="262378" cy="246221"/>
            </a:xfrm>
          </p:grpSpPr>
          <p:sp>
            <p:nvSpPr>
              <p:cNvPr id="140" name="Oval 52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52" name="그룹 151"/>
          <p:cNvGrpSpPr/>
          <p:nvPr/>
        </p:nvGrpSpPr>
        <p:grpSpPr>
          <a:xfrm>
            <a:off x="4612672" y="1157721"/>
            <a:ext cx="4139922" cy="246221"/>
            <a:chOff x="163469" y="1157721"/>
            <a:chExt cx="4139922" cy="246221"/>
          </a:xfrm>
        </p:grpSpPr>
        <p:sp>
          <p:nvSpPr>
            <p:cNvPr id="153" name="TextBox 152"/>
            <p:cNvSpPr txBox="1"/>
            <p:nvPr/>
          </p:nvSpPr>
          <p:spPr>
            <a:xfrm>
              <a:off x="425846" y="115772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이미지 없으면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“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오프마켓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”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로고 띄워줌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54" name="Group 51"/>
            <p:cNvGrpSpPr/>
            <p:nvPr/>
          </p:nvGrpSpPr>
          <p:grpSpPr>
            <a:xfrm>
              <a:off x="163469" y="1157721"/>
              <a:ext cx="262378" cy="246221"/>
              <a:chOff x="3630583" y="2218503"/>
              <a:chExt cx="262378" cy="246221"/>
            </a:xfrm>
          </p:grpSpPr>
          <p:sp>
            <p:nvSpPr>
              <p:cNvPr id="155" name="Oval 52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57" name="Group 95"/>
          <p:cNvGrpSpPr/>
          <p:nvPr/>
        </p:nvGrpSpPr>
        <p:grpSpPr>
          <a:xfrm>
            <a:off x="129572" y="5809137"/>
            <a:ext cx="2105628" cy="246221"/>
            <a:chOff x="4646569" y="1816201"/>
            <a:chExt cx="2105628" cy="246221"/>
          </a:xfrm>
        </p:grpSpPr>
        <p:sp>
          <p:nvSpPr>
            <p:cNvPr id="158" name="TextBox 157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뉴스 소식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59" name="Group 97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160" name="Oval 9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62" name="Group 95"/>
          <p:cNvGrpSpPr/>
          <p:nvPr/>
        </p:nvGrpSpPr>
        <p:grpSpPr>
          <a:xfrm>
            <a:off x="129572" y="6123462"/>
            <a:ext cx="2105628" cy="246221"/>
            <a:chOff x="4646569" y="1816201"/>
            <a:chExt cx="2105628" cy="246221"/>
          </a:xfrm>
        </p:grpSpPr>
        <p:sp>
          <p:nvSpPr>
            <p:cNvPr id="163" name="TextBox 162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첨부 이미지 프리뷰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64" name="Group 97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165" name="Oval 9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72" name="그룹 171"/>
          <p:cNvGrpSpPr/>
          <p:nvPr/>
        </p:nvGrpSpPr>
        <p:grpSpPr>
          <a:xfrm>
            <a:off x="163469" y="1806675"/>
            <a:ext cx="4139922" cy="565050"/>
            <a:chOff x="163469" y="1157721"/>
            <a:chExt cx="4139922" cy="565050"/>
          </a:xfrm>
        </p:grpSpPr>
        <p:sp>
          <p:nvSpPr>
            <p:cNvPr id="173" name="TextBox 172"/>
            <p:cNvSpPr txBox="1"/>
            <p:nvPr/>
          </p:nvSpPr>
          <p:spPr>
            <a:xfrm>
              <a:off x="425846" y="1157721"/>
              <a:ext cx="3877545" cy="5650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상점신고를 작성하면 서버로 알림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관리자가 처리할 수 있도록 함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관리자는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상점에알리기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], 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사용자에게알리기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], 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상점폐쇄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]. [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사용자차단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과 같은 결정을 할 수 있다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74" name="Group 51"/>
            <p:cNvGrpSpPr/>
            <p:nvPr/>
          </p:nvGrpSpPr>
          <p:grpSpPr>
            <a:xfrm>
              <a:off x="163469" y="1157721"/>
              <a:ext cx="262378" cy="246221"/>
              <a:chOff x="3630583" y="2218503"/>
              <a:chExt cx="262378" cy="246221"/>
            </a:xfrm>
          </p:grpSpPr>
          <p:sp>
            <p:nvSpPr>
              <p:cNvPr id="175" name="Oval 52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77" name="그룹 176"/>
          <p:cNvGrpSpPr/>
          <p:nvPr/>
        </p:nvGrpSpPr>
        <p:grpSpPr>
          <a:xfrm>
            <a:off x="163469" y="2454375"/>
            <a:ext cx="4139922" cy="565050"/>
            <a:chOff x="163469" y="1157721"/>
            <a:chExt cx="4139922" cy="565050"/>
          </a:xfrm>
        </p:grpSpPr>
        <p:sp>
          <p:nvSpPr>
            <p:cNvPr id="178" name="TextBox 177"/>
            <p:cNvSpPr txBox="1"/>
            <p:nvPr/>
          </p:nvSpPr>
          <p:spPr>
            <a:xfrm>
              <a:off x="425846" y="1157721"/>
              <a:ext cx="3877545" cy="5650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차단을 하는 경우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서버로 차단 정보를 보내고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이후 상점이 소식 전달할 때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해당 상점을 차단한 사용자에게는 일체 소식을 전달하지 않는다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단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“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문의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”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에 대한 소식은 전달한다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79" name="Group 51"/>
            <p:cNvGrpSpPr/>
            <p:nvPr/>
          </p:nvGrpSpPr>
          <p:grpSpPr>
            <a:xfrm>
              <a:off x="163469" y="1157721"/>
              <a:ext cx="262378" cy="246221"/>
              <a:chOff x="3630583" y="2218503"/>
              <a:chExt cx="262378" cy="246221"/>
            </a:xfrm>
          </p:grpSpPr>
          <p:sp>
            <p:nvSpPr>
              <p:cNvPr id="180" name="Oval 52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87" name="Group 95"/>
          <p:cNvGrpSpPr/>
          <p:nvPr/>
        </p:nvGrpSpPr>
        <p:grpSpPr>
          <a:xfrm>
            <a:off x="129572" y="6447312"/>
            <a:ext cx="2105628" cy="246221"/>
            <a:chOff x="4646569" y="1816201"/>
            <a:chExt cx="2105628" cy="246221"/>
          </a:xfrm>
        </p:grpSpPr>
        <p:sp>
          <p:nvSpPr>
            <p:cNvPr id="188" name="TextBox 187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소식 댓글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89" name="Group 97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190" name="Oval 9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88434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433977" y="621102"/>
            <a:ext cx="0" cy="623689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>
            <a:spLocks/>
          </p:cNvSpPr>
          <p:nvPr/>
        </p:nvSpPr>
        <p:spPr>
          <a:xfrm>
            <a:off x="681486" y="711308"/>
            <a:ext cx="3048000" cy="60800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1486" y="726753"/>
            <a:ext cx="3048000" cy="2393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1003-1-1.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상점정보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 [UI] #1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19" y="374881"/>
            <a:ext cx="2525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상점에 대한 상세 정보를 조회하는 화면이다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242300" y="64124"/>
            <a:ext cx="901700" cy="274430"/>
          </a:xfrm>
          <a:prstGeom prst="round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Hybrid</a:t>
            </a:r>
            <a:endParaRPr lang="en-US" sz="1400"/>
          </a:p>
        </p:txBody>
      </p:sp>
      <p:grpSp>
        <p:nvGrpSpPr>
          <p:cNvPr id="4" name="Group 3"/>
          <p:cNvGrpSpPr/>
          <p:nvPr/>
        </p:nvGrpSpPr>
        <p:grpSpPr>
          <a:xfrm>
            <a:off x="4563702" y="711308"/>
            <a:ext cx="4212078" cy="255512"/>
            <a:chOff x="4563702" y="711308"/>
            <a:chExt cx="4212078" cy="255512"/>
          </a:xfrm>
        </p:grpSpPr>
        <p:sp>
          <p:nvSpPr>
            <p:cNvPr id="29" name="TextBox 28"/>
            <p:cNvSpPr txBox="1"/>
            <p:nvPr/>
          </p:nvSpPr>
          <p:spPr>
            <a:xfrm>
              <a:off x="4826080" y="711308"/>
              <a:ext cx="3949700" cy="2555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2 Depth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부터는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Navigation Bar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가 생기고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현재 상세 </a:t>
              </a:r>
              <a:r>
                <a:rPr lang="ko-KR" altLang="en-US" sz="1000" err="1" smtClean="0">
                  <a:latin typeface="나눔고딕" pitchFamily="50" charset="-127"/>
                  <a:ea typeface="나눔고딕" pitchFamily="50" charset="-127"/>
                </a:rPr>
                <a:t>화면명을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표시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91" name="Rounded Rectangle 13"/>
          <p:cNvSpPr/>
          <p:nvPr/>
        </p:nvSpPr>
        <p:spPr>
          <a:xfrm>
            <a:off x="685407" y="961387"/>
            <a:ext cx="3040158" cy="27236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그룹 191"/>
          <p:cNvGrpSpPr/>
          <p:nvPr/>
        </p:nvGrpSpPr>
        <p:grpSpPr>
          <a:xfrm>
            <a:off x="698214" y="973799"/>
            <a:ext cx="463032" cy="230832"/>
            <a:chOff x="4409592" y="3773155"/>
            <a:chExt cx="463032" cy="230832"/>
          </a:xfrm>
        </p:grpSpPr>
        <p:sp>
          <p:nvSpPr>
            <p:cNvPr id="193" name="오각형 192"/>
            <p:cNvSpPr/>
            <p:nvPr/>
          </p:nvSpPr>
          <p:spPr>
            <a:xfrm rot="10800000">
              <a:off x="4409592" y="3798296"/>
              <a:ext cx="463032" cy="18055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69950" y="3773155"/>
              <a:ext cx="4026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뒤로</a:t>
              </a: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341955" y="973799"/>
            <a:ext cx="172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상록마트 </a:t>
            </a:r>
            <a:r>
              <a:rPr lang="en-US" altLang="ko-KR" sz="12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부천 송내점</a:t>
            </a:r>
            <a:r>
              <a:rPr lang="en-US" altLang="ko-KR" sz="12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1" name="Group 118"/>
          <p:cNvGrpSpPr/>
          <p:nvPr/>
        </p:nvGrpSpPr>
        <p:grpSpPr>
          <a:xfrm>
            <a:off x="481097" y="971109"/>
            <a:ext cx="262378" cy="246221"/>
            <a:chOff x="3630583" y="2218503"/>
            <a:chExt cx="262378" cy="246221"/>
          </a:xfrm>
        </p:grpSpPr>
        <p:sp>
          <p:nvSpPr>
            <p:cNvPr id="232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45" name="Group 3"/>
          <p:cNvGrpSpPr/>
          <p:nvPr/>
        </p:nvGrpSpPr>
        <p:grpSpPr>
          <a:xfrm>
            <a:off x="4563702" y="1044482"/>
            <a:ext cx="4212078" cy="255512"/>
            <a:chOff x="4563702" y="711308"/>
            <a:chExt cx="4212078" cy="255512"/>
          </a:xfrm>
        </p:grpSpPr>
        <p:sp>
          <p:nvSpPr>
            <p:cNvPr id="184" name="TextBox 183"/>
            <p:cNvSpPr txBox="1"/>
            <p:nvPr/>
          </p:nvSpPr>
          <p:spPr>
            <a:xfrm>
              <a:off x="4826080" y="711308"/>
              <a:ext cx="3949700" cy="2555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정보의 요약화면이다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누르면 상점 상세 화면으로 이동한다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85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186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88" name="Group 3"/>
          <p:cNvGrpSpPr/>
          <p:nvPr/>
        </p:nvGrpSpPr>
        <p:grpSpPr>
          <a:xfrm>
            <a:off x="4563702" y="1377656"/>
            <a:ext cx="4212078" cy="567361"/>
            <a:chOff x="4563702" y="711307"/>
            <a:chExt cx="4212078" cy="567361"/>
          </a:xfrm>
        </p:grpSpPr>
        <p:sp>
          <p:nvSpPr>
            <p:cNvPr id="189" name="TextBox 188"/>
            <p:cNvSpPr txBox="1"/>
            <p:nvPr/>
          </p:nvSpPr>
          <p:spPr>
            <a:xfrm>
              <a:off x="4826080" y="711307"/>
              <a:ext cx="3949700" cy="56736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상점명과 상점 정보에서 입력 한 상점 소개 문구가 보인다</a:t>
              </a:r>
              <a:endParaRPr lang="en-US" altLang="ko-KR" sz="100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주소의 동 단위까지 보이며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바로 옆에 상점 전화번호가 보인다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하단에는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운영시간과 카드결재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배달가능 여부가 표시된다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90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00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02" name="Group 3"/>
          <p:cNvGrpSpPr/>
          <p:nvPr/>
        </p:nvGrpSpPr>
        <p:grpSpPr>
          <a:xfrm>
            <a:off x="4563702" y="2022679"/>
            <a:ext cx="4305978" cy="359762"/>
            <a:chOff x="4563702" y="711307"/>
            <a:chExt cx="4305978" cy="359762"/>
          </a:xfrm>
        </p:grpSpPr>
        <p:sp>
          <p:nvSpPr>
            <p:cNvPr id="219" name="TextBox 218"/>
            <p:cNvSpPr txBox="1"/>
            <p:nvPr/>
          </p:nvSpPr>
          <p:spPr>
            <a:xfrm>
              <a:off x="4826080" y="711307"/>
              <a:ext cx="4043600" cy="3597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문의하기 버튼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문의하기를 누르면 문의내용 작성을 위한 팝업 나옴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20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21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29" name="Group 3"/>
          <p:cNvGrpSpPr/>
          <p:nvPr/>
        </p:nvGrpSpPr>
        <p:grpSpPr>
          <a:xfrm>
            <a:off x="4563702" y="2460103"/>
            <a:ext cx="4369986" cy="255512"/>
            <a:chOff x="4563702" y="711307"/>
            <a:chExt cx="4369986" cy="255512"/>
          </a:xfrm>
        </p:grpSpPr>
        <p:sp>
          <p:nvSpPr>
            <p:cNvPr id="252" name="TextBox 251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상점이 카드결재나 배달업무를 하는 경우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해당 유무를 아이콘으로 표시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53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54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62" name="Group 3"/>
          <p:cNvGrpSpPr/>
          <p:nvPr/>
        </p:nvGrpSpPr>
        <p:grpSpPr>
          <a:xfrm>
            <a:off x="4563702" y="2793277"/>
            <a:ext cx="4369986" cy="255512"/>
            <a:chOff x="4563702" y="711307"/>
            <a:chExt cx="4369986" cy="255512"/>
          </a:xfrm>
        </p:grpSpPr>
        <p:sp>
          <p:nvSpPr>
            <p:cNvPr id="263" name="TextBox 262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뉴스 내용으로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최대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300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자 까지 지원한다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grpSp>
          <p:nvGrpSpPr>
            <p:cNvPr id="264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65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6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67" name="Group 3"/>
          <p:cNvGrpSpPr/>
          <p:nvPr/>
        </p:nvGrpSpPr>
        <p:grpSpPr>
          <a:xfrm>
            <a:off x="4563702" y="3114188"/>
            <a:ext cx="4369986" cy="255512"/>
            <a:chOff x="4563702" y="711307"/>
            <a:chExt cx="4369986" cy="255512"/>
          </a:xfrm>
        </p:grpSpPr>
        <p:sp>
          <p:nvSpPr>
            <p:cNvPr id="268" name="TextBox 267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첨부된 사진의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Preview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이다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서버에서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Preview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사이즈로 조절한다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69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70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7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72" name="Group 3"/>
          <p:cNvGrpSpPr/>
          <p:nvPr/>
        </p:nvGrpSpPr>
        <p:grpSpPr>
          <a:xfrm>
            <a:off x="4563702" y="3436974"/>
            <a:ext cx="4369986" cy="255512"/>
            <a:chOff x="4563702" y="711307"/>
            <a:chExt cx="4369986" cy="255512"/>
          </a:xfrm>
        </p:grpSpPr>
        <p:sp>
          <p:nvSpPr>
            <p:cNvPr id="273" name="TextBox 272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사진은 다수 가능하고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4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장이 넘어가면 가로로 스크롤 가능하다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74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75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8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80" name="Group 3"/>
          <p:cNvGrpSpPr/>
          <p:nvPr/>
        </p:nvGrpSpPr>
        <p:grpSpPr>
          <a:xfrm>
            <a:off x="4563702" y="3769264"/>
            <a:ext cx="4369986" cy="255512"/>
            <a:chOff x="4563702" y="711307"/>
            <a:chExt cx="4369986" cy="255512"/>
          </a:xfrm>
        </p:grpSpPr>
        <p:sp>
          <p:nvSpPr>
            <p:cNvPr id="281" name="TextBox 280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뉴스 내용이 허위이거나 오프마켓과 상관없는 경우 신고하기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82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83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9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00" name="Group 3"/>
          <p:cNvGrpSpPr/>
          <p:nvPr/>
        </p:nvGrpSpPr>
        <p:grpSpPr>
          <a:xfrm>
            <a:off x="4525614" y="4109612"/>
            <a:ext cx="4408074" cy="255512"/>
            <a:chOff x="4525614" y="711307"/>
            <a:chExt cx="4408074" cy="255512"/>
          </a:xfrm>
        </p:grpSpPr>
        <p:sp>
          <p:nvSpPr>
            <p:cNvPr id="301" name="TextBox 300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상점의 소식이 마음에 들지 않는 경우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소식을 차단하는 기능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02" name="Group 29"/>
            <p:cNvGrpSpPr/>
            <p:nvPr/>
          </p:nvGrpSpPr>
          <p:grpSpPr>
            <a:xfrm>
              <a:off x="4525614" y="720598"/>
              <a:ext cx="338554" cy="246221"/>
              <a:chOff x="3592495" y="2218503"/>
              <a:chExt cx="338554" cy="246221"/>
            </a:xfrm>
          </p:grpSpPr>
          <p:sp>
            <p:nvSpPr>
              <p:cNvPr id="303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3592495" y="2218503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10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05" name="그룹 304"/>
          <p:cNvGrpSpPr/>
          <p:nvPr/>
        </p:nvGrpSpPr>
        <p:grpSpPr>
          <a:xfrm>
            <a:off x="685407" y="6223074"/>
            <a:ext cx="3048000" cy="568251"/>
            <a:chOff x="3657680" y="2044592"/>
            <a:chExt cx="3048000" cy="568251"/>
          </a:xfrm>
        </p:grpSpPr>
        <p:grpSp>
          <p:nvGrpSpPr>
            <p:cNvPr id="306" name="Group 33"/>
            <p:cNvGrpSpPr/>
            <p:nvPr/>
          </p:nvGrpSpPr>
          <p:grpSpPr>
            <a:xfrm>
              <a:off x="3657680" y="2113470"/>
              <a:ext cx="3048000" cy="499373"/>
              <a:chOff x="3657680" y="2113470"/>
              <a:chExt cx="3048000" cy="499373"/>
            </a:xfrm>
          </p:grpSpPr>
          <p:sp>
            <p:nvSpPr>
              <p:cNvPr id="309" name="직사각형 9"/>
              <p:cNvSpPr/>
              <p:nvPr/>
            </p:nvSpPr>
            <p:spPr>
              <a:xfrm>
                <a:off x="3657680" y="2113470"/>
                <a:ext cx="3048000" cy="4993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10" name="Rectangle 28"/>
              <p:cNvSpPr/>
              <p:nvPr/>
            </p:nvSpPr>
            <p:spPr>
              <a:xfrm>
                <a:off x="3800747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소</a:t>
                </a:r>
                <a:endParaRPr lang="en-US"/>
              </a:p>
            </p:txBody>
          </p:sp>
          <p:sp>
            <p:nvSpPr>
              <p:cNvPr id="311" name="Rectangle 29"/>
              <p:cNvSpPr/>
              <p:nvPr/>
            </p:nvSpPr>
            <p:spPr>
              <a:xfrm>
                <a:off x="4396785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찾</a:t>
                </a:r>
                <a:endParaRPr lang="en-US"/>
              </a:p>
            </p:txBody>
          </p:sp>
          <p:sp>
            <p:nvSpPr>
              <p:cNvPr id="312" name="Rectangle 30"/>
              <p:cNvSpPr/>
              <p:nvPr/>
            </p:nvSpPr>
            <p:spPr>
              <a:xfrm>
                <a:off x="4992823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보</a:t>
                </a:r>
                <a:endParaRPr lang="en-US"/>
              </a:p>
            </p:txBody>
          </p:sp>
          <p:sp>
            <p:nvSpPr>
              <p:cNvPr id="313" name="Rectangle 31"/>
              <p:cNvSpPr/>
              <p:nvPr/>
            </p:nvSpPr>
            <p:spPr>
              <a:xfrm>
                <a:off x="5588861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지</a:t>
                </a:r>
                <a:endParaRPr lang="en-US"/>
              </a:p>
            </p:txBody>
          </p:sp>
          <p:sp>
            <p:nvSpPr>
              <p:cNvPr id="314" name="Rectangle 32"/>
              <p:cNvSpPr/>
              <p:nvPr/>
            </p:nvSpPr>
            <p:spPr>
              <a:xfrm>
                <a:off x="6184899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설</a:t>
                </a:r>
                <a:endParaRPr lang="en-US"/>
              </a:p>
            </p:txBody>
          </p:sp>
        </p:grpSp>
        <p:sp>
          <p:nvSpPr>
            <p:cNvPr id="307" name="Rounded Rectangle 34"/>
            <p:cNvSpPr/>
            <p:nvPr/>
          </p:nvSpPr>
          <p:spPr>
            <a:xfrm>
              <a:off x="3961617" y="2091503"/>
              <a:ext cx="346348" cy="1905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977685" y="2044592"/>
              <a:ext cx="340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나눔고딕" pitchFamily="50" charset="-127"/>
                  <a:ea typeface="나눔고딕" pitchFamily="50" charset="-127"/>
                </a:rPr>
                <a:t>13</a:t>
              </a:r>
            </a:p>
          </p:txBody>
        </p:sp>
      </p:grpSp>
      <p:sp>
        <p:nvSpPr>
          <p:cNvPr id="146" name="Rounded Rectangle 13"/>
          <p:cNvSpPr/>
          <p:nvPr/>
        </p:nvSpPr>
        <p:spPr>
          <a:xfrm>
            <a:off x="724956" y="2176052"/>
            <a:ext cx="2976741" cy="2078199"/>
          </a:xfrm>
          <a:prstGeom prst="roundRect">
            <a:avLst>
              <a:gd name="adj" fmla="val 494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10"/>
          <p:cNvSpPr/>
          <p:nvPr/>
        </p:nvSpPr>
        <p:spPr>
          <a:xfrm>
            <a:off x="880861" y="6011015"/>
            <a:ext cx="663198" cy="214075"/>
          </a:xfrm>
          <a:prstGeom prst="roundRect">
            <a:avLst>
              <a:gd name="adj" fmla="val 117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상</a:t>
            </a:r>
            <a:r>
              <a:rPr lang="ko-KR" altLang="en-US" sz="900"/>
              <a:t>점</a:t>
            </a:r>
            <a:r>
              <a:rPr lang="ko-KR" altLang="en-US" sz="900" smtClean="0"/>
              <a:t>신고</a:t>
            </a:r>
            <a:endParaRPr lang="en-US" sz="900"/>
          </a:p>
        </p:txBody>
      </p:sp>
      <p:pic>
        <p:nvPicPr>
          <p:cNvPr id="1040" name="Picture 16" descr="http://cdn.androidblip.com/icn/podori_utils_PoSiren____136910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167" b="100000" l="41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872" y="5992727"/>
            <a:ext cx="257218" cy="25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5" name="Rounded Rectangle 10"/>
          <p:cNvSpPr/>
          <p:nvPr/>
        </p:nvSpPr>
        <p:spPr>
          <a:xfrm>
            <a:off x="1940463" y="6011015"/>
            <a:ext cx="663198" cy="214075"/>
          </a:xfrm>
          <a:prstGeom prst="roundRect">
            <a:avLst>
              <a:gd name="adj" fmla="val 117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알림차단</a:t>
            </a:r>
            <a:endParaRPr lang="en-US" sz="900"/>
          </a:p>
        </p:txBody>
      </p:sp>
      <p:pic>
        <p:nvPicPr>
          <p:cNvPr id="296" name="Picture 16" descr="http://cdn.androidblip.com/icn/podori_utils_PoSiren____136910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4167" b="100000" l="41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8474" y="5992727"/>
            <a:ext cx="257218" cy="25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Rounded Rectangle 13"/>
          <p:cNvSpPr/>
          <p:nvPr/>
        </p:nvSpPr>
        <p:spPr>
          <a:xfrm>
            <a:off x="724956" y="1246451"/>
            <a:ext cx="2976741" cy="914400"/>
          </a:xfrm>
          <a:prstGeom prst="roundRect">
            <a:avLst>
              <a:gd name="adj" fmla="val 10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0"/>
          <p:cNvSpPr/>
          <p:nvPr/>
        </p:nvSpPr>
        <p:spPr>
          <a:xfrm>
            <a:off x="823632" y="1317953"/>
            <a:ext cx="486829" cy="774872"/>
          </a:xfrm>
          <a:prstGeom prst="roundRect">
            <a:avLst>
              <a:gd name="adj" fmla="val 117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사진</a:t>
            </a:r>
            <a:endParaRPr lang="en-US" sz="1000"/>
          </a:p>
        </p:txBody>
      </p:sp>
      <p:sp>
        <p:nvSpPr>
          <p:cNvPr id="198" name="TextBox 197"/>
          <p:cNvSpPr txBox="1"/>
          <p:nvPr/>
        </p:nvSpPr>
        <p:spPr>
          <a:xfrm>
            <a:off x="1310461" y="1266794"/>
            <a:ext cx="1697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상록마트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부천 </a:t>
            </a:r>
            <a:r>
              <a:rPr lang="ko-KR" altLang="en-US" sz="1100" b="1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송내점</a:t>
            </a:r>
            <a:r>
              <a:rPr lang="en-US" altLang="ko-KR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100" b="1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354929" y="1467621"/>
            <a:ext cx="1990995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싸고 좋은 명물 </a:t>
            </a:r>
            <a:r>
              <a:rPr lang="ko-KR" altLang="en-US" sz="11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마트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상록마트</a:t>
            </a:r>
            <a:endParaRPr lang="ko-KR" altLang="en-US" sz="11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358662" y="1726533"/>
            <a:ext cx="1024129" cy="176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부천시 원미구 상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</a:t>
            </a:r>
            <a:endParaRPr lang="ko-KR" altLang="en-US" sz="7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2581729" y="1894895"/>
            <a:ext cx="620187" cy="236030"/>
            <a:chOff x="1762078" y="1983294"/>
            <a:chExt cx="620187" cy="236030"/>
          </a:xfrm>
        </p:grpSpPr>
        <p:pic>
          <p:nvPicPr>
            <p:cNvPr id="205" name="Picture 2" descr="http://images.clipartof.com/small/19812-Clipart-Illustration-Of-A-Collection-Of-Black-And-White-Credit-Card-Masks-Microphone-Connection-Cellphone-Camera-Cogs-Pictures-Clipboard-Communications-Tower-Files-Pen-Headphones-Padlock-And-Speaker-Icons-On-A-White-Background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0" b="19089" l="667" r="19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79336" b="80426"/>
            <a:stretch/>
          </p:blipFill>
          <p:spPr bwMode="auto">
            <a:xfrm>
              <a:off x="1762078" y="2007976"/>
              <a:ext cx="192353" cy="186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TextBox 205"/>
            <p:cNvSpPr txBox="1"/>
            <p:nvPr/>
          </p:nvSpPr>
          <p:spPr>
            <a:xfrm>
              <a:off x="1861823" y="1983294"/>
              <a:ext cx="520442" cy="236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카드</a:t>
              </a: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3073889" y="1906952"/>
            <a:ext cx="695135" cy="248881"/>
            <a:chOff x="2097703" y="2951092"/>
            <a:chExt cx="695135" cy="248881"/>
          </a:xfrm>
        </p:grpSpPr>
        <p:pic>
          <p:nvPicPr>
            <p:cNvPr id="208" name="Picture 6" descr="http://www.e-arrow.net/arrow/images/delivery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03" y="2951092"/>
              <a:ext cx="288438" cy="24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" name="TextBox 208"/>
            <p:cNvSpPr txBox="1"/>
            <p:nvPr/>
          </p:nvSpPr>
          <p:spPr>
            <a:xfrm>
              <a:off x="2272396" y="2962613"/>
              <a:ext cx="520442" cy="236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배달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394734" y="1905816"/>
            <a:ext cx="974742" cy="200426"/>
            <a:chOff x="1394734" y="2032315"/>
            <a:chExt cx="974742" cy="200426"/>
          </a:xfrm>
        </p:grpSpPr>
        <p:pic>
          <p:nvPicPr>
            <p:cNvPr id="1032" name="Picture 8" descr="http://cfs.tistory.com/attach/10490/1284018481.gif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backgroundRemoval t="37349" b="57831" l="27778" r="42014">
                          <a14:foregroundMark x1="34549" y1="45783" x2="34549" y2="457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296" t="37314" r="57312" b="39566"/>
            <a:stretch/>
          </p:blipFill>
          <p:spPr bwMode="auto">
            <a:xfrm>
              <a:off x="1394734" y="2062411"/>
              <a:ext cx="167613" cy="170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1497590" y="2032315"/>
              <a:ext cx="871886" cy="1679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09:00~21:00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11" name="Group 93"/>
          <p:cNvGrpSpPr/>
          <p:nvPr/>
        </p:nvGrpSpPr>
        <p:grpSpPr>
          <a:xfrm>
            <a:off x="3141805" y="1764140"/>
            <a:ext cx="533553" cy="130755"/>
            <a:chOff x="4902200" y="3115389"/>
            <a:chExt cx="533553" cy="130755"/>
          </a:xfrm>
        </p:grpSpPr>
        <p:sp>
          <p:nvSpPr>
            <p:cNvPr id="212" name="5-Point Star 94"/>
            <p:cNvSpPr/>
            <p:nvPr/>
          </p:nvSpPr>
          <p:spPr>
            <a:xfrm>
              <a:off x="490220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5-Point Star 95"/>
            <p:cNvSpPr/>
            <p:nvPr/>
          </p:nvSpPr>
          <p:spPr>
            <a:xfrm>
              <a:off x="5032955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5-Point Star 96"/>
            <p:cNvSpPr/>
            <p:nvPr/>
          </p:nvSpPr>
          <p:spPr>
            <a:xfrm>
              <a:off x="516371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5-Point Star 97"/>
            <p:cNvSpPr/>
            <p:nvPr/>
          </p:nvSpPr>
          <p:spPr>
            <a:xfrm>
              <a:off x="5304998" y="3115389"/>
              <a:ext cx="130755" cy="130755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6" name="Picture 12" descr="http://www.rajgovt.org/Call%20Centers/images/inquiry_icon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ackgroundRemoval t="20000" b="84528" l="26846" r="72819">
                        <a14:foregroundMark x1="57047" y1="42264" x2="57047" y2="42264"/>
                        <a14:foregroundMark x1="50671" y1="59623" x2="50671" y2="59623"/>
                        <a14:foregroundMark x1="62416" y1="58868" x2="62416" y2="5886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164" t="21411" r="26000" b="17062"/>
          <a:stretch/>
        </p:blipFill>
        <p:spPr bwMode="auto">
          <a:xfrm>
            <a:off x="3258170" y="1269299"/>
            <a:ext cx="388366" cy="40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/>
          <p:cNvSpPr txBox="1"/>
          <p:nvPr/>
        </p:nvSpPr>
        <p:spPr>
          <a:xfrm>
            <a:off x="2255039" y="1726533"/>
            <a:ext cx="1024129" cy="176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0507 960 7771</a:t>
            </a:r>
            <a:endParaRPr lang="ko-KR" altLang="en-US" sz="7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29104" y="3038915"/>
            <a:ext cx="2715499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상점 설명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29104" y="3270977"/>
            <a:ext cx="2715499" cy="847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저희 매장은 매일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개의 최저 할인품목을 정하여 행사하고 있으며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고객의 편의를 위해 카트도 준비했습니다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매주 최저가 전단을 배포하고 있으며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전단 쿠폰을 가져오시면 더욱 할인된 가격으로 구매 가능하십니다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29104" y="2244003"/>
            <a:ext cx="2715499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분류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44059" y="2241334"/>
            <a:ext cx="2065921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마트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슈퍼마켓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29104" y="2480763"/>
            <a:ext cx="2179106" cy="245800"/>
            <a:chOff x="829104" y="3071179"/>
            <a:chExt cx="2179106" cy="245800"/>
          </a:xfrm>
        </p:grpSpPr>
        <p:sp>
          <p:nvSpPr>
            <p:cNvPr id="151" name="TextBox 150"/>
            <p:cNvSpPr txBox="1"/>
            <p:nvPr/>
          </p:nvSpPr>
          <p:spPr>
            <a:xfrm>
              <a:off x="829104" y="3071179"/>
              <a:ext cx="714955" cy="236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상품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544060" y="3080949"/>
              <a:ext cx="1464150" cy="236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식품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생활용품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잡화</a:t>
              </a: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829104" y="2742934"/>
            <a:ext cx="2780876" cy="245800"/>
            <a:chOff x="829104" y="3071179"/>
            <a:chExt cx="2780876" cy="245800"/>
          </a:xfrm>
        </p:grpSpPr>
        <p:sp>
          <p:nvSpPr>
            <p:cNvPr id="154" name="TextBox 153"/>
            <p:cNvSpPr txBox="1"/>
            <p:nvPr/>
          </p:nvSpPr>
          <p:spPr>
            <a:xfrm>
              <a:off x="829104" y="3071179"/>
              <a:ext cx="714955" cy="236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휴일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44059" y="3080949"/>
              <a:ext cx="2065921" cy="236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토요일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일요일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셋째 주 화요일</a:t>
              </a:r>
            </a:p>
          </p:txBody>
        </p:sp>
      </p:grpSp>
      <p:sp>
        <p:nvSpPr>
          <p:cNvPr id="156" name="Rounded Rectangle 10"/>
          <p:cNvSpPr/>
          <p:nvPr/>
        </p:nvSpPr>
        <p:spPr>
          <a:xfrm>
            <a:off x="3052904" y="2497704"/>
            <a:ext cx="586040" cy="205211"/>
          </a:xfrm>
          <a:prstGeom prst="roundRect">
            <a:avLst>
              <a:gd name="adj" fmla="val 117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상품보기</a:t>
            </a:r>
            <a:endParaRPr lang="en-US" sz="700"/>
          </a:p>
        </p:txBody>
      </p:sp>
      <p:sp>
        <p:nvSpPr>
          <p:cNvPr id="157" name="Rounded Rectangle 13"/>
          <p:cNvSpPr/>
          <p:nvPr/>
        </p:nvSpPr>
        <p:spPr>
          <a:xfrm>
            <a:off x="724956" y="4287037"/>
            <a:ext cx="2976741" cy="589763"/>
          </a:xfrm>
          <a:prstGeom prst="roundRect">
            <a:avLst>
              <a:gd name="adj" fmla="val 494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문의목록</a:t>
            </a:r>
            <a:r>
              <a:rPr lang="en-US" altLang="ko-KR" smtClean="0"/>
              <a:t>(10</a:t>
            </a:r>
            <a:r>
              <a:rPr lang="ko-KR" altLang="en-US" smtClean="0"/>
              <a:t>개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158" name="Rounded Rectangle 13"/>
          <p:cNvSpPr/>
          <p:nvPr/>
        </p:nvSpPr>
        <p:spPr>
          <a:xfrm>
            <a:off x="724956" y="4895851"/>
            <a:ext cx="2976741" cy="590550"/>
          </a:xfrm>
          <a:prstGeom prst="roundRect">
            <a:avLst>
              <a:gd name="adj" fmla="val 494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최근소식목록 </a:t>
            </a:r>
            <a:r>
              <a:rPr lang="en-US" altLang="ko-KR" smtClean="0"/>
              <a:t>(10</a:t>
            </a:r>
            <a:r>
              <a:rPr lang="ko-KR" altLang="en-US" smtClean="0"/>
              <a:t>개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746219" y="4247112"/>
            <a:ext cx="826232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 문의내용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802533" y="4857751"/>
            <a:ext cx="714955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최근소식</a:t>
            </a:r>
          </a:p>
        </p:txBody>
      </p:sp>
      <p:sp>
        <p:nvSpPr>
          <p:cNvPr id="161" name="Rounded Rectangle 13"/>
          <p:cNvSpPr/>
          <p:nvPr/>
        </p:nvSpPr>
        <p:spPr>
          <a:xfrm>
            <a:off x="724956" y="5505451"/>
            <a:ext cx="2976741" cy="463893"/>
          </a:xfrm>
          <a:prstGeom prst="roundRect">
            <a:avLst>
              <a:gd name="adj" fmla="val 494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리뷰목록 </a:t>
            </a:r>
            <a:r>
              <a:rPr lang="en-US" altLang="ko-KR" smtClean="0"/>
              <a:t>(10</a:t>
            </a:r>
            <a:r>
              <a:rPr lang="ko-KR" altLang="en-US" smtClean="0"/>
              <a:t>개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802533" y="5465257"/>
            <a:ext cx="714955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고객리뷰</a:t>
            </a:r>
          </a:p>
        </p:txBody>
      </p:sp>
      <p:sp>
        <p:nvSpPr>
          <p:cNvPr id="163" name="Rounded Rectangle 10"/>
          <p:cNvSpPr/>
          <p:nvPr/>
        </p:nvSpPr>
        <p:spPr>
          <a:xfrm>
            <a:off x="3052904" y="2248000"/>
            <a:ext cx="586040" cy="205211"/>
          </a:xfrm>
          <a:prstGeom prst="roundRect">
            <a:avLst>
              <a:gd name="adj" fmla="val 117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위치보</a:t>
            </a:r>
            <a:r>
              <a:rPr lang="ko-KR" altLang="en-US" sz="700"/>
              <a:t>기</a:t>
            </a:r>
            <a:endParaRPr lang="en-US" sz="700"/>
          </a:p>
        </p:txBody>
      </p:sp>
      <p:sp>
        <p:nvSpPr>
          <p:cNvPr id="121" name="Rounded Rectangle 120"/>
          <p:cNvSpPr/>
          <p:nvPr/>
        </p:nvSpPr>
        <p:spPr>
          <a:xfrm rot="20227106">
            <a:off x="3264433" y="4685757"/>
            <a:ext cx="2249041" cy="608846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만호수정 </a:t>
            </a:r>
            <a:r>
              <a:rPr lang="en-US" altLang="ko-KR">
                <a:solidFill>
                  <a:srgbClr val="FF0000"/>
                </a:solidFill>
              </a:rPr>
              <a:t>–</a:t>
            </a:r>
            <a:r>
              <a:rPr lang="ko-KR" altLang="en-US">
                <a:solidFill>
                  <a:srgbClr val="FF0000"/>
                </a:solidFill>
              </a:rPr>
              <a:t> 포스퀘어 힌트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47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433977" y="621102"/>
            <a:ext cx="0" cy="623689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0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1003-1-1.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상점정보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 [UI] #2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19" y="374881"/>
            <a:ext cx="2525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상점에 대한 상세 정보를 조회하는 화면이다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242300" y="64124"/>
            <a:ext cx="901700" cy="274430"/>
          </a:xfrm>
          <a:prstGeom prst="round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Hybrid</a:t>
            </a:r>
            <a:endParaRPr lang="en-US" sz="1400"/>
          </a:p>
        </p:txBody>
      </p:sp>
      <p:grpSp>
        <p:nvGrpSpPr>
          <p:cNvPr id="4" name="Group 3"/>
          <p:cNvGrpSpPr/>
          <p:nvPr/>
        </p:nvGrpSpPr>
        <p:grpSpPr>
          <a:xfrm>
            <a:off x="4563702" y="711308"/>
            <a:ext cx="4212078" cy="255512"/>
            <a:chOff x="4563702" y="711308"/>
            <a:chExt cx="4212078" cy="255512"/>
          </a:xfrm>
        </p:grpSpPr>
        <p:sp>
          <p:nvSpPr>
            <p:cNvPr id="29" name="TextBox 28"/>
            <p:cNvSpPr txBox="1"/>
            <p:nvPr/>
          </p:nvSpPr>
          <p:spPr>
            <a:xfrm>
              <a:off x="4826080" y="711308"/>
              <a:ext cx="3949700" cy="2555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2 Depth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부터는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Navigation Bar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가 생기고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현재 상세 </a:t>
              </a:r>
              <a:r>
                <a:rPr lang="ko-KR" altLang="en-US" sz="1000" err="1" smtClean="0">
                  <a:latin typeface="나눔고딕" pitchFamily="50" charset="-127"/>
                  <a:ea typeface="나눔고딕" pitchFamily="50" charset="-127"/>
                </a:rPr>
                <a:t>화면명을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표시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45" name="Group 3"/>
          <p:cNvGrpSpPr/>
          <p:nvPr/>
        </p:nvGrpSpPr>
        <p:grpSpPr>
          <a:xfrm>
            <a:off x="4563702" y="1044482"/>
            <a:ext cx="4212078" cy="255512"/>
            <a:chOff x="4563702" y="711308"/>
            <a:chExt cx="4212078" cy="255512"/>
          </a:xfrm>
        </p:grpSpPr>
        <p:sp>
          <p:nvSpPr>
            <p:cNvPr id="184" name="TextBox 183"/>
            <p:cNvSpPr txBox="1"/>
            <p:nvPr/>
          </p:nvSpPr>
          <p:spPr>
            <a:xfrm>
              <a:off x="4826080" y="711308"/>
              <a:ext cx="3949700" cy="2555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정보의 요약화면이다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누르면 상점 상세 화면으로 이동한다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85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186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88" name="Group 3"/>
          <p:cNvGrpSpPr/>
          <p:nvPr/>
        </p:nvGrpSpPr>
        <p:grpSpPr>
          <a:xfrm>
            <a:off x="4563702" y="1377656"/>
            <a:ext cx="4212078" cy="567361"/>
            <a:chOff x="4563702" y="711307"/>
            <a:chExt cx="4212078" cy="567361"/>
          </a:xfrm>
        </p:grpSpPr>
        <p:sp>
          <p:nvSpPr>
            <p:cNvPr id="189" name="TextBox 188"/>
            <p:cNvSpPr txBox="1"/>
            <p:nvPr/>
          </p:nvSpPr>
          <p:spPr>
            <a:xfrm>
              <a:off x="4826080" y="711307"/>
              <a:ext cx="3949700" cy="56736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상점명과 상점 정보에서 입력 한 상점 소개 문구가 보인다</a:t>
              </a:r>
              <a:endParaRPr lang="en-US" altLang="ko-KR" sz="100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주소의 동 단위까지 보이며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바로 옆에 상점 전화번호가 보인다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하단에는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운영시간과 카드결재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배달가능 여부가 표시된다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90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00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02" name="Group 3"/>
          <p:cNvGrpSpPr/>
          <p:nvPr/>
        </p:nvGrpSpPr>
        <p:grpSpPr>
          <a:xfrm>
            <a:off x="4563702" y="2022679"/>
            <a:ext cx="4305978" cy="359762"/>
            <a:chOff x="4563702" y="711307"/>
            <a:chExt cx="4305978" cy="359762"/>
          </a:xfrm>
        </p:grpSpPr>
        <p:sp>
          <p:nvSpPr>
            <p:cNvPr id="219" name="TextBox 218"/>
            <p:cNvSpPr txBox="1"/>
            <p:nvPr/>
          </p:nvSpPr>
          <p:spPr>
            <a:xfrm>
              <a:off x="4826080" y="711307"/>
              <a:ext cx="4043600" cy="3597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문의하기 버튼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문의하기를 누르면 문의내용 작성을 위한 팝업 나옴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20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21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29" name="Group 3"/>
          <p:cNvGrpSpPr/>
          <p:nvPr/>
        </p:nvGrpSpPr>
        <p:grpSpPr>
          <a:xfrm>
            <a:off x="4563702" y="2460103"/>
            <a:ext cx="4369986" cy="255512"/>
            <a:chOff x="4563702" y="711307"/>
            <a:chExt cx="4369986" cy="255512"/>
          </a:xfrm>
        </p:grpSpPr>
        <p:sp>
          <p:nvSpPr>
            <p:cNvPr id="252" name="TextBox 251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상점이 카드결재나 배달업무를 하는 경우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해당 유무를 아이콘으로 표시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53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54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62" name="Group 3"/>
          <p:cNvGrpSpPr/>
          <p:nvPr/>
        </p:nvGrpSpPr>
        <p:grpSpPr>
          <a:xfrm>
            <a:off x="4563702" y="2793277"/>
            <a:ext cx="4369986" cy="255512"/>
            <a:chOff x="4563702" y="711307"/>
            <a:chExt cx="4369986" cy="255512"/>
          </a:xfrm>
        </p:grpSpPr>
        <p:sp>
          <p:nvSpPr>
            <p:cNvPr id="263" name="TextBox 262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뉴스 내용으로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최대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300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자 까지 지원한다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grpSp>
          <p:nvGrpSpPr>
            <p:cNvPr id="264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65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6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67" name="Group 3"/>
          <p:cNvGrpSpPr/>
          <p:nvPr/>
        </p:nvGrpSpPr>
        <p:grpSpPr>
          <a:xfrm>
            <a:off x="4563702" y="3114188"/>
            <a:ext cx="4369986" cy="255512"/>
            <a:chOff x="4563702" y="711307"/>
            <a:chExt cx="4369986" cy="255512"/>
          </a:xfrm>
        </p:grpSpPr>
        <p:sp>
          <p:nvSpPr>
            <p:cNvPr id="268" name="TextBox 267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첨부된 사진의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Preview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이다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서버에서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Preview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사이즈로 조절한다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69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70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7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72" name="Group 3"/>
          <p:cNvGrpSpPr/>
          <p:nvPr/>
        </p:nvGrpSpPr>
        <p:grpSpPr>
          <a:xfrm>
            <a:off x="4563702" y="3436974"/>
            <a:ext cx="4369986" cy="255512"/>
            <a:chOff x="4563702" y="711307"/>
            <a:chExt cx="4369986" cy="255512"/>
          </a:xfrm>
        </p:grpSpPr>
        <p:sp>
          <p:nvSpPr>
            <p:cNvPr id="273" name="TextBox 272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사진은 다수 가능하고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4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장이 넘어가면 가로로 스크롤 가능하다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74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75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8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80" name="Group 3"/>
          <p:cNvGrpSpPr/>
          <p:nvPr/>
        </p:nvGrpSpPr>
        <p:grpSpPr>
          <a:xfrm>
            <a:off x="4563702" y="3769264"/>
            <a:ext cx="4369986" cy="255512"/>
            <a:chOff x="4563702" y="711307"/>
            <a:chExt cx="4369986" cy="255512"/>
          </a:xfrm>
        </p:grpSpPr>
        <p:sp>
          <p:nvSpPr>
            <p:cNvPr id="281" name="TextBox 280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뉴스 내용이 허위이거나 오프마켓과 상관없는 경우 신고하기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82" name="Group 29"/>
            <p:cNvGrpSpPr/>
            <p:nvPr/>
          </p:nvGrpSpPr>
          <p:grpSpPr>
            <a:xfrm>
              <a:off x="4563702" y="720598"/>
              <a:ext cx="262378" cy="246221"/>
              <a:chOff x="3630583" y="2218503"/>
              <a:chExt cx="262378" cy="246221"/>
            </a:xfrm>
          </p:grpSpPr>
          <p:sp>
            <p:nvSpPr>
              <p:cNvPr id="283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9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00" name="Group 3"/>
          <p:cNvGrpSpPr/>
          <p:nvPr/>
        </p:nvGrpSpPr>
        <p:grpSpPr>
          <a:xfrm>
            <a:off x="4525614" y="4109612"/>
            <a:ext cx="4408074" cy="255512"/>
            <a:chOff x="4525614" y="711307"/>
            <a:chExt cx="4408074" cy="255512"/>
          </a:xfrm>
        </p:grpSpPr>
        <p:sp>
          <p:nvSpPr>
            <p:cNvPr id="301" name="TextBox 300"/>
            <p:cNvSpPr txBox="1"/>
            <p:nvPr/>
          </p:nvSpPr>
          <p:spPr>
            <a:xfrm>
              <a:off x="4826080" y="711307"/>
              <a:ext cx="4107608" cy="242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상점의 소식이 마음에 들지 않는 경우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소식을 차단하는 기능</a:t>
              </a:r>
              <a:endParaRPr lang="en-US" altLang="ko-KR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02" name="Group 29"/>
            <p:cNvGrpSpPr/>
            <p:nvPr/>
          </p:nvGrpSpPr>
          <p:grpSpPr>
            <a:xfrm>
              <a:off x="4525614" y="720598"/>
              <a:ext cx="338554" cy="246221"/>
              <a:chOff x="3592495" y="2218503"/>
              <a:chExt cx="338554" cy="246221"/>
            </a:xfrm>
          </p:grpSpPr>
          <p:sp>
            <p:nvSpPr>
              <p:cNvPr id="303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3592495" y="2218503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10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21" name="TextBox 120"/>
          <p:cNvSpPr txBox="1"/>
          <p:nvPr/>
        </p:nvSpPr>
        <p:spPr>
          <a:xfrm>
            <a:off x="105205" y="757774"/>
            <a:ext cx="1056846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 문의내용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5205" y="2240704"/>
            <a:ext cx="1056846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최근소식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5205" y="4365124"/>
            <a:ext cx="1056846" cy="236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고객리뷰</a:t>
            </a:r>
          </a:p>
        </p:txBody>
      </p:sp>
    </p:spTree>
    <p:extLst>
      <p:ext uri="{BB962C8B-B14F-4D97-AF65-F5344CB8AC3E}">
        <p14:creationId xmlns:p14="http://schemas.microsoft.com/office/powerpoint/2010/main" xmlns="" val="4163597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9572" y="839886"/>
            <a:ext cx="75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주요 흐름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5"/>
          <p:cNvCxnSpPr/>
          <p:nvPr/>
        </p:nvCxnSpPr>
        <p:spPr>
          <a:xfrm>
            <a:off x="4433977" y="621102"/>
            <a:ext cx="0" cy="45858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63469" y="1157721"/>
            <a:ext cx="4139922" cy="246221"/>
            <a:chOff x="163469" y="1157721"/>
            <a:chExt cx="4139922" cy="246221"/>
          </a:xfrm>
        </p:grpSpPr>
        <p:sp>
          <p:nvSpPr>
            <p:cNvPr id="51" name="TextBox 50"/>
            <p:cNvSpPr txBox="1"/>
            <p:nvPr/>
          </p:nvSpPr>
          <p:spPr>
            <a:xfrm>
              <a:off x="425846" y="115772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서버로부터 상세정보 가져옴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서버는 조회 확인 정보 저장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63469" y="1157721"/>
              <a:ext cx="262378" cy="246221"/>
              <a:chOff x="3630583" y="2218503"/>
              <a:chExt cx="262378" cy="24622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4612672" y="839886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예외</a:t>
            </a:r>
            <a:r>
              <a:rPr lang="en-US" altLang="ko-KR" sz="1100" b="1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제약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0" name="직선 연결선 4"/>
          <p:cNvCxnSpPr/>
          <p:nvPr/>
        </p:nvCxnSpPr>
        <p:spPr>
          <a:xfrm>
            <a:off x="0" y="520700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0915" y="5233202"/>
            <a:ext cx="847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관련데이터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29572" y="5494812"/>
            <a:ext cx="2105628" cy="246221"/>
            <a:chOff x="4646569" y="1816201"/>
            <a:chExt cx="2105628" cy="246221"/>
          </a:xfrm>
        </p:grpSpPr>
        <p:sp>
          <p:nvSpPr>
            <p:cNvPr id="97" name="TextBox 96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상점정보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0" y="0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" pitchFamily="50" charset="-127"/>
                <a:ea typeface="나눔고딕" pitchFamily="50" charset="-127"/>
              </a:rPr>
              <a:t>1003-1-1. </a:t>
            </a:r>
            <a:r>
              <a:rPr lang="ko-KR" altLang="en-US" sz="1600">
                <a:latin typeface="나눔고딕" pitchFamily="50" charset="-127"/>
                <a:ea typeface="나눔고딕" pitchFamily="50" charset="-127"/>
              </a:rPr>
              <a:t>상점정보</a:t>
            </a:r>
            <a:r>
              <a:rPr lang="en-US" altLang="ko-KR" sz="160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기</a:t>
            </a:r>
            <a:r>
              <a:rPr lang="ko-KR" altLang="en-US" sz="1600">
                <a:latin typeface="나눔고딕" pitchFamily="50" charset="-127"/>
                <a:ea typeface="나눔고딕" pitchFamily="50" charset="-127"/>
              </a:rPr>
              <a:t>능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19" y="374881"/>
            <a:ext cx="2525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나눔고딕" pitchFamily="50" charset="-127"/>
                <a:ea typeface="나눔고딕" pitchFamily="50" charset="-127"/>
              </a:rPr>
              <a:t>상점에 대한 상세 정보를 조회하는 화면이다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242300" y="64124"/>
            <a:ext cx="901700" cy="274430"/>
          </a:xfrm>
          <a:prstGeom prst="round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Hybrid</a:t>
            </a:r>
            <a:endParaRPr lang="en-US" sz="1400"/>
          </a:p>
        </p:txBody>
      </p:sp>
      <p:grpSp>
        <p:nvGrpSpPr>
          <p:cNvPr id="152" name="그룹 151"/>
          <p:cNvGrpSpPr/>
          <p:nvPr/>
        </p:nvGrpSpPr>
        <p:grpSpPr>
          <a:xfrm>
            <a:off x="4612672" y="1157721"/>
            <a:ext cx="4139922" cy="246221"/>
            <a:chOff x="163469" y="1157721"/>
            <a:chExt cx="4139922" cy="246221"/>
          </a:xfrm>
        </p:grpSpPr>
        <p:sp>
          <p:nvSpPr>
            <p:cNvPr id="153" name="TextBox 152"/>
            <p:cNvSpPr txBox="1"/>
            <p:nvPr/>
          </p:nvSpPr>
          <p:spPr>
            <a:xfrm>
              <a:off x="425846" y="115772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상점 이미지 없으면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“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오프마켓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”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로고 띄워줌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54" name="Group 51"/>
            <p:cNvGrpSpPr/>
            <p:nvPr/>
          </p:nvGrpSpPr>
          <p:grpSpPr>
            <a:xfrm>
              <a:off x="163469" y="1157721"/>
              <a:ext cx="262378" cy="246221"/>
              <a:chOff x="3630583" y="2218503"/>
              <a:chExt cx="262378" cy="246221"/>
            </a:xfrm>
          </p:grpSpPr>
          <p:sp>
            <p:nvSpPr>
              <p:cNvPr id="155" name="Oval 52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57" name="Group 95"/>
          <p:cNvGrpSpPr/>
          <p:nvPr/>
        </p:nvGrpSpPr>
        <p:grpSpPr>
          <a:xfrm>
            <a:off x="129572" y="5809137"/>
            <a:ext cx="2105628" cy="246221"/>
            <a:chOff x="4646569" y="1816201"/>
            <a:chExt cx="2105628" cy="246221"/>
          </a:xfrm>
        </p:grpSpPr>
        <p:sp>
          <p:nvSpPr>
            <p:cNvPr id="158" name="TextBox 157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뉴스 소식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59" name="Group 97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160" name="Oval 9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62" name="Group 95"/>
          <p:cNvGrpSpPr/>
          <p:nvPr/>
        </p:nvGrpSpPr>
        <p:grpSpPr>
          <a:xfrm>
            <a:off x="129572" y="6123462"/>
            <a:ext cx="2105628" cy="246221"/>
            <a:chOff x="4646569" y="1816201"/>
            <a:chExt cx="2105628" cy="246221"/>
          </a:xfrm>
        </p:grpSpPr>
        <p:sp>
          <p:nvSpPr>
            <p:cNvPr id="163" name="TextBox 162"/>
            <p:cNvSpPr txBox="1"/>
            <p:nvPr/>
          </p:nvSpPr>
          <p:spPr>
            <a:xfrm>
              <a:off x="4908946" y="1816201"/>
              <a:ext cx="1843251" cy="233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첨부 이미지 프리뷰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64" name="Group 97"/>
            <p:cNvGrpSpPr/>
            <p:nvPr/>
          </p:nvGrpSpPr>
          <p:grpSpPr>
            <a:xfrm>
              <a:off x="4646569" y="1816201"/>
              <a:ext cx="262378" cy="246221"/>
              <a:chOff x="3630583" y="2218503"/>
              <a:chExt cx="262378" cy="246221"/>
            </a:xfrm>
          </p:grpSpPr>
          <p:sp>
            <p:nvSpPr>
              <p:cNvPr id="165" name="Oval 98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856044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0016" y="2384228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기타 정리</a:t>
            </a:r>
            <a:endParaRPr lang="en-US" altLang="ko-KR" sz="360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50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0567" y="2783731"/>
            <a:ext cx="2318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1851457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0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사용자 최초 등록 방법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19" y="374881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9726" y="907141"/>
            <a:ext cx="5660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iPhone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연락처에서 나의 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명함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”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을 골라서 전송시켜줌</a:t>
            </a:r>
            <a:endParaRPr lang="en-US" altLang="ko-KR" sz="160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나이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성별 정보를 아주 간단하게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슬라이드바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입력하도록 함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60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60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번 정보만으로도 마케팅 플랫폼에 큰 무기 됨</a:t>
            </a:r>
            <a:endParaRPr lang="ko-KR" altLang="en-US" sz="16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47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0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내 사업의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지향점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19" y="374881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설명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19" y="721895"/>
            <a:ext cx="61911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B2C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시장의 최고의 모바일 마케팅 플랫폼이 된다</a:t>
            </a:r>
            <a:endParaRPr lang="en-US" altLang="ko-KR" sz="160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카카오톡과 경쟁하려하면 안된다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. “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차별화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가 답이다</a:t>
            </a:r>
            <a:endParaRPr lang="en-US" altLang="ko-KR" sz="160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배달음식점 앱들과 경쟁하려하지 마라 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차별화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가 답이다</a:t>
            </a:r>
            <a:endParaRPr lang="en-US" altLang="ko-KR" sz="160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맛집 앱들과 경쟁하려하지 마라 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차별화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가 답이다</a:t>
            </a:r>
            <a:endParaRPr lang="en-US" altLang="ko-KR" sz="160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나는 철저한 마케팅 플랫폼을 만든다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수마트는 플랫폼 검증용이다</a:t>
            </a:r>
            <a:endParaRPr lang="en-US" altLang="ko-KR" sz="160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2012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년으로 부터 딱 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년 후 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: 2015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년 완성한다</a:t>
            </a:r>
            <a:endParaRPr lang="en-US" altLang="ko-KR" sz="160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4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551" y="31055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자주 사용하는 모양들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914400" y="990600"/>
            <a:ext cx="2095500" cy="2032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14400" y="1714500"/>
            <a:ext cx="2095500" cy="91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80096" y="1836471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Loading …</a:t>
            </a:r>
            <a:endParaRPr lang="ko-KR" altLang="en-US" sz="120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2062" y="2205803"/>
            <a:ext cx="1997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0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0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/3</a:t>
            </a:r>
            <a:r>
              <a:rPr lang="ko-KR" altLang="en-US" sz="10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데이터를 업데이트 중입니다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3200" y="762702"/>
            <a:ext cx="2133600" cy="455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설명부 내용입니다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이런식으로 내용이 들어가지요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13200" y="404289"/>
            <a:ext cx="101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설명부 소제목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62647" y="770589"/>
            <a:ext cx="262378" cy="262329"/>
            <a:chOff x="5012295" y="1253144"/>
            <a:chExt cx="262378" cy="262329"/>
          </a:xfrm>
        </p:grpSpPr>
        <p:sp>
          <p:nvSpPr>
            <p:cNvPr id="19" name="Oval 18"/>
            <p:cNvSpPr/>
            <p:nvPr/>
          </p:nvSpPr>
          <p:spPr>
            <a:xfrm>
              <a:off x="5024120" y="1264920"/>
              <a:ext cx="250553" cy="25055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2295" y="1253144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95302" y="893699"/>
            <a:ext cx="262378" cy="246221"/>
            <a:chOff x="3630583" y="2218503"/>
            <a:chExt cx="262378" cy="246221"/>
          </a:xfrm>
        </p:grpSpPr>
        <p:sp>
          <p:nvSpPr>
            <p:cNvPr id="25" name="Oval 24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57680" y="2044592"/>
            <a:ext cx="3048000" cy="568251"/>
            <a:chOff x="3657680" y="2044592"/>
            <a:chExt cx="3048000" cy="568251"/>
          </a:xfrm>
        </p:grpSpPr>
        <p:grpSp>
          <p:nvGrpSpPr>
            <p:cNvPr id="34" name="Group 33"/>
            <p:cNvGrpSpPr/>
            <p:nvPr/>
          </p:nvGrpSpPr>
          <p:grpSpPr>
            <a:xfrm>
              <a:off x="3657680" y="2113470"/>
              <a:ext cx="3048000" cy="499373"/>
              <a:chOff x="3657680" y="2113470"/>
              <a:chExt cx="3048000" cy="499373"/>
            </a:xfrm>
          </p:grpSpPr>
          <p:sp>
            <p:nvSpPr>
              <p:cNvPr id="28" name="직사각형 9"/>
              <p:cNvSpPr/>
              <p:nvPr/>
            </p:nvSpPr>
            <p:spPr>
              <a:xfrm>
                <a:off x="3657680" y="2113470"/>
                <a:ext cx="3048000" cy="4993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800747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소</a:t>
                </a:r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96785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찾</a:t>
                </a: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92823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보</a:t>
                </a: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588861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지</a:t>
                </a: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84899" y="2167703"/>
                <a:ext cx="377553" cy="37755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설</a:t>
                </a:r>
                <a:endParaRPr lang="en-US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3961617" y="2091503"/>
              <a:ext cx="346348" cy="1905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77685" y="2044592"/>
              <a:ext cx="340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나눔고딕" pitchFamily="50" charset="-127"/>
                  <a:ea typeface="나눔고딕" pitchFamily="50" charset="-127"/>
                </a:rPr>
                <a:t>13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1012062" y="3238500"/>
            <a:ext cx="889000" cy="7239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801716" y="3115389"/>
            <a:ext cx="274434" cy="246221"/>
            <a:chOff x="2760916" y="1055257"/>
            <a:chExt cx="274434" cy="246221"/>
          </a:xfrm>
        </p:grpSpPr>
        <p:sp>
          <p:nvSpPr>
            <p:cNvPr id="38" name="Oval 37"/>
            <p:cNvSpPr/>
            <p:nvPr/>
          </p:nvSpPr>
          <p:spPr>
            <a:xfrm>
              <a:off x="2801716" y="1092047"/>
              <a:ext cx="196345" cy="196345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60916" y="1055257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X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02200" y="3115389"/>
            <a:ext cx="533553" cy="130755"/>
            <a:chOff x="4902200" y="3115389"/>
            <a:chExt cx="533553" cy="130755"/>
          </a:xfrm>
        </p:grpSpPr>
        <p:sp>
          <p:nvSpPr>
            <p:cNvPr id="3" name="5-Point Star 2"/>
            <p:cNvSpPr/>
            <p:nvPr/>
          </p:nvSpPr>
          <p:spPr>
            <a:xfrm>
              <a:off x="490220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5032955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516371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5304998" y="3115389"/>
              <a:ext cx="130755" cy="130755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471" b="97059" l="9804" r="89706">
                        <a14:backgroundMark x1="65196" y1="18137" x2="65196" y2="181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7847" y="3204181"/>
            <a:ext cx="381000" cy="381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43111" b="56889" l="9778" r="89778">
                        <a14:foregroundMark x1="49778" y1="46222" x2="49778" y2="46222"/>
                        <a14:foregroundMark x1="53333" y1="48000" x2="53333" y2="48000"/>
                        <a14:foregroundMark x1="53778" y1="49333" x2="53778" y2="49333"/>
                        <a14:foregroundMark x1="53778" y1="51556" x2="53778" y2="51556"/>
                        <a14:foregroundMark x1="52444" y1="52889" x2="52444" y2="52889"/>
                        <a14:foregroundMark x1="50222" y1="53778" x2="50222" y2="53778"/>
                        <a14:foregroundMark x1="48000" y1="53778" x2="48000" y2="53778"/>
                        <a14:foregroundMark x1="46667" y1="52000" x2="46667" y2="52000"/>
                        <a14:foregroundMark x1="46667" y1="50222" x2="46667" y2="50222"/>
                      </a14:backgroundRemoval>
                    </a14:imgEffect>
                  </a14:imgLayer>
                </a14:imgProps>
              </a:ext>
            </a:extLst>
          </a:blip>
          <a:srcRect l="42438" t="41827" r="42254" b="44058"/>
          <a:stretch/>
        </p:blipFill>
        <p:spPr>
          <a:xfrm>
            <a:off x="2771923" y="3559086"/>
            <a:ext cx="437445" cy="40331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100000" l="6202" r="100000">
                        <a14:foregroundMark x1="30620" y1="53846" x2="30620" y2="53846"/>
                        <a14:foregroundMark x1="13566" y1="58974" x2="13566" y2="589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663142" y="1855186"/>
            <a:ext cx="1133676" cy="856848"/>
          </a:xfrm>
          <a:prstGeom prst="rect">
            <a:avLst/>
          </a:prstGeom>
        </p:spPr>
      </p:pic>
      <p:sp>
        <p:nvSpPr>
          <p:cNvPr id="46" name="Rounded Rectangle 13"/>
          <p:cNvSpPr/>
          <p:nvPr/>
        </p:nvSpPr>
        <p:spPr>
          <a:xfrm>
            <a:off x="4396785" y="3760743"/>
            <a:ext cx="3040158" cy="27236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409592" y="3773155"/>
            <a:ext cx="463032" cy="230832"/>
            <a:chOff x="4409592" y="3773155"/>
            <a:chExt cx="463032" cy="230832"/>
          </a:xfrm>
        </p:grpSpPr>
        <p:sp>
          <p:nvSpPr>
            <p:cNvPr id="7" name="오각형 6"/>
            <p:cNvSpPr/>
            <p:nvPr/>
          </p:nvSpPr>
          <p:spPr>
            <a:xfrm rot="10800000">
              <a:off x="4409592" y="3798296"/>
              <a:ext cx="463032" cy="18055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9950" y="3773155"/>
              <a:ext cx="4026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목록</a:t>
              </a:r>
            </a:p>
          </p:txBody>
        </p:sp>
      </p:grpSp>
      <p:sp>
        <p:nvSpPr>
          <p:cNvPr id="49" name="Rounded Rectangle 10"/>
          <p:cNvSpPr/>
          <p:nvPr/>
        </p:nvSpPr>
        <p:spPr>
          <a:xfrm>
            <a:off x="4523077" y="4267200"/>
            <a:ext cx="663198" cy="214075"/>
          </a:xfrm>
          <a:prstGeom prst="roundRect">
            <a:avLst>
              <a:gd name="adj" fmla="val 117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상점신고</a:t>
            </a:r>
            <a:endParaRPr lang="en-US" sz="900"/>
          </a:p>
        </p:txBody>
      </p:sp>
      <p:pic>
        <p:nvPicPr>
          <p:cNvPr id="50" name="Picture 16" descr="http://cdn.androidblip.com/icn/podori_utils_PoSiren____136910.png"/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4167" b="100000" l="41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1088" y="4248912"/>
            <a:ext cx="257218" cy="25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2054867" y="4344799"/>
            <a:ext cx="324263" cy="54864"/>
            <a:chOff x="5247375" y="4372231"/>
            <a:chExt cx="324263" cy="54864"/>
          </a:xfrm>
        </p:grpSpPr>
        <p:sp>
          <p:nvSpPr>
            <p:cNvPr id="48" name="타원 47"/>
            <p:cNvSpPr/>
            <p:nvPr/>
          </p:nvSpPr>
          <p:spPr>
            <a:xfrm>
              <a:off x="5247375" y="4372231"/>
              <a:ext cx="54864" cy="548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332857" y="4372231"/>
              <a:ext cx="54864" cy="548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426111" y="4372231"/>
              <a:ext cx="54864" cy="548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516774" y="4372231"/>
              <a:ext cx="54864" cy="548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Rounded Rectangle 13"/>
          <p:cNvSpPr/>
          <p:nvPr/>
        </p:nvSpPr>
        <p:spPr>
          <a:xfrm>
            <a:off x="724956" y="4895948"/>
            <a:ext cx="2976741" cy="1265785"/>
          </a:xfrm>
          <a:prstGeom prst="roundRect">
            <a:avLst>
              <a:gd name="adj" fmla="val 391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10"/>
          <p:cNvSpPr/>
          <p:nvPr/>
        </p:nvSpPr>
        <p:spPr>
          <a:xfrm>
            <a:off x="762536" y="4950812"/>
            <a:ext cx="665895" cy="514058"/>
          </a:xfrm>
          <a:prstGeom prst="roundRect">
            <a:avLst>
              <a:gd name="adj" fmla="val 117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표정아이</a:t>
            </a:r>
            <a:r>
              <a:rPr lang="ko-KR" altLang="en-US" sz="800"/>
              <a:t>콘</a:t>
            </a:r>
            <a:endParaRPr lang="en-US" sz="800"/>
          </a:p>
        </p:txBody>
      </p:sp>
      <p:grpSp>
        <p:nvGrpSpPr>
          <p:cNvPr id="56" name="Group 93"/>
          <p:cNvGrpSpPr/>
          <p:nvPr/>
        </p:nvGrpSpPr>
        <p:grpSpPr>
          <a:xfrm>
            <a:off x="3141805" y="4950812"/>
            <a:ext cx="533553" cy="130755"/>
            <a:chOff x="4902200" y="3115389"/>
            <a:chExt cx="533553" cy="130755"/>
          </a:xfrm>
        </p:grpSpPr>
        <p:sp>
          <p:nvSpPr>
            <p:cNvPr id="57" name="5-Point Star 94"/>
            <p:cNvSpPr/>
            <p:nvPr/>
          </p:nvSpPr>
          <p:spPr>
            <a:xfrm>
              <a:off x="490220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-Point Star 95"/>
            <p:cNvSpPr/>
            <p:nvPr/>
          </p:nvSpPr>
          <p:spPr>
            <a:xfrm>
              <a:off x="5032955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-Point Star 96"/>
            <p:cNvSpPr/>
            <p:nvPr/>
          </p:nvSpPr>
          <p:spPr>
            <a:xfrm>
              <a:off x="5163710" y="3115389"/>
              <a:ext cx="130755" cy="130755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-Point Star 97"/>
            <p:cNvSpPr/>
            <p:nvPr/>
          </p:nvSpPr>
          <p:spPr>
            <a:xfrm>
              <a:off x="5304998" y="3115389"/>
              <a:ext cx="130755" cy="130755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97590" y="4895948"/>
            <a:ext cx="489587" cy="253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손님</a:t>
            </a:r>
            <a:endParaRPr lang="en-US" altLang="ko-KR" sz="110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91639" y="5162519"/>
            <a:ext cx="2120576" cy="57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동네 </a:t>
            </a:r>
            <a:r>
              <a:rPr lang="ko-KR" altLang="en-US" sz="11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마트이긴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하지만 생선까지 있고 좋네요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어제는 장조림 행사해서 싸게 업어 </a:t>
            </a:r>
            <a:r>
              <a:rPr lang="ko-KR" altLang="en-US" sz="11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왔음요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63" name="Group 118"/>
          <p:cNvGrpSpPr/>
          <p:nvPr/>
        </p:nvGrpSpPr>
        <p:grpSpPr>
          <a:xfrm>
            <a:off x="3336804" y="1340595"/>
            <a:ext cx="338554" cy="246221"/>
            <a:chOff x="3584003" y="2228030"/>
            <a:chExt cx="338554" cy="246221"/>
          </a:xfrm>
        </p:grpSpPr>
        <p:sp>
          <p:nvSpPr>
            <p:cNvPr id="64" name="Oval 1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4003" y="2228030"/>
              <a:ext cx="338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10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6" name="Rounded Rectangle 10"/>
          <p:cNvSpPr/>
          <p:nvPr/>
        </p:nvSpPr>
        <p:spPr>
          <a:xfrm>
            <a:off x="2575305" y="6312095"/>
            <a:ext cx="663198" cy="214075"/>
          </a:xfrm>
          <a:prstGeom prst="roundRect">
            <a:avLst>
              <a:gd name="adj" fmla="val 1173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리뷰작성</a:t>
            </a:r>
            <a:endParaRPr lang="en-US" sz="900"/>
          </a:p>
        </p:txBody>
      </p:sp>
      <p:pic>
        <p:nvPicPr>
          <p:cNvPr id="67" name="Picture 2" descr="http://img.ehowcdn.com/article-new/ehow/images/a06/gf/au/tips-writing-arts-entertainment-reviews-1.1-800x800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ackgroundRemoval t="10000" b="90000" l="6000" r="90000">
                        <a14:foregroundMark x1="66250" y1="32667" x2="66250" y2="32667"/>
                        <a14:foregroundMark x1="60500" y1="33000" x2="60500" y2="33000"/>
                        <a14:foregroundMark x1="46750" y1="29333" x2="69000" y2="21333"/>
                        <a14:foregroundMark x1="45250" y1="28000" x2="10250" y2="62000"/>
                        <a14:foregroundMark x1="44500" y1="44333" x2="44500" y2="44333"/>
                        <a14:foregroundMark x1="50500" y1="38667" x2="15500" y2="68000"/>
                        <a14:foregroundMark x1="36750" y1="52333" x2="44250" y2="63667"/>
                        <a14:foregroundMark x1="24750" y1="65333" x2="32000" y2="73333"/>
                        <a14:foregroundMark x1="27000" y1="78333" x2="18500" y2="6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4791" y="6254244"/>
            <a:ext cx="423289" cy="31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064861" y="4923715"/>
            <a:ext cx="3048000" cy="568251"/>
            <a:chOff x="4064861" y="4923715"/>
            <a:chExt cx="3048000" cy="568251"/>
          </a:xfrm>
        </p:grpSpPr>
        <p:sp>
          <p:nvSpPr>
            <p:cNvPr id="72" name="직사각형 9"/>
            <p:cNvSpPr/>
            <p:nvPr/>
          </p:nvSpPr>
          <p:spPr>
            <a:xfrm>
              <a:off x="4064861" y="4992593"/>
              <a:ext cx="3048000" cy="4993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3" name="Rectangle 28"/>
            <p:cNvSpPr/>
            <p:nvPr/>
          </p:nvSpPr>
          <p:spPr>
            <a:xfrm>
              <a:off x="4207928" y="5046826"/>
              <a:ext cx="377553" cy="3775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소</a:t>
              </a:r>
              <a:endParaRPr lang="en-US"/>
            </a:p>
          </p:txBody>
        </p:sp>
        <p:sp>
          <p:nvSpPr>
            <p:cNvPr id="74" name="Rectangle 29"/>
            <p:cNvSpPr/>
            <p:nvPr/>
          </p:nvSpPr>
          <p:spPr>
            <a:xfrm>
              <a:off x="4688898" y="5046826"/>
              <a:ext cx="377553" cy="3775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찾</a:t>
              </a:r>
              <a:endParaRPr lang="en-US"/>
            </a:p>
          </p:txBody>
        </p:sp>
        <p:sp>
          <p:nvSpPr>
            <p:cNvPr id="75" name="Rectangle 30"/>
            <p:cNvSpPr/>
            <p:nvPr/>
          </p:nvSpPr>
          <p:spPr>
            <a:xfrm>
              <a:off x="5169868" y="5046826"/>
              <a:ext cx="377553" cy="3775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보</a:t>
              </a:r>
              <a:endParaRPr lang="en-US"/>
            </a:p>
          </p:txBody>
        </p:sp>
        <p:sp>
          <p:nvSpPr>
            <p:cNvPr id="76" name="Rectangle 31"/>
            <p:cNvSpPr/>
            <p:nvPr/>
          </p:nvSpPr>
          <p:spPr>
            <a:xfrm>
              <a:off x="5650838" y="5046826"/>
              <a:ext cx="377553" cy="3775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지</a:t>
              </a:r>
              <a:endParaRPr lang="en-US"/>
            </a:p>
          </p:txBody>
        </p:sp>
        <p:sp>
          <p:nvSpPr>
            <p:cNvPr id="77" name="Rectangle 32"/>
            <p:cNvSpPr/>
            <p:nvPr/>
          </p:nvSpPr>
          <p:spPr>
            <a:xfrm>
              <a:off x="6131808" y="5046826"/>
              <a:ext cx="377553" cy="3775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상</a:t>
              </a:r>
              <a:endParaRPr lang="en-US"/>
            </a:p>
          </p:txBody>
        </p:sp>
        <p:sp>
          <p:nvSpPr>
            <p:cNvPr id="78" name="Rectangle 32"/>
            <p:cNvSpPr/>
            <p:nvPr/>
          </p:nvSpPr>
          <p:spPr>
            <a:xfrm>
              <a:off x="6612779" y="5046826"/>
              <a:ext cx="377553" cy="3775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설</a:t>
              </a:r>
              <a:endParaRPr lang="en-US"/>
            </a:p>
          </p:txBody>
        </p:sp>
        <p:sp>
          <p:nvSpPr>
            <p:cNvPr id="70" name="Rounded Rectangle 34"/>
            <p:cNvSpPr/>
            <p:nvPr/>
          </p:nvSpPr>
          <p:spPr>
            <a:xfrm>
              <a:off x="4368798" y="4970626"/>
              <a:ext cx="346348" cy="1905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84866" y="4923715"/>
              <a:ext cx="340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나눔고딕" pitchFamily="50" charset="-127"/>
                  <a:ea typeface="나눔고딕" pitchFamily="50" charset="-127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612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433977" y="621102"/>
            <a:ext cx="0" cy="623689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81486" y="1362972"/>
            <a:ext cx="3048000" cy="4572000"/>
            <a:chOff x="1078301" y="1362972"/>
            <a:chExt cx="3048000" cy="4572000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1078301" y="1362972"/>
              <a:ext cx="3048000" cy="4572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78301" y="1362972"/>
              <a:ext cx="3048000" cy="2329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0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제목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19" y="374881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설명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242300" y="64124"/>
            <a:ext cx="901700" cy="274430"/>
          </a:xfrm>
          <a:prstGeom prst="round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Native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826080" y="711308"/>
            <a:ext cx="3949700" cy="2555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설명 </a:t>
            </a:r>
            <a:r>
              <a:rPr lang="ko-KR" altLang="en-US" sz="1000">
                <a:latin typeface="나눔고딕" pitchFamily="50" charset="-127"/>
                <a:ea typeface="나눔고딕" pitchFamily="50" charset="-127"/>
              </a:rPr>
              <a:t>설명 설명 설명 설명 설명 설명 설명 </a:t>
            </a:r>
            <a:endParaRPr lang="en-US" sz="10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63702" y="720598"/>
            <a:ext cx="262378" cy="246221"/>
            <a:chOff x="3630583" y="2218503"/>
            <a:chExt cx="262378" cy="246221"/>
          </a:xfrm>
        </p:grpSpPr>
        <p:sp>
          <p:nvSpPr>
            <p:cNvPr id="16" name="Oval 15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826080" y="1107459"/>
            <a:ext cx="3949700" cy="255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>
                <a:latin typeface="나눔고딕" pitchFamily="50" charset="-127"/>
                <a:ea typeface="나눔고딕" pitchFamily="50" charset="-127"/>
              </a:rPr>
              <a:t>설명 설명 설명 설명 설명 설명 설명 설명 </a:t>
            </a:r>
            <a:endParaRPr lang="en-US" sz="10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563702" y="1116750"/>
            <a:ext cx="262378" cy="246221"/>
            <a:chOff x="3630583" y="2218503"/>
            <a:chExt cx="262378" cy="246221"/>
          </a:xfrm>
        </p:grpSpPr>
        <p:sp>
          <p:nvSpPr>
            <p:cNvPr id="20" name="Oval 19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6853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9572" y="839886"/>
            <a:ext cx="75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주요 흐름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5"/>
          <p:cNvCxnSpPr/>
          <p:nvPr/>
        </p:nvCxnSpPr>
        <p:spPr>
          <a:xfrm>
            <a:off x="4433977" y="621102"/>
            <a:ext cx="0" cy="45858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0"/>
            <a:ext cx="1599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초기화 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기능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19" y="374881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>
                <a:latin typeface="나눔고딕" pitchFamily="50" charset="-127"/>
                <a:ea typeface="나눔고딕" pitchFamily="50" charset="-127"/>
              </a:rPr>
              <a:t>앱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실행 시 최초로 보여지는 화면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5846" y="1157721"/>
            <a:ext cx="3877545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서버 로그인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63469" y="1157721"/>
            <a:ext cx="262378" cy="246221"/>
            <a:chOff x="3630583" y="2218503"/>
            <a:chExt cx="262378" cy="246221"/>
          </a:xfrm>
        </p:grpSpPr>
        <p:sp>
          <p:nvSpPr>
            <p:cNvPr id="53" name="Oval 52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25846" y="1473301"/>
            <a:ext cx="3877545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데이터 업데이트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63469" y="1473301"/>
            <a:ext cx="262378" cy="246221"/>
            <a:chOff x="3630583" y="2218503"/>
            <a:chExt cx="262378" cy="246221"/>
          </a:xfrm>
        </p:grpSpPr>
        <p:sp>
          <p:nvSpPr>
            <p:cNvPr id="57" name="Oval 56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612672" y="839886"/>
            <a:ext cx="449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예외 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08946" y="1157721"/>
            <a:ext cx="3877545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서버 로그인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646569" y="1157721"/>
            <a:ext cx="262378" cy="246221"/>
            <a:chOff x="3630583" y="2218503"/>
            <a:chExt cx="262378" cy="246221"/>
          </a:xfrm>
        </p:grpSpPr>
        <p:sp>
          <p:nvSpPr>
            <p:cNvPr id="74" name="Oval 73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08946" y="1473301"/>
            <a:ext cx="3877545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데이터 업데이트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646569" y="1473301"/>
            <a:ext cx="262378" cy="246221"/>
            <a:chOff x="3630583" y="2218503"/>
            <a:chExt cx="262378" cy="246221"/>
          </a:xfrm>
        </p:grpSpPr>
        <p:sp>
          <p:nvSpPr>
            <p:cNvPr id="78" name="Oval 77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80" name="직선 연결선 4"/>
          <p:cNvCxnSpPr/>
          <p:nvPr/>
        </p:nvCxnSpPr>
        <p:spPr>
          <a:xfrm>
            <a:off x="0" y="520700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0915" y="5233202"/>
            <a:ext cx="847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관련데이터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365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0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제목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19" y="374881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설명</a:t>
            </a:r>
          </a:p>
        </p:txBody>
      </p:sp>
      <p:sp>
        <p:nvSpPr>
          <p:cNvPr id="13" name="직사각형 9"/>
          <p:cNvSpPr/>
          <p:nvPr/>
        </p:nvSpPr>
        <p:spPr>
          <a:xfrm>
            <a:off x="681486" y="1013599"/>
            <a:ext cx="7954514" cy="2329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8"/>
          <p:cNvSpPr>
            <a:spLocks/>
          </p:cNvSpPr>
          <p:nvPr/>
        </p:nvSpPr>
        <p:spPr>
          <a:xfrm>
            <a:off x="681486" y="1246514"/>
            <a:ext cx="7954514" cy="46884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09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0016" y="2384228"/>
            <a:ext cx="319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Client : phone</a:t>
            </a:r>
          </a:p>
        </p:txBody>
      </p:sp>
    </p:spTree>
    <p:extLst>
      <p:ext uri="{BB962C8B-B14F-4D97-AF65-F5344CB8AC3E}">
        <p14:creationId xmlns:p14="http://schemas.microsoft.com/office/powerpoint/2010/main" xmlns="" val="187248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0"/>
            <a:ext cx="3236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0. Client – Phone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기술적 공통사항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19" y="374881"/>
            <a:ext cx="4247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단말 앱의 기술적 공통사항으로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구현하기 위한 방법의 공통사항을 명시한다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1321" y="1141854"/>
            <a:ext cx="3877545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Android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.2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이상 전 기종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err="1" smtClean="0">
                <a:latin typeface="나눔고딕" pitchFamily="50" charset="-127"/>
                <a:ea typeface="나눔고딕" pitchFamily="50" charset="-127"/>
              </a:rPr>
              <a:t>iOS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 4.3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이상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iPhone.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572" y="839886"/>
            <a:ext cx="1191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지원 단말기 범위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5"/>
          <p:cNvCxnSpPr/>
          <p:nvPr/>
        </p:nvCxnSpPr>
        <p:spPr>
          <a:xfrm>
            <a:off x="4433977" y="621102"/>
            <a:ext cx="0" cy="62368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8944" y="1141854"/>
            <a:ext cx="262378" cy="246221"/>
            <a:chOff x="3630583" y="2218503"/>
            <a:chExt cx="262378" cy="246221"/>
          </a:xfrm>
        </p:grpSpPr>
        <p:sp>
          <p:nvSpPr>
            <p:cNvPr id="26" name="Oval 25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9572" y="1706565"/>
            <a:ext cx="1059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구현 주요 기술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8944" y="2018861"/>
            <a:ext cx="4139922" cy="246221"/>
            <a:chOff x="138944" y="2018861"/>
            <a:chExt cx="4139922" cy="246221"/>
          </a:xfrm>
        </p:grpSpPr>
        <p:sp>
          <p:nvSpPr>
            <p:cNvPr id="29" name="TextBox 28"/>
            <p:cNvSpPr txBox="1"/>
            <p:nvPr/>
          </p:nvSpPr>
          <p:spPr>
            <a:xfrm>
              <a:off x="401321" y="201886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주요 기능 화면들은 </a:t>
              </a:r>
              <a:r>
                <a:rPr lang="en-US" altLang="ko-KR" sz="1000">
                  <a:latin typeface="나눔고딕" pitchFamily="50" charset="-127"/>
                  <a:ea typeface="나눔고딕" pitchFamily="50" charset="-127"/>
                </a:rPr>
                <a:t>Native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방식으로 개발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38944" y="2018861"/>
              <a:ext cx="262378" cy="246221"/>
              <a:chOff x="3630583" y="2218503"/>
              <a:chExt cx="262378" cy="24622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01321" y="2334441"/>
            <a:ext cx="3877545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하단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Tab Bar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Native UI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컴포넌트로 구현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38944" y="2334441"/>
            <a:ext cx="262378" cy="246221"/>
            <a:chOff x="3630583" y="2218503"/>
            <a:chExt cx="262378" cy="246221"/>
          </a:xfrm>
        </p:grpSpPr>
        <p:sp>
          <p:nvSpPr>
            <p:cNvPr id="35" name="Oval 34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01321" y="2650021"/>
            <a:ext cx="3877545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smtClean="0">
                <a:latin typeface="나눔고딕" pitchFamily="50" charset="-127"/>
                <a:ea typeface="나눔고딕" pitchFamily="50" charset="-127"/>
              </a:rPr>
              <a:t>Android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000" err="1" smtClean="0">
                <a:latin typeface="나눔고딕" pitchFamily="50" charset="-127"/>
                <a:ea typeface="나눔고딕" pitchFamily="50" charset="-127"/>
              </a:rPr>
              <a:t>iOS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UI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는 동일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할 필요 없음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38944" y="2650021"/>
            <a:ext cx="262378" cy="246221"/>
            <a:chOff x="3630583" y="2218503"/>
            <a:chExt cx="262378" cy="246221"/>
          </a:xfrm>
        </p:grpSpPr>
        <p:sp>
          <p:nvSpPr>
            <p:cNvPr id="39" name="Oval 38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1321" y="2965601"/>
            <a:ext cx="3877545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맵</a:t>
            </a:r>
            <a:r>
              <a:rPr lang="ko-KR" altLang="ko-KR" sz="100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과 같이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WEB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기술로 구현 시 성능이슈 있을 부분은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Native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개발</a:t>
            </a:r>
            <a:endParaRPr lang="en-US" sz="100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38944" y="2965601"/>
            <a:ext cx="262378" cy="246221"/>
            <a:chOff x="3630583" y="2218503"/>
            <a:chExt cx="262378" cy="246221"/>
          </a:xfrm>
        </p:grpSpPr>
        <p:sp>
          <p:nvSpPr>
            <p:cNvPr id="43" name="Oval 42"/>
            <p:cNvSpPr/>
            <p:nvPr/>
          </p:nvSpPr>
          <p:spPr>
            <a:xfrm>
              <a:off x="3655108" y="2255679"/>
              <a:ext cx="196345" cy="1963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30583" y="2218503"/>
              <a:ext cx="262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en-US" sz="10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8944" y="3281181"/>
            <a:ext cx="4139922" cy="246223"/>
            <a:chOff x="138944" y="3281181"/>
            <a:chExt cx="4139922" cy="246223"/>
          </a:xfrm>
        </p:grpSpPr>
        <p:sp>
          <p:nvSpPr>
            <p:cNvPr id="45" name="TextBox 44"/>
            <p:cNvSpPr txBox="1"/>
            <p:nvPr/>
          </p:nvSpPr>
          <p:spPr>
            <a:xfrm>
              <a:off x="401321" y="328118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smtClean="0">
                  <a:latin typeface="나눔고딕" pitchFamily="50" charset="-127"/>
                  <a:ea typeface="나눔고딕" pitchFamily="50" charset="-127"/>
                </a:rPr>
                <a:t>Hybrid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엔진은 사용 안함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38944" y="3281183"/>
              <a:ext cx="262378" cy="246221"/>
              <a:chOff x="3630583" y="2218503"/>
              <a:chExt cx="262378" cy="246221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5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129572" y="4457988"/>
            <a:ext cx="101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오프라인 사용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38944" y="4756774"/>
            <a:ext cx="4139922" cy="382249"/>
            <a:chOff x="138944" y="2018861"/>
            <a:chExt cx="4139922" cy="382249"/>
          </a:xfrm>
        </p:grpSpPr>
        <p:sp>
          <p:nvSpPr>
            <p:cNvPr id="59" name="TextBox 58"/>
            <p:cNvSpPr txBox="1"/>
            <p:nvPr/>
          </p:nvSpPr>
          <p:spPr>
            <a:xfrm>
              <a:off x="401321" y="2018861"/>
              <a:ext cx="3877545" cy="3822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이전 로그인 이력을 갖고 있으며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로그인 이력 있는 사용자가 서버 접속 불가 시에는 저장된 데이터 기반으로 사용 가능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38944" y="2018861"/>
              <a:ext cx="262378" cy="246221"/>
              <a:chOff x="3630583" y="2218503"/>
              <a:chExt cx="262378" cy="246221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38944" y="5213974"/>
            <a:ext cx="4139922" cy="369549"/>
            <a:chOff x="138944" y="2018861"/>
            <a:chExt cx="4139922" cy="369549"/>
          </a:xfrm>
        </p:grpSpPr>
        <p:sp>
          <p:nvSpPr>
            <p:cNvPr id="64" name="TextBox 63"/>
            <p:cNvSpPr txBox="1"/>
            <p:nvPr/>
          </p:nvSpPr>
          <p:spPr>
            <a:xfrm>
              <a:off x="401321" y="2018861"/>
              <a:ext cx="3877545" cy="369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온라인 상태에서만 사용 가능한 기능 실행 시 통신 시도하고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통신 안되면 오류 표시하고 사라짐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38944" y="2018861"/>
              <a:ext cx="262378" cy="246221"/>
              <a:chOff x="3630583" y="2218503"/>
              <a:chExt cx="262378" cy="246221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38944" y="3598681"/>
            <a:ext cx="4139922" cy="246223"/>
            <a:chOff x="138944" y="3281181"/>
            <a:chExt cx="4139922" cy="246223"/>
          </a:xfrm>
        </p:grpSpPr>
        <p:sp>
          <p:nvSpPr>
            <p:cNvPr id="69" name="TextBox 68"/>
            <p:cNvSpPr txBox="1"/>
            <p:nvPr/>
          </p:nvSpPr>
          <p:spPr>
            <a:xfrm>
              <a:off x="401321" y="328118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smtClean="0">
                  <a:latin typeface="나눔고딕" pitchFamily="50" charset="-127"/>
                  <a:ea typeface="나눔고딕" pitchFamily="50" charset="-127"/>
                </a:rPr>
                <a:t>Global Navigation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은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View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자체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Change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8944" y="3281183"/>
              <a:ext cx="262378" cy="246221"/>
              <a:chOff x="3630583" y="2218503"/>
              <a:chExt cx="262378" cy="24622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6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138944" y="3934895"/>
            <a:ext cx="4139922" cy="246223"/>
            <a:chOff x="138944" y="3281181"/>
            <a:chExt cx="4139922" cy="246223"/>
          </a:xfrm>
        </p:grpSpPr>
        <p:sp>
          <p:nvSpPr>
            <p:cNvPr id="74" name="TextBox 73"/>
            <p:cNvSpPr txBox="1"/>
            <p:nvPr/>
          </p:nvSpPr>
          <p:spPr>
            <a:xfrm>
              <a:off x="401321" y="3281181"/>
              <a:ext cx="3877545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smtClean="0">
                  <a:latin typeface="나눔고딕" pitchFamily="50" charset="-127"/>
                  <a:ea typeface="나눔고딕" pitchFamily="50" charset="-127"/>
                </a:rPr>
                <a:t>Page Navigation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은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UI Framework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의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SPI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사용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38944" y="3281183"/>
              <a:ext cx="262378" cy="246221"/>
              <a:chOff x="3630583" y="2218503"/>
              <a:chExt cx="262378" cy="246221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7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4549172" y="843068"/>
            <a:ext cx="1059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나눔고딕" pitchFamily="50" charset="-127"/>
                <a:ea typeface="나눔고딕" pitchFamily="50" charset="-127"/>
              </a:rPr>
              <a:t>화면 개발 규칙</a:t>
            </a:r>
            <a:endParaRPr lang="en-US" sz="1100" b="1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558544" y="1141854"/>
            <a:ext cx="4139922" cy="382249"/>
            <a:chOff x="138944" y="2018861"/>
            <a:chExt cx="4139922" cy="382249"/>
          </a:xfrm>
        </p:grpSpPr>
        <p:sp>
          <p:nvSpPr>
            <p:cNvPr id="78" name="TextBox 77"/>
            <p:cNvSpPr txBox="1"/>
            <p:nvPr/>
          </p:nvSpPr>
          <p:spPr>
            <a:xfrm>
              <a:off x="401321" y="2018861"/>
              <a:ext cx="3877545" cy="3822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Pad / Tablet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에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Responsive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한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UI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를 개발해야 하므로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 지속적으로 </a:t>
              </a:r>
              <a:r>
                <a:rPr lang="en-US" altLang="ko-KR" sz="1000" smtClean="0">
                  <a:latin typeface="나눔고딕" pitchFamily="50" charset="-127"/>
                  <a:ea typeface="나눔고딕" pitchFamily="50" charset="-127"/>
                </a:rPr>
                <a:t>Tablet </a:t>
              </a:r>
              <a:r>
                <a:rPr lang="ko-KR" altLang="en-US" sz="1000" smtClean="0">
                  <a:latin typeface="나눔고딕" pitchFamily="50" charset="-127"/>
                  <a:ea typeface="나눔고딕" pitchFamily="50" charset="-127"/>
                </a:rPr>
                <a:t>에 올려본다</a:t>
              </a:r>
              <a:endParaRPr lang="en-US" sz="100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38944" y="2018861"/>
              <a:ext cx="262378" cy="246221"/>
              <a:chOff x="3630583" y="2218503"/>
              <a:chExt cx="262378" cy="246221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655108" y="2255679"/>
                <a:ext cx="196345" cy="19634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630583" y="2218503"/>
                <a:ext cx="2623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solidFill>
                      <a:srgbClr val="FFFFFF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en-US" sz="1000" smtClea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65078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110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0"/>
            <a:ext cx="1392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60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smtClean="0">
                <a:latin typeface="나눔고딕" pitchFamily="50" charset="-127"/>
                <a:ea typeface="나눔고딕" pitchFamily="50" charset="-127"/>
              </a:rPr>
              <a:t>화면구조도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19" y="374881"/>
            <a:ext cx="20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전체 화면의 </a:t>
            </a:r>
            <a:r>
              <a:rPr lang="en-US" altLang="ko-KR" sz="1000" smtClean="0">
                <a:latin typeface="나눔고딕" pitchFamily="50" charset="-127"/>
                <a:ea typeface="나눔고딕" pitchFamily="50" charset="-127"/>
              </a:rPr>
              <a:t>Hierarchy </a:t>
            </a:r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를 정의함</a:t>
            </a:r>
          </a:p>
        </p:txBody>
      </p:sp>
    </p:spTree>
    <p:extLst>
      <p:ext uri="{BB962C8B-B14F-4D97-AF65-F5344CB8AC3E}">
        <p14:creationId xmlns:p14="http://schemas.microsoft.com/office/powerpoint/2010/main" xmlns="" val="243473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1969</Words>
  <Application>Microsoft Macintosh PowerPoint</Application>
  <PresentationFormat>화면 슬라이드 쇼(4:3)</PresentationFormat>
  <Paragraphs>456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Personnel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성준 한</dc:creator>
  <cp:lastModifiedBy>sjoon</cp:lastModifiedBy>
  <cp:revision>332</cp:revision>
  <dcterms:created xsi:type="dcterms:W3CDTF">2012-03-14T01:26:28Z</dcterms:created>
  <dcterms:modified xsi:type="dcterms:W3CDTF">2013-02-17T07:41:47Z</dcterms:modified>
</cp:coreProperties>
</file>