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1D63-A0CA-4580-B2E4-80D97C09E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B26005B-EABA-46CC-ABC5-887F431DF9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CA6803F-4D55-4102-A12D-993C91D7F191}"/>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5" name="Footer Placeholder 4">
            <a:extLst>
              <a:ext uri="{FF2B5EF4-FFF2-40B4-BE49-F238E27FC236}">
                <a16:creationId xmlns:a16="http://schemas.microsoft.com/office/drawing/2014/main" id="{B39A64FF-67D7-49C6-B6D7-23EE5B44C73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E812E2-BE2F-41F3-B93A-6058A229F7DB}"/>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42224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8D78-59B5-474F-9DE4-CBCC7172C9B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D6C59A8-A380-4FD3-9146-C7E2CD89A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75A03F-5ECE-4EEE-9E1D-36F63719D9A3}"/>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5" name="Footer Placeholder 4">
            <a:extLst>
              <a:ext uri="{FF2B5EF4-FFF2-40B4-BE49-F238E27FC236}">
                <a16:creationId xmlns:a16="http://schemas.microsoft.com/office/drawing/2014/main" id="{2E097F4E-8F24-4AAF-A82F-DFDAC220FD7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E6E957-E729-41F3-BF9B-7CECF61865C0}"/>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48438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F8443-248C-4677-9220-163C3FC7F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B1B4F65-A9B6-4315-9C3D-ACA914DC17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E1CAAC-FE8C-4318-82F5-5A8B442D1725}"/>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5" name="Footer Placeholder 4">
            <a:extLst>
              <a:ext uri="{FF2B5EF4-FFF2-40B4-BE49-F238E27FC236}">
                <a16:creationId xmlns:a16="http://schemas.microsoft.com/office/drawing/2014/main" id="{5231D982-5075-4747-BE70-E8CD7992EA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61176B-54DA-41AC-967C-A49EBD5896F7}"/>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162343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9C36-30DF-46CF-BA16-356B503F9DA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951F0EA-55CD-494F-B634-B76E61BB6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F36A995-13C6-4F61-BA54-35F12475431B}"/>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5" name="Footer Placeholder 4">
            <a:extLst>
              <a:ext uri="{FF2B5EF4-FFF2-40B4-BE49-F238E27FC236}">
                <a16:creationId xmlns:a16="http://schemas.microsoft.com/office/drawing/2014/main" id="{65F18C78-FA18-48AC-86F5-092C4A7D07D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91DC07-2CF8-43C7-AF6D-037D5F1B4108}"/>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161826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2201-820B-480F-8A85-34E1148AB5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34C261C-E189-4B7F-BED2-FCAF311A6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8C6708-11EE-46E6-93B5-EF08B14FFF32}"/>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5" name="Footer Placeholder 4">
            <a:extLst>
              <a:ext uri="{FF2B5EF4-FFF2-40B4-BE49-F238E27FC236}">
                <a16:creationId xmlns:a16="http://schemas.microsoft.com/office/drawing/2014/main" id="{1E7E6024-F3F3-4FCF-A948-B3EC0F5B53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EC4779-E9B6-4695-8F5F-EDE7A08A72A9}"/>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68223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B4BC-886B-4EEF-8AC8-5532F744412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ACF8758-F119-44B6-8F50-61F4118015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F9557C6-81E0-457D-884A-2C2B24C52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41DCFE4-1028-49BB-A5D1-930D56331749}"/>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6" name="Footer Placeholder 5">
            <a:extLst>
              <a:ext uri="{FF2B5EF4-FFF2-40B4-BE49-F238E27FC236}">
                <a16:creationId xmlns:a16="http://schemas.microsoft.com/office/drawing/2014/main" id="{469B5A04-9119-42D2-A8AC-6D3F808B4C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4002E3-2EF1-479E-B496-B12CF2D49E27}"/>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265053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58A9-1930-4A7D-9F42-91F851B5B4C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1687B1A-B5B7-4FC8-AA8A-87B59E633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5872A-6010-4CCB-A62B-487D3B2F5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3505ABE-2803-4BCF-A578-EC032E645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1433A-EA46-4994-842A-1088E08F0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8B2CF56-3C38-4B2B-B0E3-CF7D243B2381}"/>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8" name="Footer Placeholder 7">
            <a:extLst>
              <a:ext uri="{FF2B5EF4-FFF2-40B4-BE49-F238E27FC236}">
                <a16:creationId xmlns:a16="http://schemas.microsoft.com/office/drawing/2014/main" id="{C3803B33-D0C9-468A-AB89-1F1E1D04539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CA62C13-16BB-4A5D-A785-80BE5E4A152D}"/>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371733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267F-CEAA-4A29-AFC1-B3058D4510E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DA5C2DA-3198-4677-9403-E9EDADCC733F}"/>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4" name="Footer Placeholder 3">
            <a:extLst>
              <a:ext uri="{FF2B5EF4-FFF2-40B4-BE49-F238E27FC236}">
                <a16:creationId xmlns:a16="http://schemas.microsoft.com/office/drawing/2014/main" id="{F5E9352A-FD82-453F-AFE4-A11965EFDEF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A6DAD3F-B611-4C4B-9E36-953F863FF07D}"/>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377960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C90C49-C99B-441C-9535-AC5A0CEBAF89}"/>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3" name="Footer Placeholder 2">
            <a:extLst>
              <a:ext uri="{FF2B5EF4-FFF2-40B4-BE49-F238E27FC236}">
                <a16:creationId xmlns:a16="http://schemas.microsoft.com/office/drawing/2014/main" id="{71EEB8C3-7C81-481F-8C82-1E94AB07CD8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5A6EA7A-9A49-45DE-B022-B5E4345E0A80}"/>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25975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B875-D09C-4F2A-BABE-EA97900D3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B6AE214-DBB0-4432-914D-0E704F39B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CC654A4-61F7-4099-9168-2B3BB9094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F6D2B-155E-4737-9E46-9E483AE0647C}"/>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6" name="Footer Placeholder 5">
            <a:extLst>
              <a:ext uri="{FF2B5EF4-FFF2-40B4-BE49-F238E27FC236}">
                <a16:creationId xmlns:a16="http://schemas.microsoft.com/office/drawing/2014/main" id="{E5DFBD3E-95CD-4AE5-80ED-02DD6A6E7B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B3F71B-4286-4183-BDC9-88554A6E5EAC}"/>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242499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A3EA-E4E6-4831-BEEC-85C837AA0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C450D6E-0432-4A15-B7C6-93033CDE6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503D0DB-648A-4653-9930-A311662E3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71A88-4ADB-4E3B-9E8B-341C2AFF901F}"/>
              </a:ext>
            </a:extLst>
          </p:cNvPr>
          <p:cNvSpPr>
            <a:spLocks noGrp="1"/>
          </p:cNvSpPr>
          <p:nvPr>
            <p:ph type="dt" sz="half" idx="10"/>
          </p:nvPr>
        </p:nvSpPr>
        <p:spPr/>
        <p:txBody>
          <a:bodyPr/>
          <a:lstStyle/>
          <a:p>
            <a:fld id="{D97B4CE4-73F4-4166-8468-9ED703E2BF35}" type="datetimeFigureOut">
              <a:rPr lang="en-AU" smtClean="0"/>
              <a:t>6/12/2021</a:t>
            </a:fld>
            <a:endParaRPr lang="en-AU"/>
          </a:p>
        </p:txBody>
      </p:sp>
      <p:sp>
        <p:nvSpPr>
          <p:cNvPr id="6" name="Footer Placeholder 5">
            <a:extLst>
              <a:ext uri="{FF2B5EF4-FFF2-40B4-BE49-F238E27FC236}">
                <a16:creationId xmlns:a16="http://schemas.microsoft.com/office/drawing/2014/main" id="{18F18A05-2569-483C-A22D-FCEB60EA0E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C46FC62-EB2E-4C61-93BE-981D7F76348A}"/>
              </a:ext>
            </a:extLst>
          </p:cNvPr>
          <p:cNvSpPr>
            <a:spLocks noGrp="1"/>
          </p:cNvSpPr>
          <p:nvPr>
            <p:ph type="sldNum" sz="quarter" idx="12"/>
          </p:nvPr>
        </p:nvSpPr>
        <p:spPr/>
        <p:txBody>
          <a:bodyPr/>
          <a:lstStyle/>
          <a:p>
            <a:fld id="{0F714B66-D582-4278-819E-F9FC90DCA0A8}" type="slidenum">
              <a:rPr lang="en-AU" smtClean="0"/>
              <a:t>‹#›</a:t>
            </a:fld>
            <a:endParaRPr lang="en-AU"/>
          </a:p>
        </p:txBody>
      </p:sp>
    </p:spTree>
    <p:extLst>
      <p:ext uri="{BB962C8B-B14F-4D97-AF65-F5344CB8AC3E}">
        <p14:creationId xmlns:p14="http://schemas.microsoft.com/office/powerpoint/2010/main" val="114087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85761-93DD-4C55-8D71-5C267011E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A09402-A21F-4823-B22F-464F1C57E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7356ADE-0729-4997-A5ED-48272D3A5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B4CE4-73F4-4166-8468-9ED703E2BF35}" type="datetimeFigureOut">
              <a:rPr lang="en-AU" smtClean="0"/>
              <a:t>6/12/2021</a:t>
            </a:fld>
            <a:endParaRPr lang="en-AU"/>
          </a:p>
        </p:txBody>
      </p:sp>
      <p:sp>
        <p:nvSpPr>
          <p:cNvPr id="5" name="Footer Placeholder 4">
            <a:extLst>
              <a:ext uri="{FF2B5EF4-FFF2-40B4-BE49-F238E27FC236}">
                <a16:creationId xmlns:a16="http://schemas.microsoft.com/office/drawing/2014/main" id="{0088B7C7-506C-421B-8942-07282AA97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5E784F5-499C-4B73-A845-312DFDA2B5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14B66-D582-4278-819E-F9FC90DCA0A8}" type="slidenum">
              <a:rPr lang="en-AU" smtClean="0"/>
              <a:t>‹#›</a:t>
            </a:fld>
            <a:endParaRPr lang="en-AU"/>
          </a:p>
        </p:txBody>
      </p:sp>
    </p:spTree>
    <p:extLst>
      <p:ext uri="{BB962C8B-B14F-4D97-AF65-F5344CB8AC3E}">
        <p14:creationId xmlns:p14="http://schemas.microsoft.com/office/powerpoint/2010/main" val="144843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0F2F82-51C8-49F2-8A1A-B55FCB5EACEE}"/>
              </a:ext>
            </a:extLst>
          </p:cNvPr>
          <p:cNvSpPr txBox="1"/>
          <p:nvPr/>
        </p:nvSpPr>
        <p:spPr>
          <a:xfrm>
            <a:off x="0" y="519782"/>
            <a:ext cx="11493155" cy="3247043"/>
          </a:xfrm>
          <a:prstGeom prst="rect">
            <a:avLst/>
          </a:prstGeom>
          <a:noFill/>
        </p:spPr>
        <p:txBody>
          <a:bodyPr wrap="square">
            <a:spAutoFit/>
          </a:bodyPr>
          <a:lstStyle/>
          <a:p>
            <a:pPr marL="285750" indent="-285750" algn="just">
              <a:spcAft>
                <a:spcPts val="600"/>
              </a:spcAft>
              <a:buFont typeface="Arial" panose="020B0604020202020204" pitchFamily="34" charset="0"/>
              <a:buChar char="•"/>
            </a:pPr>
            <a:r>
              <a:rPr lang="en-US" b="0" i="0" dirty="0">
                <a:effectLst/>
                <a:latin typeface="Inter"/>
              </a:rPr>
              <a:t>The dataset gives several variables (</a:t>
            </a:r>
            <a:r>
              <a:rPr lang="en-US" dirty="0"/>
              <a:t>screening information related to patients) </a:t>
            </a:r>
            <a:r>
              <a:rPr lang="en-US" b="0" i="0" dirty="0">
                <a:effectLst/>
                <a:latin typeface="Inter"/>
              </a:rPr>
              <a:t>along with a condition classified into “Normal”, “MCI”, “Dementia”</a:t>
            </a:r>
          </a:p>
          <a:p>
            <a:pPr marL="285750" indent="-285750" algn="just">
              <a:spcAft>
                <a:spcPts val="600"/>
              </a:spcAft>
              <a:buFont typeface="Arial" panose="020B0604020202020204" pitchFamily="34" charset="0"/>
              <a:buChar char="•"/>
            </a:pPr>
            <a:r>
              <a:rPr lang="en-US" b="0" i="0" dirty="0">
                <a:effectLst/>
              </a:rPr>
              <a:t>Dataset contain 46 </a:t>
            </a:r>
            <a:r>
              <a:rPr lang="en-US" dirty="0"/>
              <a:t>attributes, "Label</a:t>
            </a:r>
            <a:r>
              <a:rPr lang="en-US" b="1" dirty="0"/>
              <a:t>” (dependent variable)</a:t>
            </a:r>
            <a:r>
              <a:rPr lang="en-US" b="0" i="0" dirty="0">
                <a:effectLst/>
              </a:rPr>
              <a:t> is the class variable which is determined depending on </a:t>
            </a:r>
            <a:r>
              <a:rPr lang="en-US" dirty="0"/>
              <a:t>some of the given attribute's </a:t>
            </a:r>
            <a:r>
              <a:rPr lang="en-US" b="0" i="0" dirty="0">
                <a:effectLst/>
              </a:rPr>
              <a:t>information.</a:t>
            </a:r>
          </a:p>
          <a:p>
            <a:pPr marL="285750" indent="-285750" algn="just">
              <a:spcAft>
                <a:spcPts val="600"/>
              </a:spcAft>
              <a:buFont typeface="Arial" panose="020B0604020202020204" pitchFamily="34" charset="0"/>
              <a:buChar char="•"/>
            </a:pPr>
            <a:r>
              <a:rPr lang="en-US" dirty="0"/>
              <a:t>S</a:t>
            </a:r>
            <a:r>
              <a:rPr lang="en-US" b="0" i="0" dirty="0">
                <a:effectLst/>
              </a:rPr>
              <a:t>tarted with data exploration where checked about missing data, removed insignificant features, removed X variables which are in correlation (there Must NOT be Any relationship between the X variables) and learned which features are important.</a:t>
            </a:r>
          </a:p>
          <a:p>
            <a:pPr marL="285750" indent="-285750" algn="just">
              <a:spcAft>
                <a:spcPts val="600"/>
              </a:spcAft>
              <a:buFont typeface="Arial" panose="020B0604020202020204" pitchFamily="34" charset="0"/>
              <a:buChar char="•"/>
            </a:pPr>
            <a:r>
              <a:rPr lang="en-US" b="0" i="0" dirty="0">
                <a:effectLst/>
              </a:rPr>
              <a:t>During the data preprocessing, categorical variables are converted to dummy variables and changed data types.</a:t>
            </a:r>
          </a:p>
          <a:p>
            <a:pPr marL="285750" indent="-285750" algn="just">
              <a:spcAft>
                <a:spcPts val="600"/>
              </a:spcAft>
              <a:buFont typeface="Arial" panose="020B0604020202020204" pitchFamily="34" charset="0"/>
              <a:buChar char="•"/>
            </a:pPr>
            <a:r>
              <a:rPr lang="en-US" dirty="0"/>
              <a:t>Analyzed cleaned data using Pandas-profiling  for better understanding of data </a:t>
            </a:r>
          </a:p>
          <a:p>
            <a:pPr marL="285750" indent="-285750" algn="just">
              <a:spcAft>
                <a:spcPts val="600"/>
              </a:spcAft>
              <a:buFont typeface="Arial" panose="020B0604020202020204" pitchFamily="34" charset="0"/>
              <a:buChar char="•"/>
            </a:pPr>
            <a:r>
              <a:rPr lang="en-US" dirty="0"/>
              <a:t>S</a:t>
            </a:r>
            <a:r>
              <a:rPr lang="en-US" b="0" i="0" dirty="0">
                <a:effectLst/>
              </a:rPr>
              <a:t>eaborn and matplotlib to do the visualizations </a:t>
            </a:r>
          </a:p>
        </p:txBody>
      </p:sp>
      <p:sp>
        <p:nvSpPr>
          <p:cNvPr id="3" name="TextBox 2">
            <a:extLst>
              <a:ext uri="{FF2B5EF4-FFF2-40B4-BE49-F238E27FC236}">
                <a16:creationId xmlns:a16="http://schemas.microsoft.com/office/drawing/2014/main" id="{008212E3-5329-4E65-8158-31E62ECA067F}"/>
              </a:ext>
            </a:extLst>
          </p:cNvPr>
          <p:cNvSpPr txBox="1"/>
          <p:nvPr/>
        </p:nvSpPr>
        <p:spPr>
          <a:xfrm>
            <a:off x="0" y="0"/>
            <a:ext cx="1576201" cy="369332"/>
          </a:xfrm>
          <a:prstGeom prst="rect">
            <a:avLst/>
          </a:prstGeom>
          <a:noFill/>
        </p:spPr>
        <p:txBody>
          <a:bodyPr wrap="none" rtlCol="0">
            <a:spAutoFit/>
          </a:bodyPr>
          <a:lstStyle/>
          <a:p>
            <a:r>
              <a:rPr lang="en-US" b="1" dirty="0"/>
              <a:t>Data</a:t>
            </a:r>
            <a:r>
              <a:rPr lang="en-US" dirty="0"/>
              <a:t> </a:t>
            </a:r>
            <a:r>
              <a:rPr lang="en-US" b="1" dirty="0"/>
              <a:t>discovery</a:t>
            </a:r>
            <a:endParaRPr lang="en-AU" b="1" dirty="0"/>
          </a:p>
        </p:txBody>
      </p:sp>
    </p:spTree>
    <p:extLst>
      <p:ext uri="{BB962C8B-B14F-4D97-AF65-F5344CB8AC3E}">
        <p14:creationId xmlns:p14="http://schemas.microsoft.com/office/powerpoint/2010/main" val="15204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DC4B9-DDD5-4ADA-BE46-53C4933D0214}"/>
              </a:ext>
            </a:extLst>
          </p:cNvPr>
          <p:cNvSpPr txBox="1"/>
          <p:nvPr/>
        </p:nvSpPr>
        <p:spPr>
          <a:xfrm>
            <a:off x="0" y="0"/>
            <a:ext cx="11751879" cy="3970318"/>
          </a:xfrm>
          <a:prstGeom prst="rect">
            <a:avLst/>
          </a:prstGeom>
          <a:noFill/>
        </p:spPr>
        <p:txBody>
          <a:bodyPr wrap="square">
            <a:spAutoFit/>
          </a:bodyPr>
          <a:lstStyle/>
          <a:p>
            <a:pPr algn="l"/>
            <a:r>
              <a:rPr lang="en-US" b="1" i="0" dirty="0">
                <a:solidFill>
                  <a:srgbClr val="222222"/>
                </a:solidFill>
                <a:effectLst/>
              </a:rPr>
              <a:t>Research questions</a:t>
            </a:r>
          </a:p>
          <a:p>
            <a:pPr algn="l"/>
            <a:endParaRPr lang="en-US" dirty="0">
              <a:solidFill>
                <a:srgbClr val="222222"/>
              </a:solidFill>
            </a:endParaRPr>
          </a:p>
          <a:p>
            <a:pPr algn="l"/>
            <a:endParaRPr lang="en-US" b="0" i="0" dirty="0">
              <a:solidFill>
                <a:srgbClr val="222222"/>
              </a:solidFill>
              <a:effectLst/>
            </a:endParaRPr>
          </a:p>
          <a:p>
            <a:pPr marL="342900" indent="-342900" algn="l">
              <a:buFont typeface="+mj-lt"/>
              <a:buAutoNum type="arabicPeriod"/>
            </a:pPr>
            <a:r>
              <a:rPr lang="en-US" b="0" i="0" dirty="0">
                <a:solidFill>
                  <a:srgbClr val="222222"/>
                </a:solidFill>
                <a:effectLst/>
              </a:rPr>
              <a:t>To determine whether age and gender have any significant role in classifying the disease condition </a:t>
            </a:r>
          </a:p>
          <a:p>
            <a:pPr marL="342900" indent="-342900" algn="l">
              <a:buFont typeface="+mj-lt"/>
              <a:buAutoNum type="arabicPeriod"/>
            </a:pPr>
            <a:endParaRPr lang="en-US" dirty="0">
              <a:solidFill>
                <a:srgbClr val="222222"/>
              </a:solidFill>
            </a:endParaRPr>
          </a:p>
          <a:p>
            <a:pPr marL="342900" indent="-342900" algn="l">
              <a:buFont typeface="+mj-lt"/>
              <a:buAutoNum type="arabicPeriod"/>
            </a:pPr>
            <a:r>
              <a:rPr lang="en-US" b="0" i="0" dirty="0">
                <a:solidFill>
                  <a:srgbClr val="222222"/>
                </a:solidFill>
                <a:effectLst/>
              </a:rPr>
              <a:t>Whether patient health history and lifestyle has any role in progression/presence of  MCI/Dementia</a:t>
            </a:r>
          </a:p>
          <a:p>
            <a:pPr marL="342900" indent="-342900" algn="l">
              <a:buFont typeface="+mj-lt"/>
              <a:buAutoNum type="arabicPeriod"/>
            </a:pPr>
            <a:endParaRPr lang="en-US" dirty="0">
              <a:solidFill>
                <a:srgbClr val="222222"/>
              </a:solidFill>
            </a:endParaRPr>
          </a:p>
          <a:p>
            <a:pPr marL="342900" indent="-342900" algn="l">
              <a:buFont typeface="+mj-lt"/>
              <a:buAutoNum type="arabicPeriod"/>
            </a:pPr>
            <a:r>
              <a:rPr lang="en-US" dirty="0">
                <a:solidFill>
                  <a:srgbClr val="222222"/>
                </a:solidFill>
              </a:rPr>
              <a:t>To identify the diagnostic test/screening test that are significant </a:t>
            </a:r>
            <a:r>
              <a:rPr lang="en-US" b="0" i="0" dirty="0">
                <a:solidFill>
                  <a:srgbClr val="222222"/>
                </a:solidFill>
                <a:effectLst/>
              </a:rPr>
              <a:t>in classifying the disease condition</a:t>
            </a:r>
          </a:p>
          <a:p>
            <a:pPr marL="342900" indent="-342900" algn="l">
              <a:buFont typeface="+mj-lt"/>
              <a:buAutoNum type="arabicPeriod"/>
            </a:pPr>
            <a:endParaRPr lang="en-US" dirty="0">
              <a:solidFill>
                <a:srgbClr val="222222"/>
              </a:solidFill>
            </a:endParaRPr>
          </a:p>
          <a:p>
            <a:pPr marL="342900" indent="-342900" algn="l">
              <a:buFont typeface="+mj-lt"/>
              <a:buAutoNum type="arabicPeriod"/>
            </a:pPr>
            <a:r>
              <a:rPr lang="en-US" dirty="0">
                <a:solidFill>
                  <a:srgbClr val="222222"/>
                </a:solidFill>
              </a:rPr>
              <a:t>Selection of appropriate screening questions and tests to better diagnoses and classification of the disease</a:t>
            </a:r>
          </a:p>
          <a:p>
            <a:pPr marL="342900" indent="-342900" algn="l">
              <a:buFont typeface="+mj-lt"/>
              <a:buAutoNum type="arabicPeriod"/>
            </a:pPr>
            <a:endParaRPr lang="en-US" dirty="0">
              <a:solidFill>
                <a:srgbClr val="222222"/>
              </a:solidFill>
            </a:endParaRPr>
          </a:p>
          <a:p>
            <a:pPr marL="342900" indent="-342900" algn="l">
              <a:buFont typeface="+mj-lt"/>
              <a:buAutoNum type="arabicPeriod"/>
            </a:pPr>
            <a:r>
              <a:rPr lang="en-US" dirty="0">
                <a:solidFill>
                  <a:srgbClr val="222222"/>
                </a:solidFill>
              </a:rPr>
              <a:t>To develop a better method for prediction in future using machine learning models to save time and resources.</a:t>
            </a:r>
            <a:endParaRPr lang="en-AU" b="0" i="0" dirty="0">
              <a:solidFill>
                <a:srgbClr val="222222"/>
              </a:solidFill>
              <a:effectLst/>
            </a:endParaRPr>
          </a:p>
          <a:p>
            <a:pPr algn="l"/>
            <a:endParaRPr lang="en-US" b="0" i="0" dirty="0">
              <a:solidFill>
                <a:srgbClr val="222222"/>
              </a:solidFill>
              <a:effectLst/>
              <a:latin typeface="Roboto" panose="02000000000000000000" pitchFamily="2" charset="0"/>
            </a:endParaRPr>
          </a:p>
          <a:p>
            <a:pPr algn="l"/>
            <a:endParaRPr lang="en-US" b="0" i="0" dirty="0">
              <a:solidFill>
                <a:srgbClr val="222222"/>
              </a:solidFill>
              <a:effectLst/>
              <a:latin typeface="Roboto" panose="02000000000000000000" pitchFamily="2" charset="0"/>
            </a:endParaRPr>
          </a:p>
        </p:txBody>
      </p:sp>
    </p:spTree>
    <p:extLst>
      <p:ext uri="{BB962C8B-B14F-4D97-AF65-F5344CB8AC3E}">
        <p14:creationId xmlns:p14="http://schemas.microsoft.com/office/powerpoint/2010/main" val="191230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F368AF-9E7D-467E-8ABE-42C00696D5DE}"/>
              </a:ext>
            </a:extLst>
          </p:cNvPr>
          <p:cNvSpPr txBox="1"/>
          <p:nvPr/>
        </p:nvSpPr>
        <p:spPr>
          <a:xfrm>
            <a:off x="0" y="0"/>
            <a:ext cx="3429000" cy="646331"/>
          </a:xfrm>
          <a:prstGeom prst="rect">
            <a:avLst/>
          </a:prstGeom>
          <a:noFill/>
        </p:spPr>
        <p:txBody>
          <a:bodyPr wrap="square">
            <a:spAutoFit/>
          </a:bodyPr>
          <a:lstStyle/>
          <a:p>
            <a:pPr algn="l"/>
            <a:r>
              <a:rPr lang="en-US" b="1" i="0" dirty="0">
                <a:solidFill>
                  <a:srgbClr val="222222"/>
                </a:solidFill>
                <a:effectLst/>
              </a:rPr>
              <a:t>Analysis</a:t>
            </a:r>
          </a:p>
          <a:p>
            <a:pPr algn="l">
              <a:buFont typeface="Arial" panose="020B0604020202020204" pitchFamily="34" charset="0"/>
              <a:buChar char="•"/>
            </a:pPr>
            <a:endParaRPr lang="en-US" b="0" i="0" dirty="0">
              <a:solidFill>
                <a:srgbClr val="222222"/>
              </a:solidFill>
              <a:effectLst/>
              <a:latin typeface="Roboto" panose="02000000000000000000" pitchFamily="2" charset="0"/>
            </a:endParaRPr>
          </a:p>
        </p:txBody>
      </p:sp>
      <p:sp>
        <p:nvSpPr>
          <p:cNvPr id="3" name="TextBox 2">
            <a:extLst>
              <a:ext uri="{FF2B5EF4-FFF2-40B4-BE49-F238E27FC236}">
                <a16:creationId xmlns:a16="http://schemas.microsoft.com/office/drawing/2014/main" id="{3793030F-D64B-41BE-A374-348FD9A1620C}"/>
              </a:ext>
            </a:extLst>
          </p:cNvPr>
          <p:cNvSpPr txBox="1"/>
          <p:nvPr/>
        </p:nvSpPr>
        <p:spPr>
          <a:xfrm>
            <a:off x="-1" y="423218"/>
            <a:ext cx="11792608" cy="3139321"/>
          </a:xfrm>
          <a:prstGeom prst="rect">
            <a:avLst/>
          </a:prstGeom>
          <a:noFill/>
        </p:spPr>
        <p:txBody>
          <a:bodyPr wrap="square" rtlCol="0">
            <a:spAutoFit/>
          </a:bodyPr>
          <a:lstStyle/>
          <a:p>
            <a:pPr marL="171450" indent="-171450">
              <a:buFont typeface="Arial" panose="020B0604020202020204" pitchFamily="34" charset="0"/>
              <a:buChar char="•"/>
            </a:pPr>
            <a:r>
              <a:rPr lang="en-US" dirty="0"/>
              <a:t>In the given data  41.4% were diagnosed as MCI patients and 19% were diagnosed with Dementia,  more than 50% patients were diagnosed with MCI/Dementia in the given data set. </a:t>
            </a:r>
          </a:p>
          <a:p>
            <a:pPr marL="171450" indent="-171450">
              <a:buFont typeface="Arial" panose="020B0604020202020204" pitchFamily="34" charset="0"/>
              <a:buChar char="•"/>
            </a:pPr>
            <a:r>
              <a:rPr lang="en-US" dirty="0"/>
              <a:t>Patients diagnosed with MCI/Dementia in the given data set are in the age range of 50-95</a:t>
            </a:r>
          </a:p>
          <a:p>
            <a:pPr marL="171450" indent="-171450">
              <a:buFont typeface="Arial" panose="020B0604020202020204" pitchFamily="34" charset="0"/>
              <a:buChar char="•"/>
            </a:pPr>
            <a:r>
              <a:rPr lang="en-US" dirty="0"/>
              <a:t>As it is known that Dementia is an age-related progressive disorder, the average age of people diagnosed with Dementia is 75 in the given data.</a:t>
            </a:r>
          </a:p>
          <a:p>
            <a:pPr marL="171450" indent="-171450">
              <a:buFont typeface="Arial" panose="020B0604020202020204" pitchFamily="34" charset="0"/>
              <a:buChar char="•"/>
            </a:pPr>
            <a:r>
              <a:rPr lang="en-US" dirty="0"/>
              <a:t>MCI is risk factor for Dementia, the average is 72 for the people with MCI in the given data set. So, these people have high chance of progression to Dementia, so available treatments should be highly targeted to these patients.</a:t>
            </a:r>
          </a:p>
          <a:p>
            <a:pPr marL="171450" indent="-171450">
              <a:buFont typeface="Arial" panose="020B0604020202020204" pitchFamily="34" charset="0"/>
              <a:buChar char="•"/>
            </a:pPr>
            <a:r>
              <a:rPr lang="en-US" dirty="0"/>
              <a:t>More number of females are diagnosed with Dementia and MCI in the given population which in relation to the studies showing women are at higher risk of developing dementia than men</a:t>
            </a:r>
          </a:p>
          <a:p>
            <a:endParaRPr lang="en-US" dirty="0"/>
          </a:p>
          <a:p>
            <a:pPr marL="171450" indent="-171450">
              <a:buFont typeface="Arial" panose="020B0604020202020204" pitchFamily="34" charset="0"/>
              <a:buChar char="•"/>
            </a:pPr>
            <a:endParaRPr lang="en-US" dirty="0"/>
          </a:p>
        </p:txBody>
      </p:sp>
      <p:pic>
        <p:nvPicPr>
          <p:cNvPr id="4" name="Picture 2">
            <a:extLst>
              <a:ext uri="{FF2B5EF4-FFF2-40B4-BE49-F238E27FC236}">
                <a16:creationId xmlns:a16="http://schemas.microsoft.com/office/drawing/2014/main" id="{C0A8C865-DBFC-4156-BAEE-392BA6873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104" y="2749181"/>
            <a:ext cx="3003134" cy="18567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AE2FCD-AC1C-472E-8D69-2076E4AD31AC}"/>
              </a:ext>
            </a:extLst>
          </p:cNvPr>
          <p:cNvSpPr txBox="1"/>
          <p:nvPr/>
        </p:nvSpPr>
        <p:spPr>
          <a:xfrm>
            <a:off x="0" y="4605958"/>
            <a:ext cx="12528331" cy="1754326"/>
          </a:xfrm>
          <a:prstGeom prst="rect">
            <a:avLst/>
          </a:prstGeom>
          <a:noFill/>
        </p:spPr>
        <p:txBody>
          <a:bodyPr wrap="square">
            <a:spAutoFit/>
          </a:bodyPr>
          <a:lstStyle/>
          <a:p>
            <a:pPr marL="171450" indent="-171450">
              <a:buFont typeface="Arial" panose="020B0604020202020204" pitchFamily="34" charset="0"/>
              <a:buChar char="•"/>
            </a:pPr>
            <a:r>
              <a:rPr lang="en-US" dirty="0"/>
              <a:t>Diagnosis/screening parameters NPI, IADL have negative correlation with target variable</a:t>
            </a:r>
          </a:p>
          <a:p>
            <a:pPr marL="171450" indent="-171450">
              <a:buFont typeface="Arial" panose="020B0604020202020204" pitchFamily="34" charset="0"/>
              <a:buChar char="•"/>
            </a:pPr>
            <a:r>
              <a:rPr lang="en-US" dirty="0" err="1"/>
              <a:t>MoCAB</a:t>
            </a:r>
            <a:r>
              <a:rPr lang="en-US" dirty="0"/>
              <a:t>, MMSE, C1 HVLT(immediate memory),</a:t>
            </a:r>
            <a:r>
              <a:rPr lang="en-US" b="0" i="0" u="none" strike="noStrike" dirty="0">
                <a:solidFill>
                  <a:srgbClr val="000000"/>
                </a:solidFill>
                <a:effectLst/>
              </a:rPr>
              <a:t> C5 HVLT (delayed recall 5min)</a:t>
            </a:r>
            <a:r>
              <a:rPr lang="en-US" dirty="0"/>
              <a:t> ,</a:t>
            </a:r>
            <a:r>
              <a:rPr lang="en-US" b="0" i="0" u="none" strike="noStrike" dirty="0">
                <a:solidFill>
                  <a:srgbClr val="000000"/>
                </a:solidFill>
                <a:effectLst/>
              </a:rPr>
              <a:t>C8 HVLT (delayed recall 20min), </a:t>
            </a:r>
            <a:r>
              <a:rPr lang="en-US" dirty="0"/>
              <a:t>C4 logical memory(WMS), C6 Boston Naming Test, C3 articulateness and verbal </a:t>
            </a:r>
            <a:r>
              <a:rPr lang="en-US" dirty="0" err="1"/>
              <a:t>fluencey</a:t>
            </a:r>
            <a:r>
              <a:rPr lang="en-US" dirty="0"/>
              <a:t>-vegetable(BNT), C2 CFT Rey-o (imitation), C9 CFT Rey-o (recall) have high positive correlation in diagnosing MCI and Dementia. So, in future the screening can done focusing these test for better diagnosis and it can reduce time of screening</a:t>
            </a:r>
          </a:p>
          <a:p>
            <a:pPr marL="171450" indent="-171450">
              <a:buFont typeface="Arial" panose="020B0604020202020204" pitchFamily="34" charset="0"/>
              <a:buChar char="•"/>
            </a:pPr>
            <a:r>
              <a:rPr lang="en-US" dirty="0"/>
              <a:t>Lastly diagnosis doesn’t have any dependence on patient health history</a:t>
            </a:r>
          </a:p>
        </p:txBody>
      </p:sp>
    </p:spTree>
    <p:extLst>
      <p:ext uri="{BB962C8B-B14F-4D97-AF65-F5344CB8AC3E}">
        <p14:creationId xmlns:p14="http://schemas.microsoft.com/office/powerpoint/2010/main" val="147562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A29F4-0E0D-4F00-B9CC-B4806CC04929}"/>
              </a:ext>
            </a:extLst>
          </p:cNvPr>
          <p:cNvSpPr txBox="1"/>
          <p:nvPr/>
        </p:nvSpPr>
        <p:spPr>
          <a:xfrm>
            <a:off x="0" y="0"/>
            <a:ext cx="3429000" cy="369332"/>
          </a:xfrm>
          <a:prstGeom prst="rect">
            <a:avLst/>
          </a:prstGeom>
          <a:noFill/>
        </p:spPr>
        <p:txBody>
          <a:bodyPr wrap="square">
            <a:spAutoFit/>
          </a:bodyPr>
          <a:lstStyle/>
          <a:p>
            <a:pPr algn="l"/>
            <a:r>
              <a:rPr lang="en-US" b="1" i="0" dirty="0">
                <a:solidFill>
                  <a:srgbClr val="222222"/>
                </a:solidFill>
                <a:effectLst/>
              </a:rPr>
              <a:t>Predictive</a:t>
            </a:r>
            <a:r>
              <a:rPr lang="en-US" b="0" i="0" dirty="0">
                <a:solidFill>
                  <a:srgbClr val="222222"/>
                </a:solidFill>
                <a:effectLst/>
              </a:rPr>
              <a:t> </a:t>
            </a:r>
            <a:r>
              <a:rPr lang="en-US" b="1" i="0" dirty="0">
                <a:solidFill>
                  <a:srgbClr val="222222"/>
                </a:solidFill>
                <a:effectLst/>
              </a:rPr>
              <a:t>modelling</a:t>
            </a:r>
          </a:p>
        </p:txBody>
      </p:sp>
      <p:sp>
        <p:nvSpPr>
          <p:cNvPr id="3" name="TextBox 2">
            <a:extLst>
              <a:ext uri="{FF2B5EF4-FFF2-40B4-BE49-F238E27FC236}">
                <a16:creationId xmlns:a16="http://schemas.microsoft.com/office/drawing/2014/main" id="{F7E36E99-B68E-4E38-9D33-1CB07D64B60C}"/>
              </a:ext>
            </a:extLst>
          </p:cNvPr>
          <p:cNvSpPr txBox="1"/>
          <p:nvPr/>
        </p:nvSpPr>
        <p:spPr>
          <a:xfrm>
            <a:off x="57292" y="529967"/>
            <a:ext cx="1158817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As outcome/target variable is categorical, I used classification models for future predictions using this clinical data</a:t>
            </a:r>
          </a:p>
          <a:p>
            <a:endParaRPr lang="en-US" dirty="0"/>
          </a:p>
          <a:p>
            <a:pPr marL="285750" indent="-285750">
              <a:buFont typeface="Arial" panose="020B0604020202020204" pitchFamily="34" charset="0"/>
              <a:buChar char="•"/>
            </a:pPr>
            <a:r>
              <a:rPr lang="en-US" sz="1800" b="0" i="0" dirty="0">
                <a:solidFill>
                  <a:srgbClr val="000000"/>
                </a:solidFill>
                <a:effectLst/>
              </a:rPr>
              <a:t>Naive Bayes, Random Forest Classifier, K-Nearest </a:t>
            </a:r>
            <a:r>
              <a:rPr lang="en-US" sz="1800" b="0" i="0" dirty="0" err="1">
                <a:solidFill>
                  <a:srgbClr val="000000"/>
                </a:solidFill>
                <a:effectLst/>
              </a:rPr>
              <a:t>Neighbour</a:t>
            </a:r>
            <a:r>
              <a:rPr lang="en-US" sz="1800" b="0" i="0" dirty="0">
                <a:solidFill>
                  <a:srgbClr val="000000"/>
                </a:solidFill>
                <a:effectLst/>
              </a:rPr>
              <a:t>, Decision Tree, Support Vector Machine, Multinominal Logistic Regression, Extreme Gradient Boost, Artificial </a:t>
            </a:r>
            <a:r>
              <a:rPr lang="en-US" sz="1800" dirty="0">
                <a:solidFill>
                  <a:srgbClr val="000000"/>
                </a:solidFill>
              </a:rPr>
              <a:t>N</a:t>
            </a:r>
            <a:r>
              <a:rPr lang="en-US" sz="1800" b="0" i="0" dirty="0">
                <a:solidFill>
                  <a:srgbClr val="000000"/>
                </a:solidFill>
                <a:effectLst/>
              </a:rPr>
              <a:t>eural </a:t>
            </a:r>
            <a:r>
              <a:rPr lang="en-US" sz="1800" dirty="0">
                <a:solidFill>
                  <a:srgbClr val="000000"/>
                </a:solidFill>
              </a:rPr>
              <a:t>N</a:t>
            </a:r>
            <a:r>
              <a:rPr lang="en-US" sz="1800" b="0" i="0" dirty="0">
                <a:solidFill>
                  <a:srgbClr val="000000"/>
                </a:solidFill>
                <a:effectLst/>
              </a:rPr>
              <a:t>etwork(ANN)</a:t>
            </a:r>
          </a:p>
          <a:p>
            <a:endParaRPr lang="en-US" sz="1800" b="0" i="0" dirty="0">
              <a:solidFill>
                <a:srgbClr val="000000"/>
              </a:solidFill>
              <a:effectLst/>
            </a:endParaRPr>
          </a:p>
          <a:p>
            <a:pPr marL="285750" indent="-285750">
              <a:buFont typeface="Arial" panose="020B0604020202020204" pitchFamily="34" charset="0"/>
              <a:buChar char="•"/>
            </a:pPr>
            <a:r>
              <a:rPr lang="en-US" sz="1800" b="0" i="0" dirty="0">
                <a:effectLst/>
              </a:rPr>
              <a:t>Using machine learning models trained tested data set and validation is done on test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0" i="0" dirty="0">
                <a:effectLst/>
              </a:rPr>
              <a:t>Lastly, obtained confusion matrix and computed the model’s quality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0" i="0" dirty="0">
                <a:effectLst/>
              </a:rPr>
              <a:t>Of course, there is still room for improvement, like doing a more extensive feature engineering, by comparing and plotting the features against each other and identifying and removing the noisy features.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latin typeface="Inter"/>
              </a:rPr>
              <a:t>T</a:t>
            </a:r>
            <a:r>
              <a:rPr lang="en-US" b="0" i="0" dirty="0">
                <a:effectLst/>
                <a:latin typeface="Inter"/>
              </a:rPr>
              <a:t>he models present different patterns of average precision and recall, which allows for flexibility depending on the task in which the model will be deployed to help.</a:t>
            </a:r>
            <a:endParaRPr lang="en-US" dirty="0">
              <a:latin typeface="Inter"/>
            </a:endParaRPr>
          </a:p>
          <a:p>
            <a:r>
              <a:rPr lang="en-US" b="0" i="0" dirty="0">
                <a:effectLst/>
                <a:latin typeface="Inter"/>
              </a:rPr>
              <a:t>One such example would be to use the recall model as a screening aid and the precision model for resource </a:t>
            </a:r>
            <a:r>
              <a:rPr lang="en-US" b="0" i="0" dirty="0" err="1">
                <a:effectLst/>
                <a:latin typeface="Inter"/>
              </a:rPr>
              <a:t>allocation.It</a:t>
            </a:r>
            <a:r>
              <a:rPr lang="en-US" b="0" i="0" dirty="0">
                <a:effectLst/>
                <a:latin typeface="Inter"/>
              </a:rPr>
              <a:t> is also worth noting that the we should not exclude the possibility of a selection bias in the dataset composition, as specific clinics may target to specific patients as well.</a:t>
            </a:r>
          </a:p>
          <a:p>
            <a:endParaRPr lang="en-US" sz="1800" b="0" i="0" dirty="0">
              <a:solidFill>
                <a:srgbClr val="000000"/>
              </a:solidFill>
              <a:effectLst/>
            </a:endParaRPr>
          </a:p>
          <a:p>
            <a:endParaRPr lang="en-AU" dirty="0"/>
          </a:p>
        </p:txBody>
      </p:sp>
    </p:spTree>
    <p:extLst>
      <p:ext uri="{BB962C8B-B14F-4D97-AF65-F5344CB8AC3E}">
        <p14:creationId xmlns:p14="http://schemas.microsoft.com/office/powerpoint/2010/main" val="24901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ABDDED-83F0-4C9F-8A97-6A08D42B7F74}"/>
              </a:ext>
            </a:extLst>
          </p:cNvPr>
          <p:cNvSpPr txBox="1"/>
          <p:nvPr/>
        </p:nvSpPr>
        <p:spPr>
          <a:xfrm>
            <a:off x="105102" y="554448"/>
            <a:ext cx="12086897" cy="480131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rPr>
              <a:t>While training the Naive Bayes model in the dataset, we achieved an accuracy rate of 78%, which is more than the baseline accuracy. For classifying class “0” (i.e. Dementia) the algorithm achieved a recall value of 1 and an F1 score of 0.73 and for class "1"(MCI) the recall value of 0.6 and F1 score of 0.67</a:t>
            </a:r>
          </a:p>
          <a:p>
            <a:pPr marL="285750" indent="-285750" algn="just">
              <a:buFont typeface="Arial" panose="020B0604020202020204" pitchFamily="34" charset="0"/>
              <a:buChar char="•"/>
            </a:pPr>
            <a:r>
              <a:rPr lang="en-US" b="0" i="0" dirty="0">
                <a:solidFill>
                  <a:srgbClr val="000000"/>
                </a:solidFill>
                <a:effectLst/>
              </a:rPr>
              <a:t>The Random Forest model attained an accuracy rate of 89%, which is more than the Naive Bayes model. Moreover, the precision for identifying Dementia is 1 with an F1 score of 0.78.</a:t>
            </a:r>
          </a:p>
          <a:p>
            <a:pPr marL="285750" indent="-285750" algn="just">
              <a:buFont typeface="Arial" panose="020B0604020202020204" pitchFamily="34" charset="0"/>
              <a:buChar char="•"/>
            </a:pPr>
            <a:r>
              <a:rPr lang="en-US" b="0" i="0" dirty="0">
                <a:solidFill>
                  <a:srgbClr val="000000"/>
                </a:solidFill>
                <a:effectLst/>
              </a:rPr>
              <a:t>The KNN model achieved an accuracy rate of 83%, which is slightly less than the Random Forest model. The model has precision of 1 and f1-scores of 0.78 for identifying the class “0” (Dementia)</a:t>
            </a:r>
          </a:p>
          <a:p>
            <a:pPr marL="285750" indent="-285750" algn="just">
              <a:buFont typeface="Arial" panose="020B0604020202020204" pitchFamily="34" charset="0"/>
              <a:buChar char="•"/>
            </a:pPr>
            <a:r>
              <a:rPr lang="en-US" b="0" i="0" dirty="0">
                <a:solidFill>
                  <a:srgbClr val="000000"/>
                </a:solidFill>
                <a:effectLst/>
              </a:rPr>
              <a:t>The Decision Tree model achieved an accuracy rate of 83%, which is slightly less than the Random Forest model.</a:t>
            </a:r>
          </a:p>
          <a:p>
            <a:pPr marL="285750" indent="-285750" algn="just">
              <a:buFont typeface="Arial" panose="020B0604020202020204" pitchFamily="34" charset="0"/>
              <a:buChar char="•"/>
            </a:pPr>
            <a:r>
              <a:rPr lang="en-US" b="0" i="0" dirty="0">
                <a:solidFill>
                  <a:srgbClr val="000000"/>
                </a:solidFill>
                <a:effectLst/>
              </a:rPr>
              <a:t>Support Vector Classifier and Extreme Gradient Boost shows lower accuracy than random forest model, which is 86%.</a:t>
            </a:r>
          </a:p>
          <a:p>
            <a:pPr marL="285750" indent="-285750" algn="just">
              <a:buFont typeface="Arial" panose="020B0604020202020204" pitchFamily="34" charset="0"/>
              <a:buChar char="•"/>
            </a:pPr>
            <a:r>
              <a:rPr lang="en-US" sz="1800" b="0" i="0" dirty="0">
                <a:solidFill>
                  <a:srgbClr val="000000"/>
                </a:solidFill>
                <a:effectLst/>
              </a:rPr>
              <a:t>Random Forest gives the best accuracy of 89% compared to other models and least.</a:t>
            </a:r>
          </a:p>
          <a:p>
            <a:pPr marL="285750" indent="-285750" algn="just">
              <a:buFont typeface="Arial" panose="020B0604020202020204" pitchFamily="34" charset="0"/>
              <a:buChar char="•"/>
            </a:pPr>
            <a:r>
              <a:rPr lang="en-US" dirty="0">
                <a:solidFill>
                  <a:srgbClr val="000000"/>
                </a:solidFill>
              </a:rPr>
              <a:t>Most of this classification models have high precision value “1” in predicting Dementia.</a:t>
            </a:r>
          </a:p>
          <a:p>
            <a:pPr marL="285750" indent="-285750" algn="just">
              <a:buFont typeface="Arial" panose="020B0604020202020204" pitchFamily="34" charset="0"/>
              <a:buChar char="•"/>
            </a:pPr>
            <a:r>
              <a:rPr lang="en-US" dirty="0"/>
              <a:t>Predicting disease condition associated with a group of screening tests is primarily a special type of Machine Learning problem. The performance of the model is measured by evaluating it for predicting a True positive. In this way, the K-NN,SVM,MLR and random forest models’ performance better in comparison with the rest of the models. This models can be used to ensemble methods since these models can classify the nonlinearly separable dataset.</a:t>
            </a:r>
            <a:endParaRPr lang="en-US" dirty="0">
              <a:solidFill>
                <a:srgbClr val="000000"/>
              </a:solidFill>
            </a:endParaRPr>
          </a:p>
          <a:p>
            <a:pPr marL="285750" indent="-285750" algn="just">
              <a:buFont typeface="Arial" panose="020B0604020202020204" pitchFamily="34" charset="0"/>
              <a:buChar char="•"/>
            </a:pPr>
            <a:endParaRPr lang="en-US" dirty="0">
              <a:solidFill>
                <a:srgbClr val="000000"/>
              </a:solidFill>
            </a:endParaRPr>
          </a:p>
          <a:p>
            <a:pPr algn="just"/>
            <a:endParaRPr lang="en-US" sz="1800" b="0" i="0" dirty="0">
              <a:solidFill>
                <a:srgbClr val="000000"/>
              </a:solidFill>
              <a:effectLst/>
            </a:endParaRPr>
          </a:p>
        </p:txBody>
      </p:sp>
      <p:sp>
        <p:nvSpPr>
          <p:cNvPr id="5" name="TextBox 4">
            <a:extLst>
              <a:ext uri="{FF2B5EF4-FFF2-40B4-BE49-F238E27FC236}">
                <a16:creationId xmlns:a16="http://schemas.microsoft.com/office/drawing/2014/main" id="{6903C7CB-5D95-47C3-AEBC-09E596C9C43D}"/>
              </a:ext>
            </a:extLst>
          </p:cNvPr>
          <p:cNvSpPr txBox="1"/>
          <p:nvPr/>
        </p:nvSpPr>
        <p:spPr>
          <a:xfrm>
            <a:off x="-73572" y="0"/>
            <a:ext cx="6096000" cy="369332"/>
          </a:xfrm>
          <a:prstGeom prst="rect">
            <a:avLst/>
          </a:prstGeom>
          <a:noFill/>
        </p:spPr>
        <p:txBody>
          <a:bodyPr wrap="square">
            <a:spAutoFit/>
          </a:bodyPr>
          <a:lstStyle/>
          <a:p>
            <a:pPr algn="l"/>
            <a:r>
              <a:rPr lang="en-US" b="1" i="0" dirty="0">
                <a:solidFill>
                  <a:srgbClr val="222222"/>
                </a:solidFill>
                <a:effectLst/>
              </a:rPr>
              <a:t>Conclusions</a:t>
            </a:r>
          </a:p>
        </p:txBody>
      </p:sp>
      <p:sp>
        <p:nvSpPr>
          <p:cNvPr id="7" name="TextBox 6">
            <a:extLst>
              <a:ext uri="{FF2B5EF4-FFF2-40B4-BE49-F238E27FC236}">
                <a16:creationId xmlns:a16="http://schemas.microsoft.com/office/drawing/2014/main" id="{7C2E97FB-98DF-4AFD-8A17-8E5B511B5FDB}"/>
              </a:ext>
            </a:extLst>
          </p:cNvPr>
          <p:cNvSpPr txBox="1"/>
          <p:nvPr/>
        </p:nvSpPr>
        <p:spPr>
          <a:xfrm>
            <a:off x="0" y="4826224"/>
            <a:ext cx="10909738" cy="1477328"/>
          </a:xfrm>
          <a:prstGeom prst="rect">
            <a:avLst/>
          </a:prstGeom>
          <a:noFill/>
        </p:spPr>
        <p:txBody>
          <a:bodyPr wrap="square">
            <a:spAutoFit/>
          </a:bodyPr>
          <a:lstStyle/>
          <a:p>
            <a:r>
              <a:rPr lang="en-US" b="0" i="0" dirty="0">
                <a:solidFill>
                  <a:srgbClr val="222222"/>
                </a:solidFill>
                <a:effectLst/>
                <a:latin typeface="Roboto" panose="02000000000000000000" pitchFamily="2" charset="0"/>
              </a:rPr>
              <a:t>Proposed next steps </a:t>
            </a:r>
          </a:p>
          <a:p>
            <a:endParaRPr lang="en-US" dirty="0">
              <a:solidFill>
                <a:srgbClr val="222222"/>
              </a:solidFill>
              <a:latin typeface="Roboto" panose="02000000000000000000" pitchFamily="2" charset="0"/>
            </a:endParaRPr>
          </a:p>
          <a:p>
            <a:r>
              <a:rPr lang="en-US" b="0" i="0" dirty="0">
                <a:effectLst/>
                <a:latin typeface="Inter"/>
              </a:rPr>
              <a:t>As the given data set is small, we can use a technique called cross-validation methods like K-fold validation and the Leave-One-Out cross validation</a:t>
            </a:r>
          </a:p>
          <a:p>
            <a:r>
              <a:rPr lang="en-US" b="0" i="0" dirty="0">
                <a:effectLst/>
                <a:latin typeface="Inter"/>
              </a:rPr>
              <a:t>In order to increase the accuracy of the model we can use ensemble</a:t>
            </a:r>
            <a:r>
              <a:rPr lang="en-US" dirty="0">
                <a:latin typeface="Inter"/>
              </a:rPr>
              <a:t> methods </a:t>
            </a:r>
            <a:r>
              <a:rPr lang="en-US" b="0" i="0" dirty="0">
                <a:effectLst/>
                <a:latin typeface="Inter"/>
              </a:rPr>
              <a:t>like stacking technique.</a:t>
            </a:r>
            <a:endParaRPr lang="en-AU" dirty="0"/>
          </a:p>
        </p:txBody>
      </p:sp>
    </p:spTree>
    <p:extLst>
      <p:ext uri="{BB962C8B-B14F-4D97-AF65-F5344CB8AC3E}">
        <p14:creationId xmlns:p14="http://schemas.microsoft.com/office/powerpoint/2010/main" val="99161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1026</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Inter</vt:lpstr>
      <vt:lpstr>Roboto</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Peddanna Adusumalli</dc:creator>
  <cp:lastModifiedBy>Peddanna Adusumalli</cp:lastModifiedBy>
  <cp:revision>2</cp:revision>
  <dcterms:created xsi:type="dcterms:W3CDTF">2021-12-06T04:48:41Z</dcterms:created>
  <dcterms:modified xsi:type="dcterms:W3CDTF">2021-12-06T07:08:23Z</dcterms:modified>
</cp:coreProperties>
</file>