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EE2D-A0BD-4037-A7BB-F6272077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8BE3-A6B5-46D4-BD76-39F62530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8E59-868A-4D9D-AF75-67192D9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5BBE-AF3D-4295-97FF-555ED5CB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5C90-012D-46CC-9D33-3A4CFCA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9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DF42-39F6-49FA-940D-C8AD1D1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14F5C-FDDC-410D-9D41-5B042B39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0356-B3B6-4E56-AAAA-D6A6BBE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175C-532C-466C-8840-C459FCA3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D23A-8998-4BC8-B321-B6D56BF0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0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832A7-497D-48FE-AA60-58BDADAB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5B1F-3AF9-457E-9AEE-B098393B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2B29-2649-4FCE-AFCE-E48E7FF0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DE7D-7C45-4CA4-9124-A22D5479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F698-EEDC-46A4-9060-ACFD0E5A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28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75F-B110-4411-BA8A-66E28901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7312-566A-4700-A116-35D50CF7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3A06-C695-4DD1-B856-04DA66E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CADC-826D-4369-94A5-15AAF33E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9FD7-0824-4B04-A2A0-06C887C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5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BD61-74A2-45EE-80F4-FE89D2F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6A8A-1A88-4FF8-AD5A-10AEE069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A8DF-C75B-4E36-B5BF-7CEF8A9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70D7-002D-44C0-B545-00E95F35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ECE8-7113-494A-AF05-83A610F4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14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F757-73CF-42BE-B7EA-44D578B2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F7DD-28B7-46AB-B91E-E21D8179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617E-BFFD-4E5E-A025-7569748D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F551-FC03-4010-9075-2D04D258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AEE72-4AEF-43FD-8165-CF72BF69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A5D5-1258-4F64-BF7A-B6FA5377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4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B3DF-7851-4CF5-BA94-BEC8B576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1AE4-DFCD-4E9C-A14E-F28D6176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BD47-3944-439E-BEF2-39A7C658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E1C02-6D62-4A2F-829F-61200E85D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67F0D-C428-469B-AC4B-DED1201AD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9004-2410-40F5-AFBD-6E035945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0FD59-571F-46CF-B42B-503C13CA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F369-AB0F-4B70-A94A-F5957725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3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A5EE-37ED-444F-AA1F-516C0A5A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09E71-2EA2-4654-A86C-0B1200F7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9F94F-B61B-453E-87E5-47C16D97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16C3-B0B2-4A40-B021-D8D04643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9410-DA59-486A-88B3-E6FF1195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9501A-10A1-419F-B40E-C3B63097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B5245-40F3-4EE5-B7EB-679FD86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1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0EE9-577E-4863-849F-8310A310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A8F-1E4E-42E5-9BD2-E7920BD6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FDBC9-4999-4C22-B049-ABE48B89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F4ED-34C8-42AD-B7DF-6326455D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68BB1-44F6-40BB-AC77-AAA0832A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D8F8-2309-4F32-89F1-A1E7A58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1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2DC8-A9C8-4C7F-A9F9-9BF8E32B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1B9C3-6FB1-4A05-81D5-046FE8B93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75BC6-F28B-4AE5-8121-D265E3A5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EDC3-3962-4769-BAAB-15CD317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C6CD9-FCD7-40B6-A805-C70266B2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5879-3A97-43ED-A169-724D25C8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9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CB516-20D3-4662-BB50-F5F7996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BCA2-B367-4341-8984-2BB04EC1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82AA-A510-4AC0-97CA-7060A429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7331-1710-4BDF-84C2-CE71B9FA749B}" type="datetimeFigureOut">
              <a:rPr lang="en-AU" smtClean="0"/>
              <a:t>24/12/2021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D076-05EC-4C75-9785-9D420ECF2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2F74-826A-4332-9860-163BAF87F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2BE-6B61-45D9-A92D-55A55FC76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772-FBF7-4A41-8B1B-C2D04048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92F32"/>
                </a:solidFill>
                <a:effectLst/>
                <a:latin typeface="Gotham Rounded SSm A"/>
              </a:rPr>
              <a:t>Building user-based recommendation model for Amazon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7655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A4869C-DE39-4EED-A429-27F7C22A9F00}"/>
              </a:ext>
            </a:extLst>
          </p:cNvPr>
          <p:cNvSpPr txBox="1"/>
          <p:nvPr/>
        </p:nvSpPr>
        <p:spPr>
          <a:xfrm>
            <a:off x="0" y="103857"/>
            <a:ext cx="527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4D575D"/>
                </a:solidFill>
                <a:effectLst/>
                <a:latin typeface="Gotham Rounded SSm A"/>
              </a:rPr>
              <a:t>Exploratory Data Analysis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F77FE-EFBB-4F63-8741-241F89467674}"/>
              </a:ext>
            </a:extLst>
          </p:cNvPr>
          <p:cNvSpPr txBox="1"/>
          <p:nvPr/>
        </p:nvSpPr>
        <p:spPr>
          <a:xfrm>
            <a:off x="193088" y="473189"/>
            <a:ext cx="119989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Which movies have maximum views/ratings?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D575D"/>
                </a:solidFill>
                <a:latin typeface="Gotham Rounded SSm A"/>
              </a:rPr>
              <a:t>Code:maximum_ratings</a:t>
            </a:r>
            <a:r>
              <a:rPr lang="en-US" dirty="0">
                <a:solidFill>
                  <a:srgbClr val="4D575D"/>
                </a:solidFill>
                <a:latin typeface="Gotham Rounded SSm A"/>
              </a:rPr>
              <a:t>=</a:t>
            </a:r>
            <a:r>
              <a:rPr lang="en-US" dirty="0" err="1">
                <a:solidFill>
                  <a:srgbClr val="4D575D"/>
                </a:solidFill>
                <a:latin typeface="Gotham Rounded SSm A"/>
              </a:rPr>
              <a:t>movies_rating.describe</a:t>
            </a:r>
            <a:r>
              <a:rPr lang="en-US" dirty="0">
                <a:solidFill>
                  <a:srgbClr val="4D575D"/>
                </a:solidFill>
                <a:latin typeface="Gotham Rounded SSm A"/>
              </a:rPr>
              <a:t>().T["count"].</a:t>
            </a:r>
            <a:r>
              <a:rPr lang="en-US" dirty="0" err="1">
                <a:solidFill>
                  <a:srgbClr val="4D575D"/>
                </a:solidFill>
                <a:latin typeface="Gotham Rounded SSm A"/>
              </a:rPr>
              <a:t>sort_values</a:t>
            </a:r>
            <a:r>
              <a:rPr lang="en-US" dirty="0">
                <a:solidFill>
                  <a:srgbClr val="4D575D"/>
                </a:solidFill>
                <a:latin typeface="Gotham Rounded SSm A"/>
              </a:rPr>
              <a:t>(ascending = False)[:10].</a:t>
            </a:r>
            <a:r>
              <a:rPr lang="en-US" dirty="0" err="1">
                <a:solidFill>
                  <a:srgbClr val="4D575D"/>
                </a:solidFill>
                <a:latin typeface="Gotham Rounded SSm A"/>
              </a:rPr>
              <a:t>to_frame</a:t>
            </a:r>
            <a:r>
              <a:rPr lang="en-US" dirty="0">
                <a:solidFill>
                  <a:srgbClr val="4D575D"/>
                </a:solidFill>
                <a:latin typeface="Gotham Rounded SSm A"/>
              </a:rPr>
              <a:t>()</a:t>
            </a:r>
          </a:p>
          <a:p>
            <a:pPr algn="l"/>
            <a:endParaRPr lang="en-US" b="0" i="0" dirty="0">
              <a:solidFill>
                <a:srgbClr val="4D575D"/>
              </a:solidFill>
              <a:effectLst/>
              <a:latin typeface="Gotham Rounded SSm 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EB570-28B2-450F-A45F-5FFC84C98985}"/>
              </a:ext>
            </a:extLst>
          </p:cNvPr>
          <p:cNvSpPr txBox="1"/>
          <p:nvPr/>
        </p:nvSpPr>
        <p:spPr>
          <a:xfrm>
            <a:off x="645851" y="5838832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Movie127 have maximum views/ratings</a:t>
            </a:r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0538-45FA-4671-A31B-1F260B20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0003"/>
              </p:ext>
            </p:extLst>
          </p:nvPr>
        </p:nvGraphicFramePr>
        <p:xfrm>
          <a:off x="461637" y="1156796"/>
          <a:ext cx="7388440" cy="4023360"/>
        </p:xfrm>
        <a:graphic>
          <a:graphicData uri="http://schemas.openxmlformats.org/drawingml/2006/table">
            <a:tbl>
              <a:tblPr/>
              <a:tblGrid>
                <a:gridCol w="3694220">
                  <a:extLst>
                    <a:ext uri="{9D8B030D-6E8A-4147-A177-3AD203B41FA5}">
                      <a16:colId xmlns:a16="http://schemas.microsoft.com/office/drawing/2014/main" val="3748011944"/>
                    </a:ext>
                  </a:extLst>
                </a:gridCol>
                <a:gridCol w="3694220">
                  <a:extLst>
                    <a:ext uri="{9D8B030D-6E8A-4147-A177-3AD203B41FA5}">
                      <a16:colId xmlns:a16="http://schemas.microsoft.com/office/drawing/2014/main" val="3720684447"/>
                    </a:ext>
                  </a:extLst>
                </a:gridCol>
              </a:tblGrid>
              <a:tr h="247675">
                <a:tc>
                  <a:txBody>
                    <a:bodyPr/>
                    <a:lstStyle/>
                    <a:p>
                      <a:pPr algn="r" fontAlgn="ctr"/>
                      <a:endParaRPr lang="en-AU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69443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2313.0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37826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Movie140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578.0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24300"/>
                  </a:ext>
                </a:extLst>
              </a:tr>
              <a:tr h="292823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320.0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963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272.0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99827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243.0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4445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128.0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0850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6427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83.0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47747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66.0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52017"/>
                  </a:ext>
                </a:extLst>
              </a:tr>
              <a:tr h="24767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54.0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9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A4869C-DE39-4EED-A429-27F7C22A9F00}"/>
              </a:ext>
            </a:extLst>
          </p:cNvPr>
          <p:cNvSpPr txBox="1"/>
          <p:nvPr/>
        </p:nvSpPr>
        <p:spPr>
          <a:xfrm>
            <a:off x="0" y="103857"/>
            <a:ext cx="527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4D575D"/>
                </a:solidFill>
                <a:effectLst/>
                <a:latin typeface="Gotham Rounded SSm A"/>
              </a:rPr>
              <a:t>Exploratory Data Analysis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F77FE-EFBB-4F63-8741-241F89467674}"/>
              </a:ext>
            </a:extLst>
          </p:cNvPr>
          <p:cNvSpPr txBox="1"/>
          <p:nvPr/>
        </p:nvSpPr>
        <p:spPr>
          <a:xfrm>
            <a:off x="193088" y="473189"/>
            <a:ext cx="9909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What is the average rating for each movie? 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average_ratings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=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movies_rating.iloc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[:,1:206].mean().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sort_values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(ascending=False)</a:t>
            </a:r>
          </a:p>
          <a:p>
            <a:pPr algn="l"/>
            <a:r>
              <a:rPr lang="en-US" dirty="0">
                <a:solidFill>
                  <a:srgbClr val="4D575D"/>
                </a:solidFill>
                <a:latin typeface="Gotham Rounded SSm A"/>
              </a:rPr>
              <a:t>Average ratings range from 5 to 1</a:t>
            </a:r>
            <a:endParaRPr lang="en-US" b="0" i="0" dirty="0">
              <a:solidFill>
                <a:srgbClr val="4D575D"/>
              </a:solidFill>
              <a:effectLst/>
              <a:latin typeface="Gotham Rounded SSm A"/>
            </a:endParaRPr>
          </a:p>
          <a:p>
            <a:pPr algn="l"/>
            <a:endParaRPr lang="en-US" dirty="0">
              <a:solidFill>
                <a:srgbClr val="4D575D"/>
              </a:solidFill>
              <a:latin typeface="Gotham Rounded SSm A"/>
            </a:endParaRPr>
          </a:p>
          <a:p>
            <a:pPr algn="l"/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##Define the top 5 movies with the maximum ratings</a:t>
            </a:r>
          </a:p>
          <a:p>
            <a:pPr algn="l"/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sum_ratings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=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movies_rating.iloc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[:,1:206].sum().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sort_values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(ascending=False)[:10]</a:t>
            </a:r>
          </a:p>
          <a:p>
            <a:pPr algn="l"/>
            <a:endParaRPr lang="en-US" b="0" i="0" dirty="0">
              <a:solidFill>
                <a:srgbClr val="4D575D"/>
              </a:solidFill>
              <a:effectLst/>
              <a:latin typeface="Gotham Rounded SSm 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7C38FE-56B9-4F64-BDB8-BEAC59C4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29" y="2418224"/>
            <a:ext cx="123110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Movie127 9511.0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Mov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ie140 2794.0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Movie16 1446.0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Movie103 1241.0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Movie29 1168.0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Movie91 586.0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Movie92 482.0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Movie89 380.0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Movie158 318.0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Movie108 252.0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7AF89-ED1E-431B-92D0-77D048A9741A}"/>
              </a:ext>
            </a:extLst>
          </p:cNvPr>
          <p:cNvSpPr txBox="1"/>
          <p:nvPr/>
        </p:nvSpPr>
        <p:spPr>
          <a:xfrm>
            <a:off x="130944" y="4353487"/>
            <a:ext cx="8853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Movie127,Movie140,Movie16,Movie103,Movie29-top5 with maximum ratings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A4869C-DE39-4EED-A429-27F7C22A9F00}"/>
              </a:ext>
            </a:extLst>
          </p:cNvPr>
          <p:cNvSpPr txBox="1"/>
          <p:nvPr/>
        </p:nvSpPr>
        <p:spPr>
          <a:xfrm>
            <a:off x="0" y="103857"/>
            <a:ext cx="527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4D575D"/>
                </a:solidFill>
                <a:effectLst/>
                <a:latin typeface="Gotham Rounded SSm A"/>
              </a:rPr>
              <a:t>Exploratory Data Analysis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F77FE-EFBB-4F63-8741-241F89467674}"/>
              </a:ext>
            </a:extLst>
          </p:cNvPr>
          <p:cNvSpPr txBox="1"/>
          <p:nvPr/>
        </p:nvSpPr>
        <p:spPr>
          <a:xfrm>
            <a:off x="193089" y="473189"/>
            <a:ext cx="10548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Define the top 5 movies with the least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minimum_ratings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=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movies_rating.describe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().T["count"].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sort_values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(ascending = True)[:10].</a:t>
            </a:r>
            <a:r>
              <a:rPr lang="en-US" b="0" i="0" dirty="0" err="1">
                <a:solidFill>
                  <a:srgbClr val="4D575D"/>
                </a:solidFill>
                <a:effectLst/>
                <a:latin typeface="Gotham Rounded SSm A"/>
              </a:rPr>
              <a:t>to_frame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()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61F66-675D-48AD-A318-A76ACC3F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37897"/>
              </p:ext>
            </p:extLst>
          </p:nvPr>
        </p:nvGraphicFramePr>
        <p:xfrm>
          <a:off x="670249" y="1119520"/>
          <a:ext cx="5562600" cy="4297680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415811265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4206174390"/>
                    </a:ext>
                  </a:extLst>
                </a:gridCol>
              </a:tblGrid>
              <a:tr h="423104">
                <a:tc>
                  <a:txBody>
                    <a:bodyPr/>
                    <a:lstStyle/>
                    <a:p>
                      <a:pPr algn="r" fontAlgn="ctr"/>
                      <a:br>
                        <a:rPr lang="en-AU" b="1">
                          <a:effectLst/>
                        </a:rPr>
                      </a:br>
                      <a:r>
                        <a:rPr lang="en-AU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7308671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60749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17928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1115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93428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20081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51156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8885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27288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0213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Movie63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11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7232F8-B0DF-4E47-8B09-5AED048E9A68}"/>
              </a:ext>
            </a:extLst>
          </p:cNvPr>
          <p:cNvSpPr txBox="1"/>
          <p:nvPr/>
        </p:nvSpPr>
        <p:spPr>
          <a:xfrm>
            <a:off x="1664383" y="5738480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many movies with one audience/one 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95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05430-7875-487C-B8EE-00302EC976D3}"/>
              </a:ext>
            </a:extLst>
          </p:cNvPr>
          <p:cNvSpPr txBox="1"/>
          <p:nvPr/>
        </p:nvSpPr>
        <p:spPr>
          <a:xfrm>
            <a:off x="82858" y="532661"/>
            <a:ext cx="12109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surprise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train and test the models the dataset should be handled for missing values. Missing values are filled with “zero”, ”mean”, “median” 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ratings gave good predictions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Evaluating Recommendation model</a:t>
            </a:r>
          </a:p>
          <a:p>
            <a:r>
              <a:rPr lang="en-US" b="1" dirty="0"/>
              <a:t>Using MAE and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Grid search and find optimum hyperparameter value for </a:t>
            </a:r>
            <a:r>
              <a:rPr lang="en-US" dirty="0" err="1"/>
              <a:t>n_factors</a:t>
            </a:r>
            <a:r>
              <a:rPr lang="en-US" dirty="0"/>
              <a:t> using median ratings in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scores: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0.0912110126980168,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0.008145833914387722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Best parameters:'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n_epochs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30,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lr_all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0.001,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n_factors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': 50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84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351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Gotham Rounded SSm A</vt:lpstr>
      <vt:lpstr>Helvetica Neue</vt:lpstr>
      <vt:lpstr>Office Theme</vt:lpstr>
      <vt:lpstr>Building user-based recommendation model for Amazon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user-based recommendation model for Amazon</dc:title>
  <dc:creator>Peddanna Adusumalli</dc:creator>
  <cp:lastModifiedBy>Peddanna Adusumalli</cp:lastModifiedBy>
  <cp:revision>2</cp:revision>
  <dcterms:created xsi:type="dcterms:W3CDTF">2021-12-24T02:31:40Z</dcterms:created>
  <dcterms:modified xsi:type="dcterms:W3CDTF">2021-12-24T02:56:19Z</dcterms:modified>
</cp:coreProperties>
</file>