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58" r:id="rId6"/>
    <p:sldId id="259" r:id="rId7"/>
    <p:sldId id="264" r:id="rId8"/>
    <p:sldId id="265" r:id="rId9"/>
    <p:sldId id="260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1A2F-01F6-45E0-88C4-4642899F6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CE422-3864-489A-9F40-34C7604A6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3B8A2-8048-4175-8B2D-674E6BE0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5C87-59EF-41D2-9C78-CD55A8F734B7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931DB-B431-46C7-924A-2C1721AA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EF1EA-759D-4BBD-8206-05C4FAA2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5CCD-9D11-4BE7-8C64-2327CE0446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862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8E8E-1638-4AB1-B78F-C5961D87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39FF9-3430-4FF3-A0E2-A2CE72EAE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5C59D-EBD4-4DB6-99B5-06719CB8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5C87-59EF-41D2-9C78-CD55A8F734B7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0C03C-7510-4E7E-B14D-B3B3E500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4C521-2EBA-4FC6-81CE-AF871418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5CCD-9D11-4BE7-8C64-2327CE0446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480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23C77-222B-4EAE-90E5-FC7C3C75A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14E37-6210-44DE-9B40-0B456A7D4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9C406-6B41-4B64-BF6A-D4A192FE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5C87-59EF-41D2-9C78-CD55A8F734B7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9E82D-3C04-4EDE-A7B2-906B32F8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FC61C-7A9A-462A-BD2F-797C6985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5CCD-9D11-4BE7-8C64-2327CE0446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035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324D-6CBF-4DD6-B3D7-26EEC561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5795F-ABB5-4E7D-9F0D-17AB3924E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3D0ED-8E45-43D1-A3EC-F43B6883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5C87-59EF-41D2-9C78-CD55A8F734B7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3A061-E8CE-493C-BD07-E9C3FD99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F34D5-80AB-40FD-BE88-142BC9CD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5CCD-9D11-4BE7-8C64-2327CE0446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931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75B5-9FDC-456E-AD5B-B240680D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A2854-B509-41F0-887C-622CBDD85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C59AF-397C-4B56-BAD2-8CF58F71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5C87-59EF-41D2-9C78-CD55A8F734B7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43569-F84B-48A6-A0FD-5D1DEB03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46FA6-D9A9-45BF-ACBC-C0937350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5CCD-9D11-4BE7-8C64-2327CE0446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726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AA23-ACA6-430B-A604-95C510C0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09B3F-0CE5-44E2-BC5E-6AAB921A8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4798F-DD18-470F-B8E1-84650D1EF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86AE7-99EF-428B-ACA2-02557BF1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5C87-59EF-41D2-9C78-CD55A8F734B7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592F-87DD-4C60-848F-49E19A5E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FEB2B-C3B8-43D8-A3E8-0CAA1099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5CCD-9D11-4BE7-8C64-2327CE0446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365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E39D-EB59-4650-ADE0-CA144323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9B1D5-28AF-478F-B144-8786C56F9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BDBCC-FEEF-49B8-A0E6-8467BA715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6A9E8C-6338-4EDD-BA44-3FC1E1610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7C9840-616D-4B15-880A-DD1FEFAB1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E2819-C0C0-47D3-85CB-3400C19F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5C87-59EF-41D2-9C78-CD55A8F734B7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161E7B-3D89-4A74-B2E5-CBB606992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09998-94EC-45CD-9ABE-CF7C4C46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5CCD-9D11-4BE7-8C64-2327CE0446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041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285F-6BD4-4EFB-986E-A7142EAD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EBBCC5-4D0D-4599-A8B8-0DF44598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5C87-59EF-41D2-9C78-CD55A8F734B7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B8339-BB2D-4DD1-80C5-814B054C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536ED-C1E3-46C9-A53D-F5D407B0C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5CCD-9D11-4BE7-8C64-2327CE0446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003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446487-F209-4E0B-9665-437AA786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5C87-59EF-41D2-9C78-CD55A8F734B7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651601-EC20-408E-8104-9B8F3892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850D2-7F29-411A-A4BD-F9E1824D4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5CCD-9D11-4BE7-8C64-2327CE0446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148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0856-6BA6-4F93-91F8-6A9527713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B9FF2-A32C-47DD-9438-358F86DA3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D244F-8747-4D50-9B77-01CE139B3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15413-5B21-404D-BD5A-508E534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5C87-59EF-41D2-9C78-CD55A8F734B7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139FF-F6C4-4371-8AC8-E819C749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DF98D-3539-449F-AA15-1FD30D8A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5CCD-9D11-4BE7-8C64-2327CE0446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745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DF33-FF71-488F-A0BC-540724981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B322D2-F32D-4E5D-8F47-9A1E471F9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2BC18-AF09-457A-A486-DB87E49D3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07D4E-2D22-4BCF-B971-CA088F47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5C87-59EF-41D2-9C78-CD55A8F734B7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802B2-E21A-4B39-9B31-B809CBA14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C29A0-2FC6-42D8-B072-48C7CAB6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5CCD-9D11-4BE7-8C64-2327CE0446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930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5FE9B2-F688-4AF7-BEA8-6F1AD195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22F2B-3241-4E96-A9A2-94BE49880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848F5-1ED0-421C-8D5A-F960CC31E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B5C87-59EF-41D2-9C78-CD55A8F734B7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6B773-C604-4AFB-A23B-A4C20195E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B37F4-A072-460F-B195-925C247C7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25CCD-9D11-4BE7-8C64-2327CE0446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366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060C12-C102-4777-8542-35BA3A3704E0}"/>
              </a:ext>
            </a:extLst>
          </p:cNvPr>
          <p:cNvSpPr txBox="1"/>
          <p:nvPr/>
        </p:nvSpPr>
        <p:spPr>
          <a:xfrm>
            <a:off x="1166070" y="2212489"/>
            <a:ext cx="926144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200" dirty="0"/>
              <a:t>Comcast Telecom Consumer Complaints_case study using python_jupyter notebook 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792563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F59428-7787-43DB-8C4D-A326B1F38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" y="883922"/>
            <a:ext cx="6883616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# Used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autopct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='%1.1f%%' to show percentage under the pie chart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myexplode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[0.2, 0]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plt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('Complaints Status through the Internet &amp; Customer Care Calls\n’)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Comcast_comp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new_status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value_counts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()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kind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pie',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explode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myexplode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autopct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'%1.1f%%’,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figsize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(10,6))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837B90F3-25D2-413B-8057-16F3EDCE4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656" y="1553336"/>
            <a:ext cx="4336732" cy="442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C8769E-5168-41AF-A3A6-6143C467C2E7}"/>
              </a:ext>
            </a:extLst>
          </p:cNvPr>
          <p:cNvSpPr txBox="1"/>
          <p:nvPr/>
        </p:nvSpPr>
        <p:spPr>
          <a:xfrm>
            <a:off x="320040" y="256079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We have seen that total complaint resolved rate is </a:t>
            </a:r>
            <a:r>
              <a:rPr lang="en-US" b="1" i="0" dirty="0">
                <a:effectLst/>
                <a:latin typeface="-apple-system"/>
              </a:rPr>
              <a:t>76.7%</a:t>
            </a:r>
            <a:r>
              <a:rPr lang="en-US" b="0" i="0" dirty="0">
                <a:effectLst/>
                <a:latin typeface="-apple-system"/>
              </a:rPr>
              <a:t> to improve this we have to lookout the state of </a:t>
            </a:r>
            <a:r>
              <a:rPr lang="en-US" b="1" i="0" dirty="0">
                <a:effectLst/>
                <a:latin typeface="-apple-system"/>
              </a:rPr>
              <a:t>Georgia, Florida and </a:t>
            </a:r>
            <a:r>
              <a:rPr lang="en-US" b="1" i="0" dirty="0" err="1">
                <a:effectLst/>
                <a:latin typeface="-apple-system"/>
              </a:rPr>
              <a:t>california</a:t>
            </a:r>
            <a:r>
              <a:rPr lang="en-US" b="0" i="0" dirty="0">
                <a:effectLst/>
                <a:latin typeface="-apple-system"/>
              </a:rPr>
              <a:t> from where maximum complaints received and the month of </a:t>
            </a:r>
            <a:r>
              <a:rPr lang="en-US" b="1" i="0" dirty="0">
                <a:effectLst/>
                <a:latin typeface="-apple-system"/>
              </a:rPr>
              <a:t>June</a:t>
            </a:r>
            <a:r>
              <a:rPr lang="en-US" b="0" i="0" dirty="0">
                <a:effectLst/>
                <a:latin typeface="-apple-system"/>
              </a:rPr>
              <a:t> as maximum complaints received in this month. We should look out the reason behind this.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B0A100-09B9-417A-BF2B-736D44090737}"/>
              </a:ext>
            </a:extLst>
          </p:cNvPr>
          <p:cNvSpPr txBox="1"/>
          <p:nvPr/>
        </p:nvSpPr>
        <p:spPr>
          <a:xfrm>
            <a:off x="0" y="-39408"/>
            <a:ext cx="11384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/>
              <a:t>Q4- Provide the percentage of complaints resolved till date, which were received through the “Internet” and “customer care calls”.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9211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02DC68-68FF-405B-BF95-FE215E63D272}"/>
              </a:ext>
            </a:extLst>
          </p:cNvPr>
          <p:cNvSpPr txBox="1"/>
          <p:nvPr/>
        </p:nvSpPr>
        <p:spPr>
          <a:xfrm>
            <a:off x="0" y="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/>
              <a:t>Q5:Provide </a:t>
            </a:r>
            <a:r>
              <a:rPr lang="en" dirty="0"/>
              <a:t>a table with the frequency of complaint types </a:t>
            </a:r>
            <a:endParaRPr lang="en-A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4B7A6C-A58F-493D-B2EE-90E57E00D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2843"/>
            <a:ext cx="61863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# To get the frequency of complaint types first we must see all complaint types and check for duplicate, case sensitive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# Incomplete data so that we can make analytics better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09D8CCC-2BBE-4D98-B699-A35EC1227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46" y="1557303"/>
            <a:ext cx="3382336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Comcast 83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Comcast Internet 18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Comcast Data Cap 17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comcast 13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Comcast Data Caps 11 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 Service &amp; Billing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Throttled connection at peak time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Concern about Comcast Internet Modem Billing Practices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Comcast in violation of merger terms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COMCAST SERVICE COMPLAINT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Name: Customer Complaint, Length: 1841,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int64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60DD7F4-EB47-47A1-A920-963713718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3" y="842063"/>
            <a:ext cx="4722768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complaint_type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Comcast_comp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["Customer Complaint"]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value_counts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complaint_type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3893053-3672-4F0B-8C78-A6822B896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5032" y="542843"/>
            <a:ext cx="7120860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# Better to convert all data into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uper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case or sentence case so duplicate value will shorted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complaint_type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Comcast_comp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["Customer Complaint"]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upper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()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value_counts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complaint_type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(25)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2CB723C-8464-41C0-86B6-131F42277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4501" y="1133774"/>
            <a:ext cx="2327560" cy="40010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COMCAST 102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COMCAST DATA CAP 30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COMCAST INTERNET 29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COMCAST DATA CAPS 21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COMCAST BILLING 18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INTERNET SPEED 15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COMCAST SERVICE 15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 CAPS 13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UNFAIR BILLING PRACTICES 13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 CAP 12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COMCAST COMPLAINT 11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COMCAST/XFINITY 11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COMCAST INTERNET SERVICE 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BILLING 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BILLING ISSUES 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COMCAST CABLE 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SLOW INTERNET 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COMPLAINT AGAINST COMCAST 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COMCAST BILLING PRACTICES 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SERVICE ISSUES 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INTERNET SERVICE 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COMCAST ISSUES 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INTERNET 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COMCAST BILLING COMPLAINT 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 INTERNET SERVICE 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Name: Customer Complaint,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int64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866C02-3982-46C2-83CF-6F1C0285CC94}"/>
              </a:ext>
            </a:extLst>
          </p:cNvPr>
          <p:cNvSpPr txBox="1"/>
          <p:nvPr/>
        </p:nvSpPr>
        <p:spPr>
          <a:xfrm>
            <a:off x="145558" y="5479431"/>
            <a:ext cx="67084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We can show clearly in this table that COMCAST, COMCAST DATA CAP, COMCAST INTERNET are the Highest top 3 complaint types</a:t>
            </a:r>
          </a:p>
        </p:txBody>
      </p:sp>
    </p:spTree>
    <p:extLst>
      <p:ext uri="{BB962C8B-B14F-4D97-AF65-F5344CB8AC3E}">
        <p14:creationId xmlns:p14="http://schemas.microsoft.com/office/powerpoint/2010/main" val="361269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702D91-445D-475B-981F-219D0BB79701}"/>
              </a:ext>
            </a:extLst>
          </p:cNvPr>
          <p:cNvSpPr txBox="1"/>
          <p:nvPr/>
        </p:nvSpPr>
        <p:spPr>
          <a:xfrm>
            <a:off x="0" y="-29363"/>
            <a:ext cx="3154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 involved in data handling</a:t>
            </a:r>
            <a:endParaRPr lang="en-A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2121E66-D62C-4C99-A788-7D99C1775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86" y="464680"/>
            <a:ext cx="10295176" cy="4501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</a:rPr>
              <a:t>importing all required python libraries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import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numpy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as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np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import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pandas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as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pd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import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seaborn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as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sns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import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matplotlib.pyplot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as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plt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%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matplotlib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inline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en-US" sz="1050" dirty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Loading dataset using </a:t>
            </a:r>
            <a:r>
              <a:rPr lang="en-US" altLang="en-US" dirty="0" err="1"/>
              <a:t>read_csv</a:t>
            </a:r>
            <a:r>
              <a:rPr lang="en-US" altLang="en-US" dirty="0"/>
              <a:t> function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Checking shape of dataset(function-</a:t>
            </a:r>
            <a:r>
              <a:rPr kumimoji="0" lang="en-US" altLang="en-US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df.shape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colu</a:t>
            </a:r>
            <a:r>
              <a:rPr lang="en-US" altLang="en-US" dirty="0"/>
              <a:t>mn names for duplicates(</a:t>
            </a:r>
            <a:r>
              <a:rPr lang="en-US" altLang="en-US" dirty="0" err="1"/>
              <a:t>df.columns</a:t>
            </a:r>
            <a:r>
              <a:rPr lang="en-US" altLang="en-US" dirty="0"/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Checking for datatypes and any null values(df.info())-no null values in the given dataset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Convert Date, </a:t>
            </a:r>
            <a:r>
              <a:rPr lang="en-US" altLang="en-US" dirty="0" err="1"/>
              <a:t>Date_month_year</a:t>
            </a:r>
            <a:r>
              <a:rPr lang="en-US" altLang="en-US" dirty="0"/>
              <a:t> to </a:t>
            </a:r>
            <a:r>
              <a:rPr lang="en-US" altLang="en-US" dirty="0" err="1"/>
              <a:t>datatime</a:t>
            </a:r>
            <a:r>
              <a:rPr lang="en-US" altLang="en-US" dirty="0"/>
              <a:t> datatype creating trend analysis based on daily and monthly complaints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200" dirty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200" dirty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200" dirty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200" dirty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200" dirty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6500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FC39A1-FDBE-4FFE-A871-7C1A84903DE1}"/>
              </a:ext>
            </a:extLst>
          </p:cNvPr>
          <p:cNvSpPr txBox="1"/>
          <p:nvPr/>
        </p:nvSpPr>
        <p:spPr>
          <a:xfrm>
            <a:off x="153099" y="121451"/>
            <a:ext cx="10928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/>
              <a:t>Q1- Provide the “trend chart” for the number of complaints at “monthly” and “daily” granularity levels</a:t>
            </a:r>
            <a:endParaRPr lang="en-A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19BACB-5441-45F9-9B23-FA8ECCC74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34" y="546732"/>
            <a:ext cx="4884671" cy="7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#Let's extract month from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date_month_year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column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Comcast_comp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["month"]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Comcast_comp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Date_month_year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7F1C59-59BF-4B17-BBEF-6A8F34317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34" y="1113041"/>
            <a:ext cx="89579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Comcast_comp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['month’]</a:t>
            </a:r>
            <a:r>
              <a:rPr lang="en-US" altLang="en-US" sz="1800" b="1" dirty="0"/>
              <a:t>=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Comcast_comp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['month']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([1,2,3,4,5,6,7,8,9,10,11,12],['Jan','Feb','March','April','May','June','July','Aug','Sep','Oct','Nov','Dec'])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E4B9C70-5FF0-431B-9A5A-A49AC483D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34" y="1482373"/>
            <a:ext cx="5328703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# Provide the trend chart for the number of complaints at monthly granularity levels.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endParaRPr lang="en-US" altLang="en-US" sz="900" i="1" dirty="0">
              <a:solidFill>
                <a:srgbClr val="21212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plt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figure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figsize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(14,6))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plt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suptitle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('Number of complaints at Monthly granularity levels’)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plt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ylabel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('Number of Complaints’)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Comcast_comp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['month']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groupby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"M"))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()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'red')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DD742A05-7005-4A24-81DB-B427AC724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4" y="3033818"/>
            <a:ext cx="5415918" cy="271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5BC3D5A3-15A5-4548-9635-B0111A32C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4962" y="2093764"/>
            <a:ext cx="6658205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#### Monthly Granularity ####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Comcast_comp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['month']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value_counts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()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kind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bar',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'grey')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DE98E7AD-955C-4C83-876B-091E982E0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13000"/>
            <a:ext cx="527685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292AB7-F29A-4A9B-B200-61495A40D833}"/>
              </a:ext>
            </a:extLst>
          </p:cNvPr>
          <p:cNvSpPr txBox="1"/>
          <p:nvPr/>
        </p:nvSpPr>
        <p:spPr>
          <a:xfrm>
            <a:off x="1073184" y="6090218"/>
            <a:ext cx="90689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-apple-system"/>
              </a:rPr>
              <a:t>Highest complaints received in the month of June and more complaints are reported in months of April, May and June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994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CD22A2-87A5-46D8-8FF2-B06DAF9D5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68" y="691701"/>
            <a:ext cx="7027886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# Provide the trend chart for the number of complaints at daily granularity levels.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plt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figure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figsize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(14,6))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plt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suptitle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('Number of complaints at Daily granularity levels’)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plt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ylabel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('Number of Complaints’)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Comcast_comp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['Customer Complaint']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groupby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Comcast_comp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)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()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kind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'line',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figsize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(22,6))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2671D-F170-47AF-8CFD-687E97EDDE57}"/>
              </a:ext>
            </a:extLst>
          </p:cNvPr>
          <p:cNvSpPr txBox="1"/>
          <p:nvPr/>
        </p:nvSpPr>
        <p:spPr>
          <a:xfrm>
            <a:off x="153099" y="121451"/>
            <a:ext cx="10928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/>
              <a:t>Q1- Provide the “trend chart” for the number of complaints at “monthly” and “daily” granularity levels</a:t>
            </a:r>
            <a:endParaRPr lang="en-AU" dirty="0"/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ABC6A38B-F7C4-404B-965C-05B5B0EA2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3152"/>
            <a:ext cx="6492117" cy="237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B0EF79B4-09F7-43A0-9A12-654403EFC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68" y="40373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#### Daily Granularity ####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Comcast_comp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['Customer Complaint']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groupby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Comcast_comp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)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()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kind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'bar',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figsize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(22,6))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48B16FB6-9104-4ECE-B9BC-999B67DB0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6" y="4421891"/>
            <a:ext cx="6260063" cy="243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F46A8C-7600-4317-83DD-EA8A8621D0AA}"/>
              </a:ext>
            </a:extLst>
          </p:cNvPr>
          <p:cNvSpPr txBox="1"/>
          <p:nvPr/>
        </p:nvSpPr>
        <p:spPr>
          <a:xfrm>
            <a:off x="6595481" y="4993614"/>
            <a:ext cx="61442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-apple-system"/>
              </a:rPr>
              <a:t>Highest complaints (more than 200) received on Date 24.06.2015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617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6655C5-190B-4E73-8C1A-B8FE573498A6}"/>
              </a:ext>
            </a:extLst>
          </p:cNvPr>
          <p:cNvSpPr txBox="1"/>
          <p:nvPr/>
        </p:nvSpPr>
        <p:spPr>
          <a:xfrm>
            <a:off x="178265" y="100235"/>
            <a:ext cx="119018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Q2- Create a new categorical variable with value as Open and Closed. “</a:t>
            </a:r>
            <a:r>
              <a:rPr lang="en-US" b="1" dirty="0"/>
              <a:t>Open &amp; Pending</a:t>
            </a:r>
            <a:r>
              <a:rPr lang="en-US" dirty="0"/>
              <a:t>” is to be categorized as “</a:t>
            </a:r>
            <a:r>
              <a:rPr lang="en-US" b="1" dirty="0"/>
              <a:t>Open</a:t>
            </a:r>
            <a:r>
              <a:rPr lang="en-US" dirty="0"/>
              <a:t>” and “</a:t>
            </a:r>
            <a:r>
              <a:rPr lang="en-US" b="1" dirty="0"/>
              <a:t>Closed &amp; Solved</a:t>
            </a:r>
            <a:r>
              <a:rPr lang="en-US" dirty="0"/>
              <a:t>” is to be categorized as “</a:t>
            </a:r>
            <a:r>
              <a:rPr lang="en-US" b="1" dirty="0"/>
              <a:t>Closed</a:t>
            </a:r>
            <a:endParaRPr lang="en-A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162735-47BC-4B13-8DF6-973FBECD7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65" y="811289"/>
            <a:ext cx="87511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##Create a new categorical variable with value as Open and Closed. Open &amp; Pending is to be categorized as Open and Closed &amp; Solved is to be categorized as Closed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##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## using if else loop ###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006137E-0DC9-411A-ABEB-4A916726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65" y="122902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Comcast_comp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["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new_status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"]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["Open"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Status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"Open"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Status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"Pending")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else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"Closed"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for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Status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Comcast_comp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["Status"]]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DFAC2FEC-FCD5-481D-85C1-DEA28E76B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" y="1791700"/>
            <a:ext cx="8481060" cy="418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9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1CE093-BEB6-49CC-AB2C-E715110D44E8}"/>
              </a:ext>
            </a:extLst>
          </p:cNvPr>
          <p:cNvSpPr txBox="1"/>
          <p:nvPr/>
        </p:nvSpPr>
        <p:spPr>
          <a:xfrm>
            <a:off x="161489" y="154683"/>
            <a:ext cx="11398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Q3- Provide state wise status of complaints in a stacked bar chart.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14784E-AF53-411E-8FF4-0D83E0DBF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185" y="524015"/>
            <a:ext cx="5981125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state_complaints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Comcast_comp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groupby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(["State","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new_status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"])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()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unstack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()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fillna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state_complaints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524F38-282B-4DE6-A6C8-2CE7B2C37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185" y="1069528"/>
            <a:ext cx="4397358" cy="72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state_complaints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kind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barh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",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figsize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(20,30),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stacked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True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plt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rcParams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({"font.size":30})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DC986B2-0AD5-4BEE-9385-C28487B0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622" y="733327"/>
            <a:ext cx="4506515" cy="521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176936-3B55-4515-9FF3-F816E55D3EBB}"/>
              </a:ext>
            </a:extLst>
          </p:cNvPr>
          <p:cNvSpPr txBox="1"/>
          <p:nvPr/>
        </p:nvSpPr>
        <p:spPr>
          <a:xfrm>
            <a:off x="487680" y="3059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Georgia has maximum number of complaints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147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2A3B34-066B-4EFC-AFD5-5EA5150B5B61}"/>
              </a:ext>
            </a:extLst>
          </p:cNvPr>
          <p:cNvSpPr txBox="1"/>
          <p:nvPr/>
        </p:nvSpPr>
        <p:spPr>
          <a:xfrm>
            <a:off x="198120" y="9325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the categorized variable from Q2.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Provide insights on: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4200"/>
            </a:pPr>
            <a:r>
              <a:rPr lang="en-US" dirty="0"/>
              <a:t>Which state has the maximum complaints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7788CF-7928-4FFB-919C-E19287CDD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" y="977951"/>
            <a:ext cx="7741222" cy="112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statewise_max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Comcast_comp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[['Ticket #', 'State']]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groupby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('State')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()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sort_values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'Ticket #',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ascending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False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statewise_max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512B1C1-77FF-4110-A8C3-F2C22F6F4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" y="167268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statewise_max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kind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barh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')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plt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rcParams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({"font.size":5})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1E6FA61D-D189-40E4-A40A-27A0254C0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598" y="1542721"/>
            <a:ext cx="7113242" cy="340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DD6975-62BB-4262-AE0B-2C12A9739112}"/>
              </a:ext>
            </a:extLst>
          </p:cNvPr>
          <p:cNvSpPr txBox="1"/>
          <p:nvPr/>
        </p:nvSpPr>
        <p:spPr>
          <a:xfrm>
            <a:off x="198120" y="5076736"/>
            <a:ext cx="10538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Georgia state has received maximum customer complaints we have to give special attention to that state </a:t>
            </a:r>
            <a:r>
              <a:rPr lang="en-US" b="0" i="0" dirty="0" err="1">
                <a:effectLst/>
                <a:latin typeface="-apple-system"/>
              </a:rPr>
              <a:t>Georgia,Florida</a:t>
            </a:r>
            <a:r>
              <a:rPr lang="en-US" b="0" i="0" dirty="0">
                <a:effectLst/>
                <a:latin typeface="-apple-system"/>
              </a:rPr>
              <a:t> and </a:t>
            </a:r>
            <a:r>
              <a:rPr lang="en-US" b="0" i="0" dirty="0" err="1">
                <a:effectLst/>
                <a:latin typeface="-apple-system"/>
              </a:rPr>
              <a:t>california</a:t>
            </a:r>
            <a:r>
              <a:rPr lang="en-US" b="0" i="0" dirty="0">
                <a:effectLst/>
                <a:latin typeface="-apple-system"/>
              </a:rPr>
              <a:t> are three states from where maximum complaints were received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8392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4D7571-AC2B-4E36-967E-0123E939E285}"/>
              </a:ext>
            </a:extLst>
          </p:cNvPr>
          <p:cNvSpPr txBox="1"/>
          <p:nvPr/>
        </p:nvSpPr>
        <p:spPr>
          <a:xfrm>
            <a:off x="0" y="-39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4200"/>
            </a:pPr>
            <a:r>
              <a:rPr lang="en-US" dirty="0"/>
              <a:t>Which state has the highest unresolved complaints</a:t>
            </a:r>
            <a:endParaRPr lang="en-A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132EA0-C67B-4CE4-ABA9-BC400B5B6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29446"/>
            <a:ext cx="5456943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##Which state has the highest percentage of unresolved complaints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unresolved_complaints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Comcast_comp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Comcast_comp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['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new_status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']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'Open']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05752FC-DEB6-407F-A828-461D7BB7C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9877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unresolved_complaints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value_counts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()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kind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barh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',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figsize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(10,12),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"red")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08ED1A01-B8E1-4BC6-A94F-E8DE57602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938" y="329446"/>
            <a:ext cx="4869180" cy="52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F5A9F6-AE5B-44F7-A83B-AA93E22046EF}"/>
              </a:ext>
            </a:extLst>
          </p:cNvPr>
          <p:cNvSpPr txBox="1"/>
          <p:nvPr/>
        </p:nvSpPr>
        <p:spPr>
          <a:xfrm>
            <a:off x="6035040" y="5666163"/>
            <a:ext cx="6156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Georgia state has highest percentage of unresolved customer complaints</a:t>
            </a:r>
            <a:endParaRPr lang="en-AU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65C2FD9-45CF-4F99-8F84-63A4FDFCC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702" y="3429000"/>
            <a:ext cx="558197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###Which state has the highest percentage of unresolved complaints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percentage_of_unresolved_complaints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unresolved_complaints_state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517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100)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percentage_of_unresolved_complaints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3EEA6E2A-5B4D-409C-9783-6CB8FB42A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81" y="1146382"/>
            <a:ext cx="2071869" cy="2282618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0060441F-498C-49EE-8795-F8C297AD0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91" y="4259997"/>
            <a:ext cx="2177487" cy="247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7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DAC7DB-9D11-4D3C-B1AB-322C7EEB02AA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/>
              <a:t>Q4- Provide the percentage of complaints resolved till date, which were received through the “Internet” and “customer care calls”.</a:t>
            </a:r>
            <a:endParaRPr lang="en-A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243A6-16B5-42EE-86B1-02278EC4E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" y="646331"/>
            <a:ext cx="6609502" cy="95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###Provide the percentage of complaints resolved till date, which were received through the Internet and customer care calls.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Code: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Comcast_comp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['Received Via']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unique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89B8460-8457-4C17-B613-3873BEB98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" y="1355616"/>
            <a:ext cx="344164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Output: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array(['Customer Care Call', 'Internet'],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=object)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4CD9A9E-077B-42DB-B2D8-7B5B445AD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" y="1545592"/>
            <a:ext cx="639630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Code: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Comcast_comp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groupby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(['Received Via','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new_status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'])['Received Via']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()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unstack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A7DF74-35D4-45ED-8B39-007557D2E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130138"/>
              </p:ext>
            </p:extLst>
          </p:nvPr>
        </p:nvGraphicFramePr>
        <p:xfrm>
          <a:off x="83820" y="2154990"/>
          <a:ext cx="6774180" cy="1563011"/>
        </p:xfrm>
        <a:graphic>
          <a:graphicData uri="http://schemas.openxmlformats.org/drawingml/2006/table">
            <a:tbl>
              <a:tblPr/>
              <a:tblGrid>
                <a:gridCol w="2258060">
                  <a:extLst>
                    <a:ext uri="{9D8B030D-6E8A-4147-A177-3AD203B41FA5}">
                      <a16:colId xmlns:a16="http://schemas.microsoft.com/office/drawing/2014/main" val="1546914678"/>
                    </a:ext>
                  </a:extLst>
                </a:gridCol>
                <a:gridCol w="2258060">
                  <a:extLst>
                    <a:ext uri="{9D8B030D-6E8A-4147-A177-3AD203B41FA5}">
                      <a16:colId xmlns:a16="http://schemas.microsoft.com/office/drawing/2014/main" val="1351919352"/>
                    </a:ext>
                  </a:extLst>
                </a:gridCol>
                <a:gridCol w="2258060">
                  <a:extLst>
                    <a:ext uri="{9D8B030D-6E8A-4147-A177-3AD203B41FA5}">
                      <a16:colId xmlns:a16="http://schemas.microsoft.com/office/drawing/2014/main" val="2579464860"/>
                    </a:ext>
                  </a:extLst>
                </a:gridCol>
              </a:tblGrid>
              <a:tr h="266132"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/>
                        </a:rPr>
                        <a:t>Output: </a:t>
                      </a:r>
                      <a:r>
                        <a:rPr lang="en-AU" b="1" dirty="0" err="1">
                          <a:effectLst/>
                        </a:rPr>
                        <a:t>new_status</a:t>
                      </a:r>
                      <a:endParaRPr lang="en-AU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Closed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Open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413331"/>
                  </a:ext>
                </a:extLst>
              </a:tr>
              <a:tr h="266132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Received Via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544458"/>
                  </a:ext>
                </a:extLst>
              </a:tr>
              <a:tr h="465731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Customer Care 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864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255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768978"/>
                  </a:ext>
                </a:extLst>
              </a:tr>
              <a:tr h="266132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Internet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843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262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257855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DB859551-A14E-421A-9BB5-9DC563607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" y="3811721"/>
            <a:ext cx="2743059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Code: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totcompl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altLang="en-US" dirty="0" err="1"/>
              <a:t>len</a:t>
            </a:r>
            <a:r>
              <a:rPr lang="en-US" altLang="en-US" dirty="0"/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Comcast_comp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totcompl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Output: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2224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9DEF7F3-1341-4C9B-BDDA-3047318B7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" y="4562452"/>
            <a:ext cx="1933543" cy="886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Code: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for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totcompl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100)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print(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F027A3C-5B70-48BF-989F-8E5F3E432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" y="5456391"/>
            <a:ext cx="203902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Output: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[38.84892086 11.46582734]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[37.90467626 11.78057554]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738B11-B8A6-4432-A49C-8D17E502219F}"/>
              </a:ext>
            </a:extLst>
          </p:cNvPr>
          <p:cNvSpPr txBox="1"/>
          <p:nvPr/>
        </p:nvSpPr>
        <p:spPr>
          <a:xfrm>
            <a:off x="3112770" y="5312408"/>
            <a:ext cx="61188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percentage of complaints resolved till date received through customer care call is 39%, percentage of complaints resolved till date received through Internet is 38%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39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1445</Words>
  <Application>Microsoft Office PowerPoint</Application>
  <PresentationFormat>Widescreen</PresentationFormat>
  <Paragraphs>144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Peddanna Adusumalli</dc:creator>
  <cp:lastModifiedBy>Peddanna Adusumalli</cp:lastModifiedBy>
  <cp:revision>3</cp:revision>
  <dcterms:created xsi:type="dcterms:W3CDTF">2021-12-13T06:09:09Z</dcterms:created>
  <dcterms:modified xsi:type="dcterms:W3CDTF">2021-12-13T20:55:41Z</dcterms:modified>
</cp:coreProperties>
</file>