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3" r:id="rId2"/>
    <p:sldId id="264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59" d="100"/>
          <a:sy n="59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FAF3C-D6C1-4FBE-A901-BDA83BBCD765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C87F-3727-406A-A4BC-1189D9211C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86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67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8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9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06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2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7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12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07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6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53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93A9-97C8-4B7B-A89C-294AE477706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4985-C515-4C35-BC50-A60829A69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93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FBC3CB-0DEE-4EC0-ACB8-0A0A71051CCF}"/>
              </a:ext>
            </a:extLst>
          </p:cNvPr>
          <p:cNvSpPr txBox="1"/>
          <p:nvPr/>
        </p:nvSpPr>
        <p:spPr>
          <a:xfrm>
            <a:off x="174246" y="1244993"/>
            <a:ext cx="11281880" cy="3555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There are various ways to find the most frequently visited age group to the hospital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Code: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Hospital_data</a:t>
            </a:r>
            <a:r>
              <a:rPr lang="en-US" sz="1400" dirty="0"/>
              <a:t> &lt;- read.csv("HospitalCosts.csv")  #### loading dataset ####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print(</a:t>
            </a:r>
            <a:r>
              <a:rPr lang="en-US" sz="1400" dirty="0" err="1"/>
              <a:t>Hospital_data</a:t>
            </a:r>
            <a:r>
              <a:rPr lang="en-US" sz="1400" dirty="0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### the age category of people who frequently visited hospital ####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#### method 1 #####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table(</a:t>
            </a:r>
            <a:r>
              <a:rPr lang="en-US" sz="1400" dirty="0" err="1"/>
              <a:t>Hospital_data$AGE</a:t>
            </a:r>
            <a:r>
              <a:rPr lang="en-US" sz="1400" dirty="0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#### method 2 #####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Hospital_data</a:t>
            </a:r>
            <a:r>
              <a:rPr lang="en-US" sz="1400" dirty="0"/>
              <a:t>%&gt;% </a:t>
            </a:r>
            <a:r>
              <a:rPr lang="en-US" sz="1400" dirty="0" err="1"/>
              <a:t>group_by</a:t>
            </a:r>
            <a:r>
              <a:rPr lang="en-US" sz="1400" dirty="0"/>
              <a:t>(AGE) %&gt;% </a:t>
            </a:r>
            <a:r>
              <a:rPr lang="en-US" sz="1400" dirty="0" err="1"/>
              <a:t>summarise</a:t>
            </a:r>
            <a:r>
              <a:rPr lang="en-US" sz="1400" dirty="0"/>
              <a:t>(n())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#### method 3 #####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hist(</a:t>
            </a:r>
            <a:r>
              <a:rPr lang="en-US" sz="1400" dirty="0" err="1"/>
              <a:t>Hospital_data$AGE,xlab</a:t>
            </a:r>
            <a:r>
              <a:rPr lang="en-US" sz="1400" dirty="0"/>
              <a:t> = "Age",</a:t>
            </a:r>
            <a:r>
              <a:rPr lang="en-US" sz="1400" dirty="0" err="1"/>
              <a:t>ylab</a:t>
            </a:r>
            <a:r>
              <a:rPr lang="en-US" sz="1400" dirty="0"/>
              <a:t> = "no of </a:t>
            </a:r>
            <a:r>
              <a:rPr lang="en-US" sz="1400" dirty="0" err="1"/>
              <a:t>visits",breaks</a:t>
            </a:r>
            <a:r>
              <a:rPr lang="en-US" sz="1400" dirty="0"/>
              <a:t> = 18)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#### method 4  ###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summary(</a:t>
            </a:r>
            <a:r>
              <a:rPr lang="en-US" sz="1400" dirty="0" err="1"/>
              <a:t>as.factor</a:t>
            </a:r>
            <a:r>
              <a:rPr lang="en-US" sz="1400" dirty="0"/>
              <a:t>(</a:t>
            </a:r>
            <a:r>
              <a:rPr lang="en-US" sz="1400" dirty="0" err="1"/>
              <a:t>Hospital_data$AGE</a:t>
            </a:r>
            <a:r>
              <a:rPr lang="en-US" sz="1400" dirty="0"/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B6933-15E0-49E7-920F-A8985B7DB141}"/>
              </a:ext>
            </a:extLst>
          </p:cNvPr>
          <p:cNvSpPr txBox="1"/>
          <p:nvPr/>
        </p:nvSpPr>
        <p:spPr>
          <a:xfrm>
            <a:off x="83658" y="116912"/>
            <a:ext cx="1203089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ea typeface="+mj-ea"/>
                <a:cs typeface="+mj-cs"/>
              </a:rPr>
              <a:t>To record the patient statistics, the agency wants to find the age category of people who frequent the hospital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0DD85A-16C7-4AD9-AB37-4B1998B7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97" y="970674"/>
            <a:ext cx="5837454" cy="461158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E1E1023-4D8B-4792-B634-3F15EB6BB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681" y="2382460"/>
            <a:ext cx="4227919" cy="3392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38999-EFA1-46CC-AA0D-1E240BFB625E}"/>
              </a:ext>
            </a:extLst>
          </p:cNvPr>
          <p:cNvSpPr txBox="1"/>
          <p:nvPr/>
        </p:nvSpPr>
        <p:spPr>
          <a:xfrm>
            <a:off x="297737" y="6188832"/>
            <a:ext cx="1201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Result:</a:t>
            </a:r>
          </a:p>
          <a:p>
            <a:r>
              <a:rPr lang="en-US" sz="2400" dirty="0"/>
              <a:t>From the above analysis it was evident that age group is 0-1(infants) have most frequent hospital visits(307) than remaining age category people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1926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CE60EB-F11E-4DD9-83B3-11B9A94F95E3}"/>
              </a:ext>
            </a:extLst>
          </p:cNvPr>
          <p:cNvSpPr txBox="1"/>
          <p:nvPr/>
        </p:nvSpPr>
        <p:spPr>
          <a:xfrm>
            <a:off x="365760" y="401491"/>
            <a:ext cx="116390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Summary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From linear regression model it is evident that health care costs is dependent on age, length of stay and the diagnosis type.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Healthcare cost is maximum for patients in the 0-1 </a:t>
            </a:r>
            <a:r>
              <a:rPr lang="en-US" sz="2800" b="0" i="0" dirty="0" err="1">
                <a:effectLst/>
              </a:rPr>
              <a:t>yrs</a:t>
            </a:r>
            <a:r>
              <a:rPr lang="en-US" sz="2800" b="0" i="0" dirty="0">
                <a:effectLst/>
              </a:rPr>
              <a:t> age group category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Maximum expenditure for 0-1 </a:t>
            </a:r>
            <a:r>
              <a:rPr lang="en-US" sz="2800" b="0" i="0" dirty="0" err="1">
                <a:effectLst/>
              </a:rPr>
              <a:t>yr</a:t>
            </a:r>
            <a:r>
              <a:rPr lang="en-US" sz="2800" b="0" i="0" dirty="0">
                <a:effectLst/>
              </a:rPr>
              <a:t> is </a:t>
            </a:r>
            <a:r>
              <a:rPr lang="en-US" sz="2800" b="0" i="1" dirty="0">
                <a:effectLst/>
              </a:rPr>
              <a:t>678118</a:t>
            </a:r>
            <a:endParaRPr lang="en-US" sz="28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Length of Stay increases the hospital 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All Patient Refined Diagnosis Related Groups also affects healthcare costs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640 diagnosis related group had a max cost of 437978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Race or gender doesn’t have that much impact on hospital cost</a:t>
            </a:r>
          </a:p>
        </p:txBody>
      </p:sp>
    </p:spTree>
    <p:extLst>
      <p:ext uri="{BB962C8B-B14F-4D97-AF65-F5344CB8AC3E}">
        <p14:creationId xmlns:p14="http://schemas.microsoft.com/office/powerpoint/2010/main" val="213575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2CFD5-4E98-4380-A6B8-EF73034E20D6}"/>
              </a:ext>
            </a:extLst>
          </p:cNvPr>
          <p:cNvSpPr txBox="1"/>
          <p:nvPr/>
        </p:nvSpPr>
        <p:spPr>
          <a:xfrm>
            <a:off x="-55283" y="63044"/>
            <a:ext cx="12536796" cy="4967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dirty="0"/>
              <a:t>To record the patient statistics, the agency wants to find the age category of people who have maximum expenditure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/>
              <a:t>Code: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#### method 1 #####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aggregate(</a:t>
            </a:r>
            <a:r>
              <a:rPr lang="en-US" dirty="0" err="1"/>
              <a:t>Hospital_data$TOTCHG</a:t>
            </a:r>
            <a:r>
              <a:rPr lang="en-US" dirty="0"/>
              <a:t>, by=list(</a:t>
            </a:r>
            <a:r>
              <a:rPr lang="en-US" dirty="0" err="1"/>
              <a:t>Hospital_data$AGE</a:t>
            </a:r>
            <a:r>
              <a:rPr lang="en-US" dirty="0"/>
              <a:t>), FUN=sum)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#### method 2 #####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err="1"/>
              <a:t>Hospital_data</a:t>
            </a:r>
            <a:r>
              <a:rPr lang="en-US" dirty="0"/>
              <a:t>%&gt;% </a:t>
            </a:r>
            <a:r>
              <a:rPr lang="en-US" dirty="0" err="1"/>
              <a:t>group_by</a:t>
            </a:r>
            <a:r>
              <a:rPr lang="en-US" dirty="0"/>
              <a:t>(AGE)%&gt;% </a:t>
            </a:r>
            <a:r>
              <a:rPr lang="en-US" dirty="0" err="1"/>
              <a:t>summarise</a:t>
            </a:r>
            <a:r>
              <a:rPr lang="en-US" dirty="0"/>
              <a:t>(sum(TOTCHG))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#### method 3######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sort(</a:t>
            </a:r>
            <a:r>
              <a:rPr lang="en-US" dirty="0" err="1"/>
              <a:t>tapply</a:t>
            </a:r>
            <a:r>
              <a:rPr lang="en-US" dirty="0"/>
              <a:t>(</a:t>
            </a:r>
            <a:r>
              <a:rPr lang="en-US" dirty="0" err="1"/>
              <a:t>Hospital_data$TOTCHG,Hospital_data$AGE,FUN</a:t>
            </a:r>
            <a:r>
              <a:rPr lang="en-US" dirty="0"/>
              <a:t>=sum),decreasing = TRUE)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#### method 4 ######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tapply</a:t>
            </a:r>
            <a:r>
              <a:rPr lang="en-US" dirty="0"/>
              <a:t>(</a:t>
            </a:r>
            <a:r>
              <a:rPr lang="en-US" dirty="0" err="1"/>
              <a:t>Hospital_data$TOTCHG,Hospital_data$AGE,FUN</a:t>
            </a:r>
            <a:r>
              <a:rPr lang="en-US" dirty="0"/>
              <a:t>=sum))</a:t>
            </a: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CFBD54C3-8E48-460E-B614-8679F5B67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01" y="664279"/>
            <a:ext cx="4236999" cy="2436274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15FC40A-6BC3-4464-94AC-D709333C1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01" y="3100552"/>
            <a:ext cx="4236999" cy="3186651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03D6830-1987-4BCB-BAE8-A690D419B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54" y="6287203"/>
            <a:ext cx="5946346" cy="1472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E8C3A-298D-4718-B4DD-FC1A67862537}"/>
              </a:ext>
            </a:extLst>
          </p:cNvPr>
          <p:cNvSpPr txBox="1"/>
          <p:nvPr/>
        </p:nvSpPr>
        <p:spPr>
          <a:xfrm>
            <a:off x="0" y="8216715"/>
            <a:ext cx="12536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Result: </a:t>
            </a:r>
            <a:r>
              <a:rPr lang="en-US" sz="2400" dirty="0"/>
              <a:t>This analysis indicates that age group-0 (infants) highest/maximum expenditure (</a:t>
            </a:r>
            <a:r>
              <a:rPr lang="en-US" sz="2400" b="1" dirty="0"/>
              <a:t>$67,8118 ) </a:t>
            </a:r>
            <a:r>
              <a:rPr lang="en-US" sz="2400" dirty="0"/>
              <a:t>than remaining age category people</a:t>
            </a:r>
            <a:endParaRPr lang="en-AU" sz="2400" dirty="0"/>
          </a:p>
          <a:p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9955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F54833-168B-4BB4-A160-EEBA0BE921FD}"/>
              </a:ext>
            </a:extLst>
          </p:cNvPr>
          <p:cNvSpPr txBox="1"/>
          <p:nvPr/>
        </p:nvSpPr>
        <p:spPr>
          <a:xfrm>
            <a:off x="0" y="0"/>
            <a:ext cx="12670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 order of severity of the diagnosis and treatments and to find out the expensive treatments, the agency wants to find the diagnosis related group that has maximum hospitalization and expenditure. </a:t>
            </a:r>
            <a:br>
              <a:rPr lang="en-US" sz="1800" b="1" dirty="0"/>
            </a:b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D0299-A3EC-4B81-84D9-3172785CE258}"/>
              </a:ext>
            </a:extLst>
          </p:cNvPr>
          <p:cNvSpPr txBox="1"/>
          <p:nvPr/>
        </p:nvSpPr>
        <p:spPr>
          <a:xfrm>
            <a:off x="130629" y="1134175"/>
            <a:ext cx="1157444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1" dirty="0"/>
            </a:br>
            <a:r>
              <a:rPr lang="en-US" sz="1800" b="1" dirty="0"/>
              <a:t>Code:</a:t>
            </a:r>
            <a:br>
              <a:rPr lang="en-US" sz="1800" b="1" dirty="0"/>
            </a:br>
            <a:r>
              <a:rPr lang="en-US" sz="1800" dirty="0"/>
              <a:t>### diagnosis related group that has maximum expenditure.####</a:t>
            </a:r>
          </a:p>
          <a:p>
            <a:r>
              <a:rPr lang="en-US" sz="1800" dirty="0"/>
              <a:t>#### method 1 #####</a:t>
            </a:r>
          </a:p>
          <a:p>
            <a:r>
              <a:rPr lang="en-US" sz="1800" dirty="0" err="1"/>
              <a:t>Expenditure_diagnosis</a:t>
            </a:r>
            <a:r>
              <a:rPr lang="en-US" sz="1800" dirty="0"/>
              <a:t> &lt;- aggregate(</a:t>
            </a:r>
            <a:r>
              <a:rPr lang="en-US" sz="1800" dirty="0" err="1"/>
              <a:t>Hospital_data$TOTCHG</a:t>
            </a:r>
            <a:r>
              <a:rPr lang="en-US" sz="1800" dirty="0"/>
              <a:t>, by=list(</a:t>
            </a:r>
            <a:r>
              <a:rPr lang="en-US" sz="1800" dirty="0" err="1"/>
              <a:t>Hospital_data$APRDRG</a:t>
            </a:r>
            <a:r>
              <a:rPr lang="en-US" sz="1800" dirty="0"/>
              <a:t>), FUN=sum)</a:t>
            </a:r>
          </a:p>
          <a:p>
            <a:r>
              <a:rPr lang="en-US" sz="1800" dirty="0" err="1"/>
              <a:t>Expenditure_diagnosis</a:t>
            </a:r>
            <a:endParaRPr lang="en-US" sz="1800" dirty="0"/>
          </a:p>
          <a:p>
            <a:r>
              <a:rPr lang="en-US" sz="1800" dirty="0" err="1"/>
              <a:t>Expenditure_diagnosis</a:t>
            </a:r>
            <a:r>
              <a:rPr lang="en-US" sz="1800" dirty="0"/>
              <a:t> %&gt;% arrange(</a:t>
            </a:r>
            <a:r>
              <a:rPr lang="en-US" sz="1800" dirty="0" err="1"/>
              <a:t>Expenditure_diagnosis$x,desc</a:t>
            </a:r>
            <a:r>
              <a:rPr lang="en-US" sz="1800" dirty="0"/>
              <a:t>(x))</a:t>
            </a:r>
          </a:p>
          <a:p>
            <a:r>
              <a:rPr lang="en-US" sz="1800" dirty="0"/>
              <a:t>##### method 2 #####</a:t>
            </a:r>
          </a:p>
          <a:p>
            <a:r>
              <a:rPr lang="en-US" sz="1800" dirty="0"/>
              <a:t>sort(</a:t>
            </a:r>
            <a:r>
              <a:rPr lang="en-US" sz="1800" dirty="0" err="1"/>
              <a:t>tapply</a:t>
            </a:r>
            <a:r>
              <a:rPr lang="en-US" sz="1800" dirty="0"/>
              <a:t>(</a:t>
            </a:r>
            <a:r>
              <a:rPr lang="en-US" sz="1800" dirty="0" err="1"/>
              <a:t>Hospital_data$TOTCHG,Hospital_data$APRDRG,FUN</a:t>
            </a:r>
            <a:r>
              <a:rPr lang="en-US" sz="1800" dirty="0"/>
              <a:t>=sum),decreasing = TRUE)</a:t>
            </a:r>
          </a:p>
          <a:p>
            <a:endParaRPr lang="en-US" sz="1800" dirty="0"/>
          </a:p>
          <a:p>
            <a:r>
              <a:rPr lang="en-US" sz="1800" dirty="0"/>
              <a:t>#### diagnosis related group that has maximum hospitalization #####</a:t>
            </a:r>
          </a:p>
          <a:p>
            <a:r>
              <a:rPr lang="en-US" sz="1800" dirty="0"/>
              <a:t>#### method 1 #####</a:t>
            </a:r>
          </a:p>
          <a:p>
            <a:r>
              <a:rPr lang="en-US" sz="1800" dirty="0" err="1"/>
              <a:t>LOS_diagnosis</a:t>
            </a:r>
            <a:r>
              <a:rPr lang="en-US" sz="1800" dirty="0"/>
              <a:t> &lt;- aggregate(</a:t>
            </a:r>
            <a:r>
              <a:rPr lang="en-US" sz="1800" dirty="0" err="1"/>
              <a:t>Hospital_data$LOS</a:t>
            </a:r>
            <a:r>
              <a:rPr lang="en-US" sz="1800" dirty="0"/>
              <a:t>, by=list(</a:t>
            </a:r>
            <a:r>
              <a:rPr lang="en-US" sz="1800" dirty="0" err="1"/>
              <a:t>Hospital_data$APRDRG</a:t>
            </a:r>
            <a:r>
              <a:rPr lang="en-US" sz="1800" dirty="0"/>
              <a:t>), FUN=sum)</a:t>
            </a:r>
          </a:p>
          <a:p>
            <a:r>
              <a:rPr lang="en-US" sz="1800" dirty="0" err="1"/>
              <a:t>LOS_diagnosis</a:t>
            </a:r>
            <a:endParaRPr lang="en-US" sz="1800" dirty="0"/>
          </a:p>
          <a:p>
            <a:r>
              <a:rPr lang="en-US" sz="1800" dirty="0" err="1"/>
              <a:t>LOS_diagnosis</a:t>
            </a:r>
            <a:r>
              <a:rPr lang="en-US" sz="1800" dirty="0"/>
              <a:t> %&gt;% arrange(</a:t>
            </a:r>
            <a:r>
              <a:rPr lang="en-US" sz="1800" dirty="0" err="1"/>
              <a:t>LOS_diagnosis$x,desc</a:t>
            </a:r>
            <a:r>
              <a:rPr lang="en-US" sz="1800" dirty="0"/>
              <a:t>(x))</a:t>
            </a:r>
          </a:p>
          <a:p>
            <a:r>
              <a:rPr lang="en-US" sz="1800" dirty="0"/>
              <a:t>##### method 2 #####</a:t>
            </a:r>
          </a:p>
          <a:p>
            <a:r>
              <a:rPr lang="en-US" sz="1800" dirty="0"/>
              <a:t>sort(</a:t>
            </a:r>
            <a:r>
              <a:rPr lang="en-US" sz="1800" dirty="0" err="1"/>
              <a:t>tapply</a:t>
            </a:r>
            <a:r>
              <a:rPr lang="en-US" sz="1800" dirty="0"/>
              <a:t>(</a:t>
            </a:r>
            <a:r>
              <a:rPr lang="en-US" sz="1800" dirty="0" err="1"/>
              <a:t>Hospital_data$LOS,Hospital_data$APRDRG,FUN</a:t>
            </a:r>
            <a:r>
              <a:rPr lang="en-US" sz="1800" dirty="0"/>
              <a:t>=sum),decreasing = TRUE)</a:t>
            </a:r>
          </a:p>
          <a:p>
            <a:r>
              <a:rPr lang="en-US" sz="1800" dirty="0"/>
              <a:t>###### method 3 ####</a:t>
            </a:r>
          </a:p>
          <a:p>
            <a:r>
              <a:rPr lang="en-US" sz="1800" dirty="0"/>
              <a:t>table(</a:t>
            </a:r>
            <a:r>
              <a:rPr lang="en-US" sz="1800" dirty="0" err="1"/>
              <a:t>Hospital_data$APRDRG</a:t>
            </a:r>
            <a:r>
              <a:rPr lang="en-US" sz="1800" dirty="0"/>
              <a:t>)</a:t>
            </a:r>
            <a:br>
              <a:rPr lang="en-US" sz="1800" dirty="0"/>
            </a:br>
            <a:br>
              <a:rPr lang="en-US" sz="1800" dirty="0"/>
            </a:b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A29CA-B897-4125-BE27-366EE3FA7E3F}"/>
              </a:ext>
            </a:extLst>
          </p:cNvPr>
          <p:cNvSpPr txBox="1"/>
          <p:nvPr/>
        </p:nvSpPr>
        <p:spPr>
          <a:xfrm>
            <a:off x="130629" y="6801815"/>
            <a:ext cx="11574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</a:p>
          <a:p>
            <a:r>
              <a:rPr lang="en-US" sz="2400" b="1" dirty="0"/>
              <a:t>Diagonosis-640 have maximum expenditure and maximum hospitalization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37257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B222C-945F-4841-A10B-726A5588D8CC}"/>
              </a:ext>
            </a:extLst>
          </p:cNvPr>
          <p:cNvSpPr txBox="1"/>
          <p:nvPr/>
        </p:nvSpPr>
        <p:spPr>
          <a:xfrm>
            <a:off x="19596" y="0"/>
            <a:ext cx="118480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 make sure that there is no malpractice, the agency needs to analyze if the race of the patient is related to the hospitalization costs. </a:t>
            </a:r>
          </a:p>
          <a:p>
            <a:r>
              <a:rPr lang="en-US" b="1" dirty="0"/>
              <a:t>### Ho= Race is not influencing hospital costs #### NULL hypothesis</a:t>
            </a:r>
          </a:p>
          <a:p>
            <a:r>
              <a:rPr lang="en-US" b="1" dirty="0"/>
              <a:t>### Ha= Race is influencing hospital costs #### Alternative hypothesis</a:t>
            </a:r>
          </a:p>
          <a:p>
            <a:r>
              <a:rPr lang="en-US" b="1" dirty="0"/>
              <a:t>Code:</a:t>
            </a:r>
          </a:p>
          <a:p>
            <a:r>
              <a:rPr lang="en-US" dirty="0"/>
              <a:t>summary(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Hospital_data$RACE</a:t>
            </a:r>
            <a:r>
              <a:rPr lang="en-US" dirty="0"/>
              <a:t>)) ### indicates presence of any missing values</a:t>
            </a:r>
          </a:p>
          <a:p>
            <a:r>
              <a:rPr lang="en-US" dirty="0" err="1"/>
              <a:t>Hospital_data</a:t>
            </a:r>
            <a:r>
              <a:rPr lang="en-US" dirty="0"/>
              <a:t>[is.na(</a:t>
            </a:r>
            <a:r>
              <a:rPr lang="en-US" dirty="0" err="1"/>
              <a:t>Hospital_data$RACE</a:t>
            </a:r>
            <a:r>
              <a:rPr lang="en-US" dirty="0"/>
              <a:t>),"RACE"] &lt;- median(Hospital_data$RACE,na.rm = TRUE)</a:t>
            </a:r>
          </a:p>
          <a:p>
            <a:r>
              <a:rPr lang="en-US" dirty="0"/>
              <a:t> #### to test the relationship between Race and hospital cost ANOVA test is used to </a:t>
            </a:r>
            <a:r>
              <a:rPr lang="en-US" dirty="0" err="1"/>
              <a:t>analyse</a:t>
            </a:r>
            <a:r>
              <a:rPr lang="en-US" dirty="0"/>
              <a:t> ####</a:t>
            </a:r>
          </a:p>
          <a:p>
            <a:r>
              <a:rPr lang="en-US" dirty="0"/>
              <a:t>model &lt;- </a:t>
            </a:r>
            <a:r>
              <a:rPr lang="en-US" dirty="0" err="1"/>
              <a:t>aov</a:t>
            </a:r>
            <a:r>
              <a:rPr lang="en-US" dirty="0"/>
              <a:t>(</a:t>
            </a:r>
            <a:r>
              <a:rPr lang="en-US" dirty="0" err="1"/>
              <a:t>TOTCHG~RACE,Hospital_data</a:t>
            </a:r>
            <a:r>
              <a:rPr lang="en-US" dirty="0"/>
              <a:t>)</a:t>
            </a:r>
          </a:p>
          <a:p>
            <a:r>
              <a:rPr lang="en-US" dirty="0"/>
              <a:t>Summary(model )</a:t>
            </a:r>
          </a:p>
          <a:p>
            <a:endParaRPr lang="en-AU" b="1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F4646F8-451C-4F24-A723-EE672C2BE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1" y="2229905"/>
            <a:ext cx="6986223" cy="3768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8AC95-53D4-4543-A9E9-485D50C728DF}"/>
              </a:ext>
            </a:extLst>
          </p:cNvPr>
          <p:cNvSpPr txBox="1"/>
          <p:nvPr/>
        </p:nvSpPr>
        <p:spPr>
          <a:xfrm>
            <a:off x="19596" y="5875534"/>
            <a:ext cx="1280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As can be seen 485 patients out of 500 fall under group 1, showing that the number of observations for 1 category is way higher than others - hence data is skewed.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residual variance (deviation from original) (of all other variables) is very high. This implies that there is very little influence from RACE on hospitalization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As can be seen, the degree of freedom (Df) for RACE is 1 and that of residuals is 498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F-Value, the test statistic is 0.162 which is much less than 0.5 showing that RACE doesn’t affect the hospitalization cost.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</a:t>
            </a:r>
            <a:r>
              <a:rPr lang="en-US" sz="2000" b="0" i="0" dirty="0" err="1">
                <a:effectLst/>
              </a:rPr>
              <a:t>Pr</a:t>
            </a:r>
            <a:r>
              <a:rPr lang="en-US" sz="2000" b="0" i="0" dirty="0">
                <a:effectLst/>
              </a:rPr>
              <a:t>(&gt;F), the p-value of 0.69 is high confirming that RACE does not affect hospitalization cost.(accepting null hypothesis)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455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8601A-1813-4481-B89C-624C55F07AE6}"/>
              </a:ext>
            </a:extLst>
          </p:cNvPr>
          <p:cNvSpPr txBox="1"/>
          <p:nvPr/>
        </p:nvSpPr>
        <p:spPr>
          <a:xfrm>
            <a:off x="-52250" y="69945"/>
            <a:ext cx="127232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 properly utilize the costs, the agency must analyze the severity of the hospital costs by age and gender for proper allocation of resources.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Linear regression  model is used</a:t>
            </a:r>
          </a:p>
          <a:p>
            <a:endParaRPr lang="en-US" b="1" dirty="0"/>
          </a:p>
          <a:p>
            <a:r>
              <a:rPr lang="en-US" b="1" dirty="0"/>
              <a:t>Code</a:t>
            </a:r>
          </a:p>
          <a:p>
            <a:r>
              <a:rPr lang="en-US" dirty="0"/>
              <a:t>model1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TOTCHG~AGE+FEMALE,Hospital_data</a:t>
            </a:r>
            <a:r>
              <a:rPr lang="en-US" dirty="0"/>
              <a:t>)</a:t>
            </a:r>
          </a:p>
          <a:p>
            <a:r>
              <a:rPr lang="en-US" dirty="0"/>
              <a:t>model1</a:t>
            </a:r>
          </a:p>
          <a:p>
            <a:r>
              <a:rPr lang="en-US" dirty="0"/>
              <a:t>summary(model1)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5C25D6-CF06-45D2-B1A5-551BDA77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09" y="833134"/>
            <a:ext cx="5813064" cy="6516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1D080-D179-4845-8AA0-73400049DFC2}"/>
              </a:ext>
            </a:extLst>
          </p:cNvPr>
          <p:cNvSpPr txBox="1"/>
          <p:nvPr/>
        </p:nvSpPr>
        <p:spPr>
          <a:xfrm>
            <a:off x="-52250" y="4091487"/>
            <a:ext cx="68057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Results</a:t>
            </a:r>
          </a:p>
          <a:p>
            <a:pPr algn="l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he p-Values of AGE is much lesser than 0.05, the ideal statistical significance level, and it also has three stars (***) next to it, it means AGE has the most statistical significance.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Similarly, gender is also less than 0.05.Hence, we can conclude that the model is statistically significant.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Rejecting null hypothesis and accepting alternative hypothesis. Therefore, we can conclude Age and gender variables can influence hospital costs.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F1E51-F31D-4808-9F92-EF4EE3951767}"/>
              </a:ext>
            </a:extLst>
          </p:cNvPr>
          <p:cNvSpPr txBox="1"/>
          <p:nvPr/>
        </p:nvSpPr>
        <p:spPr>
          <a:xfrm>
            <a:off x="-52250" y="798493"/>
            <a:ext cx="7511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### Ho= Age and gender is not affecting hospital costs</a:t>
            </a:r>
          </a:p>
          <a:p>
            <a:r>
              <a:rPr lang="en-US" b="1" dirty="0"/>
              <a:t>### Ha= Age and gender is affecting hospital costs </a:t>
            </a:r>
          </a:p>
        </p:txBody>
      </p:sp>
    </p:spTree>
    <p:extLst>
      <p:ext uri="{BB962C8B-B14F-4D97-AF65-F5344CB8AC3E}">
        <p14:creationId xmlns:p14="http://schemas.microsoft.com/office/powerpoint/2010/main" val="212337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C12A7-7AC4-47D2-9F9B-F064C4260D45}"/>
              </a:ext>
            </a:extLst>
          </p:cNvPr>
          <p:cNvSpPr txBox="1"/>
          <p:nvPr/>
        </p:nvSpPr>
        <p:spPr>
          <a:xfrm>
            <a:off x="195943" y="119632"/>
            <a:ext cx="12252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Since the length of stay is the crucial factor for inpatients, the agency wants to find if the length of stay can be predicted from age, gender, and race</a:t>
            </a:r>
          </a:p>
          <a:p>
            <a:endParaRPr lang="en-US" dirty="0"/>
          </a:p>
          <a:p>
            <a:r>
              <a:rPr lang="en-US" dirty="0"/>
              <a:t>Prediction can be done by using linear regression model</a:t>
            </a:r>
            <a:endParaRPr lang="en-AU" dirty="0"/>
          </a:p>
          <a:p>
            <a:endParaRPr lang="en-US" dirty="0"/>
          </a:p>
          <a:p>
            <a:r>
              <a:rPr lang="en-US" b="1" dirty="0"/>
              <a:t>Code</a:t>
            </a:r>
          </a:p>
          <a:p>
            <a:r>
              <a:rPr lang="en-US" dirty="0"/>
              <a:t>model2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LOS~AGE+FEMALE+RACE,Hospital_data</a:t>
            </a:r>
            <a:r>
              <a:rPr lang="en-US" dirty="0"/>
              <a:t>)</a:t>
            </a:r>
          </a:p>
          <a:p>
            <a:r>
              <a:rPr lang="en-US" dirty="0"/>
              <a:t>model2</a:t>
            </a:r>
          </a:p>
          <a:p>
            <a:r>
              <a:rPr lang="en-US" dirty="0"/>
              <a:t>summary(model2)</a:t>
            </a:r>
          </a:p>
          <a:p>
            <a:endParaRPr lang="en-US" b="1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E0863E2C-96E9-4C2E-8ED7-3C3B15B67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63600"/>
            <a:ext cx="6261267" cy="607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A4999-6936-456E-8CF0-00898CC65CAF}"/>
              </a:ext>
            </a:extLst>
          </p:cNvPr>
          <p:cNvSpPr txBox="1"/>
          <p:nvPr/>
        </p:nvSpPr>
        <p:spPr>
          <a:xfrm>
            <a:off x="0" y="2778287"/>
            <a:ext cx="640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p-value is higher than 0.05 for age, gender and race, indicating there is no linear relationship between these variables and length of stay.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Hence, age, gender and race cannot be used to predict the length of stay of inpatients.</a:t>
            </a:r>
          </a:p>
        </p:txBody>
      </p:sp>
    </p:spTree>
    <p:extLst>
      <p:ext uri="{BB962C8B-B14F-4D97-AF65-F5344CB8AC3E}">
        <p14:creationId xmlns:p14="http://schemas.microsoft.com/office/powerpoint/2010/main" val="204621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37206F-C388-47BF-80E7-6778594C91CD}"/>
              </a:ext>
            </a:extLst>
          </p:cNvPr>
          <p:cNvSpPr txBox="1"/>
          <p:nvPr/>
        </p:nvSpPr>
        <p:spPr>
          <a:xfrm>
            <a:off x="0" y="232006"/>
            <a:ext cx="1243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To perform a complete analysis, the agency wants to find the variable that mainly affects the hospital costs</a:t>
            </a:r>
            <a:endParaRPr lang="en-AU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4407D-9B93-42AD-BAD8-D3F19EBFE98C}"/>
              </a:ext>
            </a:extLst>
          </p:cNvPr>
          <p:cNvSpPr txBox="1"/>
          <p:nvPr/>
        </p:nvSpPr>
        <p:spPr>
          <a:xfrm>
            <a:off x="134006" y="785335"/>
            <a:ext cx="8579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b="1" dirty="0"/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uild a linear regression model using all independent variables vs dependent variable</a:t>
            </a:r>
            <a:endParaRPr lang="en-AU" b="1" dirty="0"/>
          </a:p>
          <a:p>
            <a:r>
              <a:rPr lang="en-AU" b="1" dirty="0"/>
              <a:t>Code:</a:t>
            </a:r>
          </a:p>
          <a:p>
            <a:r>
              <a:rPr lang="en-AU" dirty="0"/>
              <a:t>model3 &lt;- </a:t>
            </a:r>
            <a:r>
              <a:rPr lang="en-AU" dirty="0" err="1"/>
              <a:t>lm</a:t>
            </a:r>
            <a:r>
              <a:rPr lang="en-AU" dirty="0"/>
              <a:t>(</a:t>
            </a:r>
            <a:r>
              <a:rPr lang="en-AU" dirty="0" err="1"/>
              <a:t>TOTCHG~AGE+FEMALE+RACE+LOS+APRDRG,data</a:t>
            </a:r>
            <a:r>
              <a:rPr lang="en-AU" dirty="0"/>
              <a:t> = </a:t>
            </a:r>
            <a:r>
              <a:rPr lang="en-AU" dirty="0" err="1"/>
              <a:t>Hospital_data</a:t>
            </a:r>
            <a:r>
              <a:rPr lang="en-AU" dirty="0"/>
              <a:t>)</a:t>
            </a:r>
          </a:p>
          <a:p>
            <a:r>
              <a:rPr lang="en-AU" dirty="0"/>
              <a:t>model3</a:t>
            </a:r>
          </a:p>
          <a:p>
            <a:r>
              <a:rPr lang="en-AU" dirty="0"/>
              <a:t>summary(model3)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4708FD-1E96-4EA2-9846-BD57763CF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51" y="2239216"/>
            <a:ext cx="5781343" cy="4814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EAD96-5238-4079-B938-1A085980A1E1}"/>
              </a:ext>
            </a:extLst>
          </p:cNvPr>
          <p:cNvSpPr txBox="1"/>
          <p:nvPr/>
        </p:nvSpPr>
        <p:spPr>
          <a:xfrm>
            <a:off x="326571" y="7215277"/>
            <a:ext cx="105155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As it is evident from the coefficient values, Age, Length of stay (LOS) and patient refined diagnosis related groups(APRDRG) have three stars (***) next to it. So they are the ones with statistical 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Gender and RACE are not significant. build a model after removing RACE and gender</a:t>
            </a:r>
          </a:p>
        </p:txBody>
      </p:sp>
    </p:spTree>
    <p:extLst>
      <p:ext uri="{BB962C8B-B14F-4D97-AF65-F5344CB8AC3E}">
        <p14:creationId xmlns:p14="http://schemas.microsoft.com/office/powerpoint/2010/main" val="335607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4CCA4-08D1-46AB-B81B-478E992D1770}"/>
              </a:ext>
            </a:extLst>
          </p:cNvPr>
          <p:cNvSpPr txBox="1"/>
          <p:nvPr/>
        </p:nvSpPr>
        <p:spPr>
          <a:xfrm>
            <a:off x="143691" y="733587"/>
            <a:ext cx="101367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Another model removing the Race and Gender variables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model4 &lt;- </a:t>
            </a:r>
            <a:r>
              <a:rPr lang="en-AU" dirty="0" err="1"/>
              <a:t>lm</a:t>
            </a:r>
            <a:r>
              <a:rPr lang="en-AU" dirty="0"/>
              <a:t>(</a:t>
            </a:r>
            <a:r>
              <a:rPr lang="en-AU" dirty="0" err="1"/>
              <a:t>TOTCHG~AGE+LOS+APRDRG,data</a:t>
            </a:r>
            <a:r>
              <a:rPr lang="en-AU" dirty="0"/>
              <a:t> = </a:t>
            </a:r>
            <a:r>
              <a:rPr lang="en-AU" dirty="0" err="1"/>
              <a:t>Hospital_data</a:t>
            </a:r>
            <a:r>
              <a:rPr lang="en-AU" dirty="0"/>
              <a:t>)</a:t>
            </a:r>
          </a:p>
          <a:p>
            <a:r>
              <a:rPr lang="en-AU" dirty="0"/>
              <a:t>model4</a:t>
            </a:r>
          </a:p>
          <a:p>
            <a:r>
              <a:rPr lang="en-AU" dirty="0"/>
              <a:t>summary(model4)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B94B86-F7ED-49F9-871F-94E4D597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47921"/>
            <a:ext cx="6260876" cy="71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4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38B47-9E15-48C6-8E1F-E684C7B3D7D2}"/>
              </a:ext>
            </a:extLst>
          </p:cNvPr>
          <p:cNvSpPr txBox="1"/>
          <p:nvPr/>
        </p:nvSpPr>
        <p:spPr>
          <a:xfrm>
            <a:off x="222068" y="312896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##  APRDRG has -</a:t>
            </a:r>
            <a:r>
              <a:rPr lang="en-AU" b="1" dirty="0" err="1"/>
              <a:t>ve</a:t>
            </a:r>
            <a:r>
              <a:rPr lang="en-AU" b="1" dirty="0"/>
              <a:t> t-value, dropping it ####</a:t>
            </a:r>
          </a:p>
          <a:p>
            <a:endParaRPr lang="en-AU" dirty="0"/>
          </a:p>
          <a:p>
            <a:r>
              <a:rPr lang="en-AU" dirty="0"/>
              <a:t>model5 &lt;- </a:t>
            </a:r>
            <a:r>
              <a:rPr lang="en-AU" dirty="0" err="1"/>
              <a:t>lm</a:t>
            </a:r>
            <a:r>
              <a:rPr lang="en-AU" dirty="0"/>
              <a:t>(</a:t>
            </a:r>
            <a:r>
              <a:rPr lang="en-AU" dirty="0" err="1"/>
              <a:t>TOTCHG~AGE+LOS,data</a:t>
            </a:r>
            <a:r>
              <a:rPr lang="en-AU" dirty="0"/>
              <a:t> = </a:t>
            </a:r>
            <a:r>
              <a:rPr lang="en-AU" dirty="0" err="1"/>
              <a:t>Hospital_data</a:t>
            </a:r>
            <a:r>
              <a:rPr lang="en-AU" dirty="0"/>
              <a:t>)</a:t>
            </a:r>
          </a:p>
          <a:p>
            <a:r>
              <a:rPr lang="en-AU" dirty="0"/>
              <a:t>model5</a:t>
            </a:r>
          </a:p>
          <a:p>
            <a:r>
              <a:rPr lang="en-AU" dirty="0"/>
              <a:t>summary(model5)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453269-9E41-45C3-A869-34B23AF1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68" y="1141126"/>
            <a:ext cx="5698722" cy="5429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63B4A-B21A-413B-9E79-DF41AAC1C42F}"/>
              </a:ext>
            </a:extLst>
          </p:cNvPr>
          <p:cNvSpPr txBox="1"/>
          <p:nvPr/>
        </p:nvSpPr>
        <p:spPr>
          <a:xfrm>
            <a:off x="70212" y="7063802"/>
            <a:ext cx="126611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compared model3,4,5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Removing Race and gender doesn’t change the R2 value. It doesn’t impact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Removing APRDRG in model5 increases the standard error. Hence model model4 seems to be better.</a:t>
            </a: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In conclusion this created model indicates hospital costs can be mainly affected by Age, Length of Stay(LOS) and diagnosis(</a:t>
            </a:r>
            <a:r>
              <a:rPr lang="en-US" sz="2400" dirty="0"/>
              <a:t>APRDRG)</a:t>
            </a:r>
          </a:p>
        </p:txBody>
      </p:sp>
    </p:spTree>
    <p:extLst>
      <p:ext uri="{BB962C8B-B14F-4D97-AF65-F5344CB8AC3E}">
        <p14:creationId xmlns:p14="http://schemas.microsoft.com/office/powerpoint/2010/main" val="331970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1408</Words>
  <Application>Microsoft Office PowerPoint</Application>
  <PresentationFormat>A3 Paper (297x420 mm)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Peddanna Adusumalli</dc:creator>
  <cp:lastModifiedBy>Peddanna Adusumalli</cp:lastModifiedBy>
  <cp:revision>11</cp:revision>
  <dcterms:created xsi:type="dcterms:W3CDTF">2021-10-14T01:25:52Z</dcterms:created>
  <dcterms:modified xsi:type="dcterms:W3CDTF">2021-11-24T05:55:34Z</dcterms:modified>
</cp:coreProperties>
</file>