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FA66B6-68CE-4F4F-BA7D-EE137844187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0855FDC-60E9-460D-BA09-6D32E227D3E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timent analysis and text mining using Azure Cognitive Services | by Caio  Moreno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3284984"/>
            <a:ext cx="5112568" cy="29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Assginment</a:t>
            </a:r>
            <a:r>
              <a:rPr lang="en-US" dirty="0" smtClean="0">
                <a:solidFill>
                  <a:srgbClr val="FFC000"/>
                </a:solidFill>
              </a:rPr>
              <a:t> 4 of </a:t>
            </a:r>
            <a:r>
              <a:rPr lang="en-US" dirty="0" err="1" smtClean="0">
                <a:solidFill>
                  <a:srgbClr val="FFC000"/>
                </a:solidFill>
              </a:rPr>
              <a:t>bdat</a:t>
            </a:r>
            <a:r>
              <a:rPr lang="en-US" dirty="0" smtClean="0">
                <a:solidFill>
                  <a:srgbClr val="FFC000"/>
                </a:solidFill>
              </a:rPr>
              <a:t> 1007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Danhong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Tang:200471292</a:t>
            </a:r>
            <a:r>
              <a:rPr lang="en-GB" dirty="0" smtClean="0">
                <a:solidFill>
                  <a:srgbClr val="FFC000"/>
                </a:solidFill>
              </a:rPr>
              <a:t>    Date:08/04/2021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8633" y="6381328"/>
            <a:ext cx="5429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/>
              <a:t>Youtube</a:t>
            </a:r>
            <a:r>
              <a:rPr lang="en-US" sz="2000" b="1" dirty="0" smtClean="0"/>
              <a:t>:    http://youtu.be/RPJBakxLRDM?hd=1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816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18435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/>
              <a:t>Create a new </a:t>
            </a:r>
            <a:r>
              <a:rPr lang="en-GB" sz="2000" dirty="0" smtClean="0"/>
              <a:t>project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dirty="0" smtClean="0"/>
              <a:t>Create  tags and  choose </a:t>
            </a:r>
            <a:r>
              <a:rPr lang="en-GB" sz="2000" dirty="0"/>
              <a:t>training </a:t>
            </a:r>
            <a:r>
              <a:rPr lang="en-GB" sz="2000" dirty="0" smtClean="0"/>
              <a:t>images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Upload and tag </a:t>
            </a:r>
            <a:r>
              <a:rPr lang="en-GB" sz="2000" dirty="0" smtClean="0"/>
              <a:t>images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dirty="0"/>
              <a:t>Train the </a:t>
            </a:r>
            <a:r>
              <a:rPr lang="en-GB" sz="2000" dirty="0" smtClean="0"/>
              <a:t>classifier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dirty="0" smtClean="0"/>
              <a:t>Evaluate the classifier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4005064"/>
            <a:ext cx="752094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Collect </a:t>
            </a:r>
            <a:r>
              <a:rPr lang="en-US" sz="2000" dirty="0"/>
              <a:t> </a:t>
            </a:r>
            <a:r>
              <a:rPr lang="en-US" sz="2000" dirty="0" smtClean="0"/>
              <a:t>more than 7 pictures  for each category  </a:t>
            </a:r>
            <a:endParaRPr lang="en-GB" sz="2000" dirty="0" smtClean="0"/>
          </a:p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6907" y="335699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Pre-requisite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28800"/>
            <a:ext cx="7520940" cy="305167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DISPLAY OF LIVE MEDO</a:t>
            </a:r>
            <a:endParaRPr lang="en-GB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7876356" cy="548640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Tips  ---------</a:t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 smtClean="0">
                <a:solidFill>
                  <a:schemeClr val="accent2"/>
                </a:solidFill>
              </a:rPr>
              <a:t>2.Create  </a:t>
            </a:r>
            <a:r>
              <a:rPr lang="en-GB" dirty="0">
                <a:solidFill>
                  <a:schemeClr val="accent2"/>
                </a:solidFill>
              </a:rPr>
              <a:t>tags and  choose training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4392488" cy="37598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elect </a:t>
            </a:r>
            <a:r>
              <a:rPr lang="en-GB" sz="2400" dirty="0">
                <a:solidFill>
                  <a:schemeClr val="bg1"/>
                </a:solidFill>
              </a:rPr>
              <a:t>images </a:t>
            </a:r>
            <a:r>
              <a:rPr lang="en-GB" sz="2400" dirty="0" smtClean="0">
                <a:solidFill>
                  <a:schemeClr val="bg1"/>
                </a:solidFill>
              </a:rPr>
              <a:t>with variety from: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camera angle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lighting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background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visual style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individual/grouped subject(s)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type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052736"/>
            <a:ext cx="4104456" cy="37598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</a:rPr>
              <a:t>Format criteria: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b="0" dirty="0" smtClean="0">
                <a:solidFill>
                  <a:schemeClr val="bg1"/>
                </a:solidFill>
              </a:rPr>
              <a:t>.jpg, .</a:t>
            </a:r>
            <a:r>
              <a:rPr lang="en-GB" b="0" dirty="0" err="1" smtClean="0">
                <a:solidFill>
                  <a:schemeClr val="bg1"/>
                </a:solidFill>
              </a:rPr>
              <a:t>png</a:t>
            </a:r>
            <a:r>
              <a:rPr lang="en-GB" b="0" dirty="0" smtClean="0">
                <a:solidFill>
                  <a:schemeClr val="bg1"/>
                </a:solidFill>
              </a:rPr>
              <a:t>, .bmp, or .gif format</a:t>
            </a:r>
          </a:p>
          <a:p>
            <a:pPr>
              <a:buFont typeface="Arial" pitchFamily="34" charset="0"/>
              <a:buChar char="•"/>
            </a:pPr>
            <a:r>
              <a:rPr lang="en-GB" b="0" dirty="0" smtClean="0">
                <a:solidFill>
                  <a:schemeClr val="bg1"/>
                </a:solidFill>
              </a:rPr>
              <a:t>no greater than 6MB in size (4MB for prediction images)</a:t>
            </a:r>
          </a:p>
          <a:p>
            <a:pPr>
              <a:buFont typeface="Arial" pitchFamily="34" charset="0"/>
              <a:buChar char="•"/>
            </a:pPr>
            <a:r>
              <a:rPr lang="en-GB" b="0" dirty="0" smtClean="0">
                <a:solidFill>
                  <a:schemeClr val="bg1"/>
                </a:solidFill>
              </a:rPr>
              <a:t>no less than 256 pixels on the shortest edge; any images shorter than this will be automatically scaled up by the Custom Vision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7876356" cy="548640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Tips  ---------</a:t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5.Evaluate </a:t>
            </a:r>
            <a:r>
              <a:rPr lang="en-GB" dirty="0">
                <a:solidFill>
                  <a:schemeClr val="accent2"/>
                </a:solidFill>
              </a:rPr>
              <a:t>the </a:t>
            </a:r>
            <a:r>
              <a:rPr lang="en-GB" dirty="0">
                <a:solidFill>
                  <a:schemeClr val="accent2"/>
                </a:solidFill>
              </a:rPr>
              <a:t>classifier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1052736"/>
            <a:ext cx="8208912" cy="3888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</a:rPr>
              <a:t>Precision</a:t>
            </a:r>
          </a:p>
          <a:p>
            <a:r>
              <a:rPr lang="en-GB" sz="1800" b="0" dirty="0">
                <a:solidFill>
                  <a:schemeClr val="bg1"/>
                </a:solidFill>
              </a:rPr>
              <a:t> </a:t>
            </a:r>
            <a:r>
              <a:rPr lang="en-GB" sz="1800" b="0" dirty="0" smtClean="0">
                <a:solidFill>
                  <a:schemeClr val="bg1"/>
                </a:solidFill>
              </a:rPr>
              <a:t>      </a:t>
            </a:r>
            <a:r>
              <a:rPr lang="en-GB" sz="1800" b="0" dirty="0">
                <a:solidFill>
                  <a:schemeClr val="bg1"/>
                </a:solidFill>
              </a:rPr>
              <a:t> indicates the fraction of identified classifications that were correct. </a:t>
            </a:r>
            <a:endParaRPr lang="en-GB" sz="1800" b="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</a:rPr>
              <a:t>Recall</a:t>
            </a:r>
            <a:r>
              <a:rPr lang="en-GB" sz="1800" b="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endParaRPr lang="en-GB" sz="18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sz="1800" b="0" dirty="0">
                <a:solidFill>
                  <a:schemeClr val="bg1"/>
                </a:solidFill>
              </a:rPr>
              <a:t> </a:t>
            </a:r>
            <a:r>
              <a:rPr lang="en-GB" sz="1800" b="0" dirty="0" smtClean="0">
                <a:solidFill>
                  <a:schemeClr val="bg1"/>
                </a:solidFill>
              </a:rPr>
              <a:t>        indicates </a:t>
            </a:r>
            <a:r>
              <a:rPr lang="en-GB" sz="1800" b="0" dirty="0">
                <a:solidFill>
                  <a:schemeClr val="bg1"/>
                </a:solidFill>
              </a:rPr>
              <a:t>the fraction of actual classifications that were correctly identified. </a:t>
            </a:r>
            <a:endParaRPr lang="en-GB" sz="1800" b="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</a:rPr>
              <a:t>AP</a:t>
            </a:r>
          </a:p>
          <a:p>
            <a:r>
              <a:rPr lang="en-GB" sz="1800" b="0" dirty="0">
                <a:solidFill>
                  <a:schemeClr val="bg1"/>
                </a:solidFill>
              </a:rPr>
              <a:t> </a:t>
            </a:r>
            <a:r>
              <a:rPr lang="en-GB" sz="1800" b="0" dirty="0" smtClean="0">
                <a:solidFill>
                  <a:schemeClr val="bg1"/>
                </a:solidFill>
              </a:rPr>
              <a:t>         is the average value of the average precision (AP). </a:t>
            </a:r>
          </a:p>
          <a:p>
            <a:endParaRPr lang="en-GB" sz="1800" b="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</a:rPr>
              <a:t>Probability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</a:rPr>
              <a:t>threshold</a:t>
            </a:r>
          </a:p>
          <a:p>
            <a:r>
              <a:rPr lang="en-GB" sz="1800" b="0" dirty="0" smtClean="0">
                <a:solidFill>
                  <a:schemeClr val="bg1"/>
                </a:solidFill>
              </a:rPr>
              <a:t>        This </a:t>
            </a:r>
            <a:r>
              <a:rPr lang="en-GB" sz="1800" b="0" dirty="0">
                <a:solidFill>
                  <a:schemeClr val="bg1"/>
                </a:solidFill>
              </a:rPr>
              <a:t>is the level of confidence that a prediction needs to have in order to be considered correct (for the purposes of calculating precision and recall</a:t>
            </a:r>
            <a:r>
              <a:rPr lang="en-GB" sz="1800" b="0" dirty="0" smtClean="0">
                <a:solidFill>
                  <a:schemeClr val="bg1"/>
                </a:solidFill>
              </a:rPr>
              <a:t>).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520940" cy="305167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COMPARISOM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(How number of pictures influence the result)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2" y="3570712"/>
            <a:ext cx="8629650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0849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20940" cy="5486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It can detect several items in a pic.</a:t>
            </a:r>
          </a:p>
          <a:p>
            <a:pPr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 can detect item blending </a:t>
            </a:r>
            <a:r>
              <a:rPr lang="en-GB" dirty="0"/>
              <a:t>classifications</a:t>
            </a:r>
            <a:r>
              <a:rPr lang="en-US" dirty="0"/>
              <a:t> </a:t>
            </a:r>
            <a:r>
              <a:rPr lang="en-US" dirty="0" smtClean="0"/>
              <a:t>of different tags and give number of each one tag  </a:t>
            </a:r>
            <a:r>
              <a:rPr lang="en-US" dirty="0" err="1" smtClean="0"/>
              <a:t>seperately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Need to compare data under </a:t>
            </a:r>
            <a:r>
              <a:rPr lang="en-US" dirty="0"/>
              <a:t>the same Probability </a:t>
            </a:r>
            <a:r>
              <a:rPr lang="en-US" dirty="0" smtClean="0"/>
              <a:t>Threshold(</a:t>
            </a:r>
            <a:r>
              <a:rPr lang="en-GB" dirty="0"/>
              <a:t>a high probability threshold, they tend to return results with high precision but </a:t>
            </a:r>
            <a:r>
              <a:rPr lang="en-GB" dirty="0" smtClean="0"/>
              <a:t>reduce Recall number; </a:t>
            </a:r>
            <a:r>
              <a:rPr lang="en-GB" dirty="0"/>
              <a:t>A low probability threshold does the </a:t>
            </a:r>
            <a:r>
              <a:rPr lang="en-GB" dirty="0" smtClean="0"/>
              <a:t>opposite—it can recognize more pictures but with lower precision. </a:t>
            </a:r>
            <a:r>
              <a:rPr lang="en-GB" dirty="0"/>
              <a:t>).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Add more pictures to a certain tag can improve individual and total Recall and AP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8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20940" cy="2619629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THANKS</a:t>
            </a:r>
            <a:endParaRPr lang="en-GB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801</TotalTime>
  <Words>227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Assginment 4 of bdat 1007</vt:lpstr>
      <vt:lpstr>To do list</vt:lpstr>
      <vt:lpstr>PowerPoint Presentation</vt:lpstr>
      <vt:lpstr>Tips  --------- 2.Create  tags and  choose training images</vt:lpstr>
      <vt:lpstr>Tips  --------- 5.Evaluate the classifier</vt:lpstr>
      <vt:lpstr>PowerPoint Presentation</vt:lpstr>
      <vt:lpstr>Comparison of training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</dc:creator>
  <cp:lastModifiedBy>Tang</cp:lastModifiedBy>
  <cp:revision>19</cp:revision>
  <dcterms:created xsi:type="dcterms:W3CDTF">2021-04-08T10:34:43Z</dcterms:created>
  <dcterms:modified xsi:type="dcterms:W3CDTF">2021-04-08T23:56:13Z</dcterms:modified>
</cp:coreProperties>
</file>