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Condensed" charset="1" panose="020305060704050203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Freeform 3" id="3"/>
          <p:cNvSpPr/>
          <p:nvPr/>
        </p:nvSpPr>
        <p:spPr>
          <a:xfrm flipH="false" flipV="false" rot="0">
            <a:off x="-4892733" y="2689989"/>
            <a:ext cx="8181594" cy="8229600"/>
          </a:xfrm>
          <a:custGeom>
            <a:avLst/>
            <a:gdLst/>
            <a:ahLst/>
            <a:cxnLst/>
            <a:rect r="r" b="b" t="t" l="l"/>
            <a:pathLst>
              <a:path h="8229600" w="8181594">
                <a:moveTo>
                  <a:pt x="0" y="0"/>
                </a:moveTo>
                <a:lnTo>
                  <a:pt x="8181594" y="0"/>
                </a:lnTo>
                <a:lnTo>
                  <a:pt x="8181594" y="8229600"/>
                </a:lnTo>
                <a:lnTo>
                  <a:pt x="0" y="8229600"/>
                </a:lnTo>
                <a:lnTo>
                  <a:pt x="0" y="0"/>
                </a:lnTo>
                <a:close/>
              </a:path>
            </a:pathLst>
          </a:custGeom>
          <a:blipFill>
            <a:blip r:embed="rId3">
              <a:alphaModFix amt="26000"/>
            </a:blip>
            <a:stretch>
              <a:fillRect l="0" t="0" r="0" b="0"/>
            </a:stretch>
          </a:blipFill>
        </p:spPr>
      </p:sp>
      <p:sp>
        <p:nvSpPr>
          <p:cNvPr name="Freeform 4" id="4"/>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TextBox 5" id="5"/>
          <p:cNvSpPr txBox="true"/>
          <p:nvPr/>
        </p:nvSpPr>
        <p:spPr>
          <a:xfrm rot="0">
            <a:off x="3636720" y="838200"/>
            <a:ext cx="11536191" cy="932815"/>
          </a:xfrm>
          <a:prstGeom prst="rect">
            <a:avLst/>
          </a:prstGeom>
        </p:spPr>
        <p:txBody>
          <a:bodyPr anchor="t" rtlCol="false" tIns="0" lIns="0" bIns="0" rIns="0">
            <a:spAutoFit/>
          </a:bodyPr>
          <a:lstStyle/>
          <a:p>
            <a:pPr algn="l">
              <a:lnSpc>
                <a:spcPts val="6859"/>
              </a:lnSpc>
            </a:pPr>
            <a:r>
              <a:rPr lang="en-US" sz="4899">
                <a:solidFill>
                  <a:srgbClr val="000000"/>
                </a:solidFill>
                <a:latin typeface="Times New Roman Condensed"/>
                <a:ea typeface="Times New Roman Condensed"/>
                <a:cs typeface="Times New Roman Condensed"/>
                <a:sym typeface="Times New Roman Condensed"/>
              </a:rPr>
              <a:t>WEB DEVELOPMEN PORTFOLIO </a:t>
            </a:r>
          </a:p>
        </p:txBody>
      </p:sp>
      <p:sp>
        <p:nvSpPr>
          <p:cNvPr name="Freeform 6" id="6"/>
          <p:cNvSpPr/>
          <p:nvPr/>
        </p:nvSpPr>
        <p:spPr>
          <a:xfrm flipH="false" flipV="false" rot="5545827">
            <a:off x="-2541661" y="7749886"/>
            <a:ext cx="7218346" cy="7260701"/>
          </a:xfrm>
          <a:custGeom>
            <a:avLst/>
            <a:gdLst/>
            <a:ahLst/>
            <a:cxnLst/>
            <a:rect r="r" b="b" t="t" l="l"/>
            <a:pathLst>
              <a:path h="7260701" w="7218346">
                <a:moveTo>
                  <a:pt x="0" y="0"/>
                </a:moveTo>
                <a:lnTo>
                  <a:pt x="7218347" y="0"/>
                </a:lnTo>
                <a:lnTo>
                  <a:pt x="7218347" y="7260700"/>
                </a:lnTo>
                <a:lnTo>
                  <a:pt x="0" y="7260700"/>
                </a:lnTo>
                <a:lnTo>
                  <a:pt x="0" y="0"/>
                </a:lnTo>
                <a:close/>
              </a:path>
            </a:pathLst>
          </a:custGeom>
          <a:blipFill>
            <a:blip r:embed="rId3"/>
            <a:stretch>
              <a:fillRect l="0" t="0" r="0" b="0"/>
            </a:stretch>
          </a:blipFill>
        </p:spPr>
      </p:sp>
      <p:sp>
        <p:nvSpPr>
          <p:cNvPr name="Freeform 7" id="7"/>
          <p:cNvSpPr/>
          <p:nvPr/>
        </p:nvSpPr>
        <p:spPr>
          <a:xfrm flipH="true" flipV="true" rot="4995541">
            <a:off x="12243874" y="-4986273"/>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stretch>
              <a:fillRect l="0" t="0" r="0" b="0"/>
            </a:stretch>
          </a:blipFill>
        </p:spPr>
      </p:sp>
      <p:sp>
        <p:nvSpPr>
          <p:cNvPr name="TextBox 8" id="8"/>
          <p:cNvSpPr txBox="true"/>
          <p:nvPr/>
        </p:nvSpPr>
        <p:spPr>
          <a:xfrm rot="0">
            <a:off x="4439151" y="2827379"/>
            <a:ext cx="11128953" cy="5667375"/>
          </a:xfrm>
          <a:prstGeom prst="rect">
            <a:avLst/>
          </a:prstGeom>
        </p:spPr>
        <p:txBody>
          <a:bodyPr anchor="t" rtlCol="false" tIns="0" lIns="0" bIns="0" rIns="0">
            <a:spAutoFit/>
          </a:bodyPr>
          <a:lstStyle/>
          <a:p>
            <a:pPr algn="just">
              <a:lnSpc>
                <a:spcPts val="8699"/>
              </a:lnSpc>
            </a:pPr>
            <a:r>
              <a:rPr lang="en-US" sz="5799">
                <a:solidFill>
                  <a:srgbClr val="000000"/>
                </a:solidFill>
                <a:latin typeface="Times New Roman Condensed"/>
                <a:ea typeface="Times New Roman Condensed"/>
                <a:cs typeface="Times New Roman Condensed"/>
                <a:sym typeface="Times New Roman Condensed"/>
              </a:rPr>
              <a:t>STUDENT NAME: Pavithra s</a:t>
            </a:r>
          </a:p>
          <a:p>
            <a:pPr algn="just">
              <a:lnSpc>
                <a:spcPts val="7500"/>
              </a:lnSpc>
            </a:pPr>
            <a:r>
              <a:rPr lang="en-US" sz="5000">
                <a:solidFill>
                  <a:srgbClr val="000000"/>
                </a:solidFill>
                <a:latin typeface="Times New Roman Condensed"/>
                <a:ea typeface="Times New Roman Condensed"/>
                <a:cs typeface="Times New Roman Condensed"/>
                <a:sym typeface="Times New Roman Condensed"/>
              </a:rPr>
              <a:t>REGISTERNOANDNMID:222407790/0FBC0B459F68BB2B5BC437A0FE952FB3</a:t>
            </a:r>
          </a:p>
          <a:p>
            <a:pPr algn="just">
              <a:lnSpc>
                <a:spcPts val="7799"/>
              </a:lnSpc>
            </a:pPr>
            <a:r>
              <a:rPr lang="en-US" sz="5199">
                <a:solidFill>
                  <a:srgbClr val="000000"/>
                </a:solidFill>
                <a:latin typeface="Times New Roman Condensed"/>
                <a:ea typeface="Times New Roman Condensed"/>
                <a:cs typeface="Times New Roman Condensed"/>
                <a:sym typeface="Times New Roman Condensed"/>
              </a:rPr>
              <a:t>DEPAREMENT: B SC Computer Science </a:t>
            </a:r>
          </a:p>
          <a:p>
            <a:pPr algn="just">
              <a:lnSpc>
                <a:spcPts val="6300"/>
              </a:lnSpc>
            </a:pPr>
            <a:r>
              <a:rPr lang="en-US" sz="4200">
                <a:solidFill>
                  <a:srgbClr val="000000"/>
                </a:solidFill>
                <a:latin typeface="Times New Roman Condensed"/>
                <a:ea typeface="Times New Roman Condensed"/>
                <a:cs typeface="Times New Roman Condensed"/>
                <a:sym typeface="Times New Roman Condensed"/>
              </a:rPr>
              <a:t>COLLEGE: COLLEGE /UNIVERSITY: Tagore college of arts and science/Madras University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Freeform 3" id="3"/>
          <p:cNvSpPr/>
          <p:nvPr/>
        </p:nvSpPr>
        <p:spPr>
          <a:xfrm flipH="false" flipV="false" rot="0">
            <a:off x="-4892733" y="2689989"/>
            <a:ext cx="8181594" cy="8229600"/>
          </a:xfrm>
          <a:custGeom>
            <a:avLst/>
            <a:gdLst/>
            <a:ahLst/>
            <a:cxnLst/>
            <a:rect r="r" b="b" t="t" l="l"/>
            <a:pathLst>
              <a:path h="8229600" w="8181594">
                <a:moveTo>
                  <a:pt x="0" y="0"/>
                </a:moveTo>
                <a:lnTo>
                  <a:pt x="8181594" y="0"/>
                </a:lnTo>
                <a:lnTo>
                  <a:pt x="8181594" y="8229600"/>
                </a:lnTo>
                <a:lnTo>
                  <a:pt x="0" y="8229600"/>
                </a:lnTo>
                <a:lnTo>
                  <a:pt x="0" y="0"/>
                </a:lnTo>
                <a:close/>
              </a:path>
            </a:pathLst>
          </a:custGeom>
          <a:blipFill>
            <a:blip r:embed="rId3">
              <a:alphaModFix amt="26000"/>
            </a:blip>
            <a:stretch>
              <a:fillRect l="0" t="0" r="0" b="0"/>
            </a:stretch>
          </a:blipFill>
        </p:spPr>
      </p:sp>
      <p:sp>
        <p:nvSpPr>
          <p:cNvPr name="Freeform 4" id="4"/>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TextBox 5" id="5"/>
          <p:cNvSpPr txBox="true"/>
          <p:nvPr/>
        </p:nvSpPr>
        <p:spPr>
          <a:xfrm rot="0">
            <a:off x="339863" y="-154940"/>
            <a:ext cx="12462928" cy="1967231"/>
          </a:xfrm>
          <a:prstGeom prst="rect">
            <a:avLst/>
          </a:prstGeom>
        </p:spPr>
        <p:txBody>
          <a:bodyPr anchor="t" rtlCol="false" tIns="0" lIns="0" bIns="0" rIns="0">
            <a:spAutoFit/>
          </a:bodyPr>
          <a:lstStyle/>
          <a:p>
            <a:pPr algn="ctr">
              <a:lnSpc>
                <a:spcPts val="14419"/>
              </a:lnSpc>
            </a:pPr>
            <a:r>
              <a:rPr lang="en-US" sz="10299">
                <a:solidFill>
                  <a:srgbClr val="000000"/>
                </a:solidFill>
                <a:latin typeface="Times New Roman Condensed"/>
                <a:ea typeface="Times New Roman Condensed"/>
                <a:cs typeface="Times New Roman Condensed"/>
                <a:sym typeface="Times New Roman Condensed"/>
              </a:rPr>
              <a:t>CONCUSSION </a:t>
            </a:r>
          </a:p>
        </p:txBody>
      </p:sp>
      <p:sp>
        <p:nvSpPr>
          <p:cNvPr name="Freeform 6" id="6"/>
          <p:cNvSpPr/>
          <p:nvPr/>
        </p:nvSpPr>
        <p:spPr>
          <a:xfrm flipH="false" flipV="false" rot="147700">
            <a:off x="-1840803" y="6656650"/>
            <a:ext cx="7218346" cy="7260701"/>
          </a:xfrm>
          <a:custGeom>
            <a:avLst/>
            <a:gdLst/>
            <a:ahLst/>
            <a:cxnLst/>
            <a:rect r="r" b="b" t="t" l="l"/>
            <a:pathLst>
              <a:path h="7260701" w="7218346">
                <a:moveTo>
                  <a:pt x="0" y="0"/>
                </a:moveTo>
                <a:lnTo>
                  <a:pt x="7218347" y="0"/>
                </a:lnTo>
                <a:lnTo>
                  <a:pt x="7218347" y="7260700"/>
                </a:lnTo>
                <a:lnTo>
                  <a:pt x="0" y="7260700"/>
                </a:lnTo>
                <a:lnTo>
                  <a:pt x="0" y="0"/>
                </a:lnTo>
                <a:close/>
              </a:path>
            </a:pathLst>
          </a:custGeom>
          <a:blipFill>
            <a:blip r:embed="rId3"/>
            <a:stretch>
              <a:fillRect l="0" t="0" r="0" b="0"/>
            </a:stretch>
          </a:blipFill>
        </p:spPr>
      </p:sp>
      <p:sp>
        <p:nvSpPr>
          <p:cNvPr name="Freeform 7" id="7"/>
          <p:cNvSpPr/>
          <p:nvPr/>
        </p:nvSpPr>
        <p:spPr>
          <a:xfrm flipH="true" flipV="true" rot="0">
            <a:off x="12023458" y="-41658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stretch>
              <a:fillRect l="0" t="0" r="0" b="0"/>
            </a:stretch>
          </a:blipFill>
        </p:spPr>
      </p:sp>
      <p:sp>
        <p:nvSpPr>
          <p:cNvPr name="TextBox 8" id="8"/>
          <p:cNvSpPr txBox="true"/>
          <p:nvPr/>
        </p:nvSpPr>
        <p:spPr>
          <a:xfrm rot="0">
            <a:off x="3763383" y="1957705"/>
            <a:ext cx="10935006" cy="6572885"/>
          </a:xfrm>
          <a:prstGeom prst="rect">
            <a:avLst/>
          </a:prstGeom>
        </p:spPr>
        <p:txBody>
          <a:bodyPr anchor="t" rtlCol="false" tIns="0" lIns="0" bIns="0" rIns="0">
            <a:spAutoFit/>
          </a:bodyPr>
          <a:lstStyle/>
          <a:p>
            <a:pPr algn="ctr">
              <a:lnSpc>
                <a:spcPts val="5740"/>
              </a:lnSpc>
              <a:spcBef>
                <a:spcPct val="0"/>
              </a:spcBef>
            </a:pPr>
            <a:r>
              <a:rPr lang="en-US" sz="4100">
                <a:solidFill>
                  <a:srgbClr val="000000"/>
                </a:solidFill>
                <a:latin typeface="Times New Roman Condensed"/>
                <a:ea typeface="Times New Roman Condensed"/>
                <a:cs typeface="Times New Roman Condensed"/>
                <a:sym typeface="Times New Roman Condensed"/>
              </a:rPr>
              <a:t>In conclusion, this portfolio highlights my journey and skills in web development, showcasing my ability to design and build responsive, user-friendly, and functional websites. Through the integration of HTML, CSS, and JavaScript, I have created interactive pages that reflect both technical knowledge and creativityThis portfolio not only demonstrates my coding proficiency but also my problem-solving, design thinking, and adaptability to modern tools and frameworks.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Freeform 3" id="3"/>
          <p:cNvSpPr/>
          <p:nvPr/>
        </p:nvSpPr>
        <p:spPr>
          <a:xfrm flipH="false" flipV="false" rot="0">
            <a:off x="-4892733" y="2689989"/>
            <a:ext cx="8181594" cy="8229600"/>
          </a:xfrm>
          <a:custGeom>
            <a:avLst/>
            <a:gdLst/>
            <a:ahLst/>
            <a:cxnLst/>
            <a:rect r="r" b="b" t="t" l="l"/>
            <a:pathLst>
              <a:path h="8229600" w="8181594">
                <a:moveTo>
                  <a:pt x="0" y="0"/>
                </a:moveTo>
                <a:lnTo>
                  <a:pt x="8181594" y="0"/>
                </a:lnTo>
                <a:lnTo>
                  <a:pt x="8181594" y="8229600"/>
                </a:lnTo>
                <a:lnTo>
                  <a:pt x="0" y="8229600"/>
                </a:lnTo>
                <a:lnTo>
                  <a:pt x="0" y="0"/>
                </a:lnTo>
                <a:close/>
              </a:path>
            </a:pathLst>
          </a:custGeom>
          <a:blipFill>
            <a:blip r:embed="rId3">
              <a:alphaModFix amt="26000"/>
            </a:blip>
            <a:stretch>
              <a:fillRect l="0" t="0" r="0" b="0"/>
            </a:stretch>
          </a:blipFill>
        </p:spPr>
      </p:sp>
      <p:sp>
        <p:nvSpPr>
          <p:cNvPr name="Freeform 4" id="4"/>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Freeform 5" id="5"/>
          <p:cNvSpPr/>
          <p:nvPr/>
        </p:nvSpPr>
        <p:spPr>
          <a:xfrm flipH="false" flipV="false" rot="147700">
            <a:off x="-1840803" y="6656650"/>
            <a:ext cx="7218346" cy="7260701"/>
          </a:xfrm>
          <a:custGeom>
            <a:avLst/>
            <a:gdLst/>
            <a:ahLst/>
            <a:cxnLst/>
            <a:rect r="r" b="b" t="t" l="l"/>
            <a:pathLst>
              <a:path h="7260701" w="7218346">
                <a:moveTo>
                  <a:pt x="0" y="0"/>
                </a:moveTo>
                <a:lnTo>
                  <a:pt x="7218347" y="0"/>
                </a:lnTo>
                <a:lnTo>
                  <a:pt x="7218347" y="7260700"/>
                </a:lnTo>
                <a:lnTo>
                  <a:pt x="0" y="7260700"/>
                </a:lnTo>
                <a:lnTo>
                  <a:pt x="0" y="0"/>
                </a:lnTo>
                <a:close/>
              </a:path>
            </a:pathLst>
          </a:custGeom>
          <a:blipFill>
            <a:blip r:embed="rId3"/>
            <a:stretch>
              <a:fillRect l="0" t="0" r="0" b="0"/>
            </a:stretch>
          </a:blipFill>
        </p:spPr>
      </p:sp>
      <p:sp>
        <p:nvSpPr>
          <p:cNvPr name="Freeform 6" id="6"/>
          <p:cNvSpPr/>
          <p:nvPr/>
        </p:nvSpPr>
        <p:spPr>
          <a:xfrm flipH="true" flipV="true" rot="0">
            <a:off x="12023458" y="-41658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stretch>
              <a:fillRect l="0" t="0" r="0" b="0"/>
            </a:stretch>
          </a:blipFill>
        </p:spPr>
      </p:sp>
      <p:sp>
        <p:nvSpPr>
          <p:cNvPr name="TextBox 7" id="7"/>
          <p:cNvSpPr txBox="true"/>
          <p:nvPr/>
        </p:nvSpPr>
        <p:spPr>
          <a:xfrm rot="0">
            <a:off x="5613474" y="4353242"/>
            <a:ext cx="7061052" cy="2059305"/>
          </a:xfrm>
          <a:prstGeom prst="rect">
            <a:avLst/>
          </a:prstGeom>
        </p:spPr>
        <p:txBody>
          <a:bodyPr anchor="t" rtlCol="false" tIns="0" lIns="0" bIns="0" rIns="0">
            <a:spAutoFit/>
          </a:bodyPr>
          <a:lstStyle/>
          <a:p>
            <a:pPr algn="ctr">
              <a:lnSpc>
                <a:spcPts val="15119"/>
              </a:lnSpc>
              <a:spcBef>
                <a:spcPct val="0"/>
              </a:spcBef>
            </a:pPr>
            <a:r>
              <a:rPr lang="en-US" sz="10800">
                <a:solidFill>
                  <a:srgbClr val="000000"/>
                </a:solidFill>
                <a:latin typeface="Times New Roman Condensed"/>
                <a:ea typeface="Times New Roman Condensed"/>
                <a:cs typeface="Times New Roman Condensed"/>
                <a:sym typeface="Times New Roman Condense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Freeform 3" id="3"/>
          <p:cNvSpPr/>
          <p:nvPr/>
        </p:nvSpPr>
        <p:spPr>
          <a:xfrm flipH="false" flipV="false" rot="0">
            <a:off x="-4892733" y="2689989"/>
            <a:ext cx="8181594" cy="8229600"/>
          </a:xfrm>
          <a:custGeom>
            <a:avLst/>
            <a:gdLst/>
            <a:ahLst/>
            <a:cxnLst/>
            <a:rect r="r" b="b" t="t" l="l"/>
            <a:pathLst>
              <a:path h="8229600" w="8181594">
                <a:moveTo>
                  <a:pt x="0" y="0"/>
                </a:moveTo>
                <a:lnTo>
                  <a:pt x="8181594" y="0"/>
                </a:lnTo>
                <a:lnTo>
                  <a:pt x="8181594" y="8229600"/>
                </a:lnTo>
                <a:lnTo>
                  <a:pt x="0" y="8229600"/>
                </a:lnTo>
                <a:lnTo>
                  <a:pt x="0" y="0"/>
                </a:lnTo>
                <a:close/>
              </a:path>
            </a:pathLst>
          </a:custGeom>
          <a:blipFill>
            <a:blip r:embed="rId3">
              <a:alphaModFix amt="26000"/>
            </a:blip>
            <a:stretch>
              <a:fillRect l="0" t="0" r="0" b="0"/>
            </a:stretch>
          </a:blipFill>
        </p:spPr>
      </p:sp>
      <p:sp>
        <p:nvSpPr>
          <p:cNvPr name="Freeform 4" id="4"/>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TextBox 5" id="5"/>
          <p:cNvSpPr txBox="true"/>
          <p:nvPr/>
        </p:nvSpPr>
        <p:spPr>
          <a:xfrm rot="0">
            <a:off x="0" y="-342900"/>
            <a:ext cx="8846632" cy="1699037"/>
          </a:xfrm>
          <a:prstGeom prst="rect">
            <a:avLst/>
          </a:prstGeom>
        </p:spPr>
        <p:txBody>
          <a:bodyPr anchor="t" rtlCol="false" tIns="0" lIns="0" bIns="0" rIns="0">
            <a:spAutoFit/>
          </a:bodyPr>
          <a:lstStyle/>
          <a:p>
            <a:pPr algn="l">
              <a:lnSpc>
                <a:spcPts val="12485"/>
              </a:lnSpc>
            </a:pPr>
            <a:r>
              <a:rPr lang="en-US" sz="8918">
                <a:solidFill>
                  <a:srgbClr val="000000"/>
                </a:solidFill>
                <a:latin typeface="Times New Roman Condensed"/>
                <a:ea typeface="Times New Roman Condensed"/>
                <a:cs typeface="Times New Roman Condensed"/>
                <a:sym typeface="Times New Roman Condensed"/>
              </a:rPr>
              <a:t>AGENDA </a:t>
            </a:r>
          </a:p>
        </p:txBody>
      </p:sp>
      <p:sp>
        <p:nvSpPr>
          <p:cNvPr name="Freeform 6" id="6"/>
          <p:cNvSpPr/>
          <p:nvPr/>
        </p:nvSpPr>
        <p:spPr>
          <a:xfrm flipH="false" flipV="false" rot="5545827">
            <a:off x="-2541661" y="7749886"/>
            <a:ext cx="7218346" cy="7260701"/>
          </a:xfrm>
          <a:custGeom>
            <a:avLst/>
            <a:gdLst/>
            <a:ahLst/>
            <a:cxnLst/>
            <a:rect r="r" b="b" t="t" l="l"/>
            <a:pathLst>
              <a:path h="7260701" w="7218346">
                <a:moveTo>
                  <a:pt x="0" y="0"/>
                </a:moveTo>
                <a:lnTo>
                  <a:pt x="7218347" y="0"/>
                </a:lnTo>
                <a:lnTo>
                  <a:pt x="7218347" y="7260700"/>
                </a:lnTo>
                <a:lnTo>
                  <a:pt x="0" y="7260700"/>
                </a:lnTo>
                <a:lnTo>
                  <a:pt x="0" y="0"/>
                </a:lnTo>
                <a:close/>
              </a:path>
            </a:pathLst>
          </a:custGeom>
          <a:blipFill>
            <a:blip r:embed="rId3"/>
            <a:stretch>
              <a:fillRect l="0" t="0" r="0" b="0"/>
            </a:stretch>
          </a:blipFill>
        </p:spPr>
      </p:sp>
      <p:sp>
        <p:nvSpPr>
          <p:cNvPr name="Freeform 7" id="7"/>
          <p:cNvSpPr/>
          <p:nvPr/>
        </p:nvSpPr>
        <p:spPr>
          <a:xfrm flipH="true" flipV="true" rot="4995541">
            <a:off x="12243874" y="-4986273"/>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stretch>
              <a:fillRect l="0" t="0" r="0" b="0"/>
            </a:stretch>
          </a:blipFill>
        </p:spPr>
      </p:sp>
      <p:sp>
        <p:nvSpPr>
          <p:cNvPr name="TextBox 8" id="8"/>
          <p:cNvSpPr txBox="true"/>
          <p:nvPr/>
        </p:nvSpPr>
        <p:spPr>
          <a:xfrm rot="0">
            <a:off x="4125161" y="2872118"/>
            <a:ext cx="10872385" cy="6561147"/>
          </a:xfrm>
          <a:prstGeom prst="rect">
            <a:avLst/>
          </a:prstGeom>
        </p:spPr>
        <p:txBody>
          <a:bodyPr anchor="t" rtlCol="false" tIns="0" lIns="0" bIns="0" rIns="0">
            <a:spAutoFit/>
          </a:bodyPr>
          <a:lstStyle/>
          <a:p>
            <a:pPr algn="just">
              <a:lnSpc>
                <a:spcPts val="5549"/>
              </a:lnSpc>
            </a:pPr>
            <a:r>
              <a:rPr lang="en-US" sz="3699">
                <a:solidFill>
                  <a:srgbClr val="000000"/>
                </a:solidFill>
                <a:latin typeface="Times New Roman Condensed"/>
                <a:ea typeface="Times New Roman Condensed"/>
                <a:cs typeface="Times New Roman Condensed"/>
                <a:sym typeface="Times New Roman Condensed"/>
              </a:rPr>
              <a:t>1. Problem Statement</a:t>
            </a:r>
          </a:p>
          <a:p>
            <a:pPr algn="just">
              <a:lnSpc>
                <a:spcPts val="5875"/>
              </a:lnSpc>
            </a:pPr>
            <a:r>
              <a:rPr lang="en-US" sz="3917">
                <a:solidFill>
                  <a:srgbClr val="000000"/>
                </a:solidFill>
                <a:latin typeface="Times New Roman Condensed"/>
                <a:ea typeface="Times New Roman Condensed"/>
                <a:cs typeface="Times New Roman Condensed"/>
                <a:sym typeface="Times New Roman Condensed"/>
              </a:rPr>
              <a:t>2. Project Overview</a:t>
            </a:r>
          </a:p>
          <a:p>
            <a:pPr algn="just">
              <a:lnSpc>
                <a:spcPts val="6038"/>
              </a:lnSpc>
            </a:pPr>
            <a:r>
              <a:rPr lang="en-US" sz="4025">
                <a:solidFill>
                  <a:srgbClr val="000000"/>
                </a:solidFill>
                <a:latin typeface="Times New Roman Condensed"/>
                <a:ea typeface="Times New Roman Condensed"/>
                <a:cs typeface="Times New Roman Condensed"/>
                <a:sym typeface="Times New Roman Condensed"/>
              </a:rPr>
              <a:t>3. End Users</a:t>
            </a:r>
          </a:p>
          <a:p>
            <a:pPr algn="just">
              <a:lnSpc>
                <a:spcPts val="6202"/>
              </a:lnSpc>
            </a:pPr>
            <a:r>
              <a:rPr lang="en-US" sz="4134">
                <a:solidFill>
                  <a:srgbClr val="000000"/>
                </a:solidFill>
                <a:latin typeface="Times New Roman Condensed"/>
                <a:ea typeface="Times New Roman Condensed"/>
                <a:cs typeface="Times New Roman Condensed"/>
                <a:sym typeface="Times New Roman Condensed"/>
              </a:rPr>
              <a:t>4. Tools and Technologies</a:t>
            </a:r>
          </a:p>
          <a:p>
            <a:pPr algn="just">
              <a:lnSpc>
                <a:spcPts val="5875"/>
              </a:lnSpc>
            </a:pPr>
            <a:r>
              <a:rPr lang="en-US" sz="3917">
                <a:solidFill>
                  <a:srgbClr val="000000"/>
                </a:solidFill>
                <a:latin typeface="Times New Roman Condensed"/>
                <a:ea typeface="Times New Roman Condensed"/>
                <a:cs typeface="Times New Roman Condensed"/>
                <a:sym typeface="Times New Roman Condensed"/>
              </a:rPr>
              <a:t>5. Portfolio design and Layout</a:t>
            </a:r>
          </a:p>
          <a:p>
            <a:pPr algn="just">
              <a:lnSpc>
                <a:spcPts val="5386"/>
              </a:lnSpc>
            </a:pPr>
            <a:r>
              <a:rPr lang="en-US" sz="3590">
                <a:solidFill>
                  <a:srgbClr val="000000"/>
                </a:solidFill>
                <a:latin typeface="Times New Roman Condensed"/>
                <a:ea typeface="Times New Roman Condensed"/>
                <a:cs typeface="Times New Roman Condensed"/>
                <a:sym typeface="Times New Roman Condensed"/>
              </a:rPr>
              <a:t>6. Features and Functionality</a:t>
            </a:r>
          </a:p>
          <a:p>
            <a:pPr algn="just">
              <a:lnSpc>
                <a:spcPts val="5549"/>
              </a:lnSpc>
            </a:pPr>
            <a:r>
              <a:rPr lang="en-US" sz="3699">
                <a:solidFill>
                  <a:srgbClr val="000000"/>
                </a:solidFill>
                <a:latin typeface="Times New Roman Condensed"/>
                <a:ea typeface="Times New Roman Condensed"/>
                <a:cs typeface="Times New Roman Condensed"/>
                <a:sym typeface="Times New Roman Condensed"/>
              </a:rPr>
              <a:t>7. Results and Screenshots</a:t>
            </a:r>
          </a:p>
          <a:p>
            <a:pPr algn="just">
              <a:lnSpc>
                <a:spcPts val="5712"/>
              </a:lnSpc>
            </a:pPr>
            <a:r>
              <a:rPr lang="en-US" sz="3808">
                <a:solidFill>
                  <a:srgbClr val="000000"/>
                </a:solidFill>
                <a:latin typeface="Times New Roman Condensed"/>
                <a:ea typeface="Times New Roman Condensed"/>
                <a:cs typeface="Times New Roman Condensed"/>
                <a:sym typeface="Times New Roman Condensed"/>
              </a:rPr>
              <a:t>8. Conclusion</a:t>
            </a:r>
          </a:p>
          <a:p>
            <a:pPr algn="just">
              <a:lnSpc>
                <a:spcPts val="5386"/>
              </a:lnSpc>
            </a:pPr>
            <a:r>
              <a:rPr lang="en-US" sz="3590">
                <a:solidFill>
                  <a:srgbClr val="000000"/>
                </a:solidFill>
                <a:latin typeface="Times New Roman Condensed"/>
                <a:ea typeface="Times New Roman Condensed"/>
                <a:cs typeface="Times New Roman Condensed"/>
                <a:sym typeface="Times New Roman Condensed"/>
              </a:rPr>
              <a:t>9. Github Link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Freeform 3" id="3"/>
          <p:cNvSpPr/>
          <p:nvPr/>
        </p:nvSpPr>
        <p:spPr>
          <a:xfrm flipH="false" flipV="false" rot="0">
            <a:off x="-4892733" y="2689989"/>
            <a:ext cx="8181594" cy="8229600"/>
          </a:xfrm>
          <a:custGeom>
            <a:avLst/>
            <a:gdLst/>
            <a:ahLst/>
            <a:cxnLst/>
            <a:rect r="r" b="b" t="t" l="l"/>
            <a:pathLst>
              <a:path h="8229600" w="8181594">
                <a:moveTo>
                  <a:pt x="0" y="0"/>
                </a:moveTo>
                <a:lnTo>
                  <a:pt x="8181594" y="0"/>
                </a:lnTo>
                <a:lnTo>
                  <a:pt x="8181594" y="8229600"/>
                </a:lnTo>
                <a:lnTo>
                  <a:pt x="0" y="8229600"/>
                </a:lnTo>
                <a:lnTo>
                  <a:pt x="0" y="0"/>
                </a:lnTo>
                <a:close/>
              </a:path>
            </a:pathLst>
          </a:custGeom>
          <a:blipFill>
            <a:blip r:embed="rId3">
              <a:alphaModFix amt="26000"/>
            </a:blip>
            <a:stretch>
              <a:fillRect l="0" t="0" r="0" b="0"/>
            </a:stretch>
          </a:blipFill>
        </p:spPr>
      </p:sp>
      <p:sp>
        <p:nvSpPr>
          <p:cNvPr name="Freeform 4" id="4"/>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TextBox 5" id="5"/>
          <p:cNvSpPr txBox="true"/>
          <p:nvPr/>
        </p:nvSpPr>
        <p:spPr>
          <a:xfrm rot="0">
            <a:off x="0" y="158432"/>
            <a:ext cx="9826747" cy="1445261"/>
          </a:xfrm>
          <a:prstGeom prst="rect">
            <a:avLst/>
          </a:prstGeom>
        </p:spPr>
        <p:txBody>
          <a:bodyPr anchor="t" rtlCol="false" tIns="0" lIns="0" bIns="0" rIns="0">
            <a:spAutoFit/>
          </a:bodyPr>
          <a:lstStyle/>
          <a:p>
            <a:pPr algn="l">
              <a:lnSpc>
                <a:spcPts val="10639"/>
              </a:lnSpc>
            </a:pPr>
            <a:r>
              <a:rPr lang="en-US" sz="7599">
                <a:solidFill>
                  <a:srgbClr val="000000"/>
                </a:solidFill>
                <a:latin typeface="Times New Roman Condensed"/>
                <a:ea typeface="Times New Roman Condensed"/>
                <a:cs typeface="Times New Roman Condensed"/>
                <a:sym typeface="Times New Roman Condensed"/>
              </a:rPr>
              <a:t>PROBLEM STATEMENT </a:t>
            </a:r>
          </a:p>
        </p:txBody>
      </p:sp>
      <p:sp>
        <p:nvSpPr>
          <p:cNvPr name="Freeform 6" id="6"/>
          <p:cNvSpPr/>
          <p:nvPr/>
        </p:nvSpPr>
        <p:spPr>
          <a:xfrm flipH="false" flipV="false" rot="5545827">
            <a:off x="-2541661" y="7749886"/>
            <a:ext cx="7218346" cy="7260701"/>
          </a:xfrm>
          <a:custGeom>
            <a:avLst/>
            <a:gdLst/>
            <a:ahLst/>
            <a:cxnLst/>
            <a:rect r="r" b="b" t="t" l="l"/>
            <a:pathLst>
              <a:path h="7260701" w="7218346">
                <a:moveTo>
                  <a:pt x="0" y="0"/>
                </a:moveTo>
                <a:lnTo>
                  <a:pt x="7218347" y="0"/>
                </a:lnTo>
                <a:lnTo>
                  <a:pt x="7218347" y="7260700"/>
                </a:lnTo>
                <a:lnTo>
                  <a:pt x="0" y="7260700"/>
                </a:lnTo>
                <a:lnTo>
                  <a:pt x="0" y="0"/>
                </a:lnTo>
                <a:close/>
              </a:path>
            </a:pathLst>
          </a:custGeom>
          <a:blipFill>
            <a:blip r:embed="rId3"/>
            <a:stretch>
              <a:fillRect l="0" t="0" r="0" b="0"/>
            </a:stretch>
          </a:blipFill>
        </p:spPr>
      </p:sp>
      <p:sp>
        <p:nvSpPr>
          <p:cNvPr name="Freeform 7" id="7"/>
          <p:cNvSpPr/>
          <p:nvPr/>
        </p:nvSpPr>
        <p:spPr>
          <a:xfrm flipH="true" flipV="true" rot="4995541">
            <a:off x="12243874" y="-4986273"/>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stretch>
              <a:fillRect l="0" t="0" r="0" b="0"/>
            </a:stretch>
          </a:blipFill>
        </p:spPr>
      </p:sp>
      <p:sp>
        <p:nvSpPr>
          <p:cNvPr name="TextBox 8" id="8"/>
          <p:cNvSpPr txBox="true"/>
          <p:nvPr/>
        </p:nvSpPr>
        <p:spPr>
          <a:xfrm rot="0">
            <a:off x="3288861" y="2900088"/>
            <a:ext cx="10687220" cy="5888173"/>
          </a:xfrm>
          <a:prstGeom prst="rect">
            <a:avLst/>
          </a:prstGeom>
        </p:spPr>
        <p:txBody>
          <a:bodyPr anchor="t" rtlCol="false" tIns="0" lIns="0" bIns="0" rIns="0">
            <a:spAutoFit/>
          </a:bodyPr>
          <a:lstStyle/>
          <a:p>
            <a:pPr algn="just">
              <a:lnSpc>
                <a:spcPts val="4667"/>
              </a:lnSpc>
            </a:pPr>
            <a:r>
              <a:rPr lang="en-US" sz="3334">
                <a:solidFill>
                  <a:srgbClr val="59593F"/>
                </a:solidFill>
                <a:latin typeface="Times New Roman Condensed"/>
                <a:ea typeface="Times New Roman Condensed"/>
                <a:cs typeface="Times New Roman Condensed"/>
                <a:sym typeface="Times New Roman Condensed"/>
              </a:rPr>
              <a:t> Problem Statement</a:t>
            </a:r>
          </a:p>
          <a:p>
            <a:pPr algn="just">
              <a:lnSpc>
                <a:spcPts val="4667"/>
              </a:lnSpc>
            </a:pPr>
          </a:p>
          <a:p>
            <a:pPr algn="just">
              <a:lnSpc>
                <a:spcPts val="4667"/>
              </a:lnSpc>
            </a:pPr>
            <a:r>
              <a:rPr lang="en-US" sz="3334">
                <a:solidFill>
                  <a:srgbClr val="59593F"/>
                </a:solidFill>
                <a:latin typeface="Times New Roman Condensed"/>
                <a:ea typeface="Times New Roman Condensed"/>
                <a:cs typeface="Times New Roman Condensed"/>
                <a:sym typeface="Times New Roman Condensed"/>
              </a:rPr>
              <a:t>Students and beginners struggle to present their technical skills effectvely.Traditional resumes fail to show interactive projects or coding ability.In today’s digital world, students, professionals, and developers need an online presence to showcase their skills, projects, and achievements.ARecruiters, clients, and collaborators expect a digital portfolio that demonstrates not only technical knowledge but also design and problem-solving ability.A responsive digital portfolio built with HTML, CSS, and JavaScript.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Freeform 3" id="3"/>
          <p:cNvSpPr/>
          <p:nvPr/>
        </p:nvSpPr>
        <p:spPr>
          <a:xfrm flipH="false" flipV="false" rot="0">
            <a:off x="-4892733" y="2689989"/>
            <a:ext cx="8181594" cy="8229600"/>
          </a:xfrm>
          <a:custGeom>
            <a:avLst/>
            <a:gdLst/>
            <a:ahLst/>
            <a:cxnLst/>
            <a:rect r="r" b="b" t="t" l="l"/>
            <a:pathLst>
              <a:path h="8229600" w="8181594">
                <a:moveTo>
                  <a:pt x="0" y="0"/>
                </a:moveTo>
                <a:lnTo>
                  <a:pt x="8181594" y="0"/>
                </a:lnTo>
                <a:lnTo>
                  <a:pt x="8181594" y="8229600"/>
                </a:lnTo>
                <a:lnTo>
                  <a:pt x="0" y="8229600"/>
                </a:lnTo>
                <a:lnTo>
                  <a:pt x="0" y="0"/>
                </a:lnTo>
                <a:close/>
              </a:path>
            </a:pathLst>
          </a:custGeom>
          <a:blipFill>
            <a:blip r:embed="rId3">
              <a:alphaModFix amt="26000"/>
            </a:blip>
            <a:stretch>
              <a:fillRect l="0" t="0" r="0" b="0"/>
            </a:stretch>
          </a:blipFill>
        </p:spPr>
      </p:sp>
      <p:sp>
        <p:nvSpPr>
          <p:cNvPr name="Freeform 4" id="4"/>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TextBox 5" id="5"/>
          <p:cNvSpPr txBox="true"/>
          <p:nvPr/>
        </p:nvSpPr>
        <p:spPr>
          <a:xfrm rot="0">
            <a:off x="71004" y="-209550"/>
            <a:ext cx="6881382" cy="1041400"/>
          </a:xfrm>
          <a:prstGeom prst="rect">
            <a:avLst/>
          </a:prstGeom>
        </p:spPr>
        <p:txBody>
          <a:bodyPr anchor="t" rtlCol="false" tIns="0" lIns="0" bIns="0" rIns="0">
            <a:spAutoFit/>
          </a:bodyPr>
          <a:lstStyle/>
          <a:p>
            <a:pPr algn="l">
              <a:lnSpc>
                <a:spcPts val="7699"/>
              </a:lnSpc>
            </a:pPr>
            <a:r>
              <a:rPr lang="en-US" sz="5499">
                <a:solidFill>
                  <a:srgbClr val="000000"/>
                </a:solidFill>
                <a:latin typeface="Times New Roman Condensed"/>
                <a:ea typeface="Times New Roman Condensed"/>
                <a:cs typeface="Times New Roman Condensed"/>
                <a:sym typeface="Times New Roman Condensed"/>
              </a:rPr>
              <a:t>PROBLEM OVERVIEW </a:t>
            </a:r>
          </a:p>
        </p:txBody>
      </p:sp>
      <p:sp>
        <p:nvSpPr>
          <p:cNvPr name="TextBox 6" id="6"/>
          <p:cNvSpPr txBox="true"/>
          <p:nvPr/>
        </p:nvSpPr>
        <p:spPr>
          <a:xfrm rot="0">
            <a:off x="2510953" y="2328039"/>
            <a:ext cx="14748347" cy="5859780"/>
          </a:xfrm>
          <a:prstGeom prst="rect">
            <a:avLst/>
          </a:prstGeom>
        </p:spPr>
        <p:txBody>
          <a:bodyPr anchor="t" rtlCol="false" tIns="0" lIns="0" bIns="0" rIns="0">
            <a:spAutoFit/>
          </a:bodyPr>
          <a:lstStyle/>
          <a:p>
            <a:pPr algn="l">
              <a:lnSpc>
                <a:spcPts val="6944"/>
              </a:lnSpc>
            </a:pPr>
            <a:r>
              <a:rPr lang="en-US" sz="3200" spc="-99">
                <a:solidFill>
                  <a:srgbClr val="59593F"/>
                </a:solidFill>
                <a:latin typeface="Times New Roman Condensed"/>
                <a:ea typeface="Times New Roman Condensed"/>
                <a:cs typeface="Times New Roman Condensed"/>
                <a:sym typeface="Times New Roman Condensed"/>
              </a:rPr>
              <a:t>In today’s digital world, individuals and businesses need an online presence to showcase their skills, projects, and services. However, many lack a well-structured, interactive, and professional platform to represent their work effectively. Without a portfolio, it becomes difficult to:</a:t>
            </a:r>
          </a:p>
          <a:p>
            <a:pPr algn="l">
              <a:lnSpc>
                <a:spcPts val="6726"/>
              </a:lnSpc>
            </a:pPr>
            <a:r>
              <a:rPr lang="en-US" sz="3099" spc="-96">
                <a:solidFill>
                  <a:srgbClr val="59593F"/>
                </a:solidFill>
                <a:latin typeface="Times New Roman Condensed"/>
                <a:ea typeface="Times New Roman Condensed"/>
                <a:cs typeface="Times New Roman Condensed"/>
                <a:sym typeface="Times New Roman Condensed"/>
              </a:rPr>
              <a:t>Present skills, projects, and achievements in an organized manner</a:t>
            </a:r>
          </a:p>
          <a:p>
            <a:pPr algn="l">
              <a:lnSpc>
                <a:spcPts val="6726"/>
              </a:lnSpc>
            </a:pPr>
            <a:r>
              <a:rPr lang="en-US" sz="3099" spc="-96">
                <a:solidFill>
                  <a:srgbClr val="59593F"/>
                </a:solidFill>
                <a:latin typeface="Times New Roman Condensed"/>
                <a:ea typeface="Times New Roman Condensed"/>
                <a:cs typeface="Times New Roman Condensed"/>
                <a:sym typeface="Times New Roman Condensed"/>
              </a:rPr>
              <a:t>Build trust with employers, clients, or collaborator</a:t>
            </a:r>
          </a:p>
          <a:p>
            <a:pPr algn="l">
              <a:lnSpc>
                <a:spcPts val="6075"/>
              </a:lnSpc>
            </a:pPr>
            <a:r>
              <a:rPr lang="en-US" sz="2799" spc="-86">
                <a:solidFill>
                  <a:srgbClr val="59593F"/>
                </a:solidFill>
                <a:latin typeface="Times New Roman Condensed"/>
                <a:ea typeface="Times New Roman Condensed"/>
                <a:cs typeface="Times New Roman Condensed"/>
                <a:sym typeface="Times New Roman Condensed"/>
              </a:rPr>
              <a:t>interactive, and responsive websites using technologies like HTML (structure), CSS (design), and JavaScript (interactivity). This ensures a strong online presence, easy communication, and professional presentation.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Freeform 3" id="3"/>
          <p:cNvSpPr/>
          <p:nvPr/>
        </p:nvSpPr>
        <p:spPr>
          <a:xfrm flipH="false" flipV="false" rot="0">
            <a:off x="-4892733" y="2689989"/>
            <a:ext cx="8181594" cy="8229600"/>
          </a:xfrm>
          <a:custGeom>
            <a:avLst/>
            <a:gdLst/>
            <a:ahLst/>
            <a:cxnLst/>
            <a:rect r="r" b="b" t="t" l="l"/>
            <a:pathLst>
              <a:path h="8229600" w="8181594">
                <a:moveTo>
                  <a:pt x="0" y="0"/>
                </a:moveTo>
                <a:lnTo>
                  <a:pt x="8181594" y="0"/>
                </a:lnTo>
                <a:lnTo>
                  <a:pt x="8181594" y="8229600"/>
                </a:lnTo>
                <a:lnTo>
                  <a:pt x="0" y="8229600"/>
                </a:lnTo>
                <a:lnTo>
                  <a:pt x="0" y="0"/>
                </a:lnTo>
                <a:close/>
              </a:path>
            </a:pathLst>
          </a:custGeom>
          <a:blipFill>
            <a:blip r:embed="rId3">
              <a:alphaModFix amt="26000"/>
            </a:blip>
            <a:stretch>
              <a:fillRect l="0" t="0" r="0" b="0"/>
            </a:stretch>
          </a:blipFill>
        </p:spPr>
      </p:sp>
      <p:sp>
        <p:nvSpPr>
          <p:cNvPr name="Freeform 4" id="4"/>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TextBox 5" id="5"/>
          <p:cNvSpPr txBox="true"/>
          <p:nvPr/>
        </p:nvSpPr>
        <p:spPr>
          <a:xfrm rot="0">
            <a:off x="0" y="-304800"/>
            <a:ext cx="11198646" cy="1475668"/>
          </a:xfrm>
          <a:prstGeom prst="rect">
            <a:avLst/>
          </a:prstGeom>
        </p:spPr>
        <p:txBody>
          <a:bodyPr anchor="t" rtlCol="false" tIns="0" lIns="0" bIns="0" rIns="0">
            <a:spAutoFit/>
          </a:bodyPr>
          <a:lstStyle/>
          <a:p>
            <a:pPr algn="l">
              <a:lnSpc>
                <a:spcPts val="10849"/>
              </a:lnSpc>
            </a:pPr>
            <a:r>
              <a:rPr lang="en-US" sz="7749">
                <a:solidFill>
                  <a:srgbClr val="000000"/>
                </a:solidFill>
                <a:latin typeface="Times New Roman Condensed"/>
                <a:ea typeface="Times New Roman Condensed"/>
                <a:cs typeface="Times New Roman Condensed"/>
                <a:sym typeface="Times New Roman Condensed"/>
              </a:rPr>
              <a:t>WHO ARE THE END USERS ?</a:t>
            </a:r>
          </a:p>
        </p:txBody>
      </p:sp>
      <p:sp>
        <p:nvSpPr>
          <p:cNvPr name="Freeform 6" id="6"/>
          <p:cNvSpPr/>
          <p:nvPr/>
        </p:nvSpPr>
        <p:spPr>
          <a:xfrm flipH="false" flipV="false" rot="5545827">
            <a:off x="-2541661" y="7749886"/>
            <a:ext cx="7218346" cy="7260701"/>
          </a:xfrm>
          <a:custGeom>
            <a:avLst/>
            <a:gdLst/>
            <a:ahLst/>
            <a:cxnLst/>
            <a:rect r="r" b="b" t="t" l="l"/>
            <a:pathLst>
              <a:path h="7260701" w="7218346">
                <a:moveTo>
                  <a:pt x="0" y="0"/>
                </a:moveTo>
                <a:lnTo>
                  <a:pt x="7218347" y="0"/>
                </a:lnTo>
                <a:lnTo>
                  <a:pt x="7218347" y="7260700"/>
                </a:lnTo>
                <a:lnTo>
                  <a:pt x="0" y="7260700"/>
                </a:lnTo>
                <a:lnTo>
                  <a:pt x="0" y="0"/>
                </a:lnTo>
                <a:close/>
              </a:path>
            </a:pathLst>
          </a:custGeom>
          <a:blipFill>
            <a:blip r:embed="rId3"/>
            <a:stretch>
              <a:fillRect l="0" t="0" r="0" b="0"/>
            </a:stretch>
          </a:blipFill>
        </p:spPr>
      </p:sp>
      <p:sp>
        <p:nvSpPr>
          <p:cNvPr name="Freeform 7" id="7"/>
          <p:cNvSpPr/>
          <p:nvPr/>
        </p:nvSpPr>
        <p:spPr>
          <a:xfrm flipH="true" flipV="true" rot="4995541">
            <a:off x="12243874" y="-4986273"/>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stretch>
              <a:fillRect l="0" t="0" r="0" b="0"/>
            </a:stretch>
          </a:blipFill>
        </p:spPr>
      </p:sp>
      <p:sp>
        <p:nvSpPr>
          <p:cNvPr name="TextBox 8" id="8"/>
          <p:cNvSpPr txBox="true"/>
          <p:nvPr/>
        </p:nvSpPr>
        <p:spPr>
          <a:xfrm rot="0">
            <a:off x="4847650" y="904875"/>
            <a:ext cx="11355407" cy="8912988"/>
          </a:xfrm>
          <a:prstGeom prst="rect">
            <a:avLst/>
          </a:prstGeom>
        </p:spPr>
        <p:txBody>
          <a:bodyPr anchor="t" rtlCol="false" tIns="0" lIns="0" bIns="0" rIns="0">
            <a:spAutoFit/>
          </a:bodyPr>
          <a:lstStyle/>
          <a:p>
            <a:pPr algn="just">
              <a:lnSpc>
                <a:spcPts val="4255"/>
              </a:lnSpc>
            </a:pPr>
          </a:p>
          <a:p>
            <a:pPr algn="just">
              <a:lnSpc>
                <a:spcPts val="5179"/>
              </a:lnSpc>
            </a:pPr>
            <a:r>
              <a:rPr lang="en-US" sz="3699">
                <a:solidFill>
                  <a:srgbClr val="59593F"/>
                </a:solidFill>
                <a:latin typeface="Times New Roman Condensed"/>
                <a:ea typeface="Times New Roman Condensed"/>
                <a:cs typeface="Times New Roman Condensed"/>
                <a:sym typeface="Times New Roman Condensed"/>
              </a:rPr>
              <a:t>End Users are the people who directly use, view, or interact with a web development portfolio to evaluate the developer’s skills, projects, and capabilities.</a:t>
            </a:r>
          </a:p>
          <a:p>
            <a:pPr algn="just">
              <a:lnSpc>
                <a:spcPts val="5179"/>
              </a:lnSpc>
            </a:pPr>
            <a:r>
              <a:rPr lang="en-US" sz="3699">
                <a:solidFill>
                  <a:srgbClr val="59593F"/>
                </a:solidFill>
                <a:latin typeface="Times New Roman Condensed"/>
                <a:ea typeface="Times New Roman Condensed"/>
                <a:cs typeface="Times New Roman Condensed"/>
                <a:sym typeface="Times New Roman Condensed"/>
              </a:rPr>
              <a:t>Recruiters &amp; Hiring Managers</a:t>
            </a:r>
          </a:p>
          <a:p>
            <a:pPr algn="just">
              <a:lnSpc>
                <a:spcPts val="6019"/>
              </a:lnSpc>
            </a:pPr>
            <a:r>
              <a:rPr lang="en-US" sz="4299">
                <a:solidFill>
                  <a:srgbClr val="59593F"/>
                </a:solidFill>
                <a:latin typeface="Times New Roman Condensed"/>
                <a:ea typeface="Times New Roman Condensed"/>
                <a:cs typeface="Times New Roman Condensed"/>
                <a:sym typeface="Times New Roman Condensed"/>
              </a:rPr>
              <a:t>Clients</a:t>
            </a:r>
          </a:p>
          <a:p>
            <a:pPr algn="just">
              <a:lnSpc>
                <a:spcPts val="5880"/>
              </a:lnSpc>
            </a:pPr>
            <a:r>
              <a:rPr lang="en-US" sz="4200">
                <a:solidFill>
                  <a:srgbClr val="59593F"/>
                </a:solidFill>
                <a:latin typeface="Times New Roman Condensed"/>
                <a:ea typeface="Times New Roman Condensed"/>
                <a:cs typeface="Times New Roman Condensed"/>
                <a:sym typeface="Times New Roman Condensed"/>
              </a:rPr>
              <a:t>People or companies who want to hire you for freelance or contract work</a:t>
            </a:r>
          </a:p>
          <a:p>
            <a:pPr algn="just">
              <a:lnSpc>
                <a:spcPts val="5740"/>
              </a:lnSpc>
            </a:pPr>
            <a:r>
              <a:rPr lang="en-US" sz="4100">
                <a:solidFill>
                  <a:srgbClr val="59593F"/>
                </a:solidFill>
                <a:latin typeface="Times New Roman Condensed"/>
                <a:ea typeface="Times New Roman Condensed"/>
                <a:cs typeface="Times New Roman Condensed"/>
                <a:sym typeface="Times New Roman Condensed"/>
              </a:rPr>
              <a:t>Peers &amp; Collaborators</a:t>
            </a:r>
          </a:p>
          <a:p>
            <a:pPr algn="just">
              <a:lnSpc>
                <a:spcPts val="5459"/>
              </a:lnSpc>
            </a:pPr>
            <a:r>
              <a:rPr lang="en-US" sz="3900">
                <a:solidFill>
                  <a:srgbClr val="59593F"/>
                </a:solidFill>
                <a:latin typeface="Times New Roman Condensed"/>
                <a:ea typeface="Times New Roman Condensed"/>
                <a:cs typeface="Times New Roman Condensed"/>
                <a:sym typeface="Times New Roman Condensed"/>
              </a:rPr>
              <a:t>Other developers, designers, or team members who may want to collaborate</a:t>
            </a:r>
          </a:p>
          <a:p>
            <a:pPr algn="just">
              <a:lnSpc>
                <a:spcPts val="5459"/>
              </a:lnSpc>
            </a:pPr>
            <a:r>
              <a:rPr lang="en-US" sz="3900">
                <a:solidFill>
                  <a:srgbClr val="59593F"/>
                </a:solidFill>
                <a:latin typeface="Times New Roman Condensed"/>
                <a:ea typeface="Times New Roman Condensed"/>
                <a:cs typeface="Times New Roman Condensed"/>
                <a:sym typeface="Times New Roman Condensed"/>
              </a:rPr>
              <a:t>Educators / Mentors</a:t>
            </a:r>
          </a:p>
          <a:p>
            <a:pPr algn="just">
              <a:lnSpc>
                <a:spcPts val="5459"/>
              </a:lnSpc>
            </a:pPr>
            <a:r>
              <a:rPr lang="en-US" sz="3900">
                <a:solidFill>
                  <a:srgbClr val="59593F"/>
                </a:solidFill>
                <a:latin typeface="Times New Roman Condensed"/>
                <a:ea typeface="Times New Roman Condensed"/>
                <a:cs typeface="Times New Roman Condensed"/>
                <a:sym typeface="Times New Roman Condensed"/>
              </a:rPr>
              <a:t>Teachers or guides who may assess your learning progress.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60921" r="0" b="-57546"/>
            </a:stretch>
          </a:blipFill>
        </p:spPr>
      </p:sp>
      <p:sp>
        <p:nvSpPr>
          <p:cNvPr name="Freeform 3" id="3"/>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TextBox 4" id="4"/>
          <p:cNvSpPr txBox="true"/>
          <p:nvPr/>
        </p:nvSpPr>
        <p:spPr>
          <a:xfrm rot="0">
            <a:off x="0" y="-173355"/>
            <a:ext cx="9826747" cy="1202055"/>
          </a:xfrm>
          <a:prstGeom prst="rect">
            <a:avLst/>
          </a:prstGeom>
        </p:spPr>
        <p:txBody>
          <a:bodyPr anchor="t" rtlCol="false" tIns="0" lIns="0" bIns="0" rIns="0">
            <a:spAutoFit/>
          </a:bodyPr>
          <a:lstStyle/>
          <a:p>
            <a:pPr algn="l">
              <a:lnSpc>
                <a:spcPts val="8819"/>
              </a:lnSpc>
            </a:pPr>
            <a:r>
              <a:rPr lang="en-US" sz="6300">
                <a:solidFill>
                  <a:srgbClr val="000000"/>
                </a:solidFill>
                <a:latin typeface="Times New Roman Condensed"/>
                <a:ea typeface="Times New Roman Condensed"/>
                <a:cs typeface="Times New Roman Condensed"/>
                <a:sym typeface="Times New Roman Condensed"/>
              </a:rPr>
              <a:t>TOOLS AND TECHNIQUES </a:t>
            </a:r>
          </a:p>
        </p:txBody>
      </p:sp>
      <p:sp>
        <p:nvSpPr>
          <p:cNvPr name="TextBox 5" id="5"/>
          <p:cNvSpPr txBox="true"/>
          <p:nvPr/>
        </p:nvSpPr>
        <p:spPr>
          <a:xfrm rot="0">
            <a:off x="1028700" y="1469343"/>
            <a:ext cx="7049525" cy="9582150"/>
          </a:xfrm>
          <a:prstGeom prst="rect">
            <a:avLst/>
          </a:prstGeom>
        </p:spPr>
        <p:txBody>
          <a:bodyPr anchor="t" rtlCol="false" tIns="0" lIns="0" bIns="0" rIns="0">
            <a:spAutoFit/>
          </a:bodyPr>
          <a:lstStyle/>
          <a:p>
            <a:pPr algn="just">
              <a:lnSpc>
                <a:spcPts val="6300"/>
              </a:lnSpc>
            </a:pPr>
            <a:r>
              <a:rPr lang="en-US" sz="4200">
                <a:solidFill>
                  <a:srgbClr val="000000"/>
                </a:solidFill>
                <a:latin typeface="Times New Roman Condensed"/>
                <a:ea typeface="Times New Roman Condensed"/>
                <a:cs typeface="Times New Roman Condensed"/>
                <a:sym typeface="Times New Roman Condensed"/>
              </a:rPr>
              <a:t>1. Tools Used</a:t>
            </a:r>
          </a:p>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HTML (HyperText Markup Language):</a:t>
            </a:r>
          </a:p>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Used to create the structure of the portfolio (headings, navigation bar, sections like About, Projects, Skills, Contact).</a:t>
            </a:r>
          </a:p>
          <a:p>
            <a:pPr algn="just">
              <a:lnSpc>
                <a:spcPts val="3749"/>
              </a:lnSpc>
            </a:pPr>
            <a:r>
              <a:rPr lang="en-US" sz="2499">
                <a:solidFill>
                  <a:srgbClr val="000000"/>
                </a:solidFill>
                <a:latin typeface="Times New Roman Condensed"/>
                <a:ea typeface="Times New Roman Condensed"/>
                <a:cs typeface="Times New Roman Condensed"/>
                <a:sym typeface="Times New Roman Condensed"/>
              </a:rPr>
              <a:t>CSS (Cascading Style Sheets):</a:t>
            </a:r>
          </a:p>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Used for styling—colors, fonts, layout, responsiveness, and animations.</a:t>
            </a:r>
          </a:p>
          <a:p>
            <a:pPr algn="just">
              <a:lnSpc>
                <a:spcPts val="4500"/>
              </a:lnSpc>
            </a:pPr>
            <a:r>
              <a:rPr lang="en-US" sz="3000">
                <a:solidFill>
                  <a:srgbClr val="000000"/>
                </a:solidFill>
                <a:latin typeface="Times New Roman Condensed"/>
                <a:ea typeface="Times New Roman Condensed"/>
                <a:cs typeface="Times New Roman Condensed"/>
                <a:sym typeface="Times New Roman Condensed"/>
              </a:rPr>
              <a:t>J</a:t>
            </a:r>
            <a:r>
              <a:rPr lang="en-US" sz="3000">
                <a:solidFill>
                  <a:srgbClr val="000000"/>
                </a:solidFill>
                <a:latin typeface="Times New Roman Condensed"/>
                <a:ea typeface="Times New Roman Condensed"/>
                <a:cs typeface="Times New Roman Condensed"/>
                <a:sym typeface="Times New Roman Condensed"/>
              </a:rPr>
              <a:t>avaScript:</a:t>
            </a:r>
          </a:p>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Used to add interactivity (sliders, smooth scrolling, pop-ups, form validation).</a:t>
            </a:r>
          </a:p>
          <a:p>
            <a:pPr algn="just">
              <a:lnSpc>
                <a:spcPts val="3900"/>
              </a:lnSpc>
            </a:pPr>
            <a:r>
              <a:rPr lang="en-US" sz="2600">
                <a:solidFill>
                  <a:srgbClr val="000000"/>
                </a:solidFill>
                <a:latin typeface="Times New Roman Condensed"/>
                <a:ea typeface="Times New Roman Condensed"/>
                <a:cs typeface="Times New Roman Condensed"/>
                <a:sym typeface="Times New Roman Condensed"/>
              </a:rPr>
              <a:t>Code Editor: VS Code, Sublime Text, or Notepad++.</a:t>
            </a:r>
          </a:p>
          <a:p>
            <a:pPr algn="just">
              <a:lnSpc>
                <a:spcPts val="4199"/>
              </a:lnSpc>
            </a:pPr>
            <a:r>
              <a:rPr lang="en-US" sz="2799">
                <a:solidFill>
                  <a:srgbClr val="000000"/>
                </a:solidFill>
                <a:latin typeface="Times New Roman Condensed"/>
                <a:ea typeface="Times New Roman Condensed"/>
                <a:cs typeface="Times New Roman Condensed"/>
                <a:sym typeface="Times New Roman Condensed"/>
              </a:rPr>
              <a:t>Browser Developer Tools: Chrome DevTools or Firefox Inspector for debugging and testing.</a:t>
            </a:r>
          </a:p>
          <a:p>
            <a:pPr algn="just">
              <a:lnSpc>
                <a:spcPts val="4950"/>
              </a:lnSpc>
            </a:pPr>
            <a:r>
              <a:rPr lang="en-US" sz="3300">
                <a:solidFill>
                  <a:srgbClr val="000000"/>
                </a:solidFill>
                <a:latin typeface="Times New Roman Condensed"/>
                <a:ea typeface="Times New Roman Condensed"/>
                <a:cs typeface="Times New Roman Condensed"/>
                <a:sym typeface="Times New Roman Condensed"/>
              </a:rPr>
              <a:t>Version Control: Git/GitHub for saving versions and publishing online.</a:t>
            </a:r>
          </a:p>
        </p:txBody>
      </p:sp>
      <p:sp>
        <p:nvSpPr>
          <p:cNvPr name="TextBox 6" id="6"/>
          <p:cNvSpPr txBox="true"/>
          <p:nvPr/>
        </p:nvSpPr>
        <p:spPr>
          <a:xfrm rot="0">
            <a:off x="8679795" y="1488393"/>
            <a:ext cx="11170741" cy="63566341"/>
          </a:xfrm>
          <a:prstGeom prst="rect">
            <a:avLst/>
          </a:prstGeom>
        </p:spPr>
        <p:txBody>
          <a:bodyPr anchor="t" rtlCol="false" tIns="0" lIns="0" bIns="0" rIns="0">
            <a:spAutoFit/>
          </a:bodyPr>
          <a:lstStyle/>
          <a:p>
            <a:pPr algn="l">
              <a:lnSpc>
                <a:spcPts val="6719"/>
              </a:lnSpc>
            </a:pPr>
            <a:r>
              <a:rPr lang="en-US" sz="4800">
                <a:solidFill>
                  <a:srgbClr val="000000"/>
                </a:solidFill>
                <a:latin typeface="Times New Roman Condensed"/>
                <a:ea typeface="Times New Roman Condensed"/>
                <a:cs typeface="Times New Roman Condensed"/>
                <a:sym typeface="Times New Roman Condensed"/>
              </a:rPr>
              <a:t>2. Techniques Used</a:t>
            </a:r>
          </a:p>
          <a:p>
            <a:pPr algn="l">
              <a:lnSpc>
                <a:spcPts val="6059"/>
              </a:lnSpc>
            </a:pPr>
            <a:r>
              <a:rPr lang="en-US" sz="4328">
                <a:solidFill>
                  <a:srgbClr val="000000"/>
                </a:solidFill>
                <a:latin typeface="Times New Roman Condensed"/>
                <a:ea typeface="Times New Roman Condensed"/>
                <a:cs typeface="Times New Roman Condensed"/>
                <a:sym typeface="Times New Roman Condensed"/>
              </a:rPr>
              <a:t>Navigation Techniques:</a:t>
            </a:r>
          </a:p>
          <a:p>
            <a:pPr algn="l">
              <a:lnSpc>
                <a:spcPts val="5095"/>
              </a:lnSpc>
            </a:pPr>
            <a:r>
              <a:rPr lang="en-US" sz="3639">
                <a:solidFill>
                  <a:srgbClr val="000000"/>
                </a:solidFill>
                <a:latin typeface="Times New Roman Condensed"/>
                <a:ea typeface="Times New Roman Condensed"/>
                <a:cs typeface="Times New Roman Condensed"/>
                <a:sym typeface="Times New Roman Condensed"/>
              </a:rPr>
              <a:t>Sticky navigation bar, smooth scrolling with JavaScript, anchor links.</a:t>
            </a:r>
          </a:p>
          <a:p>
            <a:pPr algn="l">
              <a:lnSpc>
                <a:spcPts val="5040"/>
              </a:lnSpc>
            </a:pPr>
            <a:r>
              <a:rPr lang="en-US" sz="3600">
                <a:solidFill>
                  <a:srgbClr val="000000"/>
                </a:solidFill>
                <a:latin typeface="Times New Roman Condensed"/>
                <a:ea typeface="Times New Roman Condensed"/>
                <a:cs typeface="Times New Roman Condensed"/>
                <a:sym typeface="Times New Roman Condensed"/>
              </a:rPr>
              <a:t>CSS Styling Techniques:</a:t>
            </a:r>
          </a:p>
          <a:p>
            <a:pPr algn="l">
              <a:lnSpc>
                <a:spcPts val="5740"/>
              </a:lnSpc>
            </a:pPr>
            <a:r>
              <a:rPr lang="en-US" sz="4100">
                <a:solidFill>
                  <a:srgbClr val="000000"/>
                </a:solidFill>
                <a:latin typeface="Times New Roman Condensed"/>
                <a:ea typeface="Times New Roman Condensed"/>
                <a:cs typeface="Times New Roman Condensed"/>
                <a:sym typeface="Times New Roman Condensed"/>
              </a:rPr>
              <a:t>Flexbox &amp; CSS Grid for layouts </a:t>
            </a:r>
          </a:p>
          <a:p>
            <a:pPr algn="l">
              <a:lnSpc>
                <a:spcPts val="5179"/>
              </a:lnSpc>
            </a:pPr>
            <a:r>
              <a:rPr lang="en-US" sz="3699">
                <a:solidFill>
                  <a:srgbClr val="000000"/>
                </a:solidFill>
                <a:latin typeface="Times New Roman Condensed"/>
                <a:ea typeface="Times New Roman Condensed"/>
                <a:cs typeface="Times New Roman Condensed"/>
                <a:sym typeface="Times New Roman Condensed"/>
              </a:rPr>
              <a:t>Transitions &amp; Animations for hover effects</a:t>
            </a:r>
          </a:p>
          <a:p>
            <a:pPr algn="l">
              <a:lnSpc>
                <a:spcPts val="5179"/>
              </a:lnSpc>
            </a:pPr>
            <a:r>
              <a:rPr lang="en-US" sz="3699">
                <a:solidFill>
                  <a:srgbClr val="000000"/>
                </a:solidFill>
                <a:latin typeface="Times New Roman Condensed"/>
                <a:ea typeface="Times New Roman Condensed"/>
                <a:cs typeface="Times New Roman Condensed"/>
                <a:sym typeface="Times New Roman Condensed"/>
              </a:rPr>
              <a:t>Shad</a:t>
            </a:r>
            <a:r>
              <a:rPr lang="en-US" sz="3699">
                <a:solidFill>
                  <a:srgbClr val="000000"/>
                </a:solidFill>
                <a:latin typeface="Times New Roman Condensed"/>
                <a:ea typeface="Times New Roman Condensed"/>
                <a:cs typeface="Times New Roman Condensed"/>
                <a:sym typeface="Times New Roman Condensed"/>
              </a:rPr>
              <a:t>ows, gradients, rounded corners for modern UI</a:t>
            </a:r>
          </a:p>
          <a:p>
            <a:pPr algn="l">
              <a:lnSpc>
                <a:spcPts val="5599"/>
              </a:lnSpc>
            </a:pPr>
            <a:r>
              <a:rPr lang="en-US" sz="3999">
                <a:solidFill>
                  <a:srgbClr val="000000"/>
                </a:solidFill>
                <a:latin typeface="Times New Roman Condensed"/>
                <a:ea typeface="Times New Roman Condensed"/>
                <a:cs typeface="Times New Roman Condensed"/>
                <a:sym typeface="Times New Roman Condensed"/>
              </a:rPr>
              <a:t>JavaScript Techniques:</a:t>
            </a:r>
          </a:p>
          <a:p>
            <a:pPr algn="l">
              <a:lnSpc>
                <a:spcPts val="5320"/>
              </a:lnSpc>
            </a:pPr>
            <a:r>
              <a:rPr lang="en-US" sz="3800">
                <a:solidFill>
                  <a:srgbClr val="000000"/>
                </a:solidFill>
                <a:latin typeface="Times New Roman Condensed"/>
                <a:ea typeface="Times New Roman Condensed"/>
                <a:cs typeface="Times New Roman Condensed"/>
                <a:sym typeface="Times New Roman Condensed"/>
              </a:rPr>
              <a:t>DOM manipulation for showing/hiding elements﻿</a:t>
            </a:r>
          </a:p>
          <a:p>
            <a:pPr algn="l">
              <a:lnSpc>
                <a:spcPts val="5740"/>
              </a:lnSpc>
            </a:pPr>
            <a:r>
              <a:rPr lang="en-US" sz="4100">
                <a:solidFill>
                  <a:srgbClr val="000000"/>
                </a:solidFill>
                <a:latin typeface="Times New Roman Condensed"/>
                <a:ea typeface="Times New Roman Condensed"/>
                <a:cs typeface="Times New Roman Condensed"/>
                <a:sym typeface="Times New Roman Condensed"/>
              </a:rPr>
              <a:t>Form validation for “Contact Me” section</a:t>
            </a:r>
          </a:p>
          <a:p>
            <a:pPr algn="l">
              <a:lnSpc>
                <a:spcPts val="5320"/>
              </a:lnSpc>
            </a:pPr>
            <a:r>
              <a:rPr lang="en-US" sz="3800">
                <a:solidFill>
                  <a:srgbClr val="000000"/>
                </a:solidFill>
                <a:latin typeface="Times New Roman Condensed"/>
                <a:ea typeface="Times New Roman Condensed"/>
                <a:cs typeface="Times New Roman Condensed"/>
                <a:sym typeface="Times New Roman Condensed"/>
              </a:rPr>
              <a:t>Smooth scroll and interactive project gallery</a:t>
            </a:r>
          </a:p>
          <a:p>
            <a:pPr algn="l">
              <a:lnSpc>
                <a:spcPts val="6197"/>
              </a:lnSpc>
            </a:pPr>
          </a:p>
          <a:p>
            <a:pPr algn="l">
              <a:lnSpc>
                <a:spcPts val="6197"/>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pPr>
          </a:p>
          <a:p>
            <a:pPr algn="l">
              <a:lnSpc>
                <a:spcPts val="10466"/>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Freeform 3" id="3"/>
          <p:cNvSpPr/>
          <p:nvPr/>
        </p:nvSpPr>
        <p:spPr>
          <a:xfrm flipH="false" flipV="false" rot="0">
            <a:off x="-4892733" y="2689989"/>
            <a:ext cx="8181594" cy="8229600"/>
          </a:xfrm>
          <a:custGeom>
            <a:avLst/>
            <a:gdLst/>
            <a:ahLst/>
            <a:cxnLst/>
            <a:rect r="r" b="b" t="t" l="l"/>
            <a:pathLst>
              <a:path h="8229600" w="8181594">
                <a:moveTo>
                  <a:pt x="0" y="0"/>
                </a:moveTo>
                <a:lnTo>
                  <a:pt x="8181594" y="0"/>
                </a:lnTo>
                <a:lnTo>
                  <a:pt x="8181594" y="8229600"/>
                </a:lnTo>
                <a:lnTo>
                  <a:pt x="0" y="8229600"/>
                </a:lnTo>
                <a:lnTo>
                  <a:pt x="0" y="0"/>
                </a:lnTo>
                <a:close/>
              </a:path>
            </a:pathLst>
          </a:custGeom>
          <a:blipFill>
            <a:blip r:embed="rId3">
              <a:alphaModFix amt="26000"/>
            </a:blip>
            <a:stretch>
              <a:fillRect l="0" t="0" r="0" b="0"/>
            </a:stretch>
          </a:blipFill>
        </p:spPr>
      </p:sp>
      <p:sp>
        <p:nvSpPr>
          <p:cNvPr name="Freeform 4" id="4"/>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TextBox 5" id="5"/>
          <p:cNvSpPr txBox="true"/>
          <p:nvPr/>
        </p:nvSpPr>
        <p:spPr>
          <a:xfrm rot="0">
            <a:off x="-65723" y="-251099"/>
            <a:ext cx="9826747"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Condensed"/>
                <a:ea typeface="Times New Roman Condensed"/>
                <a:cs typeface="Times New Roman Condensed"/>
                <a:sym typeface="Times New Roman Condensed"/>
              </a:rPr>
              <a:t>PORTFOLIO DESIGN AND LAYOUTS </a:t>
            </a:r>
          </a:p>
        </p:txBody>
      </p:sp>
      <p:sp>
        <p:nvSpPr>
          <p:cNvPr name="Freeform 6" id="6"/>
          <p:cNvSpPr/>
          <p:nvPr/>
        </p:nvSpPr>
        <p:spPr>
          <a:xfrm flipH="false" flipV="false" rot="5545827">
            <a:off x="-2541661" y="7749886"/>
            <a:ext cx="7218346" cy="7260701"/>
          </a:xfrm>
          <a:custGeom>
            <a:avLst/>
            <a:gdLst/>
            <a:ahLst/>
            <a:cxnLst/>
            <a:rect r="r" b="b" t="t" l="l"/>
            <a:pathLst>
              <a:path h="7260701" w="7218346">
                <a:moveTo>
                  <a:pt x="0" y="0"/>
                </a:moveTo>
                <a:lnTo>
                  <a:pt x="7218347" y="0"/>
                </a:lnTo>
                <a:lnTo>
                  <a:pt x="7218347" y="7260700"/>
                </a:lnTo>
                <a:lnTo>
                  <a:pt x="0" y="7260700"/>
                </a:lnTo>
                <a:lnTo>
                  <a:pt x="0" y="0"/>
                </a:lnTo>
                <a:close/>
              </a:path>
            </a:pathLst>
          </a:custGeom>
          <a:blipFill>
            <a:blip r:embed="rId3"/>
            <a:stretch>
              <a:fillRect l="0" t="0" r="0" b="0"/>
            </a:stretch>
          </a:blipFill>
        </p:spPr>
      </p:sp>
      <p:sp>
        <p:nvSpPr>
          <p:cNvPr name="Freeform 7" id="7"/>
          <p:cNvSpPr/>
          <p:nvPr/>
        </p:nvSpPr>
        <p:spPr>
          <a:xfrm flipH="true" flipV="true" rot="4995541">
            <a:off x="12243874" y="-4986273"/>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stretch>
              <a:fillRect l="0" t="0" r="0" b="0"/>
            </a:stretch>
          </a:blipFill>
        </p:spPr>
      </p:sp>
      <p:sp>
        <p:nvSpPr>
          <p:cNvPr name="TextBox 8" id="8"/>
          <p:cNvSpPr txBox="true"/>
          <p:nvPr/>
        </p:nvSpPr>
        <p:spPr>
          <a:xfrm rot="0">
            <a:off x="4847650" y="1070376"/>
            <a:ext cx="10465412" cy="9585960"/>
          </a:xfrm>
          <a:prstGeom prst="rect">
            <a:avLst/>
          </a:prstGeom>
        </p:spPr>
        <p:txBody>
          <a:bodyPr anchor="t" rtlCol="false" tIns="0" lIns="0" bIns="0" rIns="0">
            <a:spAutoFit/>
          </a:bodyPr>
          <a:lstStyle/>
          <a:p>
            <a:pPr algn="just">
              <a:lnSpc>
                <a:spcPts val="7650"/>
              </a:lnSpc>
            </a:pPr>
          </a:p>
          <a:p>
            <a:pPr algn="just">
              <a:lnSpc>
                <a:spcPts val="5549"/>
              </a:lnSpc>
            </a:pPr>
            <a:r>
              <a:rPr lang="en-US" sz="3699">
                <a:solidFill>
                  <a:srgbClr val="000000"/>
                </a:solidFill>
                <a:latin typeface="Times New Roman Condensed"/>
                <a:ea typeface="Times New Roman Condensed"/>
                <a:cs typeface="Times New Roman Condensed"/>
                <a:sym typeface="Times New Roman Condensed"/>
              </a:rPr>
              <a:t>Clean &amp; Professional UI with consistent colors and fonts.</a:t>
            </a:r>
          </a:p>
          <a:p>
            <a:pPr algn="just">
              <a:lnSpc>
                <a:spcPts val="5850"/>
              </a:lnSpc>
            </a:pPr>
            <a:r>
              <a:rPr lang="en-US" sz="3900">
                <a:solidFill>
                  <a:srgbClr val="000000"/>
                </a:solidFill>
                <a:latin typeface="Times New Roman Condensed"/>
                <a:ea typeface="Times New Roman Condensed"/>
                <a:cs typeface="Times New Roman Condensed"/>
                <a:sym typeface="Times New Roman Condensed"/>
              </a:rPr>
              <a:t>Header / Navigation Bar – Quick links to sections.</a:t>
            </a:r>
          </a:p>
          <a:p>
            <a:pPr algn="just">
              <a:lnSpc>
                <a:spcPts val="5999"/>
              </a:lnSpc>
            </a:pPr>
            <a:r>
              <a:rPr lang="en-US" sz="3999">
                <a:solidFill>
                  <a:srgbClr val="000000"/>
                </a:solidFill>
                <a:latin typeface="Times New Roman Condensed"/>
                <a:ea typeface="Times New Roman Condensed"/>
                <a:cs typeface="Times New Roman Condensed"/>
                <a:sym typeface="Times New Roman Condensed"/>
              </a:rPr>
              <a:t>Hero Section – Name, tagline, short intro.</a:t>
            </a:r>
          </a:p>
          <a:p>
            <a:pPr algn="just">
              <a:lnSpc>
                <a:spcPts val="5099"/>
              </a:lnSpc>
            </a:pPr>
            <a:r>
              <a:rPr lang="en-US" sz="3399">
                <a:solidFill>
                  <a:srgbClr val="000000"/>
                </a:solidFill>
                <a:latin typeface="Times New Roman Condensed"/>
                <a:ea typeface="Times New Roman Condensed"/>
                <a:cs typeface="Times New Roman Condensed"/>
                <a:sym typeface="Times New Roman Condensed"/>
              </a:rPr>
              <a:t>About Section – Personal info, background.</a:t>
            </a:r>
          </a:p>
          <a:p>
            <a:pPr algn="just">
              <a:lnSpc>
                <a:spcPts val="5250"/>
              </a:lnSpc>
            </a:pPr>
            <a:r>
              <a:rPr lang="en-US" sz="3500">
                <a:solidFill>
                  <a:srgbClr val="000000"/>
                </a:solidFill>
                <a:latin typeface="Times New Roman Condensed"/>
                <a:ea typeface="Times New Roman Condensed"/>
                <a:cs typeface="Times New Roman Condensed"/>
                <a:sym typeface="Times New Roman Condensed"/>
              </a:rPr>
              <a:t>Skills Section – Technical expertise.</a:t>
            </a:r>
          </a:p>
          <a:p>
            <a:pPr algn="just">
              <a:lnSpc>
                <a:spcPts val="6150"/>
              </a:lnSpc>
            </a:pPr>
            <a:r>
              <a:rPr lang="en-US" sz="4100">
                <a:solidFill>
                  <a:srgbClr val="000000"/>
                </a:solidFill>
                <a:latin typeface="Times New Roman Condensed"/>
                <a:ea typeface="Times New Roman Condensed"/>
                <a:cs typeface="Times New Roman Condensed"/>
                <a:sym typeface="Times New Roman Condensed"/>
              </a:rPr>
              <a:t>Projects Section – Showcase of works.</a:t>
            </a:r>
          </a:p>
          <a:p>
            <a:pPr algn="just">
              <a:lnSpc>
                <a:spcPts val="6150"/>
              </a:lnSpc>
            </a:pPr>
            <a:r>
              <a:rPr lang="en-US" sz="4100">
                <a:solidFill>
                  <a:srgbClr val="000000"/>
                </a:solidFill>
                <a:latin typeface="Times New Roman Condensed"/>
                <a:ea typeface="Times New Roman Condensed"/>
                <a:cs typeface="Times New Roman Condensed"/>
                <a:sym typeface="Times New Roman Condensed"/>
              </a:rPr>
              <a:t>Contact Section – Contact form or links.</a:t>
            </a:r>
          </a:p>
          <a:p>
            <a:pPr algn="just">
              <a:lnSpc>
                <a:spcPts val="5999"/>
              </a:lnSpc>
            </a:pPr>
            <a:r>
              <a:rPr lang="en-US" sz="3999">
                <a:solidFill>
                  <a:srgbClr val="000000"/>
                </a:solidFill>
                <a:latin typeface="Times New Roman Condensed"/>
                <a:ea typeface="Times New Roman Condensed"/>
                <a:cs typeface="Times New Roman Condensed"/>
                <a:sym typeface="Times New Roman Condensed"/>
              </a:rPr>
              <a:t>Footer – Copyright, social icons.</a:t>
            </a:r>
          </a:p>
          <a:p>
            <a:pPr algn="just">
              <a:lnSpc>
                <a:spcPts val="5850"/>
              </a:lnSpc>
            </a:pPr>
            <a:r>
              <a:rPr lang="en-US" sz="3900">
                <a:solidFill>
                  <a:srgbClr val="000000"/>
                </a:solidFill>
                <a:latin typeface="Times New Roman Condensed"/>
                <a:ea typeface="Times New Roman Condensed"/>
                <a:cs typeface="Times New Roman Condensed"/>
                <a:sym typeface="Times New Roman Condensed"/>
              </a:rPr>
              <a:t>Responsive Design – Works on mobile, tablet, and desktop.</a:t>
            </a:r>
          </a:p>
          <a:p>
            <a:pPr algn="just">
              <a:lnSpc>
                <a:spcPts val="5250"/>
              </a:lnSpc>
            </a:pPr>
            <a:r>
              <a:rPr lang="en-US" sz="3500">
                <a:solidFill>
                  <a:srgbClr val="000000"/>
                </a:solidFill>
                <a:latin typeface="Times New Roman Condensed"/>
                <a:ea typeface="Times New Roman Condensed"/>
                <a:cs typeface="Times New Roman Condensed"/>
                <a:sym typeface="Times New Roman Condensed"/>
              </a:rPr>
              <a:t>JavaScipt Interactivity – Smooth scrolling, alerts, or animations.</a:t>
            </a:r>
          </a:p>
          <a:p>
            <a:pPr algn="just">
              <a:lnSpc>
                <a:spcPts val="5549"/>
              </a:lnSpc>
            </a:pPr>
          </a:p>
          <a:p>
            <a:pPr algn="just">
              <a:lnSpc>
                <a:spcPts val="48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TextBox 3" id="3"/>
          <p:cNvSpPr txBox="true"/>
          <p:nvPr/>
        </p:nvSpPr>
        <p:spPr>
          <a:xfrm rot="0">
            <a:off x="0" y="-209550"/>
            <a:ext cx="9826747" cy="1024890"/>
          </a:xfrm>
          <a:prstGeom prst="rect">
            <a:avLst/>
          </a:prstGeom>
        </p:spPr>
        <p:txBody>
          <a:bodyPr anchor="t" rtlCol="false" tIns="0" lIns="0" bIns="0" rIns="0">
            <a:spAutoFit/>
          </a:bodyPr>
          <a:lstStyle/>
          <a:p>
            <a:pPr algn="l">
              <a:lnSpc>
                <a:spcPts val="7559"/>
              </a:lnSpc>
            </a:pPr>
            <a:r>
              <a:rPr lang="en-US" sz="5400">
                <a:solidFill>
                  <a:srgbClr val="000000"/>
                </a:solidFill>
                <a:latin typeface="Times New Roman Condensed"/>
                <a:ea typeface="Times New Roman Condensed"/>
                <a:cs typeface="Times New Roman Condensed"/>
                <a:sym typeface="Times New Roman Condensed"/>
              </a:rPr>
              <a:t>FEATURES AND FUNCTIONALITY </a:t>
            </a:r>
          </a:p>
        </p:txBody>
      </p:sp>
      <p:sp>
        <p:nvSpPr>
          <p:cNvPr name="TextBox 4" id="4"/>
          <p:cNvSpPr txBox="true"/>
          <p:nvPr/>
        </p:nvSpPr>
        <p:spPr>
          <a:xfrm rot="0">
            <a:off x="3442562" y="838200"/>
            <a:ext cx="18628979" cy="20105370"/>
          </a:xfrm>
          <a:prstGeom prst="rect">
            <a:avLst/>
          </a:prstGeom>
        </p:spPr>
        <p:txBody>
          <a:bodyPr anchor="t" rtlCol="false" tIns="0" lIns="0" bIns="0" rIns="0">
            <a:spAutoFit/>
          </a:bodyPr>
          <a:lstStyle/>
          <a:p>
            <a:pPr algn="just">
              <a:lnSpc>
                <a:spcPts val="5850"/>
              </a:lnSpc>
            </a:pPr>
            <a:r>
              <a:rPr lang="en-US" sz="3900">
                <a:solidFill>
                  <a:srgbClr val="000000"/>
                </a:solidFill>
                <a:latin typeface="Times New Roman Condensed"/>
                <a:ea typeface="Times New Roman Condensed"/>
                <a:cs typeface="Times New Roman Condensed"/>
                <a:sym typeface="Times New Roman Condensed"/>
              </a:rPr>
              <a:t>1.Responsive Design – Works on mobile, tablet, and desktop.</a:t>
            </a:r>
          </a:p>
          <a:p>
            <a:pPr algn="just">
              <a:lnSpc>
                <a:spcPts val="5549"/>
              </a:lnSpc>
            </a:pPr>
            <a:r>
              <a:rPr lang="en-US" sz="3699">
                <a:solidFill>
                  <a:srgbClr val="000000"/>
                </a:solidFill>
                <a:latin typeface="Times New Roman Condensed"/>
                <a:ea typeface="Times New Roman Condensed"/>
                <a:cs typeface="Times New Roman Condensed"/>
                <a:sym typeface="Times New Roman Condensed"/>
              </a:rPr>
              <a:t>2. User-Friendly Navigation – Simple menus, smooth scrolling, and easy-to-find sections.</a:t>
            </a:r>
          </a:p>
          <a:p>
            <a:pPr algn="just">
              <a:lnSpc>
                <a:spcPts val="5850"/>
              </a:lnSpc>
            </a:pPr>
            <a:r>
              <a:rPr lang="en-US" sz="3900">
                <a:solidFill>
                  <a:srgbClr val="000000"/>
                </a:solidFill>
                <a:latin typeface="Times New Roman Condensed"/>
                <a:ea typeface="Times New Roman Condensed"/>
                <a:cs typeface="Times New Roman Condensed"/>
                <a:sym typeface="Times New Roman Condensed"/>
              </a:rPr>
              <a:t>3. Professional Introduction – A short bio/about section with skills and expertise.</a:t>
            </a:r>
          </a:p>
          <a:p>
            <a:pPr algn="just">
              <a:lnSpc>
                <a:spcPts val="5400"/>
              </a:lnSpc>
            </a:pPr>
            <a:r>
              <a:rPr lang="en-US" sz="3600">
                <a:solidFill>
                  <a:srgbClr val="000000"/>
                </a:solidFill>
                <a:latin typeface="Times New Roman Condensed"/>
                <a:ea typeface="Times New Roman Condensed"/>
                <a:cs typeface="Times New Roman Condensed"/>
                <a:sym typeface="Times New Roman Condensed"/>
              </a:rPr>
              <a:t>4</a:t>
            </a:r>
            <a:r>
              <a:rPr lang="en-US" sz="3600">
                <a:solidFill>
                  <a:srgbClr val="000000"/>
                </a:solidFill>
                <a:latin typeface="Times New Roman Condensed"/>
                <a:ea typeface="Times New Roman Condensed"/>
                <a:cs typeface="Times New Roman Condensed"/>
                <a:sym typeface="Times New Roman Condensed"/>
              </a:rPr>
              <a:t>. Project Showcase – Display past projects with screenshots, live links, and code (GitHub).</a:t>
            </a:r>
          </a:p>
          <a:p>
            <a:pPr algn="just">
              <a:lnSpc>
                <a:spcPts val="5400"/>
              </a:lnSpc>
            </a:pPr>
            <a:r>
              <a:rPr lang="en-US" sz="3600">
                <a:solidFill>
                  <a:srgbClr val="000000"/>
                </a:solidFill>
                <a:latin typeface="Times New Roman Condensed"/>
                <a:ea typeface="Times New Roman Condensed"/>
                <a:cs typeface="Times New Roman Condensed"/>
                <a:sym typeface="Times New Roman Condensed"/>
              </a:rPr>
              <a:t>5. Interactive UI – Smooth animations, hover effects, transitions.</a:t>
            </a:r>
          </a:p>
          <a:p>
            <a:pPr algn="just">
              <a:lnSpc>
                <a:spcPts val="5099"/>
              </a:lnSpc>
            </a:pPr>
            <a:r>
              <a:rPr lang="en-US" sz="3399">
                <a:solidFill>
                  <a:srgbClr val="000000"/>
                </a:solidFill>
                <a:latin typeface="Times New Roman Condensed"/>
                <a:ea typeface="Times New Roman Condensed"/>
                <a:cs typeface="Times New Roman Condensed"/>
                <a:sym typeface="Times New Roman Condensed"/>
              </a:rPr>
              <a:t>6. Blog/Articles (Optional) – To share knowledge, tutorials, or thoughts.</a:t>
            </a:r>
          </a:p>
          <a:p>
            <a:pPr algn="just">
              <a:lnSpc>
                <a:spcPts val="4950"/>
              </a:lnSpc>
            </a:pPr>
            <a:r>
              <a:rPr lang="en-US" sz="3300">
                <a:solidFill>
                  <a:srgbClr val="000000"/>
                </a:solidFill>
                <a:latin typeface="Times New Roman Condensed"/>
                <a:ea typeface="Times New Roman Condensed"/>
                <a:cs typeface="Times New Roman Condensed"/>
                <a:sym typeface="Times New Roman Condensed"/>
              </a:rPr>
              <a:t>7. Downloadable Resume – Option to download your CV.</a:t>
            </a:r>
          </a:p>
          <a:p>
            <a:pPr algn="just">
              <a:lnSpc>
                <a:spcPts val="5400"/>
              </a:lnSpc>
            </a:pPr>
            <a:r>
              <a:rPr lang="en-US" sz="3600">
                <a:solidFill>
                  <a:srgbClr val="000000"/>
                </a:solidFill>
                <a:latin typeface="Times New Roman Condensed"/>
                <a:ea typeface="Times New Roman Condensed"/>
                <a:cs typeface="Times New Roman Condensed"/>
                <a:sym typeface="Times New Roman Condensed"/>
              </a:rPr>
              <a:t>8. Contact Form / Social Links – Easy way for employers/clients to reach you.</a:t>
            </a:r>
          </a:p>
          <a:p>
            <a:pPr algn="just">
              <a:lnSpc>
                <a:spcPts val="5099"/>
              </a:lnSpc>
            </a:pPr>
            <a:r>
              <a:rPr lang="en-US" sz="3399">
                <a:solidFill>
                  <a:srgbClr val="000000"/>
                </a:solidFill>
                <a:latin typeface="Times New Roman Condensed"/>
                <a:ea typeface="Times New Roman Condensed"/>
                <a:cs typeface="Times New Roman Condensed"/>
                <a:sym typeface="Times New Roman Condensed"/>
              </a:rPr>
              <a:t>9. Search Engine Optimization (SEO) – So recruiters can find your site.</a:t>
            </a:r>
          </a:p>
          <a:p>
            <a:pPr algn="just">
              <a:lnSpc>
                <a:spcPts val="4649"/>
              </a:lnSpc>
            </a:pPr>
            <a:r>
              <a:rPr lang="en-US" sz="3099">
                <a:solidFill>
                  <a:srgbClr val="000000"/>
                </a:solidFill>
                <a:latin typeface="Times New Roman Condensed"/>
                <a:ea typeface="Times New Roman Condensed"/>
                <a:cs typeface="Times New Roman Condensed"/>
                <a:sym typeface="Times New Roman Condensed"/>
              </a:rPr>
              <a:t>10. Dark/Light Mode (Optional) – Addspersonalization for users.</a:t>
            </a:r>
          </a:p>
          <a:p>
            <a:pPr algn="just">
              <a:lnSpc>
                <a:spcPts val="6150"/>
              </a:lnSpc>
            </a:pPr>
            <a:r>
              <a:rPr lang="en-US" sz="4100">
                <a:solidFill>
                  <a:srgbClr val="000000"/>
                </a:solidFill>
                <a:latin typeface="Times New Roman Condensed"/>
                <a:ea typeface="Times New Roman Condensed"/>
                <a:cs typeface="Times New Roman Condensed"/>
                <a:sym typeface="Times New Roman Condensed"/>
              </a:rPr>
              <a:t>Example Portfolio Flow:</a:t>
            </a:r>
          </a:p>
          <a:p>
            <a:pPr algn="just">
              <a:lnSpc>
                <a:spcPts val="5700"/>
              </a:lnSpc>
            </a:pPr>
            <a:r>
              <a:rPr lang="en-US" sz="3800">
                <a:solidFill>
                  <a:srgbClr val="000000"/>
                </a:solidFill>
                <a:latin typeface="Times New Roman Condensed"/>
                <a:ea typeface="Times New Roman Condensed"/>
                <a:cs typeface="Times New Roman Condensed"/>
                <a:sym typeface="Times New Roman Condensed"/>
              </a:rPr>
              <a:t>Home Page: Introduction with animation</a:t>
            </a:r>
          </a:p>
          <a:p>
            <a:pPr algn="just">
              <a:lnSpc>
                <a:spcPts val="5400"/>
              </a:lnSpc>
            </a:pPr>
            <a:r>
              <a:rPr lang="en-US" sz="3600">
                <a:solidFill>
                  <a:srgbClr val="000000"/>
                </a:solidFill>
                <a:latin typeface="Times New Roman Condensed"/>
                <a:ea typeface="Times New Roman Condensed"/>
                <a:cs typeface="Times New Roman Condensed"/>
                <a:sym typeface="Times New Roman Condensed"/>
              </a:rPr>
              <a:t>About Section: Your background &amp; skills.</a:t>
            </a:r>
          </a:p>
          <a:p>
            <a:pPr algn="just">
              <a:lnSpc>
                <a:spcPts val="5549"/>
              </a:lnSpc>
            </a:pPr>
            <a:r>
              <a:rPr lang="en-US" sz="3699">
                <a:solidFill>
                  <a:srgbClr val="000000"/>
                </a:solidFill>
                <a:latin typeface="Times New Roman Condensed"/>
                <a:ea typeface="Times New Roman Condensed"/>
                <a:cs typeface="Times New Roman Condensed"/>
                <a:sym typeface="Times New Roman Condensed"/>
              </a:rPr>
              <a:t>Projects Section: Interactive project cards.</a:t>
            </a:r>
          </a:p>
          <a:p>
            <a:pPr algn="just">
              <a:lnSpc>
                <a:spcPts val="5400"/>
              </a:lnSpc>
            </a:pPr>
            <a:r>
              <a:rPr lang="en-US" sz="3600">
                <a:solidFill>
                  <a:srgbClr val="000000"/>
                </a:solidFill>
                <a:latin typeface="Times New Roman Condensed"/>
                <a:ea typeface="Times New Roman Condensed"/>
                <a:cs typeface="Times New Roman Condensed"/>
                <a:sym typeface="Times New Roman Condensed"/>
              </a:rPr>
              <a:t>Contact Section: Form + social media links.</a:t>
            </a: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a:p>
            <a:pPr algn="just">
              <a:lnSpc>
                <a:spcPts val="48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9233" r="0" b="-59233"/>
            </a:stretch>
          </a:blipFill>
        </p:spPr>
      </p:sp>
      <p:sp>
        <p:nvSpPr>
          <p:cNvPr name="Freeform 3" id="3"/>
          <p:cNvSpPr/>
          <p:nvPr/>
        </p:nvSpPr>
        <p:spPr>
          <a:xfrm flipH="false" flipV="false" rot="0">
            <a:off x="-4892733" y="2689989"/>
            <a:ext cx="8181594" cy="8229600"/>
          </a:xfrm>
          <a:custGeom>
            <a:avLst/>
            <a:gdLst/>
            <a:ahLst/>
            <a:cxnLst/>
            <a:rect r="r" b="b" t="t" l="l"/>
            <a:pathLst>
              <a:path h="8229600" w="8181594">
                <a:moveTo>
                  <a:pt x="0" y="0"/>
                </a:moveTo>
                <a:lnTo>
                  <a:pt x="8181594" y="0"/>
                </a:lnTo>
                <a:lnTo>
                  <a:pt x="8181594" y="8229600"/>
                </a:lnTo>
                <a:lnTo>
                  <a:pt x="0" y="8229600"/>
                </a:lnTo>
                <a:lnTo>
                  <a:pt x="0" y="0"/>
                </a:lnTo>
                <a:close/>
              </a:path>
            </a:pathLst>
          </a:custGeom>
          <a:blipFill>
            <a:blip r:embed="rId3">
              <a:alphaModFix amt="26000"/>
            </a:blip>
            <a:stretch>
              <a:fillRect l="0" t="0" r="0" b="0"/>
            </a:stretch>
          </a:blipFill>
        </p:spPr>
      </p:sp>
      <p:sp>
        <p:nvSpPr>
          <p:cNvPr name="Freeform 4" id="4"/>
          <p:cNvSpPr/>
          <p:nvPr/>
        </p:nvSpPr>
        <p:spPr>
          <a:xfrm flipH="true" flipV="true" rot="0">
            <a:off x="15172911" y="-51074"/>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alphaModFix amt="26000"/>
            </a:blip>
            <a:stretch>
              <a:fillRect l="0" t="0" r="0" b="0"/>
            </a:stretch>
          </a:blipFill>
        </p:spPr>
      </p:sp>
      <p:sp>
        <p:nvSpPr>
          <p:cNvPr name="TextBox 5" id="5"/>
          <p:cNvSpPr txBox="true"/>
          <p:nvPr/>
        </p:nvSpPr>
        <p:spPr>
          <a:xfrm rot="0">
            <a:off x="0" y="96251"/>
            <a:ext cx="13184816" cy="1550573"/>
          </a:xfrm>
          <a:prstGeom prst="rect">
            <a:avLst/>
          </a:prstGeom>
        </p:spPr>
        <p:txBody>
          <a:bodyPr anchor="t" rtlCol="false" tIns="0" lIns="0" bIns="0" rIns="0">
            <a:spAutoFit/>
          </a:bodyPr>
          <a:lstStyle/>
          <a:p>
            <a:pPr algn="l">
              <a:lnSpc>
                <a:spcPts val="11458"/>
              </a:lnSpc>
            </a:pPr>
            <a:r>
              <a:rPr lang="en-US" sz="8184">
                <a:solidFill>
                  <a:srgbClr val="000000"/>
                </a:solidFill>
                <a:latin typeface="Times New Roman Condensed"/>
                <a:ea typeface="Times New Roman Condensed"/>
                <a:cs typeface="Times New Roman Condensed"/>
                <a:sym typeface="Times New Roman Condensed"/>
              </a:rPr>
              <a:t>RESULTS AND SCREENSHOT </a:t>
            </a:r>
          </a:p>
        </p:txBody>
      </p:sp>
      <p:sp>
        <p:nvSpPr>
          <p:cNvPr name="Freeform 6" id="6"/>
          <p:cNvSpPr/>
          <p:nvPr/>
        </p:nvSpPr>
        <p:spPr>
          <a:xfrm flipH="false" flipV="false" rot="5545827">
            <a:off x="-2541661" y="7749886"/>
            <a:ext cx="7218346" cy="7260701"/>
          </a:xfrm>
          <a:custGeom>
            <a:avLst/>
            <a:gdLst/>
            <a:ahLst/>
            <a:cxnLst/>
            <a:rect r="r" b="b" t="t" l="l"/>
            <a:pathLst>
              <a:path h="7260701" w="7218346">
                <a:moveTo>
                  <a:pt x="0" y="0"/>
                </a:moveTo>
                <a:lnTo>
                  <a:pt x="7218347" y="0"/>
                </a:lnTo>
                <a:lnTo>
                  <a:pt x="7218347" y="7260700"/>
                </a:lnTo>
                <a:lnTo>
                  <a:pt x="0" y="7260700"/>
                </a:lnTo>
                <a:lnTo>
                  <a:pt x="0" y="0"/>
                </a:lnTo>
                <a:close/>
              </a:path>
            </a:pathLst>
          </a:custGeom>
          <a:blipFill>
            <a:blip r:embed="rId3"/>
            <a:stretch>
              <a:fillRect l="0" t="0" r="0" b="0"/>
            </a:stretch>
          </a:blipFill>
        </p:spPr>
      </p:sp>
      <p:sp>
        <p:nvSpPr>
          <p:cNvPr name="Freeform 7" id="7"/>
          <p:cNvSpPr/>
          <p:nvPr/>
        </p:nvSpPr>
        <p:spPr>
          <a:xfrm flipH="true" flipV="true" rot="4995541">
            <a:off x="12243874" y="-4986273"/>
            <a:ext cx="8181594" cy="8229600"/>
          </a:xfrm>
          <a:custGeom>
            <a:avLst/>
            <a:gdLst/>
            <a:ahLst/>
            <a:cxnLst/>
            <a:rect r="r" b="b" t="t" l="l"/>
            <a:pathLst>
              <a:path h="8229600" w="8181594">
                <a:moveTo>
                  <a:pt x="8181594" y="8229600"/>
                </a:moveTo>
                <a:lnTo>
                  <a:pt x="0" y="8229600"/>
                </a:lnTo>
                <a:lnTo>
                  <a:pt x="0" y="0"/>
                </a:lnTo>
                <a:lnTo>
                  <a:pt x="8181594" y="0"/>
                </a:lnTo>
                <a:lnTo>
                  <a:pt x="8181594" y="8229600"/>
                </a:lnTo>
                <a:close/>
              </a:path>
            </a:pathLst>
          </a:custGeom>
          <a:blipFill>
            <a:blip r:embed="rId3"/>
            <a:stretch>
              <a:fillRect l="0" t="0" r="0" b="0"/>
            </a:stretch>
          </a:blipFill>
        </p:spPr>
      </p:sp>
      <p:sp>
        <p:nvSpPr>
          <p:cNvPr name="Freeform 8" id="8"/>
          <p:cNvSpPr/>
          <p:nvPr/>
        </p:nvSpPr>
        <p:spPr>
          <a:xfrm flipH="false" flipV="false" rot="0">
            <a:off x="7174665" y="3210427"/>
            <a:ext cx="5217889" cy="5584256"/>
          </a:xfrm>
          <a:custGeom>
            <a:avLst/>
            <a:gdLst/>
            <a:ahLst/>
            <a:cxnLst/>
            <a:rect r="r" b="b" t="t" l="l"/>
            <a:pathLst>
              <a:path h="5584256" w="5217889">
                <a:moveTo>
                  <a:pt x="0" y="0"/>
                </a:moveTo>
                <a:lnTo>
                  <a:pt x="5217888" y="0"/>
                </a:lnTo>
                <a:lnTo>
                  <a:pt x="5217888" y="5584257"/>
                </a:lnTo>
                <a:lnTo>
                  <a:pt x="0" y="5584257"/>
                </a:lnTo>
                <a:lnTo>
                  <a:pt x="0" y="0"/>
                </a:lnTo>
                <a:close/>
              </a:path>
            </a:pathLst>
          </a:custGeom>
          <a:blipFill>
            <a:blip r:embed="rId4"/>
            <a:stretch>
              <a:fillRect l="-19572" t="0" r="-25621" b="-8364"/>
            </a:stretch>
          </a:blipFill>
        </p:spPr>
      </p:sp>
      <p:sp>
        <p:nvSpPr>
          <p:cNvPr name="Freeform 9" id="9"/>
          <p:cNvSpPr/>
          <p:nvPr/>
        </p:nvSpPr>
        <p:spPr>
          <a:xfrm flipH="false" flipV="false" rot="0">
            <a:off x="12516316" y="8178524"/>
            <a:ext cx="5313190" cy="2108476"/>
          </a:xfrm>
          <a:custGeom>
            <a:avLst/>
            <a:gdLst/>
            <a:ahLst/>
            <a:cxnLst/>
            <a:rect r="r" b="b" t="t" l="l"/>
            <a:pathLst>
              <a:path h="2108476" w="5313190">
                <a:moveTo>
                  <a:pt x="0" y="0"/>
                </a:moveTo>
                <a:lnTo>
                  <a:pt x="5313190" y="0"/>
                </a:lnTo>
                <a:lnTo>
                  <a:pt x="5313190" y="2108476"/>
                </a:lnTo>
                <a:lnTo>
                  <a:pt x="0" y="2108476"/>
                </a:lnTo>
                <a:lnTo>
                  <a:pt x="0" y="0"/>
                </a:lnTo>
                <a:close/>
              </a:path>
            </a:pathLst>
          </a:custGeom>
          <a:blipFill>
            <a:blip r:embed="rId5"/>
            <a:stretch>
              <a:fillRect l="-16217" t="-78514" r="-7077" b="-67710"/>
            </a:stretch>
          </a:blipFill>
        </p:spPr>
      </p:sp>
      <p:sp>
        <p:nvSpPr>
          <p:cNvPr name="TextBox 10" id="10"/>
          <p:cNvSpPr txBox="true"/>
          <p:nvPr/>
        </p:nvSpPr>
        <p:spPr>
          <a:xfrm rot="0">
            <a:off x="496432" y="1439479"/>
            <a:ext cx="6095976" cy="7355205"/>
          </a:xfrm>
          <a:prstGeom prst="rect">
            <a:avLst/>
          </a:prstGeom>
        </p:spPr>
        <p:txBody>
          <a:bodyPr anchor="t" rtlCol="false" tIns="0" lIns="0" bIns="0" rIns="0">
            <a:spAutoFit/>
          </a:bodyPr>
          <a:lstStyle/>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A homepage with your photo, name, and title.</a:t>
            </a:r>
          </a:p>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Sections like Home, About, Skills, Services, Projects, and Contact.</a:t>
            </a:r>
          </a:p>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A contact form where users can enter Name, Email, and Message → when submitted it shows "Message sent successfully" (using JavaScript).</a:t>
            </a:r>
          </a:p>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Responsive design (works on mobile, tablet, laptop).</a:t>
            </a:r>
          </a:p>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Attractive styling (usi</a:t>
            </a:r>
          </a:p>
          <a:p>
            <a:pPr algn="just">
              <a:lnSpc>
                <a:spcPts val="4800"/>
              </a:lnSpc>
            </a:pPr>
            <a:r>
              <a:rPr lang="en-US" sz="3200">
                <a:solidFill>
                  <a:srgbClr val="000000"/>
                </a:solidFill>
                <a:latin typeface="Times New Roman Condensed"/>
                <a:ea typeface="Times New Roman Condensed"/>
                <a:cs typeface="Times New Roman Condensed"/>
                <a:sym typeface="Times New Roman Condensed"/>
              </a:rPr>
              <a:t>ng CSS).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DAGxdzyg4yo</dc:identifier>
  <dcterms:modified xsi:type="dcterms:W3CDTF">2011-08-01T06:04:30Z</dcterms:modified>
  <cp:revision>1</cp:revision>
  <dc:title>WEB DEVELOPMENT PORTFOLIO</dc:title>
</cp:coreProperties>
</file>