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5"/>
  </p:notesMasterIdLst>
  <p:sldIdLst>
    <p:sldId id="256" r:id="rId2"/>
    <p:sldId id="259" r:id="rId3"/>
    <p:sldId id="277" r:id="rId4"/>
    <p:sldId id="278" r:id="rId5"/>
    <p:sldId id="287" r:id="rId6"/>
    <p:sldId id="291" r:id="rId7"/>
    <p:sldId id="279" r:id="rId8"/>
    <p:sldId id="280" r:id="rId9"/>
    <p:sldId id="281" r:id="rId10"/>
    <p:sldId id="282" r:id="rId11"/>
    <p:sldId id="294" r:id="rId12"/>
    <p:sldId id="300" r:id="rId13"/>
    <p:sldId id="310" r:id="rId14"/>
    <p:sldId id="320" r:id="rId15"/>
    <p:sldId id="321" r:id="rId16"/>
    <p:sldId id="301" r:id="rId17"/>
    <p:sldId id="317" r:id="rId18"/>
    <p:sldId id="318" r:id="rId19"/>
    <p:sldId id="302" r:id="rId20"/>
    <p:sldId id="311" r:id="rId21"/>
    <p:sldId id="312" r:id="rId22"/>
    <p:sldId id="315" r:id="rId23"/>
    <p:sldId id="313" r:id="rId24"/>
    <p:sldId id="307" r:id="rId25"/>
    <p:sldId id="314" r:id="rId26"/>
    <p:sldId id="303" r:id="rId27"/>
    <p:sldId id="306" r:id="rId28"/>
    <p:sldId id="319" r:id="rId29"/>
    <p:sldId id="292" r:id="rId30"/>
    <p:sldId id="316" r:id="rId31"/>
    <p:sldId id="308" r:id="rId32"/>
    <p:sldId id="309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096" y="56"/>
      </p:cViewPr>
      <p:guideLst/>
    </p:cSldViewPr>
  </p:slideViewPr>
  <p:outlineViewPr>
    <p:cViewPr>
      <p:scale>
        <a:sx n="33" d="100"/>
        <a:sy n="33" d="100"/>
      </p:scale>
      <p:origin x="0" y="-115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AB7C5-BD6D-4688-971F-9D49F5A65F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7C72-9AC7-4B13-9C44-0323EB3BB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3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5F3F9BB-1072-4525-82D8-797832ED6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B057DEE-DCB4-4049-BC97-F734F5A72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0D34777-C3F1-4270-9B44-063489D51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7710890-6291-4CAB-9BDA-2D4AA7DEE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ADE4E79-915A-4D51-9D40-27BB83B7A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68BFEE7-27CC-48A8-9508-4DE0A5CAC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6C6987D-61B3-4681-AA71-1ECAB3150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DEEE6D8-FFC5-433A-9C0D-E47845864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41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8348883-22EF-4175-B19C-F0ADA5DBB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7A7E7FC-3DBE-4442-9437-CB94BF743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05F4CE5-63FA-491C-8405-D4B6EAB1A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41AAC22-C3D1-4B81-9538-5435DD676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8B72BA7-95F2-4378-AFBC-52C95CB00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BB6C80-380F-4A88-B213-0DCE38A4B35D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579CAA7-690C-4954-B114-51C424156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CEFFBA3-2462-4393-B74E-56923226C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EDB32B-6639-41C3-AA73-6BE675BEB48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74A637-9BDB-4253-81C5-7AB6D3A9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8833-3C69-4069-8812-147F24950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D6268-0556-4235-9DAD-3B3C315AB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</p:txBody>
      </p:sp>
    </p:spTree>
    <p:extLst>
      <p:ext uri="{BB962C8B-B14F-4D97-AF65-F5344CB8AC3E}">
        <p14:creationId xmlns:p14="http://schemas.microsoft.com/office/powerpoint/2010/main" val="10020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DBF4995-756F-4D02-BC4F-F6FBCF45EB7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IDLE Programming Environment</a:t>
            </a:r>
            <a:endParaRPr lang="he-IL" alt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7869072-2013-4793-AB72-8BF34F99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IDLE (Integrated Development Learning Environment): single program that provides tools to write, execute and test a program</a:t>
            </a:r>
          </a:p>
          <a:p>
            <a:pPr lvl="1" eaLnBrk="1" hangingPunct="1"/>
            <a:r>
              <a:rPr lang="en-US" altLang="en-US" dirty="0"/>
              <a:t>Automatically installed when Python language is installed</a:t>
            </a:r>
          </a:p>
          <a:p>
            <a:pPr lvl="1" eaLnBrk="1" hangingPunct="1"/>
            <a:r>
              <a:rPr lang="en-US" altLang="en-US" dirty="0"/>
              <a:t>Runs in interactive mode</a:t>
            </a:r>
          </a:p>
          <a:p>
            <a:pPr lvl="1" eaLnBrk="1" hangingPunct="1"/>
            <a:r>
              <a:rPr lang="en-US" altLang="en-US" dirty="0"/>
              <a:t>Has built-in text editor with features designed to help write Python programs</a:t>
            </a:r>
          </a:p>
          <a:p>
            <a:pPr eaLnBrk="1" hangingPunct="1"/>
            <a:endParaRPr lang="he-IL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46A5-FDBC-42BE-9531-3902F284DB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IDLE Development Environment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280DA32-7C72-4674-B96A-C353837F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36538" indent="-236538"/>
            <a:r>
              <a:rPr lang="en-US" altLang="en-US" sz="2800" dirty="0">
                <a:ea typeface="ＭＳ Ｐゴシック" panose="020B0600070205080204" pitchFamily="34" charset="-128"/>
              </a:rPr>
              <a:t>IDLE is an Integrated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DeveLopment</a:t>
            </a:r>
            <a:r>
              <a:rPr lang="en-US" altLang="en-US" sz="2800" dirty="0">
                <a:ea typeface="ＭＳ Ｐゴシック" panose="020B0600070205080204" pitchFamily="34" charset="-128"/>
              </a:rPr>
              <a:t> Environ-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ment</a:t>
            </a:r>
            <a:r>
              <a:rPr lang="en-US" altLang="en-US" sz="2800" dirty="0">
                <a:ea typeface="ＭＳ Ｐゴシック" panose="020B0600070205080204" pitchFamily="34" charset="-128"/>
              </a:rPr>
              <a:t> for Python, typically used on Windows</a:t>
            </a:r>
          </a:p>
          <a:p>
            <a:pPr marL="236538" indent="-236538"/>
            <a:r>
              <a:rPr lang="en-US" altLang="en-US" sz="2800" dirty="0">
                <a:ea typeface="ＭＳ Ｐゴシック" panose="020B0600070205080204" pitchFamily="34" charset="-128"/>
              </a:rPr>
              <a:t>Multi-window text editor with syntax highlighting, auto-completion, smart indent and other.</a:t>
            </a:r>
          </a:p>
          <a:p>
            <a:pPr marL="236538" indent="-236538"/>
            <a:r>
              <a:rPr lang="en-US" altLang="en-US" sz="2800" dirty="0">
                <a:ea typeface="ＭＳ Ｐゴシック" panose="020B0600070205080204" pitchFamily="34" charset="-128"/>
              </a:rPr>
              <a:t>Python shell with syntax highlighting.</a:t>
            </a:r>
          </a:p>
          <a:p>
            <a:pPr marL="236538" indent="-236538"/>
            <a:r>
              <a:rPr lang="en-US" altLang="en-US" sz="2800" dirty="0">
                <a:ea typeface="ＭＳ Ｐゴシック" panose="020B0600070205080204" pitchFamily="34" charset="-128"/>
              </a:rPr>
              <a:t>Integrated debugger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with stepping,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persis</a:t>
            </a:r>
            <a:r>
              <a:rPr lang="en-US" altLang="en-US" sz="2800" dirty="0">
                <a:ea typeface="ＭＳ Ｐゴシック" panose="020B0600070205080204" pitchFamily="34" charset="-128"/>
              </a:rPr>
              <a:t>-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tent breakpoints,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and call stack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visi</a:t>
            </a:r>
            <a:r>
              <a:rPr lang="en-US" altLang="en-US" sz="2800" dirty="0">
                <a:ea typeface="ＭＳ Ｐゴシック" panose="020B0600070205080204" pitchFamily="34" charset="-128"/>
              </a:rPr>
              <a:t>-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 err="1">
                <a:ea typeface="ＭＳ Ｐゴシック" panose="020B0600070205080204" pitchFamily="34" charset="-128"/>
              </a:rPr>
              <a:t>bility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764A7E43-B238-4B0D-8EEE-1BC0F159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6" y="4114800"/>
            <a:ext cx="4651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30E21FE-EFD0-4E15-BD20-29645246F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Basic Built-in Datatypes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CFE7674-AB8B-4BB7-8AFB-343607989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991600" cy="5334000"/>
          </a:xfrm>
        </p:spPr>
        <p:txBody>
          <a:bodyPr/>
          <a:lstStyle/>
          <a:p>
            <a:r>
              <a:rPr lang="en-US" altLang="en-US" sz="2800" b="1" dirty="0" err="1">
                <a:ea typeface="ＭＳ Ｐゴシック" panose="020B0600070205080204" pitchFamily="34" charset="-128"/>
              </a:rPr>
              <a:t>booleans</a:t>
            </a:r>
            <a:r>
              <a:rPr lang="en-US" altLang="en-US" sz="2800" dirty="0">
                <a:ea typeface="ＭＳ Ｐゴシック" panose="020B0600070205080204" pitchFamily="34" charset="-128"/>
              </a:rPr>
              <a:t> (which have the value True or False) </a:t>
            </a:r>
          </a:p>
          <a:p>
            <a:r>
              <a:rPr lang="en-US" altLang="en-US" sz="2800" b="1" dirty="0">
                <a:ea typeface="ＭＳ Ｐゴシック" panose="020B0600070205080204" pitchFamily="34" charset="-128"/>
              </a:rPr>
              <a:t>integers</a:t>
            </a:r>
            <a:r>
              <a:rPr lang="en-US" altLang="en-US" sz="2800" dirty="0">
                <a:ea typeface="ＭＳ Ｐゴシック" panose="020B0600070205080204" pitchFamily="34" charset="-128"/>
              </a:rPr>
              <a:t> (whole numbers such as 42 and 100000000)</a:t>
            </a:r>
          </a:p>
          <a:p>
            <a:r>
              <a:rPr lang="en-US" altLang="en-US" sz="2800" b="1" dirty="0">
                <a:ea typeface="ＭＳ Ｐゴシック" panose="020B0600070205080204" pitchFamily="34" charset="-128"/>
              </a:rPr>
              <a:t>floats</a:t>
            </a:r>
            <a:r>
              <a:rPr lang="en-US" altLang="en-US" sz="2800" dirty="0">
                <a:ea typeface="ＭＳ Ｐゴシック" panose="020B0600070205080204" pitchFamily="34" charset="-128"/>
              </a:rPr>
              <a:t> (numbers with decimal points such as 3.14159, or sometimes exponents like 1.0e8, which means one times ten to the eighth power, or 100000000.0) </a:t>
            </a:r>
          </a:p>
          <a:p>
            <a:r>
              <a:rPr lang="en-US" altLang="en-US" sz="2800" b="1" dirty="0">
                <a:ea typeface="ＭＳ Ｐゴシック" panose="020B0600070205080204" pitchFamily="34" charset="-128"/>
              </a:rPr>
              <a:t>strings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(sequences of text characters) </a:t>
            </a:r>
            <a:endParaRPr lang="en-US" altLang="en-US" sz="2600" dirty="0">
              <a:solidFill>
                <a:srgbClr val="0070C0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4A19-6077-45D1-B4FB-63D951D6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585" y="326205"/>
            <a:ext cx="10018713" cy="1752599"/>
          </a:xfrm>
        </p:spPr>
        <p:txBody>
          <a:bodyPr/>
          <a:lstStyle/>
          <a:p>
            <a:r>
              <a:rPr lang="en-US" altLang="en-US" dirty="0"/>
              <a:t>Basic Built-in Datatypes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3F382A-A720-48F7-9F4A-C9C7D320F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792" y="2276474"/>
            <a:ext cx="2593164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0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ECA9-D6E0-491D-8B30-118F39D6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Base-n  literal integers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A1B0-2D72-40B0-B13A-DA02078E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07" y="2311685"/>
            <a:ext cx="8842016" cy="3479515"/>
          </a:xfrm>
        </p:spPr>
        <p:txBody>
          <a:bodyPr/>
          <a:lstStyle/>
          <a:p>
            <a:r>
              <a:rPr lang="en-US" dirty="0"/>
              <a:t> 0b or 0B for binary (base 2). </a:t>
            </a:r>
          </a:p>
          <a:p>
            <a:pPr lvl="1"/>
            <a:r>
              <a:rPr lang="en-US" dirty="0"/>
              <a:t>&gt;&gt;&gt; 0b10       </a:t>
            </a:r>
            <a:r>
              <a:rPr lang="en-US" dirty="0">
                <a:sym typeface="Wingdings" panose="05000000000000000000" pitchFamily="2" charset="2"/>
              </a:rPr>
              <a:t> 2</a:t>
            </a:r>
            <a:endParaRPr lang="en-US" dirty="0"/>
          </a:p>
          <a:p>
            <a:r>
              <a:rPr lang="en-US" dirty="0"/>
              <a:t>0o or 0O for octal (base 8). </a:t>
            </a:r>
          </a:p>
          <a:p>
            <a:pPr lvl="1"/>
            <a:r>
              <a:rPr lang="en-US" dirty="0"/>
              <a:t>&gt;&gt;&gt; 0o10      </a:t>
            </a:r>
            <a:r>
              <a:rPr lang="en-US" dirty="0">
                <a:sym typeface="Wingdings" panose="05000000000000000000" pitchFamily="2" charset="2"/>
              </a:rPr>
              <a:t> 8</a:t>
            </a:r>
            <a:endParaRPr lang="en-US" dirty="0"/>
          </a:p>
          <a:p>
            <a:r>
              <a:rPr lang="en-US" dirty="0"/>
              <a:t>0x or 0X for hex (base 16). </a:t>
            </a:r>
          </a:p>
          <a:p>
            <a:pPr lvl="1"/>
            <a:r>
              <a:rPr lang="en-US" dirty="0"/>
              <a:t>&gt;&gt;&gt; 0x10     </a:t>
            </a:r>
            <a:r>
              <a:rPr lang="en-US" dirty="0">
                <a:sym typeface="Wingdings" panose="05000000000000000000" pitchFamily="2" charset="2"/>
              </a:rPr>
              <a:t>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3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7A47-74F9-4B13-8A99-E7F05415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2CC9-A026-49AD-90D4-B8B4F012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957" y="2666999"/>
            <a:ext cx="8544066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convert from one datatype to other</a:t>
            </a:r>
          </a:p>
          <a:p>
            <a:r>
              <a:rPr lang="en-US" dirty="0"/>
              <a:t>&gt;&gt;&gt; int(True)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 </a:t>
            </a:r>
          </a:p>
          <a:p>
            <a:r>
              <a:rPr lang="en-US" dirty="0"/>
              <a:t>&gt;&gt;&gt; int(False)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0 </a:t>
            </a:r>
          </a:p>
          <a:p>
            <a:r>
              <a:rPr lang="en-US" dirty="0"/>
              <a:t>&gt;&gt;&gt; int(98.6)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98 </a:t>
            </a:r>
          </a:p>
          <a:p>
            <a:r>
              <a:rPr lang="en-US" dirty="0"/>
              <a:t>&gt;&gt;&gt; int(1.0e4)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10000 </a:t>
            </a:r>
          </a:p>
          <a:p>
            <a:r>
              <a:rPr lang="en-US" dirty="0"/>
              <a:t>&gt;&gt;&gt; float(True)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1.0 </a:t>
            </a:r>
          </a:p>
          <a:p>
            <a:r>
              <a:rPr lang="en-US" dirty="0"/>
              <a:t>&gt;&gt;&gt; float('99’)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99.0 </a:t>
            </a:r>
          </a:p>
        </p:txBody>
      </p:sp>
    </p:spTree>
    <p:extLst>
      <p:ext uri="{BB962C8B-B14F-4D97-AF65-F5344CB8AC3E}">
        <p14:creationId xmlns:p14="http://schemas.microsoft.com/office/powerpoint/2010/main" val="41279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0C46CAE-B4C5-4346-B832-8123C63B8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Whitespace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A842698-0EB3-48B9-AD4E-2C4951EA9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0700" y="1295400"/>
            <a:ext cx="9467851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Whitespace is meaningful in Python: especially indentation and placement of newlines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Use a newline to end a line of code</a:t>
            </a:r>
          </a:p>
          <a:p>
            <a:pPr marL="636588" lvl="2" indent="-236538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rgbClr val="0070C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\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when must go to next line prematurely</a:t>
            </a:r>
          </a:p>
          <a:p>
            <a:pPr marL="0" indent="0"/>
            <a:r>
              <a:rPr lang="en-US" altLang="en-US" sz="2800" dirty="0">
                <a:ea typeface="ＭＳ Ｐゴシック" panose="020B0600070205080204" pitchFamily="34" charset="-128"/>
              </a:rPr>
              <a:t>No braces 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{}</a:t>
            </a:r>
            <a:r>
              <a:rPr lang="en-US" altLang="en-US" sz="2800" dirty="0">
                <a:ea typeface="ＭＳ Ｐゴシック" panose="020B0600070205080204" pitchFamily="34" charset="-128"/>
              </a:rPr>
              <a:t> to mark blocks of code, use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consistent</a:t>
            </a:r>
            <a:r>
              <a:rPr lang="en-US" altLang="en-US" sz="2800" dirty="0">
                <a:ea typeface="ＭＳ Ｐゴシック" panose="020B0600070205080204" pitchFamily="34" charset="-128"/>
              </a:rPr>
              <a:t> indentation instead</a:t>
            </a:r>
          </a:p>
          <a:p>
            <a:pPr marL="636588" lvl="2" indent="-236538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First line with </a:t>
            </a:r>
            <a:r>
              <a:rPr lang="en-US" altLang="en-US" i="1" dirty="0">
                <a:ea typeface="ＭＳ Ｐゴシック" panose="020B0600070205080204" pitchFamily="34" charset="-128"/>
              </a:rPr>
              <a:t>less</a:t>
            </a:r>
            <a:r>
              <a:rPr lang="en-US" altLang="en-US" dirty="0">
                <a:ea typeface="ＭＳ Ｐゴシック" panose="020B0600070205080204" pitchFamily="34" charset="-128"/>
              </a:rPr>
              <a:t> indentation is outside of the block</a:t>
            </a:r>
          </a:p>
          <a:p>
            <a:pPr marL="636588" lvl="2" indent="-236538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First line with </a:t>
            </a:r>
            <a:r>
              <a:rPr lang="en-US" altLang="en-US" i="1" dirty="0">
                <a:ea typeface="ＭＳ Ｐゴシック" panose="020B0600070205080204" pitchFamily="34" charset="-128"/>
              </a:rPr>
              <a:t>more</a:t>
            </a:r>
            <a:r>
              <a:rPr lang="en-US" altLang="en-US" dirty="0">
                <a:ea typeface="ＭＳ Ｐゴシック" panose="020B0600070205080204" pitchFamily="34" charset="-128"/>
              </a:rPr>
              <a:t> indentation starts a nested block</a:t>
            </a:r>
          </a:p>
          <a:p>
            <a:pPr marL="0" indent="0"/>
            <a:r>
              <a:rPr lang="en-US" altLang="en-US" sz="2800" dirty="0">
                <a:ea typeface="ＭＳ Ｐゴシック" panose="020B0600070205080204" pitchFamily="34" charset="-128"/>
              </a:rPr>
              <a:t>Colons start of a new block in many constructs, e.g. function definitions, then clauses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A4CD-9BF3-452B-B6A6-B4CB3980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Long Statements into Multiple 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FEAB-8214-41E7-A4B5-E552089E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Long statements cannot be viewed on screen without scrolling and cannot be printed without cutting off</a:t>
            </a:r>
          </a:p>
          <a:p>
            <a:r>
              <a:rPr lang="en-US" altLang="en-US" u="sng" dirty="0"/>
              <a:t>Multiline continuation character (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u="sng" dirty="0"/>
              <a:t>)</a:t>
            </a:r>
            <a:r>
              <a:rPr lang="en-US" altLang="en-US" dirty="0"/>
              <a:t>: Allows to break a statement into multiple lines</a:t>
            </a:r>
          </a:p>
          <a:p>
            <a:pPr lvl="1"/>
            <a:r>
              <a:rPr lang="en-US" altLang="en-US" dirty="0"/>
              <a:t>Example:</a:t>
            </a:r>
          </a:p>
          <a:p>
            <a:pPr marL="1092200" lvl="2" indent="-17780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print(‘my first name is’,\ 		           </a:t>
            </a:r>
          </a:p>
          <a:p>
            <a:pPr marL="1092200" lvl="2" indent="-17780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9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DF5E-998B-45D7-BC53-B2C96445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794" y="127572"/>
            <a:ext cx="10018713" cy="1752599"/>
          </a:xfrm>
        </p:spPr>
        <p:txBody>
          <a:bodyPr/>
          <a:lstStyle/>
          <a:p>
            <a:r>
              <a:rPr lang="en-US" altLang="en-US" dirty="0"/>
              <a:t>More About Data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F6A0-FDD5-411A-9C0A-89CAEF95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534" y="1736332"/>
            <a:ext cx="10018713" cy="467474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dirty="0"/>
              <a:t>function displays line of output </a:t>
            </a:r>
          </a:p>
          <a:p>
            <a:pPr lvl="1"/>
            <a:r>
              <a:rPr lang="en-US" altLang="en-US" dirty="0"/>
              <a:t>Newline character at end of printed data</a:t>
            </a:r>
          </a:p>
          <a:p>
            <a:pPr lvl="1"/>
            <a:r>
              <a:rPr lang="en-US" altLang="en-US" dirty="0"/>
              <a:t>Special argument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end=‘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to place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/>
              <a:t> at end of data instead of newline character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 uses space as item separator</a:t>
            </a:r>
          </a:p>
          <a:p>
            <a:pPr lvl="1"/>
            <a:r>
              <a:rPr lang="en-US" altLang="en-US" dirty="0"/>
              <a:t>Special argument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to use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/>
              <a:t> as item separator</a:t>
            </a:r>
          </a:p>
          <a:p>
            <a:r>
              <a:rPr lang="en-US" altLang="en-US" dirty="0"/>
              <a:t>Special characters appearing in string literal </a:t>
            </a:r>
          </a:p>
          <a:p>
            <a:pPr lvl="1"/>
            <a:r>
              <a:rPr lang="en-US" altLang="en-US" dirty="0"/>
              <a:t>Preceded by backslash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Examples: newline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dirty="0"/>
              <a:t>), horizontal tab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Treated as commands embedded in string</a:t>
            </a:r>
          </a:p>
          <a:p>
            <a:r>
              <a:rPr lang="en-US" altLang="en-US" dirty="0"/>
              <a:t>When + operator used on two strings in performs string concatenation</a:t>
            </a:r>
          </a:p>
          <a:p>
            <a:pPr lvl="1"/>
            <a:r>
              <a:rPr lang="en-US" altLang="en-US" dirty="0"/>
              <a:t>Useful for breaking up a long string literal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9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E1AD803-1BD1-47D8-965E-A7D2C938A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Comments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90374A-7C88-4F9A-93CF-F89116174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2105024"/>
            <a:ext cx="9467850" cy="3886201"/>
          </a:xfrm>
        </p:spPr>
        <p:txBody>
          <a:bodyPr>
            <a:normAutofit fontScale="85000" lnSpcReduction="20000"/>
          </a:bodyPr>
          <a:lstStyle/>
          <a:p>
            <a:pPr marL="236538" indent="-236538"/>
            <a:r>
              <a:rPr lang="en-US" altLang="en-US" sz="2800" dirty="0">
                <a:ea typeface="ＭＳ Ｐゴシック" panose="020B0600070205080204" pitchFamily="34" charset="-128"/>
              </a:rPr>
              <a:t>Start comments with </a:t>
            </a:r>
            <a:r>
              <a:rPr lang="en-US" altLang="en-US" sz="28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#</a:t>
            </a:r>
            <a:r>
              <a:rPr lang="en-US" altLang="en-US" sz="2800" dirty="0">
                <a:ea typeface="ＭＳ Ｐゴシック" panose="020B0600070205080204" pitchFamily="34" charset="-128"/>
              </a:rPr>
              <a:t>,</a:t>
            </a:r>
            <a:r>
              <a:rPr lang="en-US" altLang="en-US" sz="28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rest of line is ignored</a:t>
            </a:r>
          </a:p>
          <a:p>
            <a:pPr marL="236538" indent="-236538"/>
            <a:r>
              <a:rPr lang="en-US" altLang="en-US" sz="2800" dirty="0">
                <a:ea typeface="ＭＳ Ｐゴシック" panose="020B0600070205080204" pitchFamily="34" charset="-128"/>
              </a:rPr>
              <a:t>Can include a “documentation string” as the first line of a new function or class you define</a:t>
            </a:r>
          </a:p>
          <a:p>
            <a:pPr marL="236538" indent="-236538"/>
            <a:r>
              <a:rPr lang="en-US" altLang="en-US" sz="2800" dirty="0">
                <a:ea typeface="ＭＳ Ｐゴシック" panose="020B0600070205080204" pitchFamily="34" charset="-128"/>
              </a:rPr>
              <a:t>Development environments, debugger, and other tools use it: it’s good style to include one</a:t>
            </a:r>
          </a:p>
          <a:p>
            <a:pPr lvl="1">
              <a:buFontTx/>
              <a:buNone/>
            </a:pPr>
            <a:endParaRPr lang="en-US" altLang="en-US" sz="800" dirty="0">
              <a:solidFill>
                <a:srgbClr val="FF66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 fact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(n):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“““fact(n) assumes n is a positive integer and returns </a:t>
            </a:r>
            <a:r>
              <a:rPr lang="en-US" alt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facorial</a:t>
            </a:r>
            <a:r>
              <a:rPr lang="en-US" alt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of n.”””</a:t>
            </a:r>
            <a:br>
              <a:rPr lang="en-US" alt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assert(n&gt;0)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if n==1 return 1 else n*fact(n-1) 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16BBEDF-600C-4E43-A116-BAF3ECD3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/>
              <a:t>Topics</a:t>
            </a:r>
            <a:endParaRPr lang="he-IL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FB7852E-E7B3-444F-BB02-E113A45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5928"/>
            <a:ext cx="10018713" cy="384253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Compilers and Interpreters</a:t>
            </a:r>
          </a:p>
          <a:p>
            <a:r>
              <a:rPr lang="en-US" altLang="en-US" dirty="0"/>
              <a:t>Using Python</a:t>
            </a:r>
          </a:p>
          <a:p>
            <a:pPr eaLnBrk="1" hangingPunct="1"/>
            <a:r>
              <a:rPr lang="en-US" altLang="en-US" dirty="0"/>
              <a:t>Python Scripts</a:t>
            </a:r>
          </a:p>
          <a:p>
            <a:pPr eaLnBrk="1" hangingPunct="1"/>
            <a:r>
              <a:rPr lang="en-US" altLang="en-US" dirty="0"/>
              <a:t>IDLE</a:t>
            </a:r>
          </a:p>
          <a:p>
            <a:r>
              <a:rPr lang="en-US" altLang="en-US" dirty="0"/>
              <a:t>Programming Basics</a:t>
            </a:r>
          </a:p>
          <a:p>
            <a:r>
              <a:rPr lang="en-US" altLang="en-US" dirty="0"/>
              <a:t>Understanding the Code</a:t>
            </a:r>
          </a:p>
          <a:p>
            <a:r>
              <a:rPr lang="en-US" altLang="en-US" dirty="0"/>
              <a:t>Data Types and comments</a:t>
            </a:r>
          </a:p>
          <a:p>
            <a:r>
              <a:rPr lang="en-US" altLang="en-US" dirty="0"/>
              <a:t>Variables &amp; Naming Conventions</a:t>
            </a:r>
          </a:p>
          <a:p>
            <a:r>
              <a:rPr lang="en-US" altLang="en-US" dirty="0"/>
              <a:t>Assignment and Operations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D79-0316-4EB1-95C7-F53593F3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BF24-D19F-48AF-8002-69FEA3E6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0701"/>
            <a:ext cx="10018713" cy="4000500"/>
          </a:xfrm>
        </p:spPr>
        <p:txBody>
          <a:bodyPr/>
          <a:lstStyle/>
          <a:p>
            <a:r>
              <a:rPr lang="en-US" dirty="0"/>
              <a:t>A Python variable is a reserved memory location to store values. </a:t>
            </a:r>
          </a:p>
          <a:p>
            <a:r>
              <a:rPr lang="en-US" dirty="0"/>
              <a:t>These are names that refer to values in the computer’s memory that you can define for use with your program. </a:t>
            </a:r>
          </a:p>
          <a:p>
            <a:r>
              <a:rPr lang="en-US" dirty="0"/>
              <a:t>In other words, a variable in a python program gives data to the computer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416913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5B48-A945-47AE-81B4-96ED711E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E55F-2EC9-4E6A-B854-00007D9D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62201"/>
            <a:ext cx="10018713" cy="3429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names can only contain these characters: </a:t>
            </a:r>
          </a:p>
          <a:p>
            <a:pPr lvl="1"/>
            <a:r>
              <a:rPr lang="en-US" dirty="0"/>
              <a:t>Lowercase letters (a through z) </a:t>
            </a:r>
          </a:p>
          <a:p>
            <a:pPr lvl="1"/>
            <a:r>
              <a:rPr lang="en-US" dirty="0"/>
              <a:t>Uppercase letters (A through Z) </a:t>
            </a:r>
          </a:p>
          <a:p>
            <a:pPr lvl="1"/>
            <a:r>
              <a:rPr lang="en-US" dirty="0"/>
              <a:t>Digits (0 through 9) </a:t>
            </a:r>
          </a:p>
          <a:p>
            <a:pPr lvl="1"/>
            <a:r>
              <a:rPr lang="en-US" dirty="0"/>
              <a:t>Underscore (_)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Names are case sensitive and cannot start with a number. </a:t>
            </a:r>
          </a:p>
          <a:p>
            <a:r>
              <a:rPr lang="en-US" dirty="0"/>
              <a:t>Names cannot begin with a digit. Also, Python treats names that begin with an underscore in special ways.</a:t>
            </a:r>
          </a:p>
        </p:txBody>
      </p:sp>
    </p:spTree>
    <p:extLst>
      <p:ext uri="{BB962C8B-B14F-4D97-AF65-F5344CB8AC3E}">
        <p14:creationId xmlns:p14="http://schemas.microsoft.com/office/powerpoint/2010/main" val="3779649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1544-30DC-4106-AA9F-7E337EFD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85EE-85D1-45A9-B604-6EC9217D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412" y="2862208"/>
            <a:ext cx="9201612" cy="3505201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The Python community has these recommend-ed naming conventions</a:t>
            </a:r>
          </a:p>
          <a:p>
            <a:pPr marL="0" indent="0"/>
            <a:r>
              <a:rPr lang="en-US" altLang="en-US" dirty="0" err="1">
                <a:ea typeface="ＭＳ Ｐゴシック" panose="020B0600070205080204" pitchFamily="34" charset="-128"/>
              </a:rPr>
              <a:t>joined_lower</a:t>
            </a:r>
            <a:r>
              <a:rPr lang="en-US" altLang="en-US" dirty="0">
                <a:ea typeface="ＭＳ Ｐゴシック" panose="020B0600070205080204" pitchFamily="34" charset="-128"/>
              </a:rPr>
              <a:t> for functions, methods and, attributes</a:t>
            </a:r>
          </a:p>
          <a:p>
            <a:pPr marL="0" indent="0"/>
            <a:r>
              <a:rPr lang="en-US" altLang="en-US" dirty="0" err="1">
                <a:ea typeface="ＭＳ Ｐゴシック" panose="020B0600070205080204" pitchFamily="34" charset="-128"/>
              </a:rPr>
              <a:t>joined_lower</a:t>
            </a:r>
            <a:r>
              <a:rPr lang="en-US" altLang="en-US" dirty="0">
                <a:ea typeface="ＭＳ Ｐゴシック" panose="020B0600070205080204" pitchFamily="34" charset="-128"/>
              </a:rPr>
              <a:t> or ALL_CAPS for constants</a:t>
            </a:r>
          </a:p>
          <a:p>
            <a:pPr marL="0" indent="0"/>
            <a:r>
              <a:rPr lang="en-US" altLang="en-US" dirty="0" err="1">
                <a:ea typeface="ＭＳ Ｐゴシック" panose="020B0600070205080204" pitchFamily="34" charset="-128"/>
              </a:rPr>
              <a:t>StudlyCaps</a:t>
            </a:r>
            <a:r>
              <a:rPr lang="en-US" altLang="en-US" dirty="0">
                <a:ea typeface="ＭＳ Ｐゴシック" panose="020B0600070205080204" pitchFamily="34" charset="-128"/>
              </a:rPr>
              <a:t> for classes</a:t>
            </a:r>
          </a:p>
          <a:p>
            <a:pPr marL="0" indent="0"/>
            <a:r>
              <a:rPr lang="en-US" altLang="en-US" dirty="0">
                <a:ea typeface="ＭＳ Ｐゴシック" panose="020B0600070205080204" pitchFamily="34" charset="-128"/>
              </a:rPr>
              <a:t>camelCase only to conform to pre-existing conventions</a:t>
            </a:r>
          </a:p>
          <a:p>
            <a:pPr marL="0" indent="0"/>
            <a:r>
              <a:rPr lang="en-US" altLang="en-US" dirty="0">
                <a:ea typeface="ＭＳ Ｐゴシック" panose="020B0600070205080204" pitchFamily="34" charset="-128"/>
              </a:rPr>
              <a:t>Attributes: interface, _internal, __private</a:t>
            </a:r>
          </a:p>
          <a:p>
            <a:pPr marL="0" indent="0">
              <a:buNone/>
            </a:pPr>
            <a:endParaRPr lang="en-US" altLang="en-US" u="sng" dirty="0"/>
          </a:p>
          <a:p>
            <a:pPr marL="0" indent="0">
              <a:buNone/>
            </a:pPr>
            <a:r>
              <a:rPr lang="en-US" altLang="en-US" u="sng" dirty="0"/>
              <a:t>Garbage collection</a:t>
            </a:r>
            <a:r>
              <a:rPr lang="en-US" altLang="en-US" dirty="0"/>
              <a:t>: removal of values that are no longer referenced by variables</a:t>
            </a:r>
          </a:p>
          <a:p>
            <a:pPr lvl="1"/>
            <a:r>
              <a:rPr lang="en-US" altLang="en-US" dirty="0"/>
              <a:t>Carried out by Python interpreter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50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CC8E-4462-4034-8277-5548AA0A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81BE-A8E1-43BC-8F48-05E76C66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114" y="2605563"/>
            <a:ext cx="2923303" cy="3124201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</a:p>
          <a:p>
            <a:r>
              <a:rPr lang="pt-BR" dirty="0"/>
              <a:t>a1 </a:t>
            </a:r>
          </a:p>
          <a:p>
            <a:r>
              <a:rPr lang="pt-BR" dirty="0"/>
              <a:t>a_b_c___95 </a:t>
            </a:r>
          </a:p>
          <a:p>
            <a:r>
              <a:rPr lang="pt-BR" dirty="0"/>
              <a:t>_abc </a:t>
            </a:r>
          </a:p>
          <a:p>
            <a:r>
              <a:rPr lang="pt-BR" dirty="0"/>
              <a:t>_1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D200B-E669-46F3-9D30-C37F089B8D92}"/>
              </a:ext>
            </a:extLst>
          </p:cNvPr>
          <p:cNvSpPr txBox="1"/>
          <p:nvPr/>
        </p:nvSpPr>
        <p:spPr>
          <a:xfrm>
            <a:off x="7623426" y="3429000"/>
            <a:ext cx="373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Invalid Variable Names</a:t>
            </a:r>
          </a:p>
          <a:p>
            <a:pPr lvl="1"/>
            <a:r>
              <a:rPr lang="en-US" dirty="0"/>
              <a:t>1 </a:t>
            </a:r>
          </a:p>
          <a:p>
            <a:pPr lvl="1"/>
            <a:r>
              <a:rPr lang="en-US" dirty="0"/>
              <a:t>1a </a:t>
            </a:r>
          </a:p>
          <a:p>
            <a:pPr lvl="1"/>
            <a:r>
              <a:rPr lang="en-US" dirty="0"/>
              <a:t>1_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C27E72-ECD9-4712-BC43-4E9B46E5E23E}"/>
              </a:ext>
            </a:extLst>
          </p:cNvPr>
          <p:cNvSpPr txBox="1">
            <a:spLocks/>
          </p:cNvSpPr>
          <p:nvPr/>
        </p:nvSpPr>
        <p:spPr>
          <a:xfrm>
            <a:off x="4634348" y="2605563"/>
            <a:ext cx="292330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Bob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Bob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_bob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_2_bob_ 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bob_2</a:t>
            </a:r>
          </a:p>
          <a:p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BoB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92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AB8E1F1F-3A3E-4FE4-B33B-21A8DBF93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Accessing Non-Existent Name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719047D-BC76-4E37-82DA-6DAE7AD6A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7738" y="2266950"/>
            <a:ext cx="7772400" cy="38290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Accessing a name before it’s been properly created (by placing it on the left side of an assignment), raises an error  </a:t>
            </a:r>
            <a:endParaRPr lang="en-US" altLang="en-US" sz="2800" dirty="0">
              <a:solidFill>
                <a:srgbClr val="660033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y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File "&lt;pyshell#16&gt;", line 1, in -</a:t>
            </a:r>
            <a:r>
              <a:rPr lang="en-US" altLang="en-US" dirty="0" err="1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toplevel</a:t>
            </a: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err="1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NameError</a:t>
            </a: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: name ‘y' is not defined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y =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776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087E-CD34-4CF4-B81A-2372353D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778" y="336478"/>
            <a:ext cx="10018713" cy="1752599"/>
          </a:xfrm>
        </p:spPr>
        <p:txBody>
          <a:bodyPr/>
          <a:lstStyle/>
          <a:p>
            <a:r>
              <a:rPr lang="en-US" dirty="0"/>
              <a:t>Python’s Reserved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D28F2-5411-4BFA-9FA9-F0FDF0239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606" y="2724150"/>
            <a:ext cx="8620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04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443F0E1E-C360-4ABC-8FDB-D35E2A7BE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Assignment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5E6203A-EA24-45D6-A081-C89C51091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866901"/>
            <a:ext cx="10018713" cy="3924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i="1" dirty="0">
                <a:ea typeface="ＭＳ Ｐゴシック" panose="020B0600070205080204" pitchFamily="34" charset="-128"/>
              </a:rPr>
              <a:t>Binding a variable</a:t>
            </a:r>
            <a:r>
              <a:rPr lang="en-US" altLang="en-US" dirty="0">
                <a:ea typeface="ＭＳ Ｐゴシック" panose="020B0600070205080204" pitchFamily="34" charset="-128"/>
              </a:rPr>
              <a:t> in Python means setting a </a:t>
            </a:r>
            <a:r>
              <a:rPr lang="en-US" altLang="en-US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to hold a </a:t>
            </a:r>
            <a:r>
              <a:rPr lang="en-US" altLang="en-US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reference</a:t>
            </a:r>
            <a:r>
              <a:rPr lang="en-US" altLang="en-US" dirty="0">
                <a:ea typeface="ＭＳ Ｐゴシック" panose="020B0600070205080204" pitchFamily="34" charset="-128"/>
              </a:rPr>
              <a:t> to some </a:t>
            </a:r>
            <a:r>
              <a:rPr lang="en-US" altLang="en-US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object</a:t>
            </a:r>
            <a:endParaRPr lang="en-US" altLang="en-US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i="1" dirty="0">
                <a:ea typeface="ＭＳ Ｐゴシック" panose="020B0600070205080204" pitchFamily="34" charset="-128"/>
              </a:rPr>
              <a:t>Assignment creates references, not copies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Names in Python do not have an intrinsic type,  objects have types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Python determines the type of the reference automatically based on what data is assigned to it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You create a name the first time it appears on the left side of an assignment expression:   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solidFill>
                  <a:srgbClr val="0070C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 = 3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A reference is deleted via garbage collection after any names bound to it have passed out of scope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Python uses </a:t>
            </a:r>
            <a:r>
              <a:rPr lang="en-US" altLang="en-US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reference semantics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(more later)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D77CEB64-C1BE-4AEA-8674-8E84284D8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Assignment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55427A7-D2BB-41DB-BE29-DD2F6DA0F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9622" y="1905001"/>
            <a:ext cx="9643401" cy="3886200"/>
          </a:xfrm>
        </p:spPr>
        <p:txBody>
          <a:bodyPr>
            <a:normAutofit fontScale="85000" lnSpcReduction="20000"/>
          </a:bodyPr>
          <a:lstStyle/>
          <a:p>
            <a:pPr marL="236538" indent="-236538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x, y = 2,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36538" indent="-236538">
              <a:lnSpc>
                <a:spcPct val="90000"/>
              </a:lnSpc>
              <a:buNone/>
            </a:pP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x, y = y, x</a:t>
            </a:r>
          </a:p>
          <a:p>
            <a:pPr marL="236538" indent="-236538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Assignments can be chained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 = b = x =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2B98-820F-47F2-8353-FE7039D9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D1165A-F32B-4908-AA52-2E66B921B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197" y="2327952"/>
            <a:ext cx="5666940" cy="36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8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939431A3-D798-405C-AF42-BAC085105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Expressions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9448FE5-9E59-4B8E-A53C-C0E2A073F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3879" y="1733551"/>
            <a:ext cx="9109144" cy="474944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00" b="1" dirty="0">
                <a:ea typeface="ＭＳ Ｐゴシック" panose="020B0600070205080204" pitchFamily="34" charset="-128"/>
              </a:rPr>
              <a:t>Expression</a:t>
            </a:r>
            <a:r>
              <a:rPr lang="en-US" altLang="en-US" sz="1800" dirty="0">
                <a:ea typeface="ＭＳ Ｐゴシック" panose="020B0600070205080204" pitchFamily="34" charset="-128"/>
              </a:rPr>
              <a:t>: A data value or set of operations to compute a value.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	Examples:	1 + 4 * 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				42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Arithmetic operators we will use: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+ - * /		addition, subtraction/negation, multiplication, division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% 		modulus, a.k.a. remainder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**	 	exponentiation</a:t>
            </a:r>
          </a:p>
          <a:p>
            <a:pPr eaLnBrk="1" hangingPunct="1"/>
            <a:r>
              <a:rPr lang="en-US" altLang="en-US" sz="1800" b="1" dirty="0">
                <a:ea typeface="ＭＳ Ｐゴシック" panose="020B0600070205080204" pitchFamily="34" charset="-128"/>
              </a:rPr>
              <a:t>Precedence</a:t>
            </a:r>
            <a:r>
              <a:rPr lang="en-US" altLang="en-US" sz="1800" dirty="0">
                <a:ea typeface="ＭＳ Ｐゴシック" panose="020B0600070205080204" pitchFamily="34" charset="-128"/>
              </a:rPr>
              <a:t>: Order in which operations are computed.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* / % ** have a higher precedence than + -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1 + 3 * 4 is 13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Parentheses can be used to force a certain order of evaluation.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(1 + 3) * 4 is 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B4BE0E9-B8F1-4AE5-BC96-05220A9B65F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Compilers and Interpreters</a:t>
            </a:r>
            <a:endParaRPr lang="he-IL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EB41EE1-227F-4E68-BC88-06D66887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Programs written in high-level languages must be translated into machine language to be executed</a:t>
            </a:r>
          </a:p>
          <a:p>
            <a:pPr eaLnBrk="1" hangingPunct="1"/>
            <a:r>
              <a:rPr lang="en-US" altLang="en-US" u="sng" dirty="0">
                <a:solidFill>
                  <a:srgbClr val="FF0000"/>
                </a:solidFill>
              </a:rPr>
              <a:t>Compiler</a:t>
            </a:r>
            <a:r>
              <a:rPr lang="en-US" altLang="en-US" dirty="0"/>
              <a:t>: translates high-level language program into separate machine language program</a:t>
            </a:r>
          </a:p>
          <a:p>
            <a:pPr lvl="1" eaLnBrk="1" hangingPunct="1"/>
            <a:r>
              <a:rPr lang="en-US" altLang="en-US" dirty="0"/>
              <a:t>Machine language program can be executed at any time</a:t>
            </a:r>
          </a:p>
          <a:p>
            <a:pPr lvl="1" eaLnBrk="1" hangingPunct="1"/>
            <a:endParaRPr lang="he-IL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57B5-FCB7-43F8-8766-50173C5C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Mixed-Type Expressions and Data Type Conversion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0D09-643E-4968-94EA-19E11429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8"/>
            <a:ext cx="10018713" cy="399065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Data type resulting from math operation depends on data types of operands</a:t>
            </a:r>
          </a:p>
          <a:p>
            <a:pPr lvl="1"/>
            <a:r>
              <a:rPr lang="en-US" altLang="en-US" dirty="0"/>
              <a:t>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values: result is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en-US" dirty="0"/>
              <a:t>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values: result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temporarily converted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, result of the operation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/>
            <a:r>
              <a:rPr lang="en-US" altLang="en-US" dirty="0"/>
              <a:t>Mixed-type expression</a:t>
            </a:r>
          </a:p>
          <a:p>
            <a:pPr lvl="1"/>
            <a:r>
              <a:rPr lang="en-US" altLang="en-US" dirty="0"/>
              <a:t>Type conversion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causes truncation of fractional part</a:t>
            </a:r>
          </a:p>
          <a:p>
            <a:pPr lvl="1"/>
            <a:r>
              <a:rPr lang="en-US" altLang="en-US" dirty="0"/>
              <a:t>Example:</a:t>
            </a:r>
          </a:p>
          <a:p>
            <a:pPr lvl="2"/>
            <a:r>
              <a:rPr lang="en-US" altLang="en-US" dirty="0"/>
              <a:t>&gt;&gt;&gt; 4 + 7.0	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11.0 </a:t>
            </a:r>
          </a:p>
          <a:p>
            <a:pPr lvl="2"/>
            <a:r>
              <a:rPr lang="en-US" altLang="en-US" dirty="0"/>
              <a:t>&gt;&gt;&gt; True + 2	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3 </a:t>
            </a:r>
            <a:endParaRPr lang="he-IL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87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50B50D3D-4CAE-42AD-AFA8-6EE0612B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04800"/>
            <a:ext cx="9144000" cy="6324600"/>
          </a:xfrm>
        </p:spPr>
        <p:txBody>
          <a:bodyPr/>
          <a:lstStyle/>
          <a:p>
            <a:r>
              <a:rPr lang="en-US" altLang="en-US" dirty="0"/>
              <a:t>Boolean Operations — </a:t>
            </a:r>
            <a:r>
              <a:rPr lang="en-US" altLang="en-US" dirty="0">
                <a:solidFill>
                  <a:srgbClr val="FF0000"/>
                </a:solidFill>
              </a:rPr>
              <a:t>and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or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not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Comparisons Operations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9DDEF-9ABF-44CF-87A8-277CFC80484A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666751"/>
          <a:ext cx="2184400" cy="1463676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1235585598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Operation</a:t>
                      </a:r>
                    </a:p>
                  </a:txBody>
                  <a:tcPr marT="45740" marB="457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04734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 or y</a:t>
                      </a:r>
                    </a:p>
                  </a:txBody>
                  <a:tcPr marT="45740" marB="457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3485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 and y</a:t>
                      </a:r>
                    </a:p>
                  </a:txBody>
                  <a:tcPr marT="45740" marB="457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5712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not x</a:t>
                      </a:r>
                    </a:p>
                  </a:txBody>
                  <a:tcPr marT="45740" marB="457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723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E643FD-C9C7-4437-A781-9F5A0F20600D}"/>
              </a:ext>
            </a:extLst>
          </p:cNvPr>
          <p:cNvGraphicFramePr>
            <a:graphicFrameLocks noGrp="1"/>
          </p:cNvGraphicFramePr>
          <p:nvPr/>
        </p:nvGraphicFramePr>
        <p:xfrm>
          <a:off x="5511800" y="2733674"/>
          <a:ext cx="4876800" cy="329247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5453640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70986177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Operation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Meaning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0002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&lt;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strictly less than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2401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&lt;=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less than or equal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6706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&gt;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strictly greater than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98408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&gt;=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greater than or equal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9649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==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equal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8167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!=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not equal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0589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is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object identity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693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is not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negated object identity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970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3163518D-C05A-4D19-A281-69E0CFDD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04800"/>
            <a:ext cx="9144000" cy="6324600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dirty="0"/>
              <a:t>	Numeric Types — </a:t>
            </a:r>
            <a:r>
              <a:rPr lang="en-US" altLang="en-US" dirty="0">
                <a:solidFill>
                  <a:srgbClr val="FF0000"/>
                </a:solidFill>
              </a:rPr>
              <a:t>int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float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1F5080E7-3C94-43B9-AB10-A5DC2E8CE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D694A29-F6DC-4CC1-B240-D24E7EF4D670}" type="slidenum">
              <a:rPr lang="en-US" altLang="en-US" smtClean="0">
                <a:latin typeface="Tahoma" panose="020B0604030504040204" pitchFamily="34" charset="0"/>
              </a:rPr>
              <a:pPr/>
              <a:t>32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43DF21-CA32-4649-9B64-838E54C8483B}"/>
              </a:ext>
            </a:extLst>
          </p:cNvPr>
          <p:cNvGraphicFramePr>
            <a:graphicFrameLocks noGrp="1"/>
          </p:cNvGraphicFramePr>
          <p:nvPr/>
        </p:nvGraphicFramePr>
        <p:xfrm>
          <a:off x="2724150" y="950909"/>
          <a:ext cx="8572500" cy="5297491"/>
        </p:xfrm>
        <a:graphic>
          <a:graphicData uri="http://schemas.openxmlformats.org/drawingml/2006/table">
            <a:tbl>
              <a:tblPr/>
              <a:tblGrid>
                <a:gridCol w="2030330">
                  <a:extLst>
                    <a:ext uri="{9D8B030D-6E8A-4147-A177-3AD203B41FA5}">
                      <a16:colId xmlns:a16="http://schemas.microsoft.com/office/drawing/2014/main" val="3478133501"/>
                    </a:ext>
                  </a:extLst>
                </a:gridCol>
                <a:gridCol w="6542170">
                  <a:extLst>
                    <a:ext uri="{9D8B030D-6E8A-4147-A177-3AD203B41FA5}">
                      <a16:colId xmlns:a16="http://schemas.microsoft.com/office/drawing/2014/main" val="757312830"/>
                    </a:ext>
                  </a:extLst>
                </a:gridCol>
              </a:tblGrid>
              <a:tr h="35868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Operation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Result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41158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x + y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sum of </a:t>
                      </a:r>
                      <a:r>
                        <a:rPr lang="en-US" sz="2000" i="1">
                          <a:effectLst/>
                        </a:rPr>
                        <a:t>x</a:t>
                      </a:r>
                      <a:r>
                        <a:rPr lang="en-US" sz="2000">
                          <a:effectLst/>
                        </a:rPr>
                        <a:t> and </a:t>
                      </a:r>
                      <a:r>
                        <a:rPr lang="en-US" sz="2000" i="1">
                          <a:effectLst/>
                        </a:rPr>
                        <a:t>y</a:t>
                      </a:r>
                      <a:endParaRPr lang="en-US" sz="2000">
                        <a:effectLst/>
                      </a:endParaRP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45376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x - y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difference of </a:t>
                      </a:r>
                      <a:r>
                        <a:rPr lang="en-US" sz="2000" i="1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and </a:t>
                      </a:r>
                      <a:r>
                        <a:rPr lang="en-US" sz="2000" i="1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</a:endParaRP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24309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x * y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product of </a:t>
                      </a:r>
                      <a:r>
                        <a:rPr lang="en-US" sz="2000" i="1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and </a:t>
                      </a:r>
                      <a:r>
                        <a:rPr lang="en-US" sz="2000" i="1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</a:endParaRP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79724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x / y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quotient of </a:t>
                      </a:r>
                      <a:r>
                        <a:rPr lang="en-US" sz="2000" i="1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and </a:t>
                      </a:r>
                      <a:r>
                        <a:rPr lang="en-US" sz="2000" i="1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</a:endParaRP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25623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x // y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floored quotient of </a:t>
                      </a:r>
                      <a:r>
                        <a:rPr lang="en-US" sz="2000" i="1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and </a:t>
                      </a:r>
                      <a:r>
                        <a:rPr lang="en-US" sz="2000" i="1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</a:endParaRP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64419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x % y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remainder of x / y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07723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-x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negated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77299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+x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unchanged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91377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abs(x)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absolute value or magnitude of </a:t>
                      </a:r>
                      <a:r>
                        <a:rPr lang="en-US" sz="2000" i="1">
                          <a:effectLst/>
                        </a:rPr>
                        <a:t>x</a:t>
                      </a:r>
                      <a:endParaRPr lang="en-US" sz="2000">
                        <a:effectLst/>
                      </a:endParaRP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7395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int(x)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converted to integer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307820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float(x)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>
                          <a:effectLst/>
                        </a:rPr>
                        <a:t>x</a:t>
                      </a:r>
                      <a:r>
                        <a:rPr lang="en-US" sz="2000">
                          <a:effectLst/>
                        </a:rPr>
                        <a:t> converted to floating point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10673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divmod</a:t>
                      </a:r>
                      <a:r>
                        <a:rPr lang="en-US" sz="2000" dirty="0">
                          <a:effectLst/>
                        </a:rPr>
                        <a:t>(x, y)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the pair (x // y, x % y)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12600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pow(x, y)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to the power </a:t>
                      </a:r>
                      <a:r>
                        <a:rPr lang="en-US" sz="2000" i="1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</a:endParaRP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406051"/>
                  </a:ext>
                </a:extLst>
              </a:tr>
              <a:tr h="35277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x ** y</a:t>
                      </a: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to the power </a:t>
                      </a:r>
                      <a:r>
                        <a:rPr lang="en-US" sz="2000" i="1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</a:endParaRPr>
                    </a:p>
                  </a:txBody>
                  <a:tcPr marL="47953" marR="47953" marT="23978" marB="239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46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9366236C-4CA4-49F8-8217-364B4AEAD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Math commands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9DA0CC9-452A-42A1-B8D9-283A4CDB1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1" y="1457325"/>
            <a:ext cx="4749803" cy="433387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Python has useful </a:t>
            </a:r>
            <a:r>
              <a:rPr lang="en-US" altLang="en-US" sz="2000" dirty="0">
                <a:hlinkClick r:id="rId3"/>
              </a:rPr>
              <a:t>commands</a:t>
            </a:r>
            <a:r>
              <a:rPr lang="en-US" altLang="en-US" sz="2000" dirty="0"/>
              <a:t> for performing calculations.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To use many of these commands, you must write the following at the top of your Python program: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from math import *</a:t>
            </a:r>
          </a:p>
        </p:txBody>
      </p:sp>
      <p:graphicFrame>
        <p:nvGraphicFramePr>
          <p:cNvPr id="1538116" name="Group 68">
            <a:extLst>
              <a:ext uri="{FF2B5EF4-FFF2-40B4-BE49-F238E27FC236}">
                <a16:creationId xmlns:a16="http://schemas.microsoft.com/office/drawing/2014/main" id="{B83FF3BB-B28A-4D2D-B2F9-1FFFB59B0289}"/>
              </a:ext>
            </a:extLst>
          </p:cNvPr>
          <p:cNvGraphicFramePr>
            <a:graphicFrameLocks noGrp="1"/>
          </p:cNvGraphicFramePr>
          <p:nvPr/>
        </p:nvGraphicFramePr>
        <p:xfrm>
          <a:off x="6527008" y="1635441"/>
          <a:ext cx="5268910" cy="4247834"/>
        </p:xfrm>
        <a:graphic>
          <a:graphicData uri="http://schemas.openxmlformats.org/drawingml/2006/table">
            <a:tbl>
              <a:tblPr/>
              <a:tblGrid>
                <a:gridCol w="2129122">
                  <a:extLst>
                    <a:ext uri="{9D8B030D-6E8A-4147-A177-3AD203B41FA5}">
                      <a16:colId xmlns:a16="http://schemas.microsoft.com/office/drawing/2014/main" val="3594894111"/>
                    </a:ext>
                  </a:extLst>
                </a:gridCol>
                <a:gridCol w="3139788">
                  <a:extLst>
                    <a:ext uri="{9D8B030D-6E8A-4147-A177-3AD203B41FA5}">
                      <a16:colId xmlns:a16="http://schemas.microsoft.com/office/drawing/2014/main" val="1654701233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73820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6284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28842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655857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694571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30475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56968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154367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43434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278792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4655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691671"/>
                  </a:ext>
                </a:extLst>
              </a:tr>
            </a:tbl>
          </a:graphicData>
        </a:graphic>
      </p:graphicFrame>
      <p:graphicFrame>
        <p:nvGraphicFramePr>
          <p:cNvPr id="1538115" name="Group 67">
            <a:extLst>
              <a:ext uri="{FF2B5EF4-FFF2-40B4-BE49-F238E27FC236}">
                <a16:creationId xmlns:a16="http://schemas.microsoft.com/office/drawing/2014/main" id="{741C4332-91FC-4037-B4A4-88C0D24EAB0F}"/>
              </a:ext>
            </a:extLst>
          </p:cNvPr>
          <p:cNvGraphicFramePr>
            <a:graphicFrameLocks noGrp="1"/>
          </p:cNvGraphicFramePr>
          <p:nvPr/>
        </p:nvGraphicFramePr>
        <p:xfrm>
          <a:off x="2057401" y="259080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406723119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40673188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137236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12405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8608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F6D46A5-2DCE-4CF8-9F00-0646DC37C34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Compilers and Interpreters (cont’d.)</a:t>
            </a:r>
            <a:endParaRPr lang="he-IL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0443FB3-A7C2-4B70-A941-DEE73682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solidFill>
                  <a:srgbClr val="FF0000"/>
                </a:solidFill>
              </a:rPr>
              <a:t>Interpreter</a:t>
            </a:r>
            <a:r>
              <a:rPr lang="en-US" altLang="en-US"/>
              <a:t>: translates and executes instructions in high-level language program</a:t>
            </a:r>
          </a:p>
          <a:p>
            <a:pPr lvl="1" eaLnBrk="1" hangingPunct="1"/>
            <a:r>
              <a:rPr lang="en-US" altLang="en-US"/>
              <a:t>Used by Python language</a:t>
            </a:r>
          </a:p>
          <a:p>
            <a:pPr lvl="1" eaLnBrk="1" hangingPunct="1"/>
            <a:r>
              <a:rPr lang="en-US" altLang="en-US"/>
              <a:t>Interprets one instruction at a time</a:t>
            </a:r>
          </a:p>
          <a:p>
            <a:pPr lvl="1" eaLnBrk="1" hangingPunct="1"/>
            <a:r>
              <a:rPr lang="en-US" altLang="en-US"/>
              <a:t>No separate machine language program</a:t>
            </a:r>
          </a:p>
          <a:p>
            <a:pPr eaLnBrk="1" hangingPunct="1"/>
            <a:r>
              <a:rPr lang="en-US" altLang="en-US" u="sng">
                <a:solidFill>
                  <a:srgbClr val="FF0000"/>
                </a:solidFill>
              </a:rPr>
              <a:t>Source code</a:t>
            </a:r>
            <a:r>
              <a:rPr lang="en-US" altLang="en-US"/>
              <a:t>: statements written by programmer</a:t>
            </a:r>
          </a:p>
          <a:p>
            <a:pPr lvl="1" eaLnBrk="1" hangingPunct="1"/>
            <a:r>
              <a:rPr lang="en-US" altLang="en-US" u="sng"/>
              <a:t>Syntax error</a:t>
            </a:r>
            <a:r>
              <a:rPr lang="en-US" altLang="en-US"/>
              <a:t>: prevents code from being translated</a:t>
            </a:r>
            <a:endParaRPr lang="he-I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6FCE61A-59C7-4C41-AB83-0F66DD7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Compilers and Interpreters (cont’d.)</a:t>
            </a:r>
            <a:endParaRPr lang="he-IL" altLang="en-US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813DCB7-5A0C-433B-8A3E-C144FE16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562601"/>
            <a:ext cx="8229600" cy="5635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1600"/>
              <a:t>Executing a high-level program with an interpreter</a:t>
            </a:r>
            <a:endParaRPr lang="he-IL" altLang="en-US" sz="1600"/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21F71F4C-56B5-4CA5-A12B-F1CFEA1B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1"/>
            <a:ext cx="91440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4D38DC5C-942B-4ACC-ADA1-CBDD14F24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4EF30A-2521-4BD6-961D-122A78667FB7}" type="slidenum">
              <a:rPr lang="en-US" altLang="en-US" smtClean="0">
                <a:latin typeface="Tahoma" panose="020B0604030504040204" pitchFamily="34" charset="0"/>
              </a:rPr>
              <a:pPr/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C96D6C5-9425-4BAD-BBA9-3FD7859D8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Compiling and interpreting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5651E4D-B4C6-45FA-83DA-AC0B226E9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548640"/>
            <a:ext cx="10018713" cy="5242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Many languages require you to </a:t>
            </a:r>
            <a:r>
              <a:rPr lang="en-US" altLang="en-US" i="1" dirty="0"/>
              <a:t>compile </a:t>
            </a:r>
            <a:r>
              <a:rPr lang="en-US" altLang="en-US" dirty="0"/>
              <a:t>(translate) your program into a form that the machine understands.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Python is instead directly </a:t>
            </a:r>
            <a:r>
              <a:rPr lang="en-US" altLang="en-US" i="1" dirty="0"/>
              <a:t>interpreted </a:t>
            </a:r>
            <a:r>
              <a:rPr lang="en-US" altLang="en-US" dirty="0"/>
              <a:t>into machine instructions.</a:t>
            </a:r>
          </a:p>
        </p:txBody>
      </p:sp>
      <p:grpSp>
        <p:nvGrpSpPr>
          <p:cNvPr id="10245" name="Group 4">
            <a:extLst>
              <a:ext uri="{FF2B5EF4-FFF2-40B4-BE49-F238E27FC236}">
                <a16:creationId xmlns:a16="http://schemas.microsoft.com/office/drawing/2014/main" id="{0A30BF12-836F-4407-806A-3A8DA9B1FC3C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2287270"/>
            <a:ext cx="6397625" cy="1765300"/>
            <a:chOff x="48" y="2544"/>
            <a:chExt cx="5565" cy="1536"/>
          </a:xfrm>
        </p:grpSpPr>
        <p:sp>
          <p:nvSpPr>
            <p:cNvPr id="10254" name="Line 5">
              <a:extLst>
                <a:ext uri="{FF2B5EF4-FFF2-40B4-BE49-F238E27FC236}">
                  <a16:creationId xmlns:a16="http://schemas.microsoft.com/office/drawing/2014/main" id="{28E746C4-90F2-444A-8096-162B540A8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Text Box 6">
              <a:extLst>
                <a:ext uri="{FF2B5EF4-FFF2-40B4-BE49-F238E27FC236}">
                  <a16:creationId xmlns:a16="http://schemas.microsoft.com/office/drawing/2014/main" id="{45EA304F-8115-455D-ACFC-B9C085E78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544"/>
              <a:ext cx="83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</a:p>
          </p:txBody>
        </p:sp>
        <p:sp>
          <p:nvSpPr>
            <p:cNvPr id="10256" name="Text Box 7">
              <a:extLst>
                <a:ext uri="{FF2B5EF4-FFF2-40B4-BE49-F238E27FC236}">
                  <a16:creationId xmlns:a16="http://schemas.microsoft.com/office/drawing/2014/main" id="{3D647211-4A13-469D-8081-10C1D275D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44"/>
              <a:ext cx="8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i="1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</a:p>
          </p:txBody>
        </p:sp>
        <p:sp>
          <p:nvSpPr>
            <p:cNvPr id="10257" name="Text Box 8">
              <a:extLst>
                <a:ext uri="{FF2B5EF4-FFF2-40B4-BE49-F238E27FC236}">
                  <a16:creationId xmlns:a16="http://schemas.microsoft.com/office/drawing/2014/main" id="{C5FEC12C-8640-4BD0-B59F-60F9F841E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910"/>
              <a:ext cx="7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0258" name="Picture 9">
              <a:extLst>
                <a:ext uri="{FF2B5EF4-FFF2-40B4-BE49-F238E27FC236}">
                  <a16:creationId xmlns:a16="http://schemas.microsoft.com/office/drawing/2014/main" id="{312CE68D-4EBE-4EE9-8EEE-C3D66801B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0259" name="Group 10">
              <a:extLst>
                <a:ext uri="{FF2B5EF4-FFF2-40B4-BE49-F238E27FC236}">
                  <a16:creationId xmlns:a16="http://schemas.microsoft.com/office/drawing/2014/main" id="{8121526C-0667-459E-A5B0-806BB31C3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0265" name="Rectangle 11">
                <a:extLst>
                  <a:ext uri="{FF2B5EF4-FFF2-40B4-BE49-F238E27FC236}">
                    <a16:creationId xmlns:a16="http://schemas.microsoft.com/office/drawing/2014/main" id="{C334EC85-1273-4DCA-AF73-F18C2D214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6" name="Text Box 12">
                <a:extLst>
                  <a:ext uri="{FF2B5EF4-FFF2-40B4-BE49-F238E27FC236}">
                    <a16:creationId xmlns:a16="http://schemas.microsoft.com/office/drawing/2014/main" id="{067BAB8C-93B9-4E27-8FAE-7686DBFC6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lang="en-GB" altLang="en-US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10267" name="Picture 13">
                <a:extLst>
                  <a:ext uri="{FF2B5EF4-FFF2-40B4-BE49-F238E27FC236}">
                    <a16:creationId xmlns:a16="http://schemas.microsoft.com/office/drawing/2014/main" id="{B2FDC610-83A2-4D0D-9DBB-6889697CA4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260" name="Group 14">
              <a:extLst>
                <a:ext uri="{FF2B5EF4-FFF2-40B4-BE49-F238E27FC236}">
                  <a16:creationId xmlns:a16="http://schemas.microsoft.com/office/drawing/2014/main" id="{EF08B47B-DF28-4FB9-BA78-7A4612B2A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0262" name="Picture 15">
                <a:extLst>
                  <a:ext uri="{FF2B5EF4-FFF2-40B4-BE49-F238E27FC236}">
                    <a16:creationId xmlns:a16="http://schemas.microsoft.com/office/drawing/2014/main" id="{EACA368E-2F65-4A52-9784-080D3E4992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0263" name="Rectangle 16">
                <a:extLst>
                  <a:ext uri="{FF2B5EF4-FFF2-40B4-BE49-F238E27FC236}">
                    <a16:creationId xmlns:a16="http://schemas.microsoft.com/office/drawing/2014/main" id="{E306F428-D39D-408D-994E-9697E6AAA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4" name="Text Box 17">
                <a:extLst>
                  <a:ext uri="{FF2B5EF4-FFF2-40B4-BE49-F238E27FC236}">
                    <a16:creationId xmlns:a16="http://schemas.microsoft.com/office/drawing/2014/main" id="{60A4E9EC-25CD-4F1B-9E73-8E2578DF3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lang="en-GB" altLang="en-US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261" name="Line 18">
              <a:extLst>
                <a:ext uri="{FF2B5EF4-FFF2-40B4-BE49-F238E27FC236}">
                  <a16:creationId xmlns:a16="http://schemas.microsoft.com/office/drawing/2014/main" id="{31A48AEA-FEF8-4DFC-9975-C80A75731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6" name="Group 36">
            <a:extLst>
              <a:ext uri="{FF2B5EF4-FFF2-40B4-BE49-F238E27FC236}">
                <a16:creationId xmlns:a16="http://schemas.microsoft.com/office/drawing/2014/main" id="{95E4A9C5-4128-43D4-94DA-0353EB65295D}"/>
              </a:ext>
            </a:extLst>
          </p:cNvPr>
          <p:cNvGrpSpPr>
            <a:grpSpLocks/>
          </p:cNvGrpSpPr>
          <p:nvPr/>
        </p:nvGrpSpPr>
        <p:grpSpPr bwMode="auto">
          <a:xfrm>
            <a:off x="3027560" y="4867967"/>
            <a:ext cx="3886200" cy="1765300"/>
            <a:chOff x="816" y="2928"/>
            <a:chExt cx="2448" cy="1112"/>
          </a:xfrm>
        </p:grpSpPr>
        <p:sp>
          <p:nvSpPr>
            <p:cNvPr id="10247" name="Line 20">
              <a:extLst>
                <a:ext uri="{FF2B5EF4-FFF2-40B4-BE49-F238E27FC236}">
                  <a16:creationId xmlns:a16="http://schemas.microsoft.com/office/drawing/2014/main" id="{BAF5DE78-DAB4-4CD3-A807-E05493B8C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Text Box 21">
              <a:extLst>
                <a:ext uri="{FF2B5EF4-FFF2-40B4-BE49-F238E27FC236}">
                  <a16:creationId xmlns:a16="http://schemas.microsoft.com/office/drawing/2014/main" id="{159CCBAF-697D-4944-89B4-AC2E5FC20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i="1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</a:p>
          </p:txBody>
        </p:sp>
        <p:sp>
          <p:nvSpPr>
            <p:cNvPr id="10249" name="Text Box 23">
              <a:extLst>
                <a:ext uri="{FF2B5EF4-FFF2-40B4-BE49-F238E27FC236}">
                  <a16:creationId xmlns:a16="http://schemas.microsoft.com/office/drawing/2014/main" id="{EDCD575C-6641-4B17-8540-EDE22ED93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3193"/>
              <a:ext cx="53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0250" name="Picture 24">
              <a:extLst>
                <a:ext uri="{FF2B5EF4-FFF2-40B4-BE49-F238E27FC236}">
                  <a16:creationId xmlns:a16="http://schemas.microsoft.com/office/drawing/2014/main" id="{1F2648E6-B279-496D-8AB8-EEC9AA22C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251" name="Rectangle 26">
              <a:extLst>
                <a:ext uri="{FF2B5EF4-FFF2-40B4-BE49-F238E27FC236}">
                  <a16:creationId xmlns:a16="http://schemas.microsoft.com/office/drawing/2014/main" id="{52801986-A0C9-4AF0-B62C-DCC9809A6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2" name="Text Box 27">
              <a:extLst>
                <a:ext uri="{FF2B5EF4-FFF2-40B4-BE49-F238E27FC236}">
                  <a16:creationId xmlns:a16="http://schemas.microsoft.com/office/drawing/2014/main" id="{D09EC30C-44D2-47E9-920B-38FFDCFE8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lang="en-GB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0253" name="Picture 35">
              <a:extLst>
                <a:ext uri="{FF2B5EF4-FFF2-40B4-BE49-F238E27FC236}">
                  <a16:creationId xmlns:a16="http://schemas.microsoft.com/office/drawing/2014/main" id="{D2F3C9DB-B21C-4B58-A244-5B473829A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D47779B-0C3D-43D9-8B4E-52E383B71DE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Using Python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5A05118-C0D0-40E6-AE3B-2461DDF8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must be installed and configured prior to use</a:t>
            </a:r>
          </a:p>
          <a:p>
            <a:pPr lvl="1" eaLnBrk="1" hangingPunct="1"/>
            <a:r>
              <a:rPr lang="en-US" altLang="en-US" dirty="0"/>
              <a:t>One of the items installed is the Python interpreter</a:t>
            </a:r>
          </a:p>
          <a:p>
            <a:pPr eaLnBrk="1" hangingPunct="1"/>
            <a:r>
              <a:rPr lang="en-US" altLang="en-US" dirty="0"/>
              <a:t>Python interpreter can be used in two modes: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Interactive mode</a:t>
            </a:r>
            <a:r>
              <a:rPr lang="en-US" altLang="en-US" dirty="0"/>
              <a:t>: enter statements on keyboard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Script mode</a:t>
            </a:r>
            <a:r>
              <a:rPr lang="en-US" altLang="en-US" dirty="0"/>
              <a:t>: save statements in Python script</a:t>
            </a:r>
            <a:endParaRPr lang="he-IL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4AE9B49-FA6B-411C-BF28-D9F42F43D6C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Interactive Mode</a:t>
            </a:r>
            <a:endParaRPr lang="he-IL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07E61C1-C601-40CE-82C9-D6B036AC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you start Python in interactive mode, you will see a prompt</a:t>
            </a:r>
          </a:p>
          <a:p>
            <a:pPr lvl="1" eaLnBrk="1" hangingPunct="1"/>
            <a:r>
              <a:rPr lang="en-US" altLang="en-US" dirty="0"/>
              <a:t>Indicates the interpreter is waiting for a Python statement to be typed</a:t>
            </a:r>
          </a:p>
          <a:p>
            <a:pPr lvl="1" eaLnBrk="1" hangingPunct="1"/>
            <a:r>
              <a:rPr lang="en-US" altLang="en-US" dirty="0"/>
              <a:t>Prompt reappears after previous statement is executed</a:t>
            </a:r>
          </a:p>
          <a:p>
            <a:pPr lvl="1" eaLnBrk="1" hangingPunct="1"/>
            <a:r>
              <a:rPr lang="en-US" altLang="en-US" dirty="0"/>
              <a:t>Error message displayed If you incorrectly type a statement</a:t>
            </a:r>
          </a:p>
          <a:p>
            <a:pPr eaLnBrk="1" hangingPunct="1"/>
            <a:r>
              <a:rPr lang="en-US" altLang="en-US" dirty="0"/>
              <a:t>Good way to learn new parts of Python</a:t>
            </a:r>
            <a:endParaRPr lang="he-IL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7856DF8-1F6E-4B0A-9E6D-30A354144E5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Writing Python Programs and Running Them in Script Mode</a:t>
            </a:r>
            <a:endParaRPr lang="he-IL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4DC576A-F8F5-461B-A1A7-1733D617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Statements entered in interactive mode are not saved as a program</a:t>
            </a:r>
          </a:p>
          <a:p>
            <a:pPr eaLnBrk="1" hangingPunct="1"/>
            <a:r>
              <a:rPr lang="en-US" altLang="en-US" dirty="0"/>
              <a:t>To have a program use script mode</a:t>
            </a:r>
          </a:p>
          <a:p>
            <a:pPr lvl="1" eaLnBrk="1" hangingPunct="1"/>
            <a:r>
              <a:rPr lang="en-US" altLang="en-US" dirty="0"/>
              <a:t>Save a set of Python statements in a file</a:t>
            </a:r>
          </a:p>
          <a:p>
            <a:pPr lvl="1" eaLnBrk="1" hangingPunct="1"/>
            <a:r>
              <a:rPr lang="en-US" altLang="en-US" dirty="0"/>
              <a:t>The filename should have the .</a:t>
            </a:r>
            <a:r>
              <a:rPr lang="en-US" altLang="en-US" dirty="0" err="1"/>
              <a:t>py</a:t>
            </a:r>
            <a:r>
              <a:rPr lang="en-US" altLang="en-US" dirty="0"/>
              <a:t> extension</a:t>
            </a:r>
          </a:p>
          <a:p>
            <a:pPr lvl="1" eaLnBrk="1" hangingPunct="1"/>
            <a:r>
              <a:rPr lang="en-US" altLang="en-US" dirty="0"/>
              <a:t>To run the file, or script, type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at the operating system command line</a:t>
            </a:r>
            <a:endParaRPr lang="he-IL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305</TotalTime>
  <Words>1882</Words>
  <Application>Microsoft Office PowerPoint</Application>
  <PresentationFormat>Widescreen</PresentationFormat>
  <Paragraphs>326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Corbel</vt:lpstr>
      <vt:lpstr>Courier New</vt:lpstr>
      <vt:lpstr>Lucida Sans Typewriter</vt:lpstr>
      <vt:lpstr>Symbol</vt:lpstr>
      <vt:lpstr>Tahoma</vt:lpstr>
      <vt:lpstr>Times New Roman</vt:lpstr>
      <vt:lpstr>Verdana</vt:lpstr>
      <vt:lpstr>Wingdings</vt:lpstr>
      <vt:lpstr>Parallax</vt:lpstr>
      <vt:lpstr>SENG 1000 - Software Engineering Foundations and Practice</vt:lpstr>
      <vt:lpstr>Topics</vt:lpstr>
      <vt:lpstr>Compilers and Interpreters</vt:lpstr>
      <vt:lpstr>Compilers and Interpreters (cont’d.)</vt:lpstr>
      <vt:lpstr>Compilers and Interpreters (cont’d.)</vt:lpstr>
      <vt:lpstr>Compiling and interpreting</vt:lpstr>
      <vt:lpstr>Using Python</vt:lpstr>
      <vt:lpstr>Interactive Mode</vt:lpstr>
      <vt:lpstr>Writing Python Programs and Running Them in Script Mode</vt:lpstr>
      <vt:lpstr>The IDLE Programming Environment</vt:lpstr>
      <vt:lpstr>IDLE Development Environment</vt:lpstr>
      <vt:lpstr>Basic Built-in Datatypes</vt:lpstr>
      <vt:lpstr>Basic Built-in Datatypes</vt:lpstr>
      <vt:lpstr>Base-n  literal integers  </vt:lpstr>
      <vt:lpstr>Type Conversions</vt:lpstr>
      <vt:lpstr>Whitespace</vt:lpstr>
      <vt:lpstr>Breaking Long Statements into Multiple Lines</vt:lpstr>
      <vt:lpstr>More About Data Output</vt:lpstr>
      <vt:lpstr>Comments</vt:lpstr>
      <vt:lpstr>Variables</vt:lpstr>
      <vt:lpstr>Variable Naming Conventions</vt:lpstr>
      <vt:lpstr>Naming Conventions</vt:lpstr>
      <vt:lpstr>Valid Variable Names</vt:lpstr>
      <vt:lpstr>Accessing Non-Existent Name</vt:lpstr>
      <vt:lpstr>Python’s Reserved Words</vt:lpstr>
      <vt:lpstr>Assignment</vt:lpstr>
      <vt:lpstr>Assignment</vt:lpstr>
      <vt:lpstr>Operators</vt:lpstr>
      <vt:lpstr>Expressions</vt:lpstr>
      <vt:lpstr>Mixed-Type Expressions and Data Type Conversion</vt:lpstr>
      <vt:lpstr>PowerPoint Presentation</vt:lpstr>
      <vt:lpstr>PowerPoint Presentation</vt:lpstr>
      <vt:lpstr>Math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Jois</dc:creator>
  <cp:lastModifiedBy>Sumati Jois</cp:lastModifiedBy>
  <cp:revision>89</cp:revision>
  <dcterms:created xsi:type="dcterms:W3CDTF">2020-01-05T19:19:03Z</dcterms:created>
  <dcterms:modified xsi:type="dcterms:W3CDTF">2020-01-21T19:51:59Z</dcterms:modified>
</cp:coreProperties>
</file>