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0"/>
  </p:notesMasterIdLst>
  <p:sldIdLst>
    <p:sldId id="256" r:id="rId2"/>
    <p:sldId id="260" r:id="rId3"/>
    <p:sldId id="258" r:id="rId4"/>
    <p:sldId id="299" r:id="rId5"/>
    <p:sldId id="292" r:id="rId6"/>
    <p:sldId id="314" r:id="rId7"/>
    <p:sldId id="320" r:id="rId8"/>
    <p:sldId id="322" r:id="rId9"/>
    <p:sldId id="300" r:id="rId10"/>
    <p:sldId id="259" r:id="rId11"/>
    <p:sldId id="316" r:id="rId12"/>
    <p:sldId id="315" r:id="rId13"/>
    <p:sldId id="321" r:id="rId14"/>
    <p:sldId id="301" r:id="rId15"/>
    <p:sldId id="303" r:id="rId16"/>
    <p:sldId id="262" r:id="rId17"/>
    <p:sldId id="317" r:id="rId18"/>
    <p:sldId id="290" r:id="rId19"/>
    <p:sldId id="313" r:id="rId20"/>
    <p:sldId id="263" r:id="rId21"/>
    <p:sldId id="305" r:id="rId22"/>
    <p:sldId id="306" r:id="rId23"/>
    <p:sldId id="264" r:id="rId24"/>
    <p:sldId id="318" r:id="rId25"/>
    <p:sldId id="308" r:id="rId26"/>
    <p:sldId id="307" r:id="rId27"/>
    <p:sldId id="319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AB7C5-BD6D-4688-971F-9D49F5A65F16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87C72-9AC7-4B13-9C44-0323EB3BB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3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4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2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4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6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22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4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6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3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3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7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1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4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7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4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EDB32B-6639-41C3-AA73-6BE675BEB48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74A637-9BDB-4253-81C5-7AB6D3A9E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8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8833-3C69-4069-8812-147F24950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SENG 1000 - Software Engineering Foundations and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D6268-0556-4235-9DAD-3B3C315AB9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-Sumati</a:t>
            </a:r>
          </a:p>
        </p:txBody>
      </p:sp>
    </p:spTree>
    <p:extLst>
      <p:ext uri="{BB962C8B-B14F-4D97-AF65-F5344CB8AC3E}">
        <p14:creationId xmlns:p14="http://schemas.microsoft.com/office/powerpoint/2010/main" val="100202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E6F82D8-FCE3-488D-9DAD-8E61C3A9A4BA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Calling Functions in a Loop</a:t>
            </a:r>
            <a:endParaRPr lang="he-IL" altLang="en-US" dirty="0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4D0F52F-AF3D-48A7-ACDA-9A9A4A9D0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Functions can be called from statements in the body of a loop</a:t>
            </a:r>
          </a:p>
          <a:p>
            <a:pPr lvl="1" eaLnBrk="1" hangingPunct="1"/>
            <a:r>
              <a:rPr lang="en-US" altLang="en-US" sz="2400" dirty="0"/>
              <a:t>Often improves the design</a:t>
            </a:r>
          </a:p>
          <a:p>
            <a:pPr lvl="1" eaLnBrk="1" hangingPunct="1"/>
            <a:r>
              <a:rPr lang="en-US" altLang="en-US" sz="2400" dirty="0"/>
              <a:t>Example: </a:t>
            </a:r>
          </a:p>
          <a:p>
            <a:pPr lvl="2" eaLnBrk="1" hangingPunct="1"/>
            <a:r>
              <a:rPr lang="en-US" altLang="en-US" sz="2000" dirty="0"/>
              <a:t>Write a function to calculate the display the commission for a sales amount</a:t>
            </a:r>
          </a:p>
          <a:p>
            <a:pPr lvl="2" eaLnBrk="1" hangingPunct="1"/>
            <a:r>
              <a:rPr lang="en-US" altLang="en-US" sz="2000" dirty="0"/>
              <a:t>Call the function inside a loop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>
            <a:extLst>
              <a:ext uri="{FF2B5EF4-FFF2-40B4-BE49-F238E27FC236}">
                <a16:creationId xmlns:a16="http://schemas.microsoft.com/office/drawing/2014/main" id="{F8F23AF0-C1C1-4E64-8E72-CBDF7A9E5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2"/>
          <a:stretch/>
        </p:blipFill>
        <p:spPr bwMode="auto">
          <a:xfrm>
            <a:off x="2931318" y="2038350"/>
            <a:ext cx="6329363" cy="4575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9CC4B33-DD7E-4BF7-BDC4-C6ECD950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Flowcharts for the main and </a:t>
            </a:r>
            <a:r>
              <a:rPr lang="en-US" altLang="en-US" dirty="0" err="1"/>
              <a:t>show_commission</a:t>
            </a:r>
            <a:r>
              <a:rPr lang="en-US" altLang="en-US" dirty="0"/>
              <a:t> functions</a:t>
            </a:r>
            <a:endParaRPr lang="he-IL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1878AC2-8FD1-4A77-BD0C-457E4379A8A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sz="3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Loop: a Count-Controlled Loop</a:t>
            </a:r>
            <a:endParaRPr lang="he-IL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5DC393FD-CFD1-4269-8ECA-F7E24B27C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38325"/>
            <a:ext cx="10018713" cy="43338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u="sng" dirty="0">
                <a:latin typeface="+mj-lt"/>
                <a:cs typeface="Courier New" pitchFamily="49" charset="0"/>
              </a:rPr>
              <a:t>Count-Controlled</a:t>
            </a:r>
            <a:r>
              <a:rPr lang="en-US" u="sng" dirty="0"/>
              <a:t> loop</a:t>
            </a:r>
            <a:r>
              <a:rPr lang="en-US" dirty="0"/>
              <a:t>: iterates a specific number of times</a:t>
            </a:r>
          </a:p>
          <a:p>
            <a:pPr lvl="1" eaLnBrk="1" hangingPunct="1">
              <a:defRPr/>
            </a:pPr>
            <a:r>
              <a:rPr lang="en-US" dirty="0"/>
              <a:t>Use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statement to write count-controlled loop </a:t>
            </a:r>
          </a:p>
          <a:p>
            <a:pPr lvl="2" eaLnBrk="1" hangingPunct="1">
              <a:defRPr/>
            </a:pPr>
            <a:r>
              <a:rPr lang="en-US" dirty="0"/>
              <a:t>Designed to work with sequence of data items</a:t>
            </a:r>
          </a:p>
          <a:p>
            <a:pPr lvl="3" eaLnBrk="1" hangingPunct="1">
              <a:defRPr/>
            </a:pPr>
            <a:r>
              <a:rPr lang="en-US" dirty="0"/>
              <a:t>Iterates once for each item in the sequence</a:t>
            </a:r>
          </a:p>
          <a:p>
            <a:pPr lvl="2" eaLnBrk="1" hangingPunct="1">
              <a:defRPr/>
            </a:pPr>
            <a:r>
              <a:rPr lang="en-US" dirty="0"/>
              <a:t>General format: </a:t>
            </a:r>
          </a:p>
          <a:p>
            <a:pPr lvl="2" eaLnBrk="1" hangingPunct="1">
              <a:buFontTx/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[val1, val2, etc]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2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statements</a:t>
            </a:r>
          </a:p>
          <a:p>
            <a:pPr lvl="2" eaLnBrk="1" hangingPunct="1">
              <a:defRPr/>
            </a:pPr>
            <a:r>
              <a:rPr lang="en-US" u="sng" dirty="0">
                <a:latin typeface="+mj-lt"/>
                <a:cs typeface="Courier New" pitchFamily="49" charset="0"/>
              </a:rPr>
              <a:t>Target variable</a:t>
            </a:r>
            <a:r>
              <a:rPr lang="en-US" dirty="0">
                <a:latin typeface="+mj-lt"/>
                <a:cs typeface="Courier New" pitchFamily="49" charset="0"/>
              </a:rPr>
              <a:t>: the variable which is the target of the assignment at the beginning of each iteration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>
            <a:extLst>
              <a:ext uri="{FF2B5EF4-FFF2-40B4-BE49-F238E27FC236}">
                <a16:creationId xmlns:a16="http://schemas.microsoft.com/office/drawing/2014/main" id="{199ABCE9-7D1E-46B6-91BA-4AED035D21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3"/>
          <a:stretch/>
        </p:blipFill>
        <p:spPr bwMode="auto">
          <a:xfrm>
            <a:off x="3021010" y="1562099"/>
            <a:ext cx="6945313" cy="515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4927EF9-8BCD-44F7-B420-61AAAA41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sz="3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Loop: a Count-Controlled Loop</a:t>
            </a:r>
            <a:endParaRPr lang="he-IL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52BDD4D-D465-4693-8330-8AB3C8A8553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Using the </a:t>
            </a:r>
            <a:r>
              <a:rPr lang="en-US" altLang="en-US" sz="3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range</a:t>
            </a:r>
            <a:r>
              <a:rPr lang="en-US" altLang="en-US" dirty="0"/>
              <a:t> Function with the </a:t>
            </a:r>
            <a:r>
              <a:rPr lang="en-US" altLang="en-US" sz="3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</a:t>
            </a:r>
            <a:endParaRPr lang="he-IL" alt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F35DA02E-6388-439F-A20C-829559BE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4051"/>
            <a:ext cx="10018713" cy="38671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sz="2800" dirty="0"/>
              <a:t> function simplifies the process of writing a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800" dirty="0"/>
              <a:t> loop</a:t>
            </a:r>
          </a:p>
          <a:p>
            <a:pPr lvl="1" eaLnBrk="1" hangingPunct="1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sz="2400" dirty="0"/>
              <a:t> returns an </a:t>
            </a:r>
            <a:r>
              <a:rPr lang="en-US" altLang="en-US" sz="2400" dirty="0" err="1"/>
              <a:t>iterable</a:t>
            </a:r>
            <a:r>
              <a:rPr lang="en-US" altLang="en-US" sz="2400" dirty="0"/>
              <a:t> object</a:t>
            </a:r>
          </a:p>
          <a:p>
            <a:pPr lvl="2" eaLnBrk="1" hangingPunct="1"/>
            <a:r>
              <a:rPr lang="en-US" altLang="en-US" sz="2000" u="sng" dirty="0" err="1"/>
              <a:t>Iterable</a:t>
            </a:r>
            <a:r>
              <a:rPr lang="en-US" altLang="en-US" sz="2000" dirty="0"/>
              <a:t>: contains a sequence of values that can be iterated over</a:t>
            </a:r>
          </a:p>
          <a:p>
            <a:pPr eaLnBrk="1" hangingPunct="1"/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sz="2800" dirty="0"/>
              <a:t> characteristics:</a:t>
            </a:r>
          </a:p>
          <a:p>
            <a:pPr lvl="1" eaLnBrk="1" hangingPunct="1"/>
            <a:r>
              <a:rPr lang="en-US" altLang="en-US" sz="2400" dirty="0"/>
              <a:t>One argument: used as ending limit </a:t>
            </a:r>
          </a:p>
          <a:p>
            <a:pPr lvl="1" eaLnBrk="1" hangingPunct="1"/>
            <a:r>
              <a:rPr lang="en-US" altLang="en-US" sz="2400" dirty="0"/>
              <a:t>Two arguments: starting value and ending limit</a:t>
            </a:r>
          </a:p>
          <a:p>
            <a:pPr lvl="1" eaLnBrk="1" hangingPunct="1"/>
            <a:r>
              <a:rPr lang="en-US" altLang="en-US" sz="2400" dirty="0"/>
              <a:t>Three arguments: third argument is step value </a:t>
            </a:r>
            <a:endParaRPr lang="he-IL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D47CCA2-90DB-4724-8F2F-497FEE2BD90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Using the Target Variable Inside the Loop</a:t>
            </a:r>
            <a:endParaRPr lang="he-IL" altLang="en-US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FD9A041-AB01-4D5B-A51D-98870CF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86001"/>
            <a:ext cx="10018713" cy="3505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Purpose of target variable is to reference each item in a sequence as the loop iterates</a:t>
            </a:r>
          </a:p>
          <a:p>
            <a:pPr eaLnBrk="1" hangingPunct="1">
              <a:defRPr/>
            </a:pPr>
            <a:endParaRPr lang="en-US" sz="2800" dirty="0">
              <a:latin typeface="+mj-lt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Target variable can be used in calculations or tasks in the body of the loop</a:t>
            </a:r>
          </a:p>
          <a:p>
            <a:pPr lvl="1"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Example: calculate square root of each number in a range</a:t>
            </a:r>
            <a:endParaRPr lang="he-IL" sz="24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9B15EB7-D97E-47B4-9FFF-FF82ABB4BFE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Letting the User Control the Loop Iterations</a:t>
            </a:r>
            <a:endParaRPr lang="he-IL" altLang="en-US" dirty="0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14834A0-F135-492E-ADC0-AAE86FC0B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2651"/>
            <a:ext cx="10018713" cy="36385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dirty="0"/>
              <a:t>Sometimes the programmer does not know exactly how many times the loop will execute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Can receive range inputs from the user, place them in variables, and call 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2800" dirty="0">
                <a:latin typeface="+mj-lt"/>
                <a:cs typeface="Courier New" pitchFamily="49" charset="0"/>
              </a:rPr>
              <a:t> function in the for clause using these variables</a:t>
            </a:r>
          </a:p>
          <a:p>
            <a:pPr lvl="1"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Be sure to consider the end cases: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2400" dirty="0">
                <a:latin typeface="+mj-lt"/>
                <a:cs typeface="Courier New" pitchFamily="49" charset="0"/>
              </a:rPr>
              <a:t> does not include the ending limit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FAD4A57-8735-4214-A796-9F13B6BE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1143000"/>
          </a:xfrm>
          <a:effectLst/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altLang="en-US" dirty="0"/>
              <a:t>Generating an </a:t>
            </a:r>
            <a:r>
              <a:rPr lang="en-US" altLang="en-US" dirty="0" err="1"/>
              <a:t>Iterable</a:t>
            </a:r>
            <a:r>
              <a:rPr lang="en-US" altLang="en-US" dirty="0"/>
              <a:t> Sequence that Ranges from Highest to Lowest</a:t>
            </a:r>
            <a:endParaRPr lang="he-IL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AF3C-3C15-4DAD-B78F-9E9D81BE7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362201"/>
            <a:ext cx="8229600" cy="3763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2800" dirty="0"/>
              <a:t> function can be used to generate a sequence with numbers in descending order</a:t>
            </a:r>
          </a:p>
          <a:p>
            <a:pPr lvl="1">
              <a:defRPr/>
            </a:pPr>
            <a:r>
              <a:rPr lang="en-US" sz="2400" dirty="0"/>
              <a:t>Make sure starting number is larger than end limit, and step value is negative</a:t>
            </a:r>
          </a:p>
          <a:p>
            <a:pPr lvl="1">
              <a:defRPr/>
            </a:pPr>
            <a:r>
              <a:rPr lang="en-US" sz="2400" dirty="0"/>
              <a:t>Example: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range (10, 0, -1)</a:t>
            </a:r>
            <a:endParaRPr lang="he-IL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C90E68B-F988-4BCD-8E88-D7F7294B994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Calculating a Running Total</a:t>
            </a:r>
            <a:endParaRPr lang="he-IL" altLang="en-US" dirty="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A0B47F15-A605-460B-8714-F00EC557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/>
              <a:t>Programs often need to calculate a total of a series of numbers</a:t>
            </a:r>
          </a:p>
          <a:p>
            <a:pPr lvl="1" eaLnBrk="1" hangingPunct="1"/>
            <a:r>
              <a:rPr lang="en-US" altLang="en-US" sz="2400" dirty="0"/>
              <a:t>Typically include two elements:</a:t>
            </a:r>
          </a:p>
          <a:p>
            <a:pPr lvl="2" eaLnBrk="1" hangingPunct="1"/>
            <a:r>
              <a:rPr lang="en-US" altLang="en-US" sz="2000" dirty="0"/>
              <a:t>A loop that reads each number in series</a:t>
            </a:r>
          </a:p>
          <a:p>
            <a:pPr lvl="2" eaLnBrk="1" hangingPunct="1"/>
            <a:r>
              <a:rPr lang="en-US" altLang="en-US" sz="2000" dirty="0"/>
              <a:t>An </a:t>
            </a:r>
            <a:r>
              <a:rPr lang="en-US" altLang="en-US" sz="2000" i="1" dirty="0"/>
              <a:t>accumulator</a:t>
            </a:r>
            <a:r>
              <a:rPr lang="en-US" altLang="en-US" sz="2000" dirty="0"/>
              <a:t> variable</a:t>
            </a:r>
          </a:p>
          <a:p>
            <a:pPr lvl="1" eaLnBrk="1" hangingPunct="1"/>
            <a:r>
              <a:rPr lang="en-US" altLang="en-US" sz="2400" dirty="0"/>
              <a:t>Known as program that keeps a running total:  accumulates total and reads in series</a:t>
            </a:r>
          </a:p>
          <a:p>
            <a:pPr lvl="1" eaLnBrk="1" hangingPunct="1"/>
            <a:r>
              <a:rPr lang="en-US" altLang="en-US" sz="2400" dirty="0"/>
              <a:t>At end of loop, accumulator will reference the total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A0D4CBF4-C362-4B95-BF88-F65A8B37231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Calculating a Running Total (cont’d.)</a:t>
            </a:r>
            <a:endParaRPr lang="he-IL" altLang="en-US" dirty="0"/>
          </a:p>
        </p:txBody>
      </p:sp>
      <p:pic>
        <p:nvPicPr>
          <p:cNvPr id="19459" name="Picture 5">
            <a:extLst>
              <a:ext uri="{FF2B5EF4-FFF2-40B4-BE49-F238E27FC236}">
                <a16:creationId xmlns:a16="http://schemas.microsoft.com/office/drawing/2014/main" id="{E76D24FC-D2AF-4286-8C1D-F624B1E71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"/>
          <a:stretch/>
        </p:blipFill>
        <p:spPr bwMode="auto">
          <a:xfrm>
            <a:off x="2438401" y="2162174"/>
            <a:ext cx="743902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666B247-78D1-4256-8E9A-C85345A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Topics</a:t>
            </a:r>
            <a:endParaRPr lang="he-IL" altLang="en-US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5B3A8039-0CB3-4CCC-8C92-5A842A34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800" dirty="0"/>
              <a:t>Introduction to Repetition Structures</a:t>
            </a:r>
          </a:p>
          <a:p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800" dirty="0"/>
              <a:t> Loop: a Condition-Controlled Loop</a:t>
            </a:r>
          </a:p>
          <a:p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800" dirty="0"/>
              <a:t> Loop: a Count-Controlled Loop</a:t>
            </a:r>
          </a:p>
          <a:p>
            <a:r>
              <a:rPr lang="en-US" altLang="en-US" sz="2800" dirty="0"/>
              <a:t>Calculating a Running Total</a:t>
            </a:r>
          </a:p>
          <a:p>
            <a:r>
              <a:rPr lang="en-US" altLang="en-US" sz="2800" dirty="0"/>
              <a:t>Sentinels</a:t>
            </a:r>
          </a:p>
          <a:p>
            <a:r>
              <a:rPr lang="en-US" altLang="en-US" sz="2800" dirty="0"/>
              <a:t>Input Validation Loops</a:t>
            </a:r>
          </a:p>
          <a:p>
            <a:r>
              <a:rPr lang="en-US" altLang="en-US" sz="2800" dirty="0"/>
              <a:t>Nested Loops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97E7EACA-EA6F-4922-89E6-5C3D4890D4E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The Augmented Assignment Operators</a:t>
            </a:r>
            <a:endParaRPr lang="he-IL" altLang="en-US" dirty="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5FE76EA6-C2F0-462A-9D57-4020D9DB9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In many assignment statements, the variable on the left side of 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800" dirty="0"/>
              <a:t> operator also appears on the right side of 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800" dirty="0"/>
              <a:t> operator</a:t>
            </a:r>
          </a:p>
          <a:p>
            <a:r>
              <a:rPr lang="en-US" altLang="en-US" sz="2800" u="sng" dirty="0"/>
              <a:t>Augmented assignment operators</a:t>
            </a:r>
            <a:r>
              <a:rPr lang="en-US" altLang="en-US" sz="2800" dirty="0"/>
              <a:t>: special set of operators designed for this type of job</a:t>
            </a:r>
          </a:p>
          <a:p>
            <a:pPr lvl="1"/>
            <a:r>
              <a:rPr lang="en-US" altLang="en-US" sz="2400" dirty="0"/>
              <a:t>Shorthand operators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6344BBA-F764-466D-8498-23F2E9F3EA0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The Augmented Assignment Operators (cont’d.)</a:t>
            </a:r>
            <a:endParaRPr lang="he-IL" altLang="en-US" dirty="0"/>
          </a:p>
        </p:txBody>
      </p:sp>
      <p:pic>
        <p:nvPicPr>
          <p:cNvPr id="21507" name="Picture 5">
            <a:extLst>
              <a:ext uri="{FF2B5EF4-FFF2-40B4-BE49-F238E27FC236}">
                <a16:creationId xmlns:a16="http://schemas.microsoft.com/office/drawing/2014/main" id="{73B4B20B-F215-47DB-B5E9-7611FD562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3"/>
          <a:stretch/>
        </p:blipFill>
        <p:spPr bwMode="auto">
          <a:xfrm>
            <a:off x="2418554" y="3143250"/>
            <a:ext cx="8150225" cy="2289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AB40175-594C-4512-BD00-4C6240ABB91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Sentinels</a:t>
            </a:r>
            <a:endParaRPr lang="he-IL" altLang="en-US" dirty="0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3458A76F-D6CE-4AF8-8595-9B7D9BA5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u="sng" dirty="0"/>
              <a:t>Sentinel</a:t>
            </a:r>
            <a:r>
              <a:rPr lang="en-US" altLang="en-US" sz="2800" dirty="0"/>
              <a:t>: special value that marks the end of a sequence of items</a:t>
            </a:r>
          </a:p>
          <a:p>
            <a:pPr lvl="1"/>
            <a:r>
              <a:rPr lang="en-US" altLang="en-US" sz="2400" dirty="0"/>
              <a:t>When program reaches a sentinel, it knows that the end of the sequence of items was reached, and the loop terminates</a:t>
            </a:r>
          </a:p>
          <a:p>
            <a:pPr lvl="1"/>
            <a:r>
              <a:rPr lang="en-US" altLang="en-US" sz="2400" dirty="0"/>
              <a:t>Must be distinctive enough so as not to be mistaken for a regular value in the sequence</a:t>
            </a:r>
          </a:p>
          <a:p>
            <a:pPr lvl="1"/>
            <a:r>
              <a:rPr lang="en-US" altLang="en-US" sz="2400" dirty="0"/>
              <a:t>Example: when reading an input file, empty line can be used as a sentinel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E0E1C08-ED32-488A-A742-4E05F9BA7A5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Input Validation Loops</a:t>
            </a:r>
            <a:endParaRPr lang="he-IL" altLang="en-US" dirty="0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F360E27D-42CE-4511-B811-28B16D52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>
                <a:latin typeface="+mj-lt"/>
                <a:cs typeface="Courier New" pitchFamily="49" charset="0"/>
              </a:rPr>
              <a:t>Computer cannot tell the difference between good data and bad data</a:t>
            </a:r>
          </a:p>
          <a:p>
            <a:pPr lvl="1"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If user provides bad input, program will produce bad output</a:t>
            </a:r>
          </a:p>
          <a:p>
            <a:pPr lvl="1"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GIGO: garbage in, garbage out</a:t>
            </a:r>
          </a:p>
          <a:p>
            <a:pPr lvl="1"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It is important to design program such that bad input is never accepted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7967CB0-664C-4497-A5C2-7C2023D2F9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/>
              <a:t>Input Validation Loops (cont’d.)</a:t>
            </a:r>
            <a:endParaRPr lang="he-IL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118BB67-7441-4890-A1A1-3B8AE7796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u="sng" dirty="0">
                <a:latin typeface="+mj-lt"/>
                <a:cs typeface="Courier New" pitchFamily="49" charset="0"/>
              </a:rPr>
              <a:t>Input validation</a:t>
            </a:r>
            <a:r>
              <a:rPr lang="en-US" dirty="0">
                <a:latin typeface="+mj-lt"/>
                <a:cs typeface="Courier New" pitchFamily="49" charset="0"/>
              </a:rPr>
              <a:t>: inspecting input before it is processed by the program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If input is invalid, prompt user to enter correct data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Commonly accomplished using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j-lt"/>
                <a:cs typeface="Courier New" pitchFamily="49" charset="0"/>
              </a:rPr>
              <a:t> loop which repeats as long as the input is bad</a:t>
            </a:r>
          </a:p>
          <a:p>
            <a:pPr lvl="2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If input is bad, display error message and receive another set of data</a:t>
            </a:r>
          </a:p>
          <a:p>
            <a:pPr lvl="2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If input is good, continue to process the input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5C6B1FEF-A002-454E-9B3B-E0558455567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/>
              <a:t>Input Validation Loops (cont’d.)</a:t>
            </a:r>
            <a:endParaRPr lang="he-IL" altLang="en-US"/>
          </a:p>
        </p:txBody>
      </p:sp>
      <p:pic>
        <p:nvPicPr>
          <p:cNvPr id="25603" name="Picture 5">
            <a:extLst>
              <a:ext uri="{FF2B5EF4-FFF2-40B4-BE49-F238E27FC236}">
                <a16:creationId xmlns:a16="http://schemas.microsoft.com/office/drawing/2014/main" id="{153E89E9-7F88-465E-A90A-3A438F523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5"/>
          <a:stretch/>
        </p:blipFill>
        <p:spPr bwMode="auto">
          <a:xfrm>
            <a:off x="2362200" y="2095500"/>
            <a:ext cx="7899400" cy="406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F7BB4117-0906-48CE-B614-540BCB0837E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/>
              <a:t>Nested Loops</a:t>
            </a:r>
            <a:endParaRPr lang="he-IL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D6289-C420-47AA-946F-66BB2AB9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57325"/>
            <a:ext cx="10018713" cy="433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u="sng" dirty="0"/>
              <a:t>Nested loop</a:t>
            </a:r>
            <a:r>
              <a:rPr lang="en-US" sz="2800" dirty="0"/>
              <a:t>: loop that is contained inside another loop</a:t>
            </a:r>
          </a:p>
          <a:p>
            <a:pPr lvl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Example: analog clock works like a nested loop</a:t>
            </a:r>
          </a:p>
          <a:p>
            <a:pPr lvl="2">
              <a:defRPr/>
            </a:pPr>
            <a:r>
              <a:rPr lang="en-US" sz="2000" dirty="0">
                <a:latin typeface="+mj-lt"/>
                <a:cs typeface="Courier New" pitchFamily="49" charset="0"/>
              </a:rPr>
              <a:t>Hours hand moves once for every twelve movements of the minutes hand: for each iteration of the “hours,” do twelve iterations of “minutes”</a:t>
            </a:r>
          </a:p>
          <a:p>
            <a:pPr lvl="2">
              <a:defRPr/>
            </a:pPr>
            <a:r>
              <a:rPr lang="en-US" sz="2000" dirty="0">
                <a:latin typeface="+mj-lt"/>
                <a:cs typeface="Courier New" pitchFamily="49" charset="0"/>
              </a:rPr>
              <a:t>Seconds hand moves 60 times for each movement of the minutes hand: for each iteration of “minutes,” do 60 iterations of “seconds”</a:t>
            </a:r>
            <a:endParaRPr lang="he-IL" sz="20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>
            <a:extLst>
              <a:ext uri="{FF2B5EF4-FFF2-40B4-BE49-F238E27FC236}">
                <a16:creationId xmlns:a16="http://schemas.microsoft.com/office/drawing/2014/main" id="{482BFBC5-5750-4C41-9258-3AF4FCCD7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3"/>
          <a:stretch/>
        </p:blipFill>
        <p:spPr bwMode="auto">
          <a:xfrm>
            <a:off x="4219574" y="1600200"/>
            <a:ext cx="505010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EC056F6-D8AE-469E-AA64-ACD2ADD6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Flowchart of clock simulator</a:t>
            </a:r>
            <a:endParaRPr lang="he-IL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1F74450E-CC3C-4062-B9CD-4642F107F36A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Nested Loops (cont’d.)</a:t>
            </a:r>
            <a:endParaRPr lang="he-IL" altLang="en-US" dirty="0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7E2D6EDB-68CD-4E66-B229-2D3096C1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Key points about nested loops: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Inner loop goes through all of its iterations for each iteration of outer loop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Inner loops complete their iterations faster than outer loops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Total number of iterations in nested loop:   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number_iterations_inner  x </a:t>
            </a:r>
          </a:p>
          <a:p>
            <a:pPr marL="457200" lvl="1" indent="0"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number_iterations_outer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D082E10-B028-4FAC-A4C3-6B4FDAAC9CA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/>
              <a:t>Introduction to Repetition Structures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EF8F3444-9FD7-47FA-96C7-CD8344F0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Often have to write code that performs the same task multiple times</a:t>
            </a:r>
          </a:p>
          <a:p>
            <a:pPr lvl="1" eaLnBrk="1" hangingPunct="1"/>
            <a:r>
              <a:rPr lang="en-US" altLang="en-US"/>
              <a:t>Disadvantages to duplicating code</a:t>
            </a:r>
          </a:p>
          <a:p>
            <a:pPr lvl="2" eaLnBrk="1" hangingPunct="1"/>
            <a:r>
              <a:rPr lang="en-US" altLang="en-US"/>
              <a:t>Makes program large</a:t>
            </a:r>
          </a:p>
          <a:p>
            <a:pPr lvl="2" eaLnBrk="1" hangingPunct="1"/>
            <a:r>
              <a:rPr lang="en-US" altLang="en-US"/>
              <a:t>Time consuming</a:t>
            </a:r>
          </a:p>
          <a:p>
            <a:pPr lvl="2" eaLnBrk="1" hangingPunct="1"/>
            <a:r>
              <a:rPr lang="en-US" altLang="en-US"/>
              <a:t>May need to be corrected in many places</a:t>
            </a:r>
          </a:p>
          <a:p>
            <a:pPr eaLnBrk="1" hangingPunct="1"/>
            <a:r>
              <a:rPr lang="en-US" altLang="en-US" u="sng"/>
              <a:t>Repetition structure</a:t>
            </a:r>
            <a:r>
              <a:rPr lang="en-US" altLang="en-US"/>
              <a:t>: makes computer repeat included code as necessary</a:t>
            </a:r>
          </a:p>
          <a:p>
            <a:pPr lvl="1" eaLnBrk="1" hangingPunct="1"/>
            <a:r>
              <a:rPr lang="en-US" altLang="en-US"/>
              <a:t>Includes condition-controlled loops and count-controlled loops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D24C27D-E2FC-4502-863B-06116919122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sz="3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Loop: a Condition-Controlled Loop</a:t>
            </a:r>
            <a:endParaRPr lang="he-IL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3BC7CEC7-1DD2-4E56-AAB2-744E24F1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u="sng"/>
              <a:t> loop</a:t>
            </a:r>
            <a:r>
              <a:rPr lang="en-US" altLang="en-US"/>
              <a:t>: while condition is true, do something</a:t>
            </a:r>
          </a:p>
          <a:p>
            <a:pPr lvl="1" eaLnBrk="1" hangingPunct="1"/>
            <a:r>
              <a:rPr lang="en-US" altLang="en-US"/>
              <a:t>Two parts: </a:t>
            </a:r>
          </a:p>
          <a:p>
            <a:pPr lvl="2" eaLnBrk="1" hangingPunct="1"/>
            <a:r>
              <a:rPr lang="en-US" altLang="en-US"/>
              <a:t>Condition tested for true or false value</a:t>
            </a:r>
          </a:p>
          <a:p>
            <a:pPr lvl="2" eaLnBrk="1" hangingPunct="1"/>
            <a:r>
              <a:rPr lang="en-US" altLang="en-US"/>
              <a:t>Statements repeated as long as condition is true</a:t>
            </a:r>
          </a:p>
          <a:p>
            <a:pPr lvl="1" eaLnBrk="1" hangingPunct="1"/>
            <a:r>
              <a:rPr lang="en-US" altLang="en-US"/>
              <a:t>In flow chart, line goes back to previous part</a:t>
            </a:r>
          </a:p>
          <a:p>
            <a:pPr lvl="1" eaLnBrk="1" hangingPunct="1"/>
            <a:r>
              <a:rPr lang="en-US" altLang="en-US"/>
              <a:t>General format: 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9C1E36F-F065-4FDC-815F-D8361F45013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sz="3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Loop: a Condition-Controlled Loop (cont’d.)</a:t>
            </a:r>
            <a:endParaRPr lang="he-IL" altLang="en-US" dirty="0"/>
          </a:p>
        </p:txBody>
      </p:sp>
      <p:pic>
        <p:nvPicPr>
          <p:cNvPr id="6147" name="Picture 5">
            <a:extLst>
              <a:ext uri="{FF2B5EF4-FFF2-40B4-BE49-F238E27FC236}">
                <a16:creationId xmlns:a16="http://schemas.microsoft.com/office/drawing/2014/main" id="{6DD7CD84-E0D3-42FE-A41D-3B0307D86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/>
          <a:stretch/>
        </p:blipFill>
        <p:spPr bwMode="auto">
          <a:xfrm>
            <a:off x="2876548" y="2705100"/>
            <a:ext cx="723423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A8F1D5D-ECAC-4785-9DD1-B0A543E954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sz="3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Loop: a Condition-Controlled Loop (cont’d.)</a:t>
            </a:r>
            <a:endParaRPr lang="he-IL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2CAC72DB-CF13-493A-AF0B-7A8714871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In order for a loop to stop executing, something has to happen inside the loop to make the condition false</a:t>
            </a:r>
          </a:p>
          <a:p>
            <a:pPr eaLnBrk="1" hangingPunct="1">
              <a:defRPr/>
            </a:pPr>
            <a:r>
              <a:rPr lang="en-US" u="sng" dirty="0">
                <a:latin typeface="+mj-lt"/>
                <a:cs typeface="Courier New" pitchFamily="49" charset="0"/>
              </a:rPr>
              <a:t>Iteration</a:t>
            </a:r>
            <a:r>
              <a:rPr lang="en-US" dirty="0">
                <a:latin typeface="+mj-lt"/>
                <a:cs typeface="Courier New" pitchFamily="49" charset="0"/>
              </a:rPr>
              <a:t>: one execution of the body of a loop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+mj-lt"/>
                <a:cs typeface="Courier New" pitchFamily="49" charset="0"/>
              </a:rPr>
              <a:t> loop is known as a </a:t>
            </a:r>
            <a:r>
              <a:rPr lang="en-US" i="1" dirty="0">
                <a:latin typeface="+mj-lt"/>
                <a:cs typeface="Courier New" pitchFamily="49" charset="0"/>
              </a:rPr>
              <a:t>pretest</a:t>
            </a:r>
            <a:r>
              <a:rPr lang="en-US" dirty="0">
                <a:latin typeface="+mj-lt"/>
                <a:cs typeface="Courier New" pitchFamily="49" charset="0"/>
              </a:rPr>
              <a:t> loop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Tests condition before performing an iteration</a:t>
            </a:r>
          </a:p>
          <a:p>
            <a:pPr lvl="2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Will never execute if condition is false to start with</a:t>
            </a:r>
          </a:p>
          <a:p>
            <a:pPr lvl="2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Requires performing some steps prior to the loop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>
            <a:extLst>
              <a:ext uri="{FF2B5EF4-FFF2-40B4-BE49-F238E27FC236}">
                <a16:creationId xmlns:a16="http://schemas.microsoft.com/office/drawing/2014/main" id="{9512E4A4-ABD0-4AB1-B68F-12ADCDF0A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0"/>
          <a:stretch/>
        </p:blipFill>
        <p:spPr bwMode="auto">
          <a:xfrm>
            <a:off x="5124451" y="326253"/>
            <a:ext cx="4695824" cy="620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F84B838-8E93-4A67-9EE5-E555CC73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0" y="685800"/>
            <a:ext cx="9502774" cy="1752599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en-US" dirty="0"/>
              <a:t>Flowchart</a:t>
            </a:r>
            <a:endParaRPr lang="he-IL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19ED-E95C-4D1C-A200-FC142277AEE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Infinite Loops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002E0-539C-4203-A1FF-5B4182E19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500" y="1666437"/>
            <a:ext cx="5553076" cy="49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0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691C352-D180-476A-B42A-1D28FA12E0C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Infinite Loops</a:t>
            </a:r>
            <a:endParaRPr lang="he-IL" altLang="en-US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56FC350-253B-4129-B7CB-9AB480224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0225"/>
            <a:ext cx="10018713" cy="39909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Loops must contain within themselves a way to terminate</a:t>
            </a:r>
          </a:p>
          <a:p>
            <a:pPr lvl="1" eaLnBrk="1" hangingPunct="1"/>
            <a:r>
              <a:rPr lang="en-US" altLang="en-US" sz="2400" dirty="0"/>
              <a:t>Something inside a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/>
              <a:t> loop must eventually make the condition false</a:t>
            </a:r>
          </a:p>
          <a:p>
            <a:pPr lvl="1" eaLnBrk="1" hangingPunct="1"/>
            <a:endParaRPr lang="en-US" altLang="en-US" sz="2400" dirty="0"/>
          </a:p>
          <a:p>
            <a:pPr eaLnBrk="1" hangingPunct="1"/>
            <a:r>
              <a:rPr lang="en-US" altLang="en-US" sz="2800" u="sng" dirty="0"/>
              <a:t>Infinite loop</a:t>
            </a:r>
            <a:r>
              <a:rPr lang="en-US" altLang="en-US" sz="2800" dirty="0"/>
              <a:t>: loop that does not have a way of stopping</a:t>
            </a:r>
          </a:p>
          <a:p>
            <a:pPr lvl="1" eaLnBrk="1" hangingPunct="1"/>
            <a:r>
              <a:rPr lang="en-US" altLang="en-US" sz="2400" dirty="0"/>
              <a:t>Repeats until program is interrupted</a:t>
            </a:r>
          </a:p>
          <a:p>
            <a:pPr lvl="1" eaLnBrk="1" hangingPunct="1"/>
            <a:r>
              <a:rPr lang="en-US" altLang="en-US" sz="2400" dirty="0"/>
              <a:t>Occurs when programmer forgets to include stopping code in the loop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107</TotalTime>
  <Words>1075</Words>
  <Application>Microsoft Office PowerPoint</Application>
  <PresentationFormat>Widescreen</PresentationFormat>
  <Paragraphs>126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Corbel</vt:lpstr>
      <vt:lpstr>Courier New</vt:lpstr>
      <vt:lpstr>Parallax</vt:lpstr>
      <vt:lpstr>SENG 1000 - Software Engineering Foundations and Practice</vt:lpstr>
      <vt:lpstr>Topics</vt:lpstr>
      <vt:lpstr>Introduction to Repetition Structures</vt:lpstr>
      <vt:lpstr>The while Loop: a Condition-Controlled Loop</vt:lpstr>
      <vt:lpstr>The while Loop: a Condition-Controlled Loop (cont’d.)</vt:lpstr>
      <vt:lpstr>The while Loop: a Condition-Controlled Loop (cont’d.)</vt:lpstr>
      <vt:lpstr>Flowchart</vt:lpstr>
      <vt:lpstr>Infinite Loops</vt:lpstr>
      <vt:lpstr>Infinite Loops</vt:lpstr>
      <vt:lpstr>Calling Functions in a Loop</vt:lpstr>
      <vt:lpstr>Flowcharts for the main and show_commission functions</vt:lpstr>
      <vt:lpstr>The for Loop: a Count-Controlled Loop</vt:lpstr>
      <vt:lpstr>The for Loop: a Count-Controlled Loop</vt:lpstr>
      <vt:lpstr>Using the range Function with the for Loop</vt:lpstr>
      <vt:lpstr>Using the Target Variable Inside the Loop</vt:lpstr>
      <vt:lpstr>Letting the User Control the Loop Iterations</vt:lpstr>
      <vt:lpstr>Generating an Iterable Sequence that Ranges from Highest to Lowest</vt:lpstr>
      <vt:lpstr>Calculating a Running Total</vt:lpstr>
      <vt:lpstr>Calculating a Running Total (cont’d.)</vt:lpstr>
      <vt:lpstr>The Augmented Assignment Operators</vt:lpstr>
      <vt:lpstr>The Augmented Assignment Operators (cont’d.)</vt:lpstr>
      <vt:lpstr>Sentinels</vt:lpstr>
      <vt:lpstr>Input Validation Loops</vt:lpstr>
      <vt:lpstr>Input Validation Loops (cont’d.)</vt:lpstr>
      <vt:lpstr>Input Validation Loops (cont’d.)</vt:lpstr>
      <vt:lpstr>Nested Loops</vt:lpstr>
      <vt:lpstr>Flowchart of clock simulator</vt:lpstr>
      <vt:lpstr>Nested Loops (cont’d.)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Manjunath Jois</dc:creator>
  <cp:lastModifiedBy>Sumati Jois</cp:lastModifiedBy>
  <cp:revision>21</cp:revision>
  <dcterms:created xsi:type="dcterms:W3CDTF">2020-01-05T19:19:03Z</dcterms:created>
  <dcterms:modified xsi:type="dcterms:W3CDTF">2020-01-23T21:55:25Z</dcterms:modified>
</cp:coreProperties>
</file>